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56" r:id="rId2"/>
    <p:sldId id="320" r:id="rId3"/>
    <p:sldId id="282" r:id="rId4"/>
    <p:sldId id="283" r:id="rId5"/>
    <p:sldId id="284" r:id="rId6"/>
    <p:sldId id="285" r:id="rId7"/>
    <p:sldId id="286" r:id="rId8"/>
    <p:sldId id="329" r:id="rId9"/>
    <p:sldId id="330" r:id="rId10"/>
    <p:sldId id="287" r:id="rId11"/>
    <p:sldId id="288" r:id="rId12"/>
    <p:sldId id="289" r:id="rId13"/>
    <p:sldId id="290" r:id="rId14"/>
    <p:sldId id="291" r:id="rId15"/>
    <p:sldId id="292" r:id="rId16"/>
    <p:sldId id="331" r:id="rId17"/>
    <p:sldId id="293" r:id="rId18"/>
    <p:sldId id="294" r:id="rId19"/>
    <p:sldId id="295" r:id="rId20"/>
    <p:sldId id="296" r:id="rId21"/>
    <p:sldId id="332" r:id="rId22"/>
    <p:sldId id="333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/>
    <p:restoredTop sz="94705"/>
  </p:normalViewPr>
  <p:slideViewPr>
    <p:cSldViewPr snapToGrid="0" snapToObjects="1">
      <p:cViewPr varScale="1">
        <p:scale>
          <a:sx n="93" d="100"/>
          <a:sy n="93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0B3C4-1D46-0447-B331-52914EE67469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1DBD-F0A5-B748-96D5-6EC4D6930E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897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4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0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8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9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26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29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8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6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0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8380-099C-D54C-A001-A197BC686B15}" type="datetimeFigureOut">
              <a:rPr lang="en-GB" smtClean="0"/>
              <a:t>16/11/2016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2C57-45BC-8649-AA5C-812E5E282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COMP6230: </a:t>
            </a:r>
            <a:r>
              <a:rPr lang="en-GB" dirty="0" smtClean="0"/>
              <a:t>Cybersecurity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Oli Bills</a:t>
            </a:r>
          </a:p>
          <a:p>
            <a:r>
              <a:rPr lang="en-GB" dirty="0" err="1" smtClean="0"/>
              <a:t>ofb@ecs.soton.ac.uk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1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SQL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b="1" dirty="0" smtClean="0"/>
              <a:t>View Board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b="1" dirty="0" smtClean="0"/>
              <a:t>View Thread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b="1" dirty="0" smtClean="0"/>
              <a:t>New Thread 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New Reply 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b="1" dirty="0" smtClean="0"/>
              <a:t>Search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Members List</a:t>
            </a:r>
          </a:p>
          <a:p>
            <a:pPr lvl="1"/>
            <a:r>
              <a:rPr lang="en-US" b="1" dirty="0"/>
              <a:t>View </a:t>
            </a:r>
            <a:r>
              <a:rPr lang="en-US" b="1" dirty="0" smtClean="0"/>
              <a:t>Member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Edit </a:t>
            </a:r>
            <a:r>
              <a:rPr lang="en-US" b="1" dirty="0" smtClean="0"/>
              <a:t>Member [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Edit Profile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b="1" dirty="0" smtClean="0"/>
              <a:t>Login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6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any user inputs which are also used in output</a:t>
            </a:r>
          </a:p>
          <a:p>
            <a:r>
              <a:rPr lang="en-US" dirty="0" smtClean="0"/>
              <a:t>Use common XSS code to see if any are vulnerable</a:t>
            </a:r>
          </a:p>
          <a:p>
            <a:r>
              <a:rPr lang="en-US" dirty="0" smtClean="0"/>
              <a:t>Once we’ve identified the vulnerable inputs, exploit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XSS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b="1" dirty="0" smtClean="0"/>
              <a:t>Forum index</a:t>
            </a:r>
          </a:p>
          <a:p>
            <a:pPr lvl="1"/>
            <a:r>
              <a:rPr lang="en-US" b="1" dirty="0" smtClean="0"/>
              <a:t>View Board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b="1" dirty="0" smtClean="0"/>
              <a:t>View Thread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b="1" dirty="0"/>
              <a:t>View </a:t>
            </a:r>
            <a:r>
              <a:rPr lang="en-US" b="1" dirty="0" smtClean="0"/>
              <a:t>Member </a:t>
            </a:r>
            <a:r>
              <a:rPr lang="en-US" b="1" dirty="0" smtClean="0">
                <a:solidFill>
                  <a:srgbClr val="FF0000"/>
                </a:solidFill>
              </a:rPr>
              <a:t>[?]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Edit </a:t>
            </a:r>
            <a:r>
              <a:rPr lang="en-US" b="1" dirty="0" smtClean="0"/>
              <a:t>Member [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Edit Profile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 any areas of the site where the user can upload</a:t>
            </a:r>
          </a:p>
          <a:p>
            <a:r>
              <a:rPr lang="en-US" dirty="0" smtClean="0"/>
              <a:t>Test to the extent to which the uploads are validated or checked</a:t>
            </a:r>
          </a:p>
          <a:p>
            <a:pPr lvl="1"/>
            <a:r>
              <a:rPr lang="en-US" dirty="0" smtClean="0"/>
              <a:t>MIME types</a:t>
            </a:r>
          </a:p>
          <a:p>
            <a:pPr lvl="1"/>
            <a:r>
              <a:rPr lang="en-US" dirty="0" smtClean="0"/>
              <a:t>File extensions</a:t>
            </a:r>
          </a:p>
          <a:p>
            <a:pPr lvl="1"/>
            <a:r>
              <a:rPr lang="en-US" dirty="0" smtClean="0"/>
              <a:t>Content – a valid image?</a:t>
            </a:r>
          </a:p>
          <a:p>
            <a:pPr lvl="2"/>
            <a:r>
              <a:rPr lang="en-US" dirty="0" smtClean="0"/>
              <a:t>Embedding what you want in</a:t>
            </a:r>
          </a:p>
          <a:p>
            <a:pPr lvl="1"/>
            <a:r>
              <a:rPr lang="en-US" dirty="0" smtClean="0"/>
              <a:t>But you still need it to be effective</a:t>
            </a:r>
          </a:p>
          <a:p>
            <a:r>
              <a:rPr lang="en-US" dirty="0" smtClean="0"/>
              <a:t>Exploit!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0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Filename</a:t>
            </a:r>
          </a:p>
          <a:p>
            <a:pPr lvl="1"/>
            <a:r>
              <a:rPr lang="en-US" dirty="0" smtClean="0"/>
              <a:t>Does it change the filename that you give it?</a:t>
            </a:r>
          </a:p>
          <a:p>
            <a:r>
              <a:rPr lang="en-US" dirty="0" smtClean="0"/>
              <a:t>MIME types</a:t>
            </a:r>
          </a:p>
          <a:p>
            <a:pPr lvl="1"/>
            <a:r>
              <a:rPr lang="en-US" dirty="0" smtClean="0"/>
              <a:t>The browser sends this – easy!</a:t>
            </a:r>
          </a:p>
          <a:p>
            <a:r>
              <a:rPr lang="en-US" dirty="0" smtClean="0"/>
              <a:t>File extensions</a:t>
            </a:r>
          </a:p>
          <a:p>
            <a:pPr lvl="1"/>
            <a:r>
              <a:rPr lang="en-US" dirty="0" smtClean="0"/>
              <a:t>Can you confuse it?</a:t>
            </a:r>
          </a:p>
          <a:p>
            <a:pPr lvl="2"/>
            <a:r>
              <a:rPr lang="en-US" dirty="0" smtClean="0"/>
              <a:t>Double extensions</a:t>
            </a:r>
          </a:p>
          <a:p>
            <a:pPr lvl="2"/>
            <a:r>
              <a:rPr lang="en-US" dirty="0" smtClean="0"/>
              <a:t>Zip files</a:t>
            </a:r>
          </a:p>
          <a:p>
            <a:r>
              <a:rPr lang="en-US" dirty="0" smtClean="0"/>
              <a:t>Content – a valid image?</a:t>
            </a:r>
          </a:p>
          <a:p>
            <a:pPr lvl="1"/>
            <a:r>
              <a:rPr lang="en-US" dirty="0" smtClean="0"/>
              <a:t>Embedding what you want in</a:t>
            </a:r>
          </a:p>
          <a:p>
            <a:pPr lvl="1"/>
            <a:r>
              <a:rPr lang="en-US" dirty="0" smtClean="0"/>
              <a:t>EXIF headers</a:t>
            </a:r>
          </a:p>
          <a:p>
            <a:r>
              <a:rPr lang="en-US" b="1" dirty="0" smtClean="0"/>
              <a:t>But you still need it to be effective</a:t>
            </a:r>
          </a:p>
        </p:txBody>
      </p:sp>
    </p:spTree>
    <p:extLst>
      <p:ext uri="{BB962C8B-B14F-4D97-AF65-F5344CB8AC3E}">
        <p14:creationId xmlns:p14="http://schemas.microsoft.com/office/powerpoint/2010/main" val="20461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7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Upload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Edit </a:t>
            </a:r>
            <a:r>
              <a:rPr lang="en-US" b="1" dirty="0" smtClean="0"/>
              <a:t>Member [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Edit Profile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out of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we identify what software is running?</a:t>
            </a:r>
          </a:p>
          <a:p>
            <a:r>
              <a:rPr lang="en-US" dirty="0" smtClean="0"/>
              <a:t>Can we identify any known vulnerabilities in that software?</a:t>
            </a:r>
          </a:p>
          <a:p>
            <a:endParaRPr lang="en-US" dirty="0"/>
          </a:p>
          <a:p>
            <a:r>
              <a:rPr lang="en-US" dirty="0" smtClean="0"/>
              <a:t>Look at the entire response you get</a:t>
            </a:r>
          </a:p>
          <a:p>
            <a:pPr lvl="1"/>
            <a:r>
              <a:rPr lang="en-US" dirty="0" smtClean="0"/>
              <a:t>HTTP headers</a:t>
            </a:r>
          </a:p>
          <a:p>
            <a:pPr lvl="1"/>
            <a:r>
              <a:rPr lang="en-US" dirty="0" smtClean="0"/>
              <a:t>Meta tags</a:t>
            </a:r>
          </a:p>
          <a:p>
            <a:pPr lvl="1"/>
            <a:r>
              <a:rPr lang="en-US" dirty="0" smtClean="0"/>
              <a:t>Comments on the page</a:t>
            </a:r>
          </a:p>
          <a:p>
            <a:pPr lvl="1"/>
            <a:r>
              <a:rPr lang="en-US" dirty="0" smtClean="0"/>
              <a:t>Text in the footer</a:t>
            </a:r>
          </a:p>
          <a:p>
            <a:endParaRPr lang="en-US" dirty="0" smtClean="0"/>
          </a:p>
          <a:p>
            <a:r>
              <a:rPr lang="en-US" dirty="0" smtClean="0"/>
              <a:t>Exploit!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We’re going to hack a forum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158"/>
            <a:ext cx="9144000" cy="44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files left exposed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common testing files</a:t>
            </a:r>
          </a:p>
          <a:p>
            <a:r>
              <a:rPr lang="en-US" dirty="0" smtClean="0"/>
              <a:t>Identify file structure of the site</a:t>
            </a:r>
          </a:p>
          <a:p>
            <a:r>
              <a:rPr lang="en-US" dirty="0" smtClean="0"/>
              <a:t>Don’t forget temporary files</a:t>
            </a:r>
          </a:p>
          <a:p>
            <a:pPr lvl="1"/>
            <a:r>
              <a:rPr lang="en-US" dirty="0" smtClean="0"/>
              <a:t>Version control</a:t>
            </a:r>
          </a:p>
          <a:p>
            <a:pPr lvl="1"/>
            <a:r>
              <a:rPr lang="en-US" dirty="0" smtClean="0"/>
              <a:t>Temporary editing files</a:t>
            </a:r>
          </a:p>
          <a:p>
            <a:r>
              <a:rPr lang="en-US" dirty="0" smtClean="0"/>
              <a:t>Use your map combined with searching</a:t>
            </a:r>
          </a:p>
          <a:p>
            <a:r>
              <a:rPr lang="en-US" dirty="0" smtClean="0"/>
              <a:t>Can we find anything that shouldn’t be there?</a:t>
            </a:r>
          </a:p>
        </p:txBody>
      </p:sp>
    </p:spTree>
    <p:extLst>
      <p:ext uri="{BB962C8B-B14F-4D97-AF65-F5344CB8AC3E}">
        <p14:creationId xmlns:p14="http://schemas.microsoft.com/office/powerpoint/2010/main" val="176249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files left exposed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Backup files</a:t>
            </a:r>
          </a:p>
          <a:p>
            <a:pPr lvl="1"/>
            <a:r>
              <a:rPr lang="en-US" dirty="0" err="1" smtClean="0"/>
              <a:t>Index.php</a:t>
            </a:r>
            <a:endParaRPr lang="en-US" dirty="0" smtClean="0"/>
          </a:p>
          <a:p>
            <a:pPr lvl="2"/>
            <a:r>
              <a:rPr lang="en-US" dirty="0" err="1" smtClean="0"/>
              <a:t>index.bak</a:t>
            </a:r>
            <a:endParaRPr lang="en-US" dirty="0" smtClean="0"/>
          </a:p>
          <a:p>
            <a:pPr lvl="2"/>
            <a:r>
              <a:rPr lang="en-US" dirty="0" smtClean="0"/>
              <a:t>~</a:t>
            </a:r>
            <a:r>
              <a:rPr lang="en-US" dirty="0" err="1" smtClean="0"/>
              <a:t>index.php</a:t>
            </a:r>
            <a:endParaRPr lang="en-US" dirty="0" smtClean="0"/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ndex.php</a:t>
            </a:r>
            <a:r>
              <a:rPr lang="en-US" dirty="0" smtClean="0"/>
              <a:t>~</a:t>
            </a:r>
          </a:p>
          <a:p>
            <a:pPr lvl="2"/>
            <a:r>
              <a:rPr lang="en-US" dirty="0" err="1" smtClean="0"/>
              <a:t>index.php.bak</a:t>
            </a:r>
            <a:endParaRPr lang="en-US" dirty="0" smtClean="0"/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index.php.swp</a:t>
            </a:r>
            <a:endParaRPr lang="en-US" dirty="0" smtClean="0"/>
          </a:p>
          <a:p>
            <a:pPr lvl="2"/>
            <a:r>
              <a:rPr lang="en-US" dirty="0" smtClean="0"/>
              <a:t>.</a:t>
            </a:r>
            <a:r>
              <a:rPr lang="en-US" dirty="0" err="1" smtClean="0"/>
              <a:t>index.php.swp</a:t>
            </a:r>
            <a:r>
              <a:rPr lang="en-US" dirty="0" smtClean="0"/>
              <a:t>~</a:t>
            </a:r>
          </a:p>
          <a:p>
            <a:pPr lvl="2"/>
            <a:r>
              <a:rPr lang="en-US" dirty="0" err="1"/>
              <a:t>i</a:t>
            </a:r>
            <a:r>
              <a:rPr lang="en-US" dirty="0" err="1" smtClean="0"/>
              <a:t>ndex.zip</a:t>
            </a:r>
            <a:endParaRPr lang="en-US" dirty="0" smtClean="0"/>
          </a:p>
          <a:p>
            <a:pPr lvl="2"/>
            <a:r>
              <a:rPr lang="en-US" dirty="0" err="1" smtClean="0"/>
              <a:t>index.php.zip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95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Dangerous files left exposed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folders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svn</a:t>
            </a:r>
            <a:endParaRPr lang="en-US" dirty="0" smtClean="0"/>
          </a:p>
          <a:p>
            <a:r>
              <a:rPr lang="en-US" dirty="0" smtClean="0"/>
              <a:t>Metadata files</a:t>
            </a:r>
          </a:p>
          <a:p>
            <a:pPr lvl="1"/>
            <a:r>
              <a:rPr lang="en-US" dirty="0" smtClean="0"/>
              <a:t>._filename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DS_Store</a:t>
            </a:r>
            <a:endParaRPr lang="en-US" dirty="0" smtClean="0"/>
          </a:p>
          <a:p>
            <a:pPr lvl="1"/>
            <a:r>
              <a:rPr lang="en-US" dirty="0" smtClean="0"/>
              <a:t>Hidden inside the files itself (e.g. GPS location)</a:t>
            </a:r>
          </a:p>
          <a:p>
            <a:r>
              <a:rPr lang="en-US" dirty="0" smtClean="0"/>
              <a:t>Files not meant for normal people</a:t>
            </a:r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obots.txt</a:t>
            </a:r>
            <a:r>
              <a:rPr lang="en-US" dirty="0" smtClean="0"/>
              <a:t> – don’t look here!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6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cookies from the site</a:t>
            </a:r>
          </a:p>
          <a:p>
            <a:r>
              <a:rPr lang="en-US" dirty="0" smtClean="0"/>
              <a:t>Look at how they work on certain actions</a:t>
            </a:r>
          </a:p>
          <a:p>
            <a:r>
              <a:rPr lang="en-US" dirty="0" smtClean="0"/>
              <a:t>Can they be manipulated?</a:t>
            </a:r>
          </a:p>
          <a:p>
            <a:r>
              <a:rPr lang="en-US" dirty="0" smtClean="0"/>
              <a:t>Exploit!</a:t>
            </a:r>
          </a:p>
          <a:p>
            <a:endParaRPr lang="en-US" dirty="0"/>
          </a:p>
          <a:p>
            <a:r>
              <a:rPr lang="en-US" dirty="0" smtClean="0"/>
              <a:t>When are they set?</a:t>
            </a:r>
          </a:p>
          <a:p>
            <a:r>
              <a:rPr lang="en-US" dirty="0" smtClean="0"/>
              <a:t>When are they used?</a:t>
            </a:r>
          </a:p>
          <a:p>
            <a:r>
              <a:rPr lang="en-US" dirty="0" smtClean="0"/>
              <a:t>What data type are they?</a:t>
            </a:r>
          </a:p>
        </p:txBody>
      </p:sp>
    </p:spTree>
    <p:extLst>
      <p:ext uri="{BB962C8B-B14F-4D97-AF65-F5344CB8AC3E}">
        <p14:creationId xmlns:p14="http://schemas.microsoft.com/office/powerpoint/2010/main" val="209054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Cookies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b="1" dirty="0" smtClean="0"/>
              <a:t>Login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b="1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</a:t>
            </a:r>
            <a:r>
              <a:rPr lang="en-US" dirty="0" err="1" smtClean="0"/>
              <a:t>Authorisation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 administrative actions</a:t>
            </a:r>
          </a:p>
          <a:p>
            <a:r>
              <a:rPr lang="en-US" dirty="0" smtClean="0"/>
              <a:t>Test all stages to see if they’re checking </a:t>
            </a:r>
            <a:r>
              <a:rPr lang="en-US" dirty="0" err="1" smtClean="0"/>
              <a:t>authorisation</a:t>
            </a:r>
            <a:endParaRPr lang="en-US" dirty="0" smtClean="0"/>
          </a:p>
          <a:p>
            <a:r>
              <a:rPr lang="en-US" dirty="0" smtClean="0"/>
              <a:t>Identify how administrative actions might be represented</a:t>
            </a:r>
          </a:p>
          <a:p>
            <a:pPr lvl="1"/>
            <a:r>
              <a:rPr lang="en-US" dirty="0" smtClean="0"/>
              <a:t>Any clues? </a:t>
            </a:r>
          </a:p>
          <a:p>
            <a:pPr lvl="1"/>
            <a:r>
              <a:rPr lang="en-US" dirty="0" smtClean="0"/>
              <a:t>Look at the framework</a:t>
            </a:r>
          </a:p>
          <a:p>
            <a:pPr lvl="1"/>
            <a:r>
              <a:rPr lang="en-US" dirty="0" smtClean="0"/>
              <a:t>Informed attack</a:t>
            </a:r>
          </a:p>
          <a:p>
            <a:r>
              <a:rPr lang="en-US" dirty="0" smtClean="0"/>
              <a:t>Find any gaps in the </a:t>
            </a:r>
            <a:r>
              <a:rPr lang="en-US" dirty="0" err="1" smtClean="0"/>
              <a:t>authorisation</a:t>
            </a:r>
            <a:endParaRPr lang="en-US" dirty="0" smtClean="0"/>
          </a:p>
          <a:p>
            <a:r>
              <a:rPr lang="en-US" dirty="0" smtClean="0"/>
              <a:t>Exploit!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7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</a:t>
            </a:r>
            <a:r>
              <a:rPr lang="en-US" dirty="0" err="1" smtClean="0"/>
              <a:t>Authorisation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b="1" dirty="0" smtClean="0"/>
              <a:t>New Thread 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New Reply 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b="1" dirty="0"/>
              <a:t>Edit </a:t>
            </a:r>
            <a:r>
              <a:rPr lang="en-US" b="1" dirty="0" smtClean="0"/>
              <a:t>Member [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</a:p>
          <a:p>
            <a:r>
              <a:rPr lang="en-US" b="1" dirty="0" smtClean="0"/>
              <a:t>Edit Profile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method of sessions are being used?</a:t>
            </a:r>
          </a:p>
          <a:p>
            <a:r>
              <a:rPr lang="en-US" dirty="0" smtClean="0"/>
              <a:t>Are they using the built in session support or their own setup?</a:t>
            </a:r>
          </a:p>
          <a:p>
            <a:r>
              <a:rPr lang="en-US" dirty="0" smtClean="0"/>
              <a:t>Look at how they’re generated and changed</a:t>
            </a:r>
          </a:p>
          <a:p>
            <a:r>
              <a:rPr lang="en-US" dirty="0" smtClean="0"/>
              <a:t>Are they guessable?</a:t>
            </a:r>
          </a:p>
          <a:p>
            <a:r>
              <a:rPr lang="en-US" dirty="0" smtClean="0"/>
              <a:t>Can they be exploited?</a:t>
            </a:r>
          </a:p>
        </p:txBody>
      </p:sp>
    </p:spTree>
    <p:extLst>
      <p:ext uri="{BB962C8B-B14F-4D97-AF65-F5344CB8AC3E}">
        <p14:creationId xmlns:p14="http://schemas.microsoft.com/office/powerpoint/2010/main" val="1261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Members List</a:t>
            </a:r>
          </a:p>
          <a:p>
            <a:r>
              <a:rPr lang="en-US" dirty="0" smtClean="0"/>
              <a:t>Edit Profile</a:t>
            </a:r>
          </a:p>
          <a:p>
            <a:r>
              <a:rPr lang="en-US" dirty="0" smtClean="0"/>
              <a:t>Help Page</a:t>
            </a:r>
          </a:p>
          <a:p>
            <a:r>
              <a:rPr lang="en-US" dirty="0" smtClean="0"/>
              <a:t>Contact Page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1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Insecure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site allow the sending of email</a:t>
            </a:r>
          </a:p>
          <a:p>
            <a:r>
              <a:rPr lang="en-US" dirty="0" smtClean="0"/>
              <a:t>How is the email put together?</a:t>
            </a:r>
          </a:p>
          <a:p>
            <a:r>
              <a:rPr lang="en-US" dirty="0" smtClean="0"/>
              <a:t>What input does the user have?</a:t>
            </a:r>
          </a:p>
          <a:p>
            <a:r>
              <a:rPr lang="en-US" dirty="0" smtClean="0"/>
              <a:t>Can anything be modified that shouldn’t be?</a:t>
            </a:r>
          </a:p>
          <a:p>
            <a:r>
              <a:rPr lang="en-US" dirty="0" smtClean="0"/>
              <a:t>Can anything be injected?</a:t>
            </a:r>
          </a:p>
          <a:p>
            <a:r>
              <a:rPr lang="en-US" dirty="0" smtClean="0"/>
              <a:t>Open spam relay!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4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Email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b="1" dirty="0"/>
              <a:t>Contact </a:t>
            </a:r>
            <a:r>
              <a:rPr lang="en-US" b="1" dirty="0" smtClean="0"/>
              <a:t>Page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3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 Force Login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login work?</a:t>
            </a:r>
          </a:p>
          <a:p>
            <a:r>
              <a:rPr lang="en-US" dirty="0" smtClean="0"/>
              <a:t>Is there any protection against brute forcing?</a:t>
            </a:r>
          </a:p>
          <a:p>
            <a:r>
              <a:rPr lang="en-US" dirty="0" smtClean="0"/>
              <a:t>Can I just try all the passwords in the world?</a:t>
            </a:r>
          </a:p>
          <a:p>
            <a:r>
              <a:rPr lang="en-US" dirty="0" smtClean="0"/>
              <a:t>Now we can break into an account!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Brute forcing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b="1" dirty="0" smtClean="0"/>
              <a:t>Login [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/>
              <a:t>]</a:t>
            </a:r>
            <a:endParaRPr lang="en-US" b="1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information is given with expected errors?</a:t>
            </a:r>
          </a:p>
          <a:p>
            <a:r>
              <a:rPr lang="en-US" dirty="0" smtClean="0"/>
              <a:t>What information is given with unexpected errors?</a:t>
            </a:r>
          </a:p>
          <a:p>
            <a:r>
              <a:rPr lang="en-US" dirty="0" smtClean="0"/>
              <a:t>Can we cause an unexpected error?</a:t>
            </a:r>
          </a:p>
          <a:p>
            <a:r>
              <a:rPr lang="en-US" dirty="0" smtClean="0"/>
              <a:t>Can we get database errors out of the application?</a:t>
            </a:r>
          </a:p>
          <a:p>
            <a:r>
              <a:rPr lang="en-US" dirty="0" smtClean="0"/>
              <a:t>How does this help 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parts of the application use logic</a:t>
            </a:r>
          </a:p>
          <a:p>
            <a:r>
              <a:rPr lang="en-US" dirty="0" smtClean="0"/>
              <a:t>What assumptions are made as part of that logic</a:t>
            </a:r>
          </a:p>
          <a:p>
            <a:r>
              <a:rPr lang="en-US" dirty="0" smtClean="0"/>
              <a:t>How can those assumptions be challenged</a:t>
            </a:r>
          </a:p>
          <a:p>
            <a:r>
              <a:rPr lang="en-US" dirty="0" smtClean="0"/>
              <a:t>This requires you to use your brain!</a:t>
            </a:r>
          </a:p>
          <a:p>
            <a:pPr lvl="1"/>
            <a:r>
              <a:rPr lang="en-US" dirty="0" smtClean="0"/>
              <a:t>Automation won’t help you here</a:t>
            </a:r>
          </a:p>
          <a:p>
            <a:r>
              <a:rPr lang="en-US" dirty="0" smtClean="0"/>
              <a:t>Be illogical!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Application Logic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b="1" dirty="0" smtClean="0"/>
              <a:t>New Thread 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</a:p>
          <a:p>
            <a:pPr lvl="1"/>
            <a:r>
              <a:rPr lang="en-US" b="1" dirty="0" smtClean="0"/>
              <a:t>New Reply [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b="1" dirty="0" smtClean="0">
                <a:solidFill>
                  <a:schemeClr val="accent3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</a:t>
            </a:r>
          </a:p>
          <a:p>
            <a:pPr lvl="1"/>
            <a:r>
              <a:rPr lang="en-US" dirty="0" smtClean="0"/>
              <a:t>View Thread</a:t>
            </a:r>
          </a:p>
          <a:p>
            <a:pPr lvl="1"/>
            <a:r>
              <a:rPr lang="en-US" dirty="0" smtClean="0"/>
              <a:t>New Thread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Search Results</a:t>
            </a:r>
          </a:p>
          <a:p>
            <a:r>
              <a:rPr lang="en-US" dirty="0" smtClean="0"/>
              <a:t>Members List</a:t>
            </a:r>
          </a:p>
          <a:p>
            <a:pPr lvl="1"/>
            <a:r>
              <a:rPr lang="en-US" dirty="0" smtClean="0"/>
              <a:t>View Member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Profile</a:t>
            </a:r>
          </a:p>
          <a:p>
            <a:r>
              <a:rPr lang="en-US" dirty="0"/>
              <a:t>Help Page</a:t>
            </a:r>
          </a:p>
          <a:p>
            <a:r>
              <a:rPr lang="en-US" dirty="0"/>
              <a:t>Contact Page</a:t>
            </a:r>
          </a:p>
          <a:p>
            <a:r>
              <a:rPr lang="en-US" dirty="0"/>
              <a:t>Login</a:t>
            </a:r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9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an application passes a URL to redirect to another part of the application</a:t>
            </a:r>
          </a:p>
          <a:p>
            <a:pPr lvl="1"/>
            <a:r>
              <a:rPr lang="en-US" dirty="0" smtClean="0"/>
              <a:t>The application then sees the passed URL and redirects</a:t>
            </a:r>
          </a:p>
          <a:p>
            <a:r>
              <a:rPr lang="en-US" dirty="0" smtClean="0"/>
              <a:t>Should be restricted to within the site</a:t>
            </a:r>
          </a:p>
          <a:p>
            <a:pPr lvl="1"/>
            <a:r>
              <a:rPr lang="en-US" dirty="0" smtClean="0"/>
              <a:t>But often it isn’t validated</a:t>
            </a:r>
          </a:p>
          <a:p>
            <a:pPr lvl="1"/>
            <a:r>
              <a:rPr lang="en-US" dirty="0" smtClean="0"/>
              <a:t>Can redirect to malicious sites</a:t>
            </a:r>
          </a:p>
          <a:p>
            <a:pPr lvl="2"/>
            <a:r>
              <a:rPr lang="en-US" dirty="0" smtClean="0"/>
              <a:t>It looks like it’s coming from a valid site</a:t>
            </a:r>
            <a:r>
              <a:rPr lang="is-IS" dirty="0" smtClean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Can you find any redirects with parameters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6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we identify any places where files are being read?</a:t>
            </a:r>
          </a:p>
          <a:p>
            <a:pPr lvl="1"/>
            <a:r>
              <a:rPr lang="en-US" dirty="0" smtClean="0"/>
              <a:t>Check the URL parameters – the usual culprits</a:t>
            </a:r>
          </a:p>
          <a:p>
            <a:r>
              <a:rPr lang="en-US" dirty="0" smtClean="0"/>
              <a:t>What happens if we request a file that doesn’t exist?</a:t>
            </a:r>
          </a:p>
          <a:p>
            <a:r>
              <a:rPr lang="en-US" dirty="0" smtClean="0"/>
              <a:t>What happens if we request a file that does exist?</a:t>
            </a:r>
          </a:p>
          <a:p>
            <a:r>
              <a:rPr lang="en-US" dirty="0" smtClean="0"/>
              <a:t>Can we break out of the folder and get further?</a:t>
            </a:r>
          </a:p>
          <a:p>
            <a:pPr lvl="1"/>
            <a:r>
              <a:rPr lang="en-US" dirty="0" smtClean="0"/>
              <a:t>Dots and slashes are our friends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our map: Inclusion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b="1" dirty="0" err="1" smtClean="0"/>
              <a:t>Stylesheet</a:t>
            </a:r>
            <a:r>
              <a:rPr lang="en-US" b="1" dirty="0" smtClean="0"/>
              <a:t> [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r>
              <a:rPr lang="en-US" b="1" dirty="0" smtClean="0"/>
              <a:t>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5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Exposed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Sometimes there’s more to an application than the front-end</a:t>
            </a:r>
          </a:p>
          <a:p>
            <a:r>
              <a:rPr lang="en-US" dirty="0" smtClean="0"/>
              <a:t>Is there an API?</a:t>
            </a:r>
          </a:p>
          <a:p>
            <a:pPr lvl="1"/>
            <a:r>
              <a:rPr lang="en-US" dirty="0" smtClean="0"/>
              <a:t>Is the API secured?</a:t>
            </a:r>
          </a:p>
          <a:p>
            <a:pPr lvl="1"/>
            <a:r>
              <a:rPr lang="en-US" dirty="0" smtClean="0"/>
              <a:t>How does the API work?</a:t>
            </a:r>
          </a:p>
          <a:p>
            <a:pPr lvl="1"/>
            <a:r>
              <a:rPr lang="en-US" dirty="0" smtClean="0"/>
              <a:t>What does the API expect?</a:t>
            </a:r>
          </a:p>
          <a:p>
            <a:pPr lvl="2"/>
            <a:r>
              <a:rPr lang="en-US" dirty="0" smtClean="0"/>
              <a:t>And what doesn’t it expect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Is there accessible infrastructure?</a:t>
            </a:r>
          </a:p>
          <a:p>
            <a:pPr lvl="1"/>
            <a:r>
              <a:rPr lang="is-IS" dirty="0" smtClean="0"/>
              <a:t>Database</a:t>
            </a:r>
          </a:p>
          <a:p>
            <a:pPr lvl="1"/>
            <a:r>
              <a:rPr lang="is-IS" dirty="0" smtClean="0"/>
              <a:t>AJAX endpoints</a:t>
            </a:r>
          </a:p>
          <a:p>
            <a:pPr lvl="1"/>
            <a:r>
              <a:rPr lang="is-IS" dirty="0" smtClean="0"/>
              <a:t>Helper scripts/applications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35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there any GET actions which change the state?</a:t>
            </a:r>
          </a:p>
          <a:p>
            <a:r>
              <a:rPr lang="en-US" dirty="0" smtClean="0"/>
              <a:t>Are there any forms without protection?</a:t>
            </a:r>
          </a:p>
          <a:p>
            <a:r>
              <a:rPr lang="en-US" dirty="0" smtClean="0"/>
              <a:t>How can we exploit these?</a:t>
            </a:r>
          </a:p>
        </p:txBody>
      </p:sp>
    </p:spTree>
    <p:extLst>
      <p:ext uri="{BB962C8B-B14F-4D97-AF65-F5344CB8AC3E}">
        <p14:creationId xmlns:p14="http://schemas.microsoft.com/office/powerpoint/2010/main" val="11169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</a:t>
            </a:r>
          </a:p>
          <a:p>
            <a:pPr lvl="1"/>
            <a:r>
              <a:rPr lang="en-US" dirty="0" smtClean="0"/>
              <a:t>View Thread</a:t>
            </a:r>
          </a:p>
          <a:p>
            <a:pPr lvl="1"/>
            <a:r>
              <a:rPr lang="en-US" dirty="0" smtClean="0"/>
              <a:t>New Thread</a:t>
            </a:r>
          </a:p>
          <a:p>
            <a:pPr lvl="1"/>
            <a:r>
              <a:rPr lang="en-US" dirty="0" smtClean="0"/>
              <a:t>New Reply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Member</a:t>
            </a: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Edit </a:t>
            </a:r>
            <a:r>
              <a:rPr lang="en-US" dirty="0"/>
              <a:t>Profile</a:t>
            </a:r>
          </a:p>
          <a:p>
            <a:r>
              <a:rPr lang="en-US" dirty="0"/>
              <a:t>Help Page</a:t>
            </a:r>
          </a:p>
          <a:p>
            <a:r>
              <a:rPr lang="en-US" dirty="0"/>
              <a:t>Contact Page</a:t>
            </a:r>
          </a:p>
          <a:p>
            <a:r>
              <a:rPr lang="en-US" dirty="0"/>
              <a:t>Login</a:t>
            </a:r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</a:t>
            </a:r>
          </a:p>
          <a:p>
            <a:pPr lvl="1"/>
            <a:r>
              <a:rPr lang="en-US" dirty="0" smtClean="0"/>
              <a:t>View Thread</a:t>
            </a:r>
          </a:p>
          <a:p>
            <a:pPr lvl="1"/>
            <a:r>
              <a:rPr lang="en-US" dirty="0" smtClean="0"/>
              <a:t>New Thread</a:t>
            </a:r>
          </a:p>
          <a:p>
            <a:pPr lvl="1"/>
            <a:r>
              <a:rPr lang="en-US" dirty="0" smtClean="0"/>
              <a:t>New Reply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Member</a:t>
            </a: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</a:t>
            </a:r>
          </a:p>
          <a:p>
            <a:r>
              <a:rPr lang="en-US" dirty="0" smtClean="0"/>
              <a:t>Edit </a:t>
            </a:r>
            <a:r>
              <a:rPr lang="en-US" dirty="0"/>
              <a:t>Profile</a:t>
            </a:r>
          </a:p>
          <a:p>
            <a:r>
              <a:rPr lang="en-US" dirty="0"/>
              <a:t>Help Page</a:t>
            </a:r>
          </a:p>
          <a:p>
            <a:r>
              <a:rPr lang="en-US" dirty="0"/>
              <a:t>Contact Page</a:t>
            </a:r>
          </a:p>
          <a:p>
            <a:r>
              <a:rPr lang="en-US" dirty="0"/>
              <a:t>Login</a:t>
            </a:r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Marking our map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Homepage</a:t>
            </a:r>
          </a:p>
          <a:p>
            <a:r>
              <a:rPr lang="en-US" dirty="0" smtClean="0"/>
              <a:t>Forum index</a:t>
            </a:r>
          </a:p>
          <a:p>
            <a:pPr lvl="1"/>
            <a:r>
              <a:rPr lang="en-US" dirty="0" smtClean="0"/>
              <a:t>View Board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View Thread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New Thread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New Reply 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</a:p>
          <a:p>
            <a:r>
              <a:rPr lang="en-US" dirty="0" smtClean="0"/>
              <a:t>Admin area</a:t>
            </a:r>
          </a:p>
          <a:p>
            <a:r>
              <a:rPr lang="en-US" dirty="0" smtClean="0"/>
              <a:t>Search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</a:p>
          <a:p>
            <a:pPr lvl="1"/>
            <a:r>
              <a:rPr lang="en-US" dirty="0" smtClean="0"/>
              <a:t>Search Results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90247" y="1752599"/>
            <a:ext cx="3603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Members List</a:t>
            </a:r>
          </a:p>
          <a:p>
            <a:pPr lvl="1"/>
            <a:r>
              <a:rPr lang="en-US" dirty="0"/>
              <a:t>View </a:t>
            </a:r>
            <a:r>
              <a:rPr lang="en-US" dirty="0" smtClean="0"/>
              <a:t>Member </a:t>
            </a:r>
            <a:r>
              <a:rPr lang="en-US" dirty="0" smtClean="0">
                <a:solidFill>
                  <a:srgbClr val="FF0000"/>
                </a:solidFill>
              </a:rPr>
              <a:t>[?]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Edit </a:t>
            </a:r>
            <a:r>
              <a:rPr lang="en-US" dirty="0" smtClean="0"/>
              <a:t>Member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</a:p>
          <a:p>
            <a:r>
              <a:rPr lang="en-US" dirty="0" smtClean="0"/>
              <a:t>Edit Profile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/>
              <a:t>Help Page</a:t>
            </a:r>
          </a:p>
          <a:p>
            <a:r>
              <a:rPr lang="en-US" dirty="0"/>
              <a:t>Contact </a:t>
            </a:r>
            <a:r>
              <a:rPr lang="en-US" dirty="0" smtClean="0"/>
              <a:t>Page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Login [</a:t>
            </a:r>
            <a:r>
              <a:rPr lang="en-US" dirty="0" smtClean="0">
                <a:solidFill>
                  <a:schemeClr val="accent3"/>
                </a:solidFill>
              </a:rPr>
              <a:t>F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Logout</a:t>
            </a:r>
          </a:p>
          <a:p>
            <a:r>
              <a:rPr lang="en-US" dirty="0" smtClean="0"/>
              <a:t>Resources</a:t>
            </a:r>
          </a:p>
          <a:p>
            <a:pPr lvl="1"/>
            <a:r>
              <a:rPr lang="en-US" dirty="0" err="1" smtClean="0"/>
              <a:t>Stylesheet</a:t>
            </a:r>
            <a:r>
              <a:rPr lang="en-US" dirty="0" smtClean="0"/>
              <a:t> [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0100" y="251622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GB" sz="1600" dirty="0" smtClean="0"/>
              <a:t>Forms [F]</a:t>
            </a:r>
          </a:p>
          <a:p>
            <a:pPr lvl="1"/>
            <a:r>
              <a:rPr lang="en-GB" sz="1600" dirty="0" smtClean="0"/>
              <a:t>URL parameters [P]</a:t>
            </a:r>
          </a:p>
          <a:p>
            <a:pPr lvl="1"/>
            <a:r>
              <a:rPr lang="en-GB" sz="1600" dirty="0" smtClean="0"/>
              <a:t>GET parameters [?]</a:t>
            </a:r>
          </a:p>
          <a:p>
            <a:pPr lvl="1"/>
            <a:r>
              <a:rPr lang="en-GB" sz="1600" dirty="0" smtClean="0"/>
              <a:t>Logic [L]</a:t>
            </a:r>
          </a:p>
        </p:txBody>
      </p:sp>
    </p:spTree>
    <p:extLst>
      <p:ext uri="{BB962C8B-B14F-4D97-AF65-F5344CB8AC3E}">
        <p14:creationId xmlns:p14="http://schemas.microsoft.com/office/powerpoint/2010/main" val="4167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any user inputs that are linked to the database</a:t>
            </a:r>
          </a:p>
          <a:p>
            <a:r>
              <a:rPr lang="en-US" dirty="0" smtClean="0"/>
              <a:t>Try common injection techniques to determine if any are vulnerable</a:t>
            </a:r>
          </a:p>
          <a:p>
            <a:r>
              <a:rPr lang="en-US" dirty="0" smtClean="0"/>
              <a:t>Can you trigger an error?</a:t>
            </a:r>
          </a:p>
          <a:p>
            <a:pPr lvl="1"/>
            <a:r>
              <a:rPr lang="en-US" dirty="0" smtClean="0"/>
              <a:t>Then we know we’re vulnerable</a:t>
            </a:r>
          </a:p>
          <a:p>
            <a:r>
              <a:rPr lang="en-US" dirty="0" smtClean="0"/>
              <a:t>Can you cause any difference in </a:t>
            </a:r>
            <a:r>
              <a:rPr lang="en-US" dirty="0" err="1" smtClean="0"/>
              <a:t>behaviour</a:t>
            </a:r>
            <a:endParaRPr lang="en-US" dirty="0" smtClean="0"/>
          </a:p>
          <a:p>
            <a:pPr lvl="1"/>
            <a:r>
              <a:rPr lang="en-US" dirty="0" smtClean="0"/>
              <a:t>Between a valid and invalid query</a:t>
            </a:r>
          </a:p>
          <a:p>
            <a:pPr lvl="2"/>
            <a:r>
              <a:rPr lang="en-US" dirty="0" smtClean="0"/>
              <a:t>Error rather than an answer?</a:t>
            </a:r>
          </a:p>
          <a:p>
            <a:pPr lvl="2"/>
            <a:r>
              <a:rPr lang="en-US" dirty="0" smtClean="0"/>
              <a:t>A delay? </a:t>
            </a:r>
          </a:p>
          <a:p>
            <a:pPr lvl="2"/>
            <a:r>
              <a:rPr lang="en-US" dirty="0" smtClean="0"/>
              <a:t>A different response?</a:t>
            </a:r>
          </a:p>
          <a:p>
            <a:r>
              <a:rPr lang="en-US" dirty="0" smtClean="0"/>
              <a:t>Then, we just need to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SQL Injection: Special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Think about how a query is written</a:t>
            </a:r>
          </a:p>
          <a:p>
            <a:endParaRPr lang="en-GB" dirty="0"/>
          </a:p>
          <a:p>
            <a:r>
              <a:rPr lang="en-GB" b="1" dirty="0" smtClean="0"/>
              <a:t>SELECT * FROM users WHERE name=‘???’</a:t>
            </a:r>
          </a:p>
          <a:p>
            <a:pPr lvl="1"/>
            <a:r>
              <a:rPr lang="en-GB" dirty="0" smtClean="0"/>
              <a:t>Character to try: ‘</a:t>
            </a:r>
          </a:p>
          <a:p>
            <a:pPr lvl="1"/>
            <a:endParaRPr lang="en-GB" dirty="0"/>
          </a:p>
          <a:p>
            <a:r>
              <a:rPr lang="en-GB" dirty="0" smtClean="0"/>
              <a:t>But there’s more!</a:t>
            </a:r>
          </a:p>
          <a:p>
            <a:r>
              <a:rPr lang="en-GB" b="1" dirty="0" smtClean="0"/>
              <a:t>SELECT * FROM posts WHERE title LIKE “%???%”</a:t>
            </a:r>
          </a:p>
          <a:p>
            <a:pPr lvl="1"/>
            <a:r>
              <a:rPr lang="en-GB" dirty="0" smtClean="0"/>
              <a:t>It’s not an ‘ this time</a:t>
            </a:r>
            <a:br>
              <a:rPr lang="en-GB" dirty="0" smtClean="0"/>
            </a:br>
            <a:endParaRPr lang="en-GB" dirty="0" smtClean="0"/>
          </a:p>
          <a:p>
            <a:r>
              <a:rPr lang="en-GB" b="1" dirty="0" smtClean="0"/>
              <a:t>SELECT * FROM threads ORDER BY `???`</a:t>
            </a:r>
          </a:p>
        </p:txBody>
      </p:sp>
    </p:spTree>
    <p:extLst>
      <p:ext uri="{BB962C8B-B14F-4D97-AF65-F5344CB8AC3E}">
        <p14:creationId xmlns:p14="http://schemas.microsoft.com/office/powerpoint/2010/main" val="12726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Injection: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But even worse, and often forgotten!</a:t>
            </a:r>
          </a:p>
          <a:p>
            <a:endParaRPr lang="en-GB" dirty="0"/>
          </a:p>
          <a:p>
            <a:r>
              <a:rPr lang="en-GB" b="1" dirty="0"/>
              <a:t>SELECT * FROM </a:t>
            </a:r>
            <a:r>
              <a:rPr lang="en-GB" b="1" dirty="0" smtClean="0"/>
              <a:t>posts WHERE id=???</a:t>
            </a:r>
          </a:p>
          <a:p>
            <a:pPr lvl="1"/>
            <a:r>
              <a:rPr lang="en-GB" dirty="0" smtClean="0"/>
              <a:t>You don’t even need a special character here!</a:t>
            </a:r>
          </a:p>
          <a:p>
            <a:pPr lvl="1"/>
            <a:endParaRPr lang="en-GB" dirty="0"/>
          </a:p>
          <a:p>
            <a:r>
              <a:rPr lang="en-GB" dirty="0" smtClean="0"/>
              <a:t>Understand the queries you are injecting</a:t>
            </a:r>
          </a:p>
          <a:p>
            <a:pPr lvl="1"/>
            <a:r>
              <a:rPr lang="en-GB" dirty="0" smtClean="0"/>
              <a:t>What formats</a:t>
            </a:r>
          </a:p>
          <a:p>
            <a:pPr lvl="1"/>
            <a:r>
              <a:rPr lang="en-GB" dirty="0" smtClean="0"/>
              <a:t>What types</a:t>
            </a:r>
          </a:p>
          <a:p>
            <a:pPr lvl="1"/>
            <a:r>
              <a:rPr lang="en-GB" dirty="0" smtClean="0"/>
              <a:t>How would it be organised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7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2170</Words>
  <Application>Microsoft Macintosh PowerPoint</Application>
  <PresentationFormat>On-screen Show (4:3)</PresentationFormat>
  <Paragraphs>635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COMP6230: Cybersecurity</vt:lpstr>
      <vt:lpstr>Let’s get interactive</vt:lpstr>
      <vt:lpstr>Building our map</vt:lpstr>
      <vt:lpstr>Building our map</vt:lpstr>
      <vt:lpstr>Building our map</vt:lpstr>
      <vt:lpstr>Marking our map</vt:lpstr>
      <vt:lpstr>SQL Injection</vt:lpstr>
      <vt:lpstr>SQL Injection: Special Characters</vt:lpstr>
      <vt:lpstr>SQL Injection: Special Characters</vt:lpstr>
      <vt:lpstr>Using our map</vt:lpstr>
      <vt:lpstr>Using our map: SQL</vt:lpstr>
      <vt:lpstr>Cross-site scripting</vt:lpstr>
      <vt:lpstr>Using our map</vt:lpstr>
      <vt:lpstr>Using our map: XSS</vt:lpstr>
      <vt:lpstr>Insecure Upload</vt:lpstr>
      <vt:lpstr>Insecure Upload</vt:lpstr>
      <vt:lpstr>Using our map</vt:lpstr>
      <vt:lpstr>Using our map: Upload</vt:lpstr>
      <vt:lpstr>Software out of date</vt:lpstr>
      <vt:lpstr>Dangerous files left exposed</vt:lpstr>
      <vt:lpstr>Dangerous files left exposed</vt:lpstr>
      <vt:lpstr>Dangerous files left exposed</vt:lpstr>
      <vt:lpstr>Insecure cookies</vt:lpstr>
      <vt:lpstr>Using our map</vt:lpstr>
      <vt:lpstr>Using our map: Cookies</vt:lpstr>
      <vt:lpstr>Insecure Authorisation</vt:lpstr>
      <vt:lpstr>Using our map</vt:lpstr>
      <vt:lpstr>Using our map: Authorisation</vt:lpstr>
      <vt:lpstr>Insecure sessions</vt:lpstr>
      <vt:lpstr>Insecure email</vt:lpstr>
      <vt:lpstr>Using our map</vt:lpstr>
      <vt:lpstr>Using our map: Email</vt:lpstr>
      <vt:lpstr>Brute Force Login </vt:lpstr>
      <vt:lpstr>Using our map</vt:lpstr>
      <vt:lpstr>Using our map: Brute forcing</vt:lpstr>
      <vt:lpstr>Internal Information</vt:lpstr>
      <vt:lpstr>Application Logic</vt:lpstr>
      <vt:lpstr>Using our map</vt:lpstr>
      <vt:lpstr>Using our map: Application Logic</vt:lpstr>
      <vt:lpstr>Open Redirects</vt:lpstr>
      <vt:lpstr>File Inclusion</vt:lpstr>
      <vt:lpstr>Using our map</vt:lpstr>
      <vt:lpstr>Using our map: Inclusion</vt:lpstr>
      <vt:lpstr>Exposed interfaces</vt:lpstr>
      <vt:lpstr>Cross-site request forgery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2016-10-25T10:48:32Z</dcterms:created>
  <dcterms:modified xsi:type="dcterms:W3CDTF">2016-11-16T12:49:34Z</dcterms:modified>
</cp:coreProperties>
</file>