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80" r:id="rId15"/>
    <p:sldId id="281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5" r:id="rId25"/>
    <p:sldId id="272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673"/>
  </p:normalViewPr>
  <p:slideViewPr>
    <p:cSldViewPr snapToGrid="0" snapToObjects="1">
      <p:cViewPr varScale="1">
        <p:scale>
          <a:sx n="67" d="100"/>
          <a:sy n="67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1DBD-F421-7A45-BF13-BCDA66E40D5E}" type="datetimeFigureOut">
              <a:rPr lang="en-GB" smtClean="0"/>
              <a:t>22/01/2017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5C8D-F716-7246-80B6-BD107ED0CF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COMP6230: Revision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Looking back!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  <a:p>
            <a:r>
              <a:rPr lang="en-GB" dirty="0"/>
              <a:t>Authorisation and role-based access control</a:t>
            </a:r>
          </a:p>
          <a:p>
            <a:r>
              <a:rPr lang="en-GB" dirty="0"/>
              <a:t>Encryption</a:t>
            </a:r>
          </a:p>
          <a:p>
            <a:r>
              <a:rPr lang="en-GB" dirty="0"/>
              <a:t>Firewalls</a:t>
            </a:r>
          </a:p>
          <a:p>
            <a:r>
              <a:rPr lang="en-GB" dirty="0"/>
              <a:t>Network segmentation</a:t>
            </a:r>
          </a:p>
          <a:p>
            <a:r>
              <a:rPr lang="en-GB" dirty="0"/>
              <a:t>Backups</a:t>
            </a:r>
          </a:p>
          <a:p>
            <a:r>
              <a:rPr lang="en-GB" dirty="0"/>
              <a:t>Updates and patches</a:t>
            </a:r>
          </a:p>
          <a:p>
            <a:r>
              <a:rPr lang="en-GB" dirty="0"/>
              <a:t>Training and education</a:t>
            </a:r>
          </a:p>
        </p:txBody>
      </p:sp>
    </p:spTree>
    <p:extLst>
      <p:ext uri="{BB962C8B-B14F-4D97-AF65-F5344CB8AC3E}">
        <p14:creationId xmlns:p14="http://schemas.microsoft.com/office/powerpoint/2010/main" val="3020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Hashes</a:t>
            </a:r>
          </a:p>
          <a:p>
            <a:r>
              <a:rPr lang="en-GB" dirty="0"/>
              <a:t>Digital signatures</a:t>
            </a:r>
          </a:p>
          <a:p>
            <a:r>
              <a:rPr lang="en-GB" dirty="0"/>
              <a:t>Intrusion detection systems</a:t>
            </a:r>
          </a:p>
          <a:p>
            <a:r>
              <a:rPr lang="en-GB" dirty="0"/>
              <a:t>Malware/antivirus scanning</a:t>
            </a:r>
          </a:p>
          <a:p>
            <a:r>
              <a:rPr lang="en-GB" dirty="0"/>
              <a:t>Monitoring systems</a:t>
            </a:r>
          </a:p>
          <a:p>
            <a:r>
              <a:rPr lang="en-GB" dirty="0"/>
              <a:t>Honeypots</a:t>
            </a:r>
          </a:p>
          <a:p>
            <a:r>
              <a:rPr lang="en-GB" dirty="0"/>
              <a:t>Training and education</a:t>
            </a:r>
          </a:p>
          <a:p>
            <a:r>
              <a:rPr lang="en-GB" dirty="0"/>
              <a:t>Disclosure policies</a:t>
            </a:r>
          </a:p>
        </p:txBody>
      </p:sp>
    </p:spTree>
    <p:extLst>
      <p:ext uri="{BB962C8B-B14F-4D97-AF65-F5344CB8AC3E}">
        <p14:creationId xmlns:p14="http://schemas.microsoft.com/office/powerpoint/2010/main" val="4008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Components of Security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Identification</a:t>
            </a:r>
          </a:p>
          <a:p>
            <a:r>
              <a:rPr lang="en-GB" dirty="0"/>
              <a:t>Authentication</a:t>
            </a:r>
          </a:p>
          <a:p>
            <a:r>
              <a:rPr lang="en-GB" dirty="0"/>
              <a:t>Authorization</a:t>
            </a:r>
          </a:p>
          <a:p>
            <a:r>
              <a:rPr lang="en-GB" dirty="0"/>
              <a:t>Physical protection</a:t>
            </a:r>
          </a:p>
          <a:p>
            <a:r>
              <a:rPr lang="en-GB" dirty="0"/>
              <a:t>Cryptography: Hard maths!</a:t>
            </a:r>
          </a:p>
          <a:p>
            <a:r>
              <a:rPr lang="en-GB" dirty="0"/>
              <a:t>Randomness</a:t>
            </a:r>
          </a:p>
          <a:p>
            <a:endParaRPr lang="en-GB" dirty="0"/>
          </a:p>
          <a:p>
            <a:r>
              <a:rPr lang="en-GB" dirty="0"/>
              <a:t>Economics</a:t>
            </a:r>
          </a:p>
          <a:p>
            <a:r>
              <a:rPr lang="en-GB" dirty="0"/>
              <a:t>Deception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Time! (Question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of confidentiality, integrity, availability and authenticity, in the context of a university:</a:t>
            </a:r>
          </a:p>
          <a:p>
            <a:endParaRPr lang="en-GB" dirty="0"/>
          </a:p>
          <a:p>
            <a:r>
              <a:rPr lang="en-GB" dirty="0"/>
              <a:t>a) explain why it is needed</a:t>
            </a:r>
          </a:p>
          <a:p>
            <a:r>
              <a:rPr lang="en-GB" dirty="0"/>
              <a:t>b) give an example of a security mechanism</a:t>
            </a:r>
          </a:p>
          <a:p>
            <a:r>
              <a:rPr lang="en-GB" dirty="0"/>
              <a:t>c) explain how it could be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09" y="6176963"/>
            <a:ext cx="306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http://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ecs.ninja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8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security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Don't make assumptions</a:t>
            </a:r>
          </a:p>
          <a:p>
            <a:r>
              <a:rPr lang="en-GB" dirty="0"/>
              <a:t>Don't be a perfectionist</a:t>
            </a:r>
          </a:p>
          <a:p>
            <a:r>
              <a:rPr lang="en-GB" dirty="0"/>
              <a:t>Remember your users of the system</a:t>
            </a:r>
          </a:p>
          <a:p>
            <a:r>
              <a:rPr lang="en-GB" dirty="0"/>
              <a:t>Don't be overzealous</a:t>
            </a:r>
          </a:p>
          <a:p>
            <a:r>
              <a:rPr lang="en-GB" dirty="0"/>
              <a:t>Two steps forward, one step back</a:t>
            </a:r>
          </a:p>
          <a:p>
            <a:pPr lvl="1"/>
            <a:r>
              <a:rPr lang="en-GB" dirty="0"/>
              <a:t>Post-it note example</a:t>
            </a:r>
          </a:p>
          <a:p>
            <a:r>
              <a:rPr lang="en-GB" dirty="0"/>
              <a:t>Build up your layers of security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64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security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be realistic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KISS</a:t>
            </a:r>
          </a:p>
          <a:p>
            <a:r>
              <a:rPr lang="en-GB" dirty="0"/>
              <a:t>Education is important</a:t>
            </a:r>
          </a:p>
          <a:p>
            <a:r>
              <a:rPr lang="en-GB" dirty="0"/>
              <a:t>Don't keep secrets</a:t>
            </a:r>
          </a:p>
          <a:p>
            <a:pPr lvl="1"/>
            <a:r>
              <a:rPr lang="en-GB" dirty="0"/>
              <a:t>Security through obscurity is evil</a:t>
            </a:r>
          </a:p>
          <a:p>
            <a:pPr lvl="1"/>
            <a:r>
              <a:rPr lang="en-GB" dirty="0"/>
              <a:t>Be open</a:t>
            </a:r>
          </a:p>
          <a:p>
            <a:r>
              <a:rPr lang="en-GB" dirty="0"/>
              <a:t>Engage with your users</a:t>
            </a:r>
          </a:p>
          <a:p>
            <a:r>
              <a:rPr lang="en-GB" dirty="0"/>
              <a:t>Encourage disclosure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91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 of date software</a:t>
            </a:r>
          </a:p>
          <a:p>
            <a:r>
              <a:rPr lang="en-US" dirty="0"/>
              <a:t>Information Leakage</a:t>
            </a:r>
          </a:p>
          <a:p>
            <a:r>
              <a:rPr lang="en-US" dirty="0"/>
              <a:t>Session Vulnerabilities</a:t>
            </a:r>
          </a:p>
          <a:p>
            <a:r>
              <a:rPr lang="en-US" dirty="0"/>
              <a:t>SQL Injection</a:t>
            </a:r>
          </a:p>
          <a:p>
            <a:r>
              <a:rPr lang="en-US" dirty="0"/>
              <a:t>Cross-site Scripting</a:t>
            </a:r>
          </a:p>
          <a:p>
            <a:r>
              <a:rPr lang="en-US" dirty="0"/>
              <a:t>Cross-site Request Forgery</a:t>
            </a:r>
          </a:p>
          <a:p>
            <a:r>
              <a:rPr lang="en-US" dirty="0"/>
              <a:t>Authentication Bypass &amp; </a:t>
            </a:r>
            <a:r>
              <a:rPr lang="en-US" dirty="0" err="1"/>
              <a:t>Authorisation</a:t>
            </a:r>
            <a:r>
              <a:rPr lang="en-US" dirty="0"/>
              <a:t> Bypass</a:t>
            </a:r>
          </a:p>
          <a:p>
            <a:r>
              <a:rPr lang="en-US" dirty="0"/>
              <a:t>File Upload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levels of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Exploiting the obvious</a:t>
            </a:r>
          </a:p>
          <a:p>
            <a:r>
              <a:rPr lang="en-US" dirty="0"/>
              <a:t>Hiding in plain sight</a:t>
            </a:r>
          </a:p>
          <a:p>
            <a:r>
              <a:rPr lang="en-US" dirty="0"/>
              <a:t>Following the subtle clues</a:t>
            </a:r>
          </a:p>
          <a:p>
            <a:r>
              <a:rPr lang="en-US" dirty="0"/>
              <a:t>Informed guessing</a:t>
            </a:r>
          </a:p>
          <a:p>
            <a:r>
              <a:rPr lang="en-US" dirty="0"/>
              <a:t>Brute forcing</a:t>
            </a:r>
          </a:p>
          <a:p>
            <a:endParaRPr lang="en-US" dirty="0"/>
          </a:p>
          <a:p>
            <a:r>
              <a:rPr lang="en-US" b="1" dirty="0"/>
              <a:t>The higher up the list, the better!</a:t>
            </a:r>
          </a:p>
        </p:txBody>
      </p:sp>
    </p:spTree>
    <p:extLst>
      <p:ext uri="{BB962C8B-B14F-4D97-AF65-F5344CB8AC3E}">
        <p14:creationId xmlns:p14="http://schemas.microsoft.com/office/powerpoint/2010/main" val="51813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1: Be systematic</a:t>
            </a:r>
          </a:p>
          <a:p>
            <a:r>
              <a:rPr lang="en-US" dirty="0"/>
              <a:t>2: Be Logical</a:t>
            </a:r>
          </a:p>
          <a:p>
            <a:r>
              <a:rPr lang="en-US" dirty="0"/>
              <a:t>3: Map out what you’re doing</a:t>
            </a:r>
          </a:p>
          <a:p>
            <a:r>
              <a:rPr lang="en-US" dirty="0"/>
              <a:t>4: Use tools to help you</a:t>
            </a:r>
          </a:p>
          <a:p>
            <a:r>
              <a:rPr lang="en-US" dirty="0"/>
              <a:t>5: Be the anti-user</a:t>
            </a:r>
          </a:p>
          <a:p>
            <a:r>
              <a:rPr lang="en-US" dirty="0"/>
              <a:t>6: Intercept and Manipulate</a:t>
            </a:r>
          </a:p>
          <a:p>
            <a:r>
              <a:rPr lang="en-US" dirty="0"/>
              <a:t>7: Cheat</a:t>
            </a:r>
          </a:p>
          <a:p>
            <a:r>
              <a:rPr lang="en-US" dirty="0"/>
              <a:t>8: Don’t give up</a:t>
            </a:r>
          </a:p>
        </p:txBody>
      </p:sp>
    </p:spTree>
    <p:extLst>
      <p:ext uri="{BB962C8B-B14F-4D97-AF65-F5344CB8AC3E}">
        <p14:creationId xmlns:p14="http://schemas.microsoft.com/office/powerpoint/2010/main" val="10579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Rob the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  <a:p>
            <a:r>
              <a:rPr lang="en-GB" dirty="0"/>
              <a:t>Information Exposure</a:t>
            </a:r>
          </a:p>
          <a:p>
            <a:r>
              <a:rPr lang="en-GB" dirty="0"/>
              <a:t>XSS</a:t>
            </a:r>
          </a:p>
          <a:p>
            <a:r>
              <a:rPr lang="en-GB" dirty="0"/>
              <a:t>File Upload</a:t>
            </a:r>
          </a:p>
          <a:p>
            <a:r>
              <a:rPr lang="en-GB" dirty="0"/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63396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cybersecurity?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/>
              <a:t>Detection, protection and prevention against </a:t>
            </a:r>
            <a:r>
              <a:rPr lang="en-GB" b="1" dirty="0"/>
              <a:t>digital</a:t>
            </a:r>
            <a:r>
              <a:rPr lang="en-GB" dirty="0"/>
              <a:t> </a:t>
            </a:r>
            <a:r>
              <a:rPr lang="en-GB" b="1" dirty="0"/>
              <a:t>threats</a:t>
            </a:r>
            <a:r>
              <a:rPr lang="en-GB" dirty="0"/>
              <a:t> and attacks</a:t>
            </a:r>
          </a:p>
          <a:p>
            <a:pPr lvl="1"/>
            <a:r>
              <a:rPr lang="en-GB" dirty="0"/>
              <a:t>Technologies, Procedures, People</a:t>
            </a:r>
          </a:p>
          <a:p>
            <a:pPr lvl="1"/>
            <a:r>
              <a:rPr lang="en-GB" dirty="0"/>
              <a:t>The entire digital ecosystem</a:t>
            </a:r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Rob the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Authorisation Bypass</a:t>
            </a:r>
          </a:p>
          <a:p>
            <a:r>
              <a:rPr lang="en-GB" dirty="0"/>
              <a:t>Internal Information</a:t>
            </a:r>
          </a:p>
          <a:p>
            <a:r>
              <a:rPr lang="en-GB" dirty="0"/>
              <a:t>Parameter Manipulation</a:t>
            </a:r>
          </a:p>
          <a:p>
            <a:r>
              <a:rPr lang="en-GB" dirty="0"/>
              <a:t>Application Logic</a:t>
            </a:r>
          </a:p>
          <a:p>
            <a:r>
              <a:rPr lang="en-GB" dirty="0"/>
              <a:t>Out of Date Software</a:t>
            </a:r>
          </a:p>
        </p:txBody>
      </p:sp>
    </p:spTree>
    <p:extLst>
      <p:ext uri="{BB962C8B-B14F-4D97-AF65-F5344CB8AC3E}">
        <p14:creationId xmlns:p14="http://schemas.microsoft.com/office/powerpoint/2010/main" val="1463081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Rob the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 Inclusion</a:t>
            </a:r>
          </a:p>
          <a:p>
            <a:r>
              <a:rPr lang="en-GB" dirty="0"/>
              <a:t>Cookie Manipulation</a:t>
            </a:r>
          </a:p>
          <a:p>
            <a:r>
              <a:rPr lang="en-GB" dirty="0"/>
              <a:t>Open Redirects</a:t>
            </a:r>
          </a:p>
          <a:p>
            <a:r>
              <a:rPr lang="en-GB" dirty="0"/>
              <a:t>Exposed API</a:t>
            </a:r>
          </a:p>
          <a:p>
            <a:r>
              <a:rPr lang="en-GB" dirty="0"/>
              <a:t>Backdoors</a:t>
            </a:r>
          </a:p>
        </p:txBody>
      </p:sp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Time! (Question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You work at a bank, and they have recently outsourced development of a web-based loan application system, separate to their online banking system.</a:t>
            </a:r>
          </a:p>
          <a:p>
            <a:r>
              <a:rPr lang="en-GB" dirty="0"/>
              <a:t>Users enter in their personal details and background and current circumstances, which are stored in a database, and they are then informed if they are eligible for a loan.</a:t>
            </a:r>
          </a:p>
          <a:p>
            <a:r>
              <a:rPr lang="en-GB" dirty="0"/>
              <a:t>The application is written in PHP and MySQL and is running on a Red Hat server.</a:t>
            </a:r>
          </a:p>
          <a:p>
            <a:endParaRPr lang="en-GB" dirty="0"/>
          </a:p>
          <a:p>
            <a:r>
              <a:rPr lang="en-GB" dirty="0"/>
              <a:t>a) What vulnerabilities could there be?</a:t>
            </a:r>
          </a:p>
          <a:p>
            <a:r>
              <a:rPr lang="en-GB" dirty="0"/>
              <a:t>b) How could they test for these vulnerabilities?</a:t>
            </a:r>
          </a:p>
          <a:p>
            <a:r>
              <a:rPr lang="en-GB" dirty="0"/>
              <a:t>c) What could the consequences be?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09" y="6176963"/>
            <a:ext cx="306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http://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ecs.ninja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8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Analysing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Look around the server, and learn what is on it</a:t>
            </a:r>
          </a:p>
          <a:p>
            <a:pPr lvl="1"/>
            <a:r>
              <a:rPr lang="en-GB" dirty="0"/>
              <a:t>What services are there</a:t>
            </a:r>
          </a:p>
          <a:p>
            <a:pPr lvl="1"/>
            <a:r>
              <a:rPr lang="en-GB" dirty="0"/>
              <a:t>What open ports are there</a:t>
            </a:r>
          </a:p>
          <a:p>
            <a:pPr lvl="1"/>
            <a:r>
              <a:rPr lang="en-GB" dirty="0"/>
              <a:t>What file structure is there</a:t>
            </a:r>
          </a:p>
          <a:p>
            <a:pPr lvl="1"/>
            <a:r>
              <a:rPr lang="en-GB" dirty="0"/>
              <a:t>What users are there</a:t>
            </a:r>
          </a:p>
          <a:p>
            <a:pPr lvl="1"/>
            <a:r>
              <a:rPr lang="en-GB" dirty="0"/>
              <a:t>How is it configured</a:t>
            </a:r>
          </a:p>
          <a:p>
            <a:pPr lvl="1"/>
            <a:r>
              <a:rPr lang="en-GB" dirty="0"/>
              <a:t>How does it work</a:t>
            </a:r>
          </a:p>
          <a:p>
            <a:r>
              <a:rPr lang="en-GB" dirty="0"/>
              <a:t>Then begin to look for vulnerabilities</a:t>
            </a:r>
          </a:p>
          <a:p>
            <a:pPr lvl="1"/>
            <a:r>
              <a:rPr lang="en-GB" dirty="0"/>
              <a:t>What can you do that you shouldn’t be able to do</a:t>
            </a:r>
          </a:p>
          <a:p>
            <a:pPr lvl="1"/>
            <a:r>
              <a:rPr lang="en-GB" dirty="0"/>
              <a:t>What isn’t needed</a:t>
            </a:r>
          </a:p>
          <a:p>
            <a:pPr lvl="1"/>
            <a:r>
              <a:rPr lang="en-GB" dirty="0"/>
              <a:t>What isn’t working properly</a:t>
            </a:r>
          </a:p>
          <a:p>
            <a:r>
              <a:rPr lang="en-GB" dirty="0"/>
              <a:t>Then begin to look for exploitation</a:t>
            </a:r>
          </a:p>
          <a:p>
            <a:pPr lvl="1"/>
            <a:r>
              <a:rPr lang="en-GB" dirty="0"/>
              <a:t>Are there any signs that the server has been compromised?</a:t>
            </a:r>
          </a:p>
        </p:txBody>
      </p:sp>
    </p:spTree>
    <p:extLst>
      <p:ext uri="{BB962C8B-B14F-4D97-AF65-F5344CB8AC3E}">
        <p14:creationId xmlns:p14="http://schemas.microsoft.com/office/powerpoint/2010/main" val="1301515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things to think about</a:t>
            </a:r>
            <a:r>
              <a:rPr lang="is-IS" dirty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Old software</a:t>
            </a:r>
          </a:p>
          <a:p>
            <a:r>
              <a:rPr lang="en-GB" dirty="0"/>
              <a:t>Service configurations</a:t>
            </a:r>
          </a:p>
          <a:p>
            <a:r>
              <a:rPr lang="en-GB" dirty="0"/>
              <a:t>Server configuration</a:t>
            </a:r>
          </a:p>
          <a:p>
            <a:r>
              <a:rPr lang="en-GB" dirty="0"/>
              <a:t>Network and security protection</a:t>
            </a:r>
          </a:p>
          <a:p>
            <a:r>
              <a:rPr lang="en-GB" dirty="0"/>
              <a:t>Malware and compromise</a:t>
            </a:r>
          </a:p>
          <a:p>
            <a:r>
              <a:rPr lang="en-GB" dirty="0"/>
              <a:t>Remote access</a:t>
            </a:r>
          </a:p>
          <a:p>
            <a:r>
              <a:rPr lang="en-GB" dirty="0"/>
              <a:t>Other places to look and think about</a:t>
            </a:r>
          </a:p>
        </p:txBody>
      </p:sp>
    </p:spTree>
    <p:extLst>
      <p:ext uri="{BB962C8B-B14F-4D97-AF65-F5344CB8AC3E}">
        <p14:creationId xmlns:p14="http://schemas.microsoft.com/office/powerpoint/2010/main" val="858006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Analysing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41" y="1701369"/>
            <a:ext cx="3971059" cy="4351338"/>
          </a:xfrm>
        </p:spPr>
        <p:txBody>
          <a:bodyPr>
            <a:noAutofit/>
          </a:bodyPr>
          <a:lstStyle/>
          <a:p>
            <a:r>
              <a:rPr lang="en-GB" sz="2400" dirty="0"/>
              <a:t>Is there anything running that doesn’t need to be?</a:t>
            </a:r>
          </a:p>
          <a:p>
            <a:r>
              <a:rPr lang="en-GB" sz="2400" dirty="0"/>
              <a:t>Is there anything present that isn’t needed?</a:t>
            </a:r>
          </a:p>
          <a:p>
            <a:r>
              <a:rPr lang="en-GB" sz="2400" dirty="0"/>
              <a:t>Is the system configured in a secure way?</a:t>
            </a:r>
          </a:p>
          <a:p>
            <a:r>
              <a:rPr lang="en-GB" sz="2400" dirty="0"/>
              <a:t>Are the configuration files for needed services secure?</a:t>
            </a:r>
          </a:p>
          <a:p>
            <a:r>
              <a:rPr lang="en-GB" sz="2400" dirty="0"/>
              <a:t>Are the permissions on the file system secure?</a:t>
            </a:r>
          </a:p>
          <a:p>
            <a:r>
              <a:rPr lang="en-GB" sz="2400" dirty="0"/>
              <a:t>Are the permissions for users secure?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6691" y="1701369"/>
            <a:ext cx="37078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Are there any vulnerable executables?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Are there any vulnerable services?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Does anything need updating?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Has the machine been compromised?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Is there any malware?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Are there any backdoors?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Is there anything that is not managed by package management?</a:t>
            </a:r>
          </a:p>
        </p:txBody>
      </p:sp>
    </p:spTree>
    <p:extLst>
      <p:ext uri="{BB962C8B-B14F-4D97-AF65-F5344CB8AC3E}">
        <p14:creationId xmlns:p14="http://schemas.microsoft.com/office/powerpoint/2010/main" val="1113915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Time! (Question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You’ve just started working as the new person in charge of security at an accounting company. They have a central server providing remote access, file server, database server and web server functionality. The server has not been maintained for years, but just “keeps working”.</a:t>
            </a:r>
          </a:p>
          <a:p>
            <a:endParaRPr lang="en-GB" dirty="0"/>
          </a:p>
          <a:p>
            <a:r>
              <a:rPr lang="en-GB" dirty="0"/>
              <a:t>a) What might be your biggest concerns?</a:t>
            </a:r>
          </a:p>
          <a:p>
            <a:r>
              <a:rPr lang="en-GB" dirty="0"/>
              <a:t>b) How would you test your concerns?</a:t>
            </a:r>
          </a:p>
          <a:p>
            <a:r>
              <a:rPr lang="en-GB" dirty="0"/>
              <a:t>c) What might you need to do to secure the server?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09" y="6190818"/>
            <a:ext cx="306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http://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ecs.ninja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6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kinds of threats?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eavesdropping (or visual surveillance)</a:t>
            </a:r>
          </a:p>
          <a:p>
            <a:r>
              <a:rPr lang="en-GB" dirty="0"/>
              <a:t>wiretapping (= keyboard logging)</a:t>
            </a:r>
          </a:p>
          <a:p>
            <a:r>
              <a:rPr lang="en-GB" dirty="0"/>
              <a:t>key interception</a:t>
            </a:r>
          </a:p>
          <a:p>
            <a:r>
              <a:rPr lang="en-GB" dirty="0"/>
              <a:t>impersonation (person, address, computer) • data duplication</a:t>
            </a:r>
          </a:p>
          <a:p>
            <a:r>
              <a:rPr lang="en-GB" dirty="0"/>
              <a:t>cryptanalysis</a:t>
            </a:r>
          </a:p>
          <a:p>
            <a:r>
              <a:rPr lang="en-GB" dirty="0"/>
              <a:t>social engineering</a:t>
            </a:r>
          </a:p>
          <a:p>
            <a:r>
              <a:rPr lang="en-GB" dirty="0"/>
              <a:t>physical security</a:t>
            </a:r>
          </a:p>
          <a:p>
            <a:r>
              <a:rPr lang="en-GB" dirty="0"/>
              <a:t>malware</a:t>
            </a:r>
          </a:p>
          <a:p>
            <a:r>
              <a:rPr lang="en-GB" dirty="0"/>
              <a:t>exploiting software vulnerabilities</a:t>
            </a:r>
          </a:p>
          <a:p>
            <a:r>
              <a:rPr lang="en-GB" dirty="0"/>
              <a:t>combinations of different attacks</a:t>
            </a:r>
          </a:p>
          <a:p>
            <a:r>
              <a:rPr lang="en-GB" b="1" dirty="0"/>
              <a:t>Just to name a few!</a:t>
            </a:r>
          </a:p>
        </p:txBody>
      </p:sp>
    </p:spTree>
    <p:extLst>
      <p:ext uri="{BB962C8B-B14F-4D97-AF65-F5344CB8AC3E}">
        <p14:creationId xmlns:p14="http://schemas.microsoft.com/office/powerpoint/2010/main" val="153391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do they affect?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National security and infrastructure</a:t>
            </a:r>
          </a:p>
          <a:p>
            <a:r>
              <a:rPr lang="en-GB" dirty="0"/>
              <a:t>Government and public bodies</a:t>
            </a:r>
          </a:p>
          <a:p>
            <a:r>
              <a:rPr lang="en-GB" dirty="0"/>
              <a:t>The economic processes and banking systems</a:t>
            </a:r>
          </a:p>
          <a:p>
            <a:r>
              <a:rPr lang="en-GB" dirty="0"/>
              <a:t>The everyday citizen</a:t>
            </a:r>
          </a:p>
          <a:p>
            <a:pPr lvl="1"/>
            <a:r>
              <a:rPr lang="en-GB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49892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where do they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459773" cy="4351338"/>
          </a:xfrm>
        </p:spPr>
        <p:txBody>
          <a:bodyPr/>
          <a:lstStyle/>
          <a:p>
            <a:r>
              <a:rPr lang="en-US" dirty="0"/>
              <a:t>Criminal</a:t>
            </a:r>
          </a:p>
          <a:p>
            <a:r>
              <a:rPr lang="en-US" dirty="0"/>
              <a:t>Competitor</a:t>
            </a:r>
          </a:p>
          <a:p>
            <a:r>
              <a:rPr lang="en-US" dirty="0"/>
              <a:t>Hacker</a:t>
            </a:r>
          </a:p>
          <a:p>
            <a:r>
              <a:rPr lang="en-US" dirty="0"/>
              <a:t>Government</a:t>
            </a:r>
          </a:p>
          <a:p>
            <a:r>
              <a:rPr lang="en-US" dirty="0"/>
              <a:t>Terrorist</a:t>
            </a:r>
          </a:p>
          <a:p>
            <a:r>
              <a:rPr lang="en-US" dirty="0"/>
              <a:t>Ethical hacker</a:t>
            </a:r>
            <a:br>
              <a:rPr lang="en-US" dirty="0"/>
            </a:br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93627" y="1825625"/>
            <a:ext cx="34597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Former employee </a:t>
            </a:r>
          </a:p>
          <a:p>
            <a:r>
              <a:rPr lang="en-US" dirty="0"/>
              <a:t>Employee </a:t>
            </a:r>
          </a:p>
          <a:p>
            <a:r>
              <a:rPr lang="en-US" dirty="0"/>
              <a:t>Customer </a:t>
            </a:r>
          </a:p>
          <a:p>
            <a:r>
              <a:rPr lang="en-US" dirty="0"/>
              <a:t>Contractor </a:t>
            </a:r>
          </a:p>
          <a:p>
            <a:r>
              <a:rPr lang="en-US" dirty="0"/>
              <a:t>Whistleblower </a:t>
            </a:r>
          </a:p>
          <a:p>
            <a:r>
              <a:rPr lang="en-US" dirty="0"/>
              <a:t>Everybody? </a:t>
            </a:r>
          </a:p>
        </p:txBody>
      </p:sp>
    </p:spTree>
    <p:extLst>
      <p:ext uri="{BB962C8B-B14F-4D97-AF65-F5344CB8AC3E}">
        <p14:creationId xmlns:p14="http://schemas.microsoft.com/office/powerpoint/2010/main" val="16325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future hold?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extortion</a:t>
            </a:r>
          </a:p>
          <a:p>
            <a:pPr lvl="1"/>
            <a:r>
              <a:rPr lang="en-GB" dirty="0"/>
              <a:t>It works</a:t>
            </a:r>
            <a:r>
              <a:rPr lang="is-IS" dirty="0"/>
              <a:t>…</a:t>
            </a:r>
            <a:endParaRPr lang="en-GB" dirty="0"/>
          </a:p>
          <a:p>
            <a:r>
              <a:rPr lang="en-GB" dirty="0"/>
              <a:t>The Internet of Things</a:t>
            </a:r>
          </a:p>
          <a:p>
            <a:pPr lvl="1"/>
            <a:r>
              <a:rPr lang="en-GB" dirty="0"/>
              <a:t>We’ve seen the proofs of concepts</a:t>
            </a:r>
          </a:p>
          <a:p>
            <a:pPr lvl="1"/>
            <a:r>
              <a:rPr lang="en-GB" dirty="0"/>
              <a:t>It’s coming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Home appliances, vehicles, medicine, assistants</a:t>
            </a:r>
          </a:p>
          <a:p>
            <a:r>
              <a:rPr lang="is-IS" dirty="0"/>
              <a:t>It’ll be less obvious</a:t>
            </a:r>
          </a:p>
          <a:p>
            <a:pPr lvl="1"/>
            <a:r>
              <a:rPr lang="is-IS" dirty="0"/>
              <a:t>Changing and manipulating, not deleting and releasing</a:t>
            </a:r>
          </a:p>
          <a:p>
            <a:pPr lvl="1"/>
            <a:r>
              <a:rPr lang="is-IS" dirty="0"/>
              <a:t>Backdoors</a:t>
            </a:r>
          </a:p>
          <a:p>
            <a:pPr lvl="2"/>
            <a:r>
              <a:rPr lang="is-IS" dirty="0"/>
              <a:t>Including from the people we “trust”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3654" y="2637692"/>
            <a:ext cx="1459523" cy="14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future hold?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More users of more technologies</a:t>
            </a:r>
          </a:p>
          <a:p>
            <a:pPr lvl="1"/>
            <a:r>
              <a:rPr lang="is-IS" dirty="0"/>
              <a:t>The Tablet era</a:t>
            </a:r>
          </a:p>
          <a:p>
            <a:pPr lvl="1"/>
            <a:r>
              <a:rPr lang="is-IS" dirty="0"/>
              <a:t>Next up: The assistant era</a:t>
            </a:r>
          </a:p>
          <a:p>
            <a:r>
              <a:rPr lang="is-IS" dirty="0"/>
              <a:t>Digital replacing physical</a:t>
            </a:r>
          </a:p>
          <a:p>
            <a:pPr lvl="1"/>
            <a:r>
              <a:rPr lang="is-IS" dirty="0"/>
              <a:t>Why go to the issues of dealing with chip and pin</a:t>
            </a:r>
          </a:p>
          <a:p>
            <a:pPr lvl="1"/>
            <a:r>
              <a:rPr lang="is-IS" dirty="0"/>
              <a:t>When you can just buy a card number and use it online...</a:t>
            </a:r>
          </a:p>
          <a:p>
            <a:pPr lvl="2"/>
            <a:r>
              <a:rPr lang="is-IS" dirty="0"/>
              <a:t>Or even just a payment account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43" y="4739054"/>
            <a:ext cx="2823307" cy="16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5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we want to ensure?</a:t>
            </a:r>
          </a:p>
          <a:p>
            <a:pPr lvl="1"/>
            <a:r>
              <a:rPr lang="en-GB" dirty="0"/>
              <a:t>Confidentiality</a:t>
            </a:r>
          </a:p>
          <a:p>
            <a:pPr lvl="1"/>
            <a:r>
              <a:rPr lang="en-GB" dirty="0"/>
              <a:t>Integrity</a:t>
            </a:r>
          </a:p>
          <a:p>
            <a:pPr lvl="1"/>
            <a:r>
              <a:rPr lang="en-GB" dirty="0"/>
              <a:t>Availability</a:t>
            </a:r>
          </a:p>
          <a:p>
            <a:pPr lvl="1"/>
            <a:r>
              <a:rPr lang="en-GB" dirty="0"/>
              <a:t>Authenticity</a:t>
            </a:r>
          </a:p>
        </p:txBody>
      </p:sp>
    </p:spTree>
    <p:extLst>
      <p:ext uri="{BB962C8B-B14F-4D97-AF65-F5344CB8AC3E}">
        <p14:creationId xmlns:p14="http://schemas.microsoft.com/office/powerpoint/2010/main" val="74844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achieve or enforce security policy</a:t>
            </a:r>
          </a:p>
          <a:p>
            <a:r>
              <a:rPr lang="en-GB" dirty="0"/>
              <a:t>Aims:</a:t>
            </a:r>
          </a:p>
          <a:p>
            <a:pPr lvl="1"/>
            <a:r>
              <a:rPr lang="en-GB" dirty="0"/>
              <a:t>Prevention</a:t>
            </a:r>
          </a:p>
          <a:p>
            <a:pPr lvl="1"/>
            <a:r>
              <a:rPr lang="en-GB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122638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973</Words>
  <Application>Microsoft Office PowerPoint</Application>
  <PresentationFormat>Affichage à l'écran (4:3)</PresentationFormat>
  <Paragraphs>216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COMP6230: Revision</vt:lpstr>
      <vt:lpstr>What is cybersecurity?</vt:lpstr>
      <vt:lpstr>What kinds of threats?</vt:lpstr>
      <vt:lpstr>Who do they affect?</vt:lpstr>
      <vt:lpstr>And where do they come from?</vt:lpstr>
      <vt:lpstr>What does the future hold?</vt:lpstr>
      <vt:lpstr>What does the future hold?</vt:lpstr>
      <vt:lpstr>Security Policies</vt:lpstr>
      <vt:lpstr>Security Mechanisms</vt:lpstr>
      <vt:lpstr>Prevention Examples</vt:lpstr>
      <vt:lpstr>Detection Examples</vt:lpstr>
      <vt:lpstr>Typical Components of Security Mechanisms</vt:lpstr>
      <vt:lpstr>Question Time! (Question 1)</vt:lpstr>
      <vt:lpstr>Getting security right</vt:lpstr>
      <vt:lpstr>Getting security right</vt:lpstr>
      <vt:lpstr>Web Application Security</vt:lpstr>
      <vt:lpstr>The five levels of attack</vt:lpstr>
      <vt:lpstr>Things to think about</vt:lpstr>
      <vt:lpstr>Rob the Bank</vt:lpstr>
      <vt:lpstr>Rob the Bank</vt:lpstr>
      <vt:lpstr>Rob the Bank</vt:lpstr>
      <vt:lpstr>Question Time! (Question 2)</vt:lpstr>
      <vt:lpstr>Analysing a server</vt:lpstr>
      <vt:lpstr>Some things to think about…</vt:lpstr>
      <vt:lpstr>Analysing a server</vt:lpstr>
      <vt:lpstr>Question Time! (Question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tio nogueras g. (gtn1n16)</cp:lastModifiedBy>
  <cp:revision>6</cp:revision>
  <dcterms:created xsi:type="dcterms:W3CDTF">2017-01-10T09:45:37Z</dcterms:created>
  <dcterms:modified xsi:type="dcterms:W3CDTF">2017-01-22T15:37:44Z</dcterms:modified>
</cp:coreProperties>
</file>