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54"/>
  </p:notesMasterIdLst>
  <p:sldIdLst>
    <p:sldId id="256" r:id="rId2"/>
    <p:sldId id="258" r:id="rId3"/>
    <p:sldId id="259" r:id="rId4"/>
    <p:sldId id="262" r:id="rId5"/>
    <p:sldId id="300" r:id="rId6"/>
    <p:sldId id="302" r:id="rId7"/>
    <p:sldId id="303" r:id="rId8"/>
    <p:sldId id="291" r:id="rId9"/>
    <p:sldId id="292" r:id="rId10"/>
    <p:sldId id="290" r:id="rId11"/>
    <p:sldId id="263" r:id="rId12"/>
    <p:sldId id="264" r:id="rId13"/>
    <p:sldId id="306" r:id="rId14"/>
    <p:sldId id="265" r:id="rId15"/>
    <p:sldId id="280" r:id="rId16"/>
    <p:sldId id="295" r:id="rId17"/>
    <p:sldId id="294" r:id="rId18"/>
    <p:sldId id="266" r:id="rId19"/>
    <p:sldId id="267" r:id="rId20"/>
    <p:sldId id="282" r:id="rId21"/>
    <p:sldId id="284" r:id="rId22"/>
    <p:sldId id="293" r:id="rId23"/>
    <p:sldId id="268" r:id="rId24"/>
    <p:sldId id="296" r:id="rId25"/>
    <p:sldId id="298" r:id="rId26"/>
    <p:sldId id="299" r:id="rId27"/>
    <p:sldId id="269" r:id="rId28"/>
    <p:sldId id="270" r:id="rId29"/>
    <p:sldId id="283" r:id="rId30"/>
    <p:sldId id="305" r:id="rId31"/>
    <p:sldId id="304" r:id="rId32"/>
    <p:sldId id="289" r:id="rId33"/>
    <p:sldId id="274" r:id="rId34"/>
    <p:sldId id="286" r:id="rId35"/>
    <p:sldId id="287" r:id="rId36"/>
    <p:sldId id="288" r:id="rId37"/>
    <p:sldId id="275" r:id="rId38"/>
    <p:sldId id="276" r:id="rId39"/>
    <p:sldId id="277" r:id="rId40"/>
    <p:sldId id="285" r:id="rId41"/>
    <p:sldId id="279" r:id="rId42"/>
    <p:sldId id="307" r:id="rId43"/>
    <p:sldId id="308" r:id="rId44"/>
    <p:sldId id="309" r:id="rId45"/>
    <p:sldId id="310" r:id="rId46"/>
    <p:sldId id="312" r:id="rId47"/>
    <p:sldId id="315" r:id="rId48"/>
    <p:sldId id="314" r:id="rId49"/>
    <p:sldId id="313" r:id="rId50"/>
    <p:sldId id="316" r:id="rId51"/>
    <p:sldId id="317" r:id="rId52"/>
    <p:sldId id="31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96" autoAdjust="0"/>
  </p:normalViewPr>
  <p:slideViewPr>
    <p:cSldViewPr>
      <p:cViewPr varScale="1">
        <p:scale>
          <a:sx n="85" d="100"/>
          <a:sy n="85" d="100"/>
        </p:scale>
        <p:origin x="84" y="17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41F64-5FCB-4A94-AAFA-9A0FD4293A27}" type="datetimeFigureOut">
              <a:rPr lang="en-GB" smtClean="0"/>
              <a:pPr/>
              <a:t>02/10/2016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73FB8B-297A-4EE5-8454-729DEEFFD60D}" type="slidenum">
              <a:rPr lang="en-GB" smtClean="0"/>
              <a:pPr/>
              <a:t>‹#›</a:t>
            </a:fld>
            <a:endParaRPr lang="en-GB"/>
          </a:p>
        </p:txBody>
      </p:sp>
    </p:spTree>
    <p:extLst>
      <p:ext uri="{BB962C8B-B14F-4D97-AF65-F5344CB8AC3E}">
        <p14:creationId xmlns:p14="http://schemas.microsoft.com/office/powerpoint/2010/main" val="2306720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eon-commerce.com/riskanalysis/benefits.ht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eon-commerce.com/riskanalysis/benefits.ht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5602"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85799" y="4343400"/>
            <a:ext cx="5486399" cy="41155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GB" dirty="0" smtClean="0"/>
              <a:t>Assume</a:t>
            </a:r>
            <a:r>
              <a:rPr lang="en-GB" baseline="0" dirty="0" smtClean="0"/>
              <a:t> all virus are caught</a:t>
            </a:r>
          </a:p>
          <a:p>
            <a:r>
              <a:rPr lang="en-GB" baseline="0" dirty="0" smtClean="0"/>
              <a:t>Someone else's problems, user responsibility</a:t>
            </a:r>
          </a:p>
          <a:p>
            <a:endParaRPr lang="en-GB" baseline="0" dirty="0" smtClean="0"/>
          </a:p>
          <a:p>
            <a:r>
              <a:rPr lang="en-GB" baseline="0" dirty="0" smtClean="0"/>
              <a:t>Assumption: Policy that operating system is always up to date, we assume that the holes are plugged. Our procedures will deal with the virus attack.</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85799" y="4343400"/>
            <a:ext cx="5486399" cy="41155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GB" dirty="0" smtClean="0"/>
              <a:t>How useful</a:t>
            </a:r>
            <a:r>
              <a:rPr lang="en-GB" baseline="0" dirty="0" smtClean="0"/>
              <a:t> it is to take the measure, how much am I exposed now I have take this action </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Threats </a:t>
            </a:r>
            <a:r>
              <a:rPr lang="en-GB" dirty="0" smtClean="0"/>
              <a:t>These are things that can go wrong or that can 'attack' the system. Examples might include fire or fraud. Threats are ever present for every system.</a:t>
            </a:r>
          </a:p>
          <a:p>
            <a:r>
              <a:rPr lang="en-GB" dirty="0" smtClean="0"/>
              <a:t> VULNERABILITIES: These make a system more prone to attack by a threat or make an attack more likely to have some success or impact. </a:t>
            </a:r>
          </a:p>
          <a:p>
            <a:r>
              <a:rPr lang="en-GB" sz="1200" b="0" i="0" kern="1200" dirty="0" smtClean="0">
                <a:solidFill>
                  <a:schemeClr val="tx1"/>
                </a:solidFill>
                <a:effectLst/>
                <a:latin typeface="+mn-lt"/>
                <a:ea typeface="+mn-ea"/>
                <a:cs typeface="+mn-cs"/>
              </a:rPr>
              <a:t>Risks do not arise all by themselves. A risk is normally a product of two factors: </a:t>
            </a:r>
            <a:r>
              <a:rPr lang="en-GB" sz="1200" b="1" i="0" kern="1200" dirty="0" smtClean="0">
                <a:solidFill>
                  <a:schemeClr val="tx1"/>
                </a:solidFill>
                <a:effectLst/>
                <a:latin typeface="+mn-lt"/>
                <a:ea typeface="+mn-ea"/>
                <a:cs typeface="+mn-cs"/>
              </a:rPr>
              <a:t>threats</a:t>
            </a:r>
            <a:r>
              <a:rPr lang="en-GB" sz="1200" b="0" i="0" kern="1200" dirty="0" smtClean="0">
                <a:solidFill>
                  <a:schemeClr val="tx1"/>
                </a:solidFill>
                <a:effectLst/>
                <a:latin typeface="+mn-lt"/>
                <a:ea typeface="+mn-ea"/>
                <a:cs typeface="+mn-cs"/>
              </a:rPr>
              <a:t>(something could go wrong) and </a:t>
            </a:r>
            <a:r>
              <a:rPr lang="en-GB" sz="1200" b="1" i="0" kern="1200" dirty="0" smtClean="0">
                <a:solidFill>
                  <a:schemeClr val="tx1"/>
                </a:solidFill>
                <a:effectLst/>
                <a:latin typeface="+mn-lt"/>
                <a:ea typeface="+mn-ea"/>
                <a:cs typeface="+mn-cs"/>
              </a:rPr>
              <a:t>vulnerabilities</a:t>
            </a:r>
            <a:r>
              <a:rPr lang="en-GB" sz="1200" b="0" i="0" kern="1200" dirty="0" smtClean="0">
                <a:solidFill>
                  <a:schemeClr val="tx1"/>
                </a:solidFill>
                <a:effectLst/>
                <a:latin typeface="+mn-lt"/>
                <a:ea typeface="+mn-ea"/>
                <a:cs typeface="+mn-cs"/>
              </a:rPr>
              <a:t> (the information system/s used by the business will allow things to do wrong).</a:t>
            </a:r>
            <a:endParaRPr lang="en-GB" dirty="0"/>
          </a:p>
        </p:txBody>
      </p:sp>
      <p:sp>
        <p:nvSpPr>
          <p:cNvPr id="4" name="Slide Number Placeholder 3"/>
          <p:cNvSpPr>
            <a:spLocks noGrp="1"/>
          </p:cNvSpPr>
          <p:nvPr>
            <p:ph type="sldNum" sz="quarter" idx="10"/>
          </p:nvPr>
        </p:nvSpPr>
        <p:spPr/>
        <p:txBody>
          <a:bodyPr/>
          <a:lstStyle/>
          <a:p>
            <a:fld id="{E573FB8B-297A-4EE5-8454-729DEEFFD60D}" type="slidenum">
              <a:rPr lang="en-GB" smtClean="0"/>
              <a:pPr/>
              <a:t>20</a:t>
            </a:fld>
            <a:endParaRPr lang="en-GB"/>
          </a:p>
        </p:txBody>
      </p:sp>
    </p:spTree>
    <p:extLst>
      <p:ext uri="{BB962C8B-B14F-4D97-AF65-F5344CB8AC3E}">
        <p14:creationId xmlns:p14="http://schemas.microsoft.com/office/powerpoint/2010/main" val="3922779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573FB8B-297A-4EE5-8454-729DEEFFD60D}" type="slidenum">
              <a:rPr lang="en-GB" smtClean="0"/>
              <a:pPr/>
              <a:t>21</a:t>
            </a:fld>
            <a:endParaRPr lang="en-GB"/>
          </a:p>
        </p:txBody>
      </p:sp>
    </p:spTree>
    <p:extLst>
      <p:ext uri="{BB962C8B-B14F-4D97-AF65-F5344CB8AC3E}">
        <p14:creationId xmlns:p14="http://schemas.microsoft.com/office/powerpoint/2010/main" val="3922779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85799" y="4343400"/>
            <a:ext cx="5486399" cy="41155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GB" dirty="0" smtClean="0"/>
              <a:t>Loses; also includes loss of current operations and staff leave, competition</a:t>
            </a:r>
            <a:r>
              <a:rPr lang="en-GB" baseline="0" dirty="0" smtClean="0"/>
              <a:t> </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F8CAF0-A4A4-4AB9-97E1-62858C627AB7}" type="slidenum">
              <a:rPr lang="en-GB" smtClean="0"/>
              <a:t>25</a:t>
            </a:fld>
            <a:endParaRPr lang="en-GB"/>
          </a:p>
        </p:txBody>
      </p:sp>
    </p:spTree>
    <p:extLst>
      <p:ext uri="{BB962C8B-B14F-4D97-AF65-F5344CB8AC3E}">
        <p14:creationId xmlns:p14="http://schemas.microsoft.com/office/powerpoint/2010/main" val="1947772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F8CAF0-A4A4-4AB9-97E1-62858C627AB7}" type="slidenum">
              <a:rPr lang="en-GB" smtClean="0"/>
              <a:t>26</a:t>
            </a:fld>
            <a:endParaRPr lang="en-GB"/>
          </a:p>
        </p:txBody>
      </p:sp>
    </p:spTree>
    <p:extLst>
      <p:ext uri="{BB962C8B-B14F-4D97-AF65-F5344CB8AC3E}">
        <p14:creationId xmlns:p14="http://schemas.microsoft.com/office/powerpoint/2010/main" val="4260169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85799" y="4343400"/>
            <a:ext cx="5486399" cy="41155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GB" dirty="0" smtClean="0"/>
              <a:t>Throw a double</a:t>
            </a:r>
            <a:r>
              <a:rPr lang="en-GB" baseline="0" dirty="0" smtClean="0"/>
              <a:t> 6, </a:t>
            </a:r>
            <a:r>
              <a:rPr lang="en-GB" dirty="0" smtClean="0"/>
              <a:t>36 possibility, 1/36</a:t>
            </a:r>
          </a:p>
          <a:p>
            <a:r>
              <a:rPr lang="en-GB" dirty="0" smtClean="0"/>
              <a:t>Does not cover the contents</a:t>
            </a:r>
            <a:r>
              <a:rPr lang="en-GB" baseline="0" dirty="0" smtClean="0"/>
              <a:t> of the photo only the materials.</a:t>
            </a:r>
            <a:endParaRPr lang="en-GB" dirty="0" smtClean="0"/>
          </a:p>
          <a:p>
            <a:r>
              <a:rPr lang="en-GB" dirty="0" smtClean="0"/>
              <a:t> </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85799" y="4343400"/>
            <a:ext cx="5486399" cy="41155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GB" dirty="0" smtClean="0">
                <a:hlinkClick r:id="rId3"/>
              </a:rPr>
              <a:t>http://www.eon-commerce.com/riskanalysis/benefits.htm</a:t>
            </a:r>
            <a:endParaRPr lang="en-GB" dirty="0" smtClean="0"/>
          </a:p>
          <a:p>
            <a:endParaRPr lang="en-GB"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85799" y="4343400"/>
            <a:ext cx="5486399" cy="41155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GB" dirty="0" smtClean="0">
                <a:hlinkClick r:id="rId3"/>
              </a:rPr>
              <a:t>http</a:t>
            </a:r>
            <a:r>
              <a:rPr lang="en-GB" dirty="0" smtClean="0">
                <a:hlinkClick r:id="rId3"/>
              </a:rPr>
              <a:t>://www.eon-commerce.com/riskanalysis/benefits.htm</a:t>
            </a:r>
            <a:endParaRPr lang="en-GB" sz="1200" b="0" i="0" kern="1200" dirty="0">
              <a:solidFill>
                <a:schemeClr val="tx1"/>
              </a:solidFill>
              <a:effectLst/>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85799" y="4343400"/>
            <a:ext cx="5486399" cy="41155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defRPr sz="2400">
                <a:solidFill>
                  <a:schemeClr val="tx1"/>
                </a:solidFill>
                <a:latin typeface="Times New Roman" panose="02020603050405020304" pitchFamily="18" charset="0"/>
              </a:defRPr>
            </a:lvl1pPr>
            <a:lvl2pPr marL="742950" indent="-285750" defTabSz="917575">
              <a:defRPr sz="2400">
                <a:solidFill>
                  <a:schemeClr val="tx1"/>
                </a:solidFill>
                <a:latin typeface="Times New Roman" panose="02020603050405020304" pitchFamily="18" charset="0"/>
              </a:defRPr>
            </a:lvl2pPr>
            <a:lvl3pPr marL="1143000" indent="-228600" defTabSz="917575">
              <a:defRPr sz="2400">
                <a:solidFill>
                  <a:schemeClr val="tx1"/>
                </a:solidFill>
                <a:latin typeface="Times New Roman" panose="02020603050405020304" pitchFamily="18" charset="0"/>
              </a:defRPr>
            </a:lvl3pPr>
            <a:lvl4pPr marL="1600200" indent="-228600" defTabSz="917575">
              <a:defRPr sz="2400">
                <a:solidFill>
                  <a:schemeClr val="tx1"/>
                </a:solidFill>
                <a:latin typeface="Times New Roman" panose="02020603050405020304" pitchFamily="18" charset="0"/>
              </a:defRPr>
            </a:lvl4pPr>
            <a:lvl5pPr marL="2057400" indent="-228600" defTabSz="917575">
              <a:defRPr sz="2400">
                <a:solidFill>
                  <a:schemeClr val="tx1"/>
                </a:solidFill>
                <a:latin typeface="Times New Roman" panose="02020603050405020304" pitchFamily="18" charset="0"/>
              </a:defRPr>
            </a:lvl5pPr>
            <a:lvl6pPr marL="2514600" indent="-228600" defTabSz="9175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75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75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7575" eaLnBrk="0" fontAlgn="base" hangingPunct="0">
              <a:spcBef>
                <a:spcPct val="0"/>
              </a:spcBef>
              <a:spcAft>
                <a:spcPct val="0"/>
              </a:spcAft>
              <a:defRPr sz="2400">
                <a:solidFill>
                  <a:schemeClr val="tx1"/>
                </a:solidFill>
                <a:latin typeface="Times New Roman" panose="02020603050405020304" pitchFamily="18" charset="0"/>
              </a:defRPr>
            </a:lvl9pPr>
          </a:lstStyle>
          <a:p>
            <a:fld id="{064AF2C2-A26D-4CF7-9FA9-2A5E091FE9BB}" type="slidenum">
              <a:rPr lang="en-GB" altLang="en-US" sz="1200"/>
              <a:pPr/>
              <a:t>30</a:t>
            </a:fld>
            <a:endParaRPr lang="en-GB" alt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45268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defRPr sz="2400">
                <a:solidFill>
                  <a:schemeClr val="tx1"/>
                </a:solidFill>
                <a:latin typeface="Times New Roman" panose="02020603050405020304" pitchFamily="18" charset="0"/>
              </a:defRPr>
            </a:lvl1pPr>
            <a:lvl2pPr marL="742950" indent="-285750" defTabSz="917575">
              <a:defRPr sz="2400">
                <a:solidFill>
                  <a:schemeClr val="tx1"/>
                </a:solidFill>
                <a:latin typeface="Times New Roman" panose="02020603050405020304" pitchFamily="18" charset="0"/>
              </a:defRPr>
            </a:lvl2pPr>
            <a:lvl3pPr marL="1143000" indent="-228600" defTabSz="917575">
              <a:defRPr sz="2400">
                <a:solidFill>
                  <a:schemeClr val="tx1"/>
                </a:solidFill>
                <a:latin typeface="Times New Roman" panose="02020603050405020304" pitchFamily="18" charset="0"/>
              </a:defRPr>
            </a:lvl3pPr>
            <a:lvl4pPr marL="1600200" indent="-228600" defTabSz="917575">
              <a:defRPr sz="2400">
                <a:solidFill>
                  <a:schemeClr val="tx1"/>
                </a:solidFill>
                <a:latin typeface="Times New Roman" panose="02020603050405020304" pitchFamily="18" charset="0"/>
              </a:defRPr>
            </a:lvl4pPr>
            <a:lvl5pPr marL="2057400" indent="-228600" defTabSz="917575">
              <a:defRPr sz="2400">
                <a:solidFill>
                  <a:schemeClr val="tx1"/>
                </a:solidFill>
                <a:latin typeface="Times New Roman" panose="02020603050405020304" pitchFamily="18" charset="0"/>
              </a:defRPr>
            </a:lvl5pPr>
            <a:lvl6pPr marL="2514600" indent="-228600" defTabSz="9175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75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75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7575" eaLnBrk="0" fontAlgn="base" hangingPunct="0">
              <a:spcBef>
                <a:spcPct val="0"/>
              </a:spcBef>
              <a:spcAft>
                <a:spcPct val="0"/>
              </a:spcAft>
              <a:defRPr sz="2400">
                <a:solidFill>
                  <a:schemeClr val="tx1"/>
                </a:solidFill>
                <a:latin typeface="Times New Roman" panose="02020603050405020304" pitchFamily="18" charset="0"/>
              </a:defRPr>
            </a:lvl9pPr>
          </a:lstStyle>
          <a:p>
            <a:fld id="{358F3EA8-C18D-4B2D-812E-E9050E7A8A0D}" type="slidenum">
              <a:rPr lang="en-GB" altLang="en-US" sz="1200"/>
              <a:pPr/>
              <a:t>31</a:t>
            </a:fld>
            <a:endParaRPr lang="en-GB" alt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9739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85799" y="4343400"/>
            <a:ext cx="5486399" cy="41155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85799" y="4343400"/>
            <a:ext cx="5486399" cy="41155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85799" y="4343400"/>
            <a:ext cx="5486399" cy="41155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GB" dirty="0" smtClean="0"/>
              <a:t>Not insignificant risk of Radom events. Fishing boat sank by falling cow-</a:t>
            </a:r>
            <a:r>
              <a:rPr lang="en-GB" baseline="0" dirty="0" smtClean="0"/>
              <a:t> from a plane carrying livestock. </a:t>
            </a:r>
          </a:p>
          <a:p>
            <a:r>
              <a:rPr lang="en-GB" baseline="0" dirty="0" smtClean="0"/>
              <a:t>So hard to predict this</a:t>
            </a:r>
          </a:p>
          <a:p>
            <a:r>
              <a:rPr lang="en-GB" baseline="0" dirty="0" smtClean="0"/>
              <a:t>Spikes and harmonics</a:t>
            </a:r>
          </a:p>
          <a:p>
            <a:endParaRPr lang="en-GB" baseline="0" dirty="0" smtClean="0"/>
          </a:p>
          <a:p>
            <a:r>
              <a:rPr lang="en-GB" dirty="0" smtClean="0"/>
              <a:t> </a:t>
            </a:r>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85799" y="4343400"/>
            <a:ext cx="5486399" cy="41155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85799" y="4343400"/>
            <a:ext cx="5486399" cy="41155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GB" dirty="0" smtClean="0"/>
              <a:t>Civil </a:t>
            </a:r>
            <a:r>
              <a:rPr lang="en-GB" baseline="0" dirty="0" smtClean="0"/>
              <a:t>engineer using our software to build bridges, we are responsible if people day</a:t>
            </a:r>
          </a:p>
          <a:p>
            <a:r>
              <a:rPr lang="en-GB" baseline="0" dirty="0" smtClean="0"/>
              <a:t>Medical</a:t>
            </a:r>
          </a:p>
          <a:p>
            <a:endParaRPr lang="en-GB"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GB" dirty="0" err="1" smtClean="0">
                <a:solidFill>
                  <a:schemeClr val="tx1"/>
                </a:solidFill>
              </a:rPr>
              <a:t>ARPAnet</a:t>
            </a:r>
            <a:r>
              <a:rPr lang="en-GB" baseline="0" dirty="0">
                <a:solidFill>
                  <a:schemeClr val="tx1"/>
                </a:solidFill>
              </a:rPr>
              <a:t> </a:t>
            </a:r>
            <a:r>
              <a:rPr lang="en-GB" baseline="0" dirty="0" smtClean="0">
                <a:solidFill>
                  <a:schemeClr val="tx1"/>
                </a:solidFill>
              </a:rPr>
              <a:t>in the 1940’s computer working together if one goes the other take over, became the internet.</a:t>
            </a:r>
            <a:endParaRPr lang="en-GB" dirty="0" smtClean="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85799" y="4343400"/>
            <a:ext cx="5486399" cy="41155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85799" y="4343400"/>
            <a:ext cx="5486399" cy="41155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defRPr sz="2400">
                <a:solidFill>
                  <a:schemeClr val="tx1"/>
                </a:solidFill>
                <a:latin typeface="Times New Roman" panose="02020603050405020304" pitchFamily="18" charset="0"/>
              </a:defRPr>
            </a:lvl1pPr>
            <a:lvl2pPr marL="742950" indent="-285750" defTabSz="917575">
              <a:defRPr sz="2400">
                <a:solidFill>
                  <a:schemeClr val="tx1"/>
                </a:solidFill>
                <a:latin typeface="Times New Roman" panose="02020603050405020304" pitchFamily="18" charset="0"/>
              </a:defRPr>
            </a:lvl2pPr>
            <a:lvl3pPr marL="1143000" indent="-228600" defTabSz="917575">
              <a:defRPr sz="2400">
                <a:solidFill>
                  <a:schemeClr val="tx1"/>
                </a:solidFill>
                <a:latin typeface="Times New Roman" panose="02020603050405020304" pitchFamily="18" charset="0"/>
              </a:defRPr>
            </a:lvl3pPr>
            <a:lvl4pPr marL="1600200" indent="-228600" defTabSz="917575">
              <a:defRPr sz="2400">
                <a:solidFill>
                  <a:schemeClr val="tx1"/>
                </a:solidFill>
                <a:latin typeface="Times New Roman" panose="02020603050405020304" pitchFamily="18" charset="0"/>
              </a:defRPr>
            </a:lvl4pPr>
            <a:lvl5pPr marL="2057400" indent="-228600" defTabSz="917575">
              <a:defRPr sz="2400">
                <a:solidFill>
                  <a:schemeClr val="tx1"/>
                </a:solidFill>
                <a:latin typeface="Times New Roman" panose="02020603050405020304" pitchFamily="18" charset="0"/>
              </a:defRPr>
            </a:lvl5pPr>
            <a:lvl6pPr marL="2514600" indent="-228600" defTabSz="9175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75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75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7575" eaLnBrk="0" fontAlgn="base" hangingPunct="0">
              <a:spcBef>
                <a:spcPct val="0"/>
              </a:spcBef>
              <a:spcAft>
                <a:spcPct val="0"/>
              </a:spcAft>
              <a:defRPr sz="2400">
                <a:solidFill>
                  <a:schemeClr val="tx1"/>
                </a:solidFill>
                <a:latin typeface="Times New Roman" panose="02020603050405020304" pitchFamily="18" charset="0"/>
              </a:defRPr>
            </a:lvl9pPr>
          </a:lstStyle>
          <a:p>
            <a:fld id="{A3E38E9F-C18F-457E-8D3A-56AC9DB6B1A0}" type="slidenum">
              <a:rPr lang="en-GB" altLang="en-US" sz="1200"/>
              <a:pPr/>
              <a:t>6</a:t>
            </a:fld>
            <a:endParaRPr lang="en-GB" alt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60670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85799" y="4343400"/>
            <a:ext cx="5486399" cy="41155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85799" y="4343400"/>
            <a:ext cx="5486399" cy="41155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defRPr sz="2400">
                <a:solidFill>
                  <a:schemeClr val="tx1"/>
                </a:solidFill>
                <a:latin typeface="Times New Roman" panose="02020603050405020304" pitchFamily="18" charset="0"/>
              </a:defRPr>
            </a:lvl1pPr>
            <a:lvl2pPr marL="742950" indent="-285750" defTabSz="917575">
              <a:defRPr sz="2400">
                <a:solidFill>
                  <a:schemeClr val="tx1"/>
                </a:solidFill>
                <a:latin typeface="Times New Roman" panose="02020603050405020304" pitchFamily="18" charset="0"/>
              </a:defRPr>
            </a:lvl2pPr>
            <a:lvl3pPr marL="1143000" indent="-228600" defTabSz="917575">
              <a:defRPr sz="2400">
                <a:solidFill>
                  <a:schemeClr val="tx1"/>
                </a:solidFill>
                <a:latin typeface="Times New Roman" panose="02020603050405020304" pitchFamily="18" charset="0"/>
              </a:defRPr>
            </a:lvl3pPr>
            <a:lvl4pPr marL="1600200" indent="-228600" defTabSz="917575">
              <a:defRPr sz="2400">
                <a:solidFill>
                  <a:schemeClr val="tx1"/>
                </a:solidFill>
                <a:latin typeface="Times New Roman" panose="02020603050405020304" pitchFamily="18" charset="0"/>
              </a:defRPr>
            </a:lvl4pPr>
            <a:lvl5pPr marL="2057400" indent="-228600" defTabSz="917575">
              <a:defRPr sz="2400">
                <a:solidFill>
                  <a:schemeClr val="tx1"/>
                </a:solidFill>
                <a:latin typeface="Times New Roman" panose="02020603050405020304" pitchFamily="18" charset="0"/>
              </a:defRPr>
            </a:lvl5pPr>
            <a:lvl6pPr marL="2514600" indent="-228600" defTabSz="9175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75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75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7575" eaLnBrk="0" fontAlgn="base" hangingPunct="0">
              <a:spcBef>
                <a:spcPct val="0"/>
              </a:spcBef>
              <a:spcAft>
                <a:spcPct val="0"/>
              </a:spcAft>
              <a:defRPr sz="2400">
                <a:solidFill>
                  <a:schemeClr val="tx1"/>
                </a:solidFill>
                <a:latin typeface="Times New Roman" panose="02020603050405020304" pitchFamily="18" charset="0"/>
              </a:defRPr>
            </a:lvl9pPr>
          </a:lstStyle>
          <a:p>
            <a:fld id="{A3651328-6930-4C8D-9CE6-76BCEE86A479}" type="slidenum">
              <a:rPr lang="en-GB" altLang="en-US" sz="1200"/>
              <a:pPr/>
              <a:t>13</a:t>
            </a:fld>
            <a:endParaRPr lang="en-GB" alt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93735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85799" y="4343400"/>
            <a:ext cx="5486399" cy="41155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GB" dirty="0" smtClean="0"/>
              <a:t>Not just for show, the do occur</a:t>
            </a:r>
          </a:p>
          <a:p>
            <a:r>
              <a:rPr lang="en-GB" dirty="0" smtClean="0"/>
              <a:t>Small</a:t>
            </a:r>
            <a:r>
              <a:rPr lang="en-GB" baseline="0" dirty="0" smtClean="0"/>
              <a:t> business, 2k would make it still good</a:t>
            </a:r>
          </a:p>
          <a:p>
            <a:endParaRPr lang="en-GB" baseline="0"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85799" y="4343400"/>
            <a:ext cx="5486399" cy="41155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GB" dirty="0" smtClean="0"/>
              <a:t>Not just for show, the do occur</a:t>
            </a:r>
          </a:p>
          <a:p>
            <a:r>
              <a:rPr lang="en-GB" dirty="0" smtClean="0"/>
              <a:t>Small</a:t>
            </a:r>
            <a:r>
              <a:rPr lang="en-GB" baseline="0" dirty="0" smtClean="0"/>
              <a:t> business, 2k would make it still good</a:t>
            </a:r>
          </a:p>
          <a:p>
            <a:endParaRPr lang="en-GB" baseline="0" dirty="0" smtClean="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2572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68518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26743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8313" y="450850"/>
            <a:ext cx="8169275" cy="1017588"/>
          </a:xfrm>
        </p:spPr>
        <p:txBody>
          <a:bodyPr/>
          <a:lstStyle/>
          <a:p>
            <a:r>
              <a:rPr lang="en-US" smtClean="0"/>
              <a:t>Click to edit Master title style</a:t>
            </a:r>
            <a:endParaRPr lang="en-GB"/>
          </a:p>
        </p:txBody>
      </p:sp>
    </p:spTree>
    <p:extLst>
      <p:ext uri="{BB962C8B-B14F-4D97-AF65-F5344CB8AC3E}">
        <p14:creationId xmlns:p14="http://schemas.microsoft.com/office/powerpoint/2010/main" val="1616932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0956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869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D8BD707-D9CF-40AE-B4C6-C98DA3205C09}" type="datetimeFigureOut">
              <a:rPr lang="en-US" smtClean="0"/>
              <a:pPr/>
              <a:t>10/2/2016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6897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D8BD707-D9CF-40AE-B4C6-C98DA3205C09}" type="datetimeFigureOut">
              <a:rPr lang="en-US" smtClean="0"/>
              <a:pPr/>
              <a:t>10/2/2016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8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D8BD707-D9CF-40AE-B4C6-C98DA3205C09}" type="datetimeFigureOut">
              <a:rPr lang="en-US" smtClean="0"/>
              <a:pPr/>
              <a:t>10/2/2016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4927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9699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116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3515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10/2/2016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5087280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www.faa.gov/about/office_org/headquarters_offices/ato/service_units/operations/isse/items/e-Dev-Prem-Vul-Risk-assessment.cfm?print=go" TargetMode="External"/><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scan-associates.net/services_risk.htm"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4981" y="914400"/>
            <a:ext cx="7772400" cy="1470025"/>
          </a:xfrm>
        </p:spPr>
        <p:txBody>
          <a:bodyPr/>
          <a:lstStyle/>
          <a:p>
            <a:r>
              <a:rPr lang="en-GB" dirty="0"/>
              <a:t>INFO3005 Security &amp; Information Technology</a:t>
            </a:r>
          </a:p>
        </p:txBody>
      </p:sp>
      <p:sp>
        <p:nvSpPr>
          <p:cNvPr id="3" name="Subtitle 2"/>
          <p:cNvSpPr>
            <a:spLocks noGrp="1"/>
          </p:cNvSpPr>
          <p:nvPr>
            <p:ph type="subTitle" idx="1"/>
          </p:nvPr>
        </p:nvSpPr>
        <p:spPr>
          <a:xfrm>
            <a:off x="1380781" y="2590800"/>
            <a:ext cx="6400800" cy="762000"/>
          </a:xfrm>
        </p:spPr>
        <p:txBody>
          <a:bodyPr/>
          <a:lstStyle/>
          <a:p>
            <a:r>
              <a:rPr lang="en-GB" dirty="0" smtClean="0"/>
              <a:t>Risk Analysis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223487"/>
            <a:ext cx="4562819" cy="3120163"/>
          </a:xfrm>
          <a:prstGeom prst="rect">
            <a:avLst/>
          </a:prstGeom>
        </p:spPr>
      </p:pic>
    </p:spTree>
    <p:extLst>
      <p:ext uri="{BB962C8B-B14F-4D97-AF65-F5344CB8AC3E}">
        <p14:creationId xmlns:p14="http://schemas.microsoft.com/office/powerpoint/2010/main" val="3460597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Security Risk Assessments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219200"/>
            <a:ext cx="5233988" cy="5233988"/>
          </a:xfrm>
        </p:spPr>
      </p:pic>
      <p:sp>
        <p:nvSpPr>
          <p:cNvPr id="5" name="Rectangle 4"/>
          <p:cNvSpPr/>
          <p:nvPr/>
        </p:nvSpPr>
        <p:spPr>
          <a:xfrm>
            <a:off x="352540" y="6404373"/>
            <a:ext cx="8610600" cy="307777"/>
          </a:xfrm>
          <a:prstGeom prst="rect">
            <a:avLst/>
          </a:prstGeom>
        </p:spPr>
        <p:txBody>
          <a:bodyPr wrap="square">
            <a:spAutoFit/>
          </a:bodyPr>
          <a:lstStyle/>
          <a:p>
            <a:r>
              <a:rPr lang="en-GB" sz="1400" dirty="0"/>
              <a:t>http://www.esecuritytogo.com/ccpage.aspx?pageid=7&amp;name=security_risk_management&amp;lid=11&amp;lgid=1</a:t>
            </a:r>
          </a:p>
        </p:txBody>
      </p:sp>
    </p:spTree>
    <p:extLst>
      <p:ext uri="{BB962C8B-B14F-4D97-AF65-F5344CB8AC3E}">
        <p14:creationId xmlns:p14="http://schemas.microsoft.com/office/powerpoint/2010/main" val="1150857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800" y="733808"/>
            <a:ext cx="7497763" cy="472309"/>
          </a:xfrm>
        </p:spPr>
        <p:txBody>
          <a:bodyPr wrap="square" lIns="0" tIns="0" rIns="0" bIns="0">
            <a:spAutoFit/>
          </a:bodyPr>
          <a:lstStyle>
            <a:defPPr lvl="0">
              <a:buNone/>
            </a:defPPr>
            <a:lvl1pPr lvl="0">
              <a:buNone/>
            </a:lvl1pPr>
          </a:lstStyle>
          <a:p>
            <a:pPr lvl="0">
              <a:lnSpc>
                <a:spcPct val="93000"/>
              </a:lnSpc>
            </a:pPr>
            <a:r>
              <a:rPr lang="en-GB" dirty="0"/>
              <a:t>Reminder about Planning:</a:t>
            </a:r>
          </a:p>
        </p:txBody>
      </p:sp>
      <p:sp>
        <p:nvSpPr>
          <p:cNvPr id="3" name="Text Placeholder 2"/>
          <p:cNvSpPr txBox="1">
            <a:spLocks noGrp="1"/>
          </p:cNvSpPr>
          <p:nvPr>
            <p:ph type="body" idx="4294967295"/>
          </p:nvPr>
        </p:nvSpPr>
        <p:spPr>
          <a:xfrm>
            <a:off x="685800" y="1484313"/>
            <a:ext cx="8077200" cy="4441825"/>
          </a:xfrm>
        </p:spPr>
        <p:txBody>
          <a:bodyPr wrap="square" lIns="0" tIns="0" rIns="0" bIns="0"/>
          <a:lstStyle>
            <a:defPPr marL="314280" marR="0" lvl="0" indent="-314280" algn="l" rtl="0" hangingPunct="1">
              <a:lnSpc>
                <a:spcPct val="100000"/>
              </a:lnSpc>
              <a:spcBef>
                <a:spcPts val="799"/>
              </a:spcBef>
              <a:spcAft>
                <a:spcPts val="0"/>
              </a:spcAft>
              <a:buClr>
                <a:srgbClr val="FF9900"/>
              </a:buClr>
              <a:buSzPct val="100000"/>
              <a:buFont typeface="Verdana" pitchFamily="34"/>
              <a:buNone/>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defPPr>
            <a:lvl1pPr marL="314280" marR="0" lvl="0" indent="-314280" algn="l" rtl="0" hangingPunct="1">
              <a:lnSpc>
                <a:spcPct val="100000"/>
              </a:lnSpc>
              <a:spcBef>
                <a:spcPts val="799"/>
              </a:spcBef>
              <a:spcAft>
                <a:spcPts val="0"/>
              </a:spcAft>
              <a:buClr>
                <a:srgbClr val="FF9900"/>
              </a:buClr>
              <a:buSzPct val="100000"/>
              <a:buFont typeface="Verdana" pitchFamily="34"/>
              <a:buChar char="•"/>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lvl1pPr>
            <a:lvl2pPr marL="714240" marR="0" lvl="1" indent="-257040" algn="l" rtl="0" hangingPunct="1">
              <a:lnSpc>
                <a:spcPct val="100000"/>
              </a:lnSpc>
              <a:spcBef>
                <a:spcPts val="697"/>
              </a:spcBef>
              <a:spcAft>
                <a:spcPts val="0"/>
              </a:spcAft>
              <a:buClr>
                <a:srgbClr val="FF9900"/>
              </a:buClr>
              <a:buSzPct val="100000"/>
              <a:buFont typeface="GillSans" pitchFamily="34"/>
              <a:buChar char="–"/>
              <a:tabLst>
                <a:tab pos="183960" algn="l"/>
                <a:tab pos="633240" algn="l"/>
                <a:tab pos="1082520" algn="l"/>
                <a:tab pos="1531800" algn="l"/>
                <a:tab pos="1981080" algn="l"/>
                <a:tab pos="2430360" algn="l"/>
                <a:tab pos="2879640" algn="l"/>
                <a:tab pos="3328919" algn="l"/>
                <a:tab pos="3778200" algn="l"/>
                <a:tab pos="4227479" algn="l"/>
                <a:tab pos="4676760" algn="l"/>
                <a:tab pos="5125679" algn="l"/>
                <a:tab pos="5574960" algn="l"/>
                <a:tab pos="6024240" algn="l"/>
                <a:tab pos="6473519" algn="l"/>
                <a:tab pos="6922800" algn="l"/>
                <a:tab pos="7372079" algn="l"/>
                <a:tab pos="7821360" algn="l"/>
                <a:tab pos="8270640" algn="l"/>
                <a:tab pos="8719920" algn="l"/>
              </a:tabLst>
              <a:defRPr lang="en-GB" sz="2800" b="0" i="0" u="none" strike="noStrike" baseline="0">
                <a:ln>
                  <a:noFill/>
                </a:ln>
                <a:solidFill>
                  <a:srgbClr val="000000"/>
                </a:solidFill>
                <a:latin typeface="GillSans" pitchFamily="34"/>
                <a:ea typeface="MS Gothic" pitchFamily="2"/>
                <a:cs typeface="MS Gothic" pitchFamily="2"/>
              </a:defRPr>
            </a:lvl2pPr>
            <a:lvl3pPr marL="1143000" marR="0" lvl="2" indent="-228600" algn="l" rtl="0" hangingPunct="1">
              <a:lnSpc>
                <a:spcPct val="100000"/>
              </a:lnSpc>
              <a:spcBef>
                <a:spcPts val="598"/>
              </a:spcBef>
              <a:spcAft>
                <a:spcPts val="0"/>
              </a:spcAft>
              <a:buClr>
                <a:srgbClr val="FF9900"/>
              </a:buClr>
              <a:buSzPct val="100000"/>
              <a:buFont typeface="GillSans"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GB" sz="2400" b="0" i="0" u="none" strike="noStrike" baseline="0">
                <a:ln>
                  <a:noFill/>
                </a:ln>
                <a:solidFill>
                  <a:srgbClr val="000000"/>
                </a:solidFill>
                <a:latin typeface="GillSans" pitchFamily="34"/>
                <a:ea typeface="MS Gothic" pitchFamily="2"/>
                <a:cs typeface="MS Gothic" pitchFamily="2"/>
              </a:defRPr>
            </a:lvl3pPr>
            <a:lvl4pPr marL="1600199" marR="0" lvl="3" indent="-228600" algn="l" rtl="0" hangingPunct="1">
              <a:lnSpc>
                <a:spcPct val="100000"/>
              </a:lnSpc>
              <a:spcBef>
                <a:spcPts val="499"/>
              </a:spcBef>
              <a:spcAft>
                <a:spcPts val="0"/>
              </a:spcAft>
              <a:buClr>
                <a:srgbClr val="FF9900"/>
              </a:buClr>
              <a:buSzPct val="100000"/>
              <a:buFont typeface="GillSans"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GB" sz="2000" b="0" i="0" u="none" strike="noStrike" baseline="0">
                <a:ln>
                  <a:noFill/>
                </a:ln>
                <a:solidFill>
                  <a:srgbClr val="000000"/>
                </a:solidFill>
                <a:latin typeface="GillSans" pitchFamily="34"/>
                <a:ea typeface="MS Gothic" pitchFamily="2"/>
                <a:cs typeface="MS Gothic" pitchFamily="2"/>
              </a:defRPr>
            </a:lvl4pPr>
            <a:lvl5pPr marL="2057400" marR="0" lvl="4"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5pPr>
            <a:lvl6pPr marL="2057400" marR="0" lvl="5"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6pPr>
            <a:lvl7pPr marL="2057400" marR="0" lvl="6"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7pPr>
            <a:lvl8pPr marL="2057400" marR="0" lvl="7"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8pPr>
            <a:lvl9pPr marL="2057400" marR="0" lvl="8"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9pPr>
          </a:lstStyle>
          <a:p>
            <a:pPr lvl="0">
              <a:buNone/>
            </a:pPr>
            <a:r>
              <a:rPr lang="en-GB" dirty="0">
                <a:solidFill>
                  <a:schemeClr val="tx1"/>
                </a:solidFill>
              </a:rPr>
              <a:t>OK, so we spend a lot of time and effort on planning for all sorts of things that may never happen – then the one thing we never thought of happens...</a:t>
            </a:r>
          </a:p>
          <a:p>
            <a:pPr lvl="0">
              <a:buNone/>
            </a:pPr>
            <a:r>
              <a:rPr lang="en-GB" dirty="0">
                <a:solidFill>
                  <a:schemeClr val="tx1"/>
                </a:solidFill>
              </a:rPr>
              <a:t>On the other hand, thinking ahead with a clear mind is easier than responding on the fly in confusion</a:t>
            </a:r>
          </a:p>
        </p:txBody>
      </p:sp>
    </p:spTree>
    <p:extLst>
      <p:ext uri="{BB962C8B-B14F-4D97-AF65-F5344CB8AC3E}">
        <p14:creationId xmlns:p14="http://schemas.microsoft.com/office/powerpoint/2010/main" val="265697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09600" y="733808"/>
            <a:ext cx="7573963" cy="472309"/>
          </a:xfrm>
        </p:spPr>
        <p:txBody>
          <a:bodyPr wrap="square" lIns="0" tIns="0" rIns="0" bIns="0">
            <a:spAutoFit/>
          </a:bodyPr>
          <a:lstStyle>
            <a:defPPr lvl="0">
              <a:buNone/>
            </a:defPPr>
            <a:lvl1pPr lvl="0">
              <a:buNone/>
            </a:lvl1pPr>
          </a:lstStyle>
          <a:p>
            <a:pPr lvl="0">
              <a:lnSpc>
                <a:spcPct val="93000"/>
              </a:lnSpc>
            </a:pPr>
            <a:r>
              <a:rPr lang="en-GB" dirty="0"/>
              <a:t>Risk Analysis</a:t>
            </a:r>
          </a:p>
        </p:txBody>
      </p:sp>
      <p:sp>
        <p:nvSpPr>
          <p:cNvPr id="3" name="Text Placeholder 2"/>
          <p:cNvSpPr txBox="1">
            <a:spLocks noGrp="1"/>
          </p:cNvSpPr>
          <p:nvPr>
            <p:ph type="body" idx="4294967295"/>
          </p:nvPr>
        </p:nvSpPr>
        <p:spPr>
          <a:xfrm>
            <a:off x="304800" y="1484313"/>
            <a:ext cx="7900988" cy="4441825"/>
          </a:xfrm>
        </p:spPr>
        <p:txBody>
          <a:bodyPr wrap="square" lIns="0" tIns="0" rIns="0" bIns="0"/>
          <a:lstStyle>
            <a:defPPr marL="314280" marR="0" lvl="0" indent="-314280" algn="l" rtl="0" hangingPunct="1">
              <a:lnSpc>
                <a:spcPct val="100000"/>
              </a:lnSpc>
              <a:spcBef>
                <a:spcPts val="799"/>
              </a:spcBef>
              <a:spcAft>
                <a:spcPts val="0"/>
              </a:spcAft>
              <a:buClr>
                <a:srgbClr val="FF9900"/>
              </a:buClr>
              <a:buSzPct val="100000"/>
              <a:buFont typeface="Verdana" pitchFamily="34"/>
              <a:buNone/>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defPPr>
            <a:lvl1pPr marL="314280" marR="0" lvl="0" indent="-314280" algn="l" rtl="0" hangingPunct="1">
              <a:lnSpc>
                <a:spcPct val="100000"/>
              </a:lnSpc>
              <a:spcBef>
                <a:spcPts val="799"/>
              </a:spcBef>
              <a:spcAft>
                <a:spcPts val="0"/>
              </a:spcAft>
              <a:buClr>
                <a:srgbClr val="FF9900"/>
              </a:buClr>
              <a:buSzPct val="100000"/>
              <a:buFont typeface="Verdana" pitchFamily="34"/>
              <a:buChar char="•"/>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lvl1pPr>
            <a:lvl2pPr marL="714240" marR="0" lvl="1" indent="-257040" algn="l" rtl="0" hangingPunct="1">
              <a:lnSpc>
                <a:spcPct val="100000"/>
              </a:lnSpc>
              <a:spcBef>
                <a:spcPts val="697"/>
              </a:spcBef>
              <a:spcAft>
                <a:spcPts val="0"/>
              </a:spcAft>
              <a:buClr>
                <a:srgbClr val="FF9900"/>
              </a:buClr>
              <a:buSzPct val="100000"/>
              <a:buFont typeface="GillSans" pitchFamily="34"/>
              <a:buChar char="–"/>
              <a:tabLst>
                <a:tab pos="183960" algn="l"/>
                <a:tab pos="633240" algn="l"/>
                <a:tab pos="1082520" algn="l"/>
                <a:tab pos="1531800" algn="l"/>
                <a:tab pos="1981080" algn="l"/>
                <a:tab pos="2430360" algn="l"/>
                <a:tab pos="2879640" algn="l"/>
                <a:tab pos="3328919" algn="l"/>
                <a:tab pos="3778200" algn="l"/>
                <a:tab pos="4227479" algn="l"/>
                <a:tab pos="4676760" algn="l"/>
                <a:tab pos="5125679" algn="l"/>
                <a:tab pos="5574960" algn="l"/>
                <a:tab pos="6024240" algn="l"/>
                <a:tab pos="6473519" algn="l"/>
                <a:tab pos="6922800" algn="l"/>
                <a:tab pos="7372079" algn="l"/>
                <a:tab pos="7821360" algn="l"/>
                <a:tab pos="8270640" algn="l"/>
                <a:tab pos="8719920" algn="l"/>
              </a:tabLst>
              <a:defRPr lang="en-GB" sz="2800" b="0" i="0" u="none" strike="noStrike" baseline="0">
                <a:ln>
                  <a:noFill/>
                </a:ln>
                <a:solidFill>
                  <a:srgbClr val="000000"/>
                </a:solidFill>
                <a:latin typeface="GillSans" pitchFamily="34"/>
                <a:ea typeface="MS Gothic" pitchFamily="2"/>
                <a:cs typeface="MS Gothic" pitchFamily="2"/>
              </a:defRPr>
            </a:lvl2pPr>
            <a:lvl3pPr marL="1143000" marR="0" lvl="2" indent="-228600" algn="l" rtl="0" hangingPunct="1">
              <a:lnSpc>
                <a:spcPct val="100000"/>
              </a:lnSpc>
              <a:spcBef>
                <a:spcPts val="598"/>
              </a:spcBef>
              <a:spcAft>
                <a:spcPts val="0"/>
              </a:spcAft>
              <a:buClr>
                <a:srgbClr val="FF9900"/>
              </a:buClr>
              <a:buSzPct val="100000"/>
              <a:buFont typeface="GillSans"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GB" sz="2400" b="0" i="0" u="none" strike="noStrike" baseline="0">
                <a:ln>
                  <a:noFill/>
                </a:ln>
                <a:solidFill>
                  <a:srgbClr val="000000"/>
                </a:solidFill>
                <a:latin typeface="GillSans" pitchFamily="34"/>
                <a:ea typeface="MS Gothic" pitchFamily="2"/>
                <a:cs typeface="MS Gothic" pitchFamily="2"/>
              </a:defRPr>
            </a:lvl3pPr>
            <a:lvl4pPr marL="1600199" marR="0" lvl="3" indent="-228600" algn="l" rtl="0" hangingPunct="1">
              <a:lnSpc>
                <a:spcPct val="100000"/>
              </a:lnSpc>
              <a:spcBef>
                <a:spcPts val="499"/>
              </a:spcBef>
              <a:spcAft>
                <a:spcPts val="0"/>
              </a:spcAft>
              <a:buClr>
                <a:srgbClr val="FF9900"/>
              </a:buClr>
              <a:buSzPct val="100000"/>
              <a:buFont typeface="GillSans"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GB" sz="2000" b="0" i="0" u="none" strike="noStrike" baseline="0">
                <a:ln>
                  <a:noFill/>
                </a:ln>
                <a:solidFill>
                  <a:srgbClr val="000000"/>
                </a:solidFill>
                <a:latin typeface="GillSans" pitchFamily="34"/>
                <a:ea typeface="MS Gothic" pitchFamily="2"/>
                <a:cs typeface="MS Gothic" pitchFamily="2"/>
              </a:defRPr>
            </a:lvl4pPr>
            <a:lvl5pPr marL="2057400" marR="0" lvl="4"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5pPr>
            <a:lvl6pPr marL="2057400" marR="0" lvl="5"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6pPr>
            <a:lvl7pPr marL="2057400" marR="0" lvl="6"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7pPr>
            <a:lvl8pPr marL="2057400" marR="0" lvl="7"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8pPr>
            <a:lvl9pPr marL="2057400" marR="0" lvl="8"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9pPr>
          </a:lstStyle>
          <a:p>
            <a:pPr lvl="0">
              <a:buNone/>
            </a:pPr>
            <a:r>
              <a:rPr lang="en-GB" sz="2800" dirty="0">
                <a:solidFill>
                  <a:schemeClr val="tx1"/>
                </a:solidFill>
              </a:rPr>
              <a:t>Three components:</a:t>
            </a:r>
          </a:p>
          <a:p>
            <a:pPr marL="0" lvl="0" indent="0"/>
            <a:r>
              <a:rPr lang="en-GB" sz="2800" dirty="0">
                <a:solidFill>
                  <a:schemeClr val="tx1"/>
                </a:solidFill>
              </a:rPr>
              <a:t>Risk impact (i.e. Potential loss)</a:t>
            </a:r>
          </a:p>
          <a:p>
            <a:pPr marL="0" lvl="0" indent="0"/>
            <a:r>
              <a:rPr lang="en-GB" sz="2800" dirty="0">
                <a:solidFill>
                  <a:schemeClr val="tx1"/>
                </a:solidFill>
              </a:rPr>
              <a:t>Probability of occurrence</a:t>
            </a:r>
          </a:p>
          <a:p>
            <a:pPr marL="0" lvl="0" indent="0"/>
            <a:r>
              <a:rPr lang="en-GB" sz="2800" dirty="0">
                <a:solidFill>
                  <a:schemeClr val="tx1"/>
                </a:solidFill>
              </a:rPr>
              <a:t>Risk control (means to minimise risk</a:t>
            </a:r>
            <a:r>
              <a:rPr lang="en-GB" sz="2800" dirty="0" smtClean="0">
                <a:solidFill>
                  <a:schemeClr val="tx1"/>
                </a:solidFill>
              </a:rPr>
              <a:t>)</a:t>
            </a:r>
          </a:p>
          <a:p>
            <a:pPr marL="399960" lvl="1" indent="0"/>
            <a:r>
              <a:rPr lang="en-GB" dirty="0" smtClean="0">
                <a:solidFill>
                  <a:schemeClr val="tx1"/>
                </a:solidFill>
              </a:rPr>
              <a:t>Mitigations, just like any other risk plan</a:t>
            </a:r>
            <a:endParaRPr lang="en-GB" dirty="0">
              <a:solidFill>
                <a:schemeClr val="tx1"/>
              </a:solidFill>
            </a:endParaRPr>
          </a:p>
        </p:txBody>
      </p:sp>
    </p:spTree>
    <p:extLst>
      <p:ext uri="{BB962C8B-B14F-4D97-AF65-F5344CB8AC3E}">
        <p14:creationId xmlns:p14="http://schemas.microsoft.com/office/powerpoint/2010/main" val="3198466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GB" altLang="en-US" sz="3600" dirty="0" smtClean="0"/>
              <a:t>Risk analysis</a:t>
            </a:r>
          </a:p>
        </p:txBody>
      </p:sp>
      <p:sp>
        <p:nvSpPr>
          <p:cNvPr id="21507" name="Rectangle 3"/>
          <p:cNvSpPr>
            <a:spLocks noGrp="1" noChangeArrowheads="1"/>
          </p:cNvSpPr>
          <p:nvPr>
            <p:ph idx="1"/>
          </p:nvPr>
        </p:nvSpPr>
        <p:spPr>
          <a:xfrm>
            <a:off x="457200" y="1600200"/>
            <a:ext cx="8435975" cy="4525963"/>
          </a:xfrm>
        </p:spPr>
        <p:txBody>
          <a:bodyPr>
            <a:normAutofit/>
          </a:bodyPr>
          <a:lstStyle/>
          <a:p>
            <a:pPr eaLnBrk="1" hangingPunct="1"/>
            <a:r>
              <a:rPr lang="en-GB" altLang="en-US" sz="2800" dirty="0" smtClean="0"/>
              <a:t>Assess probability and seriousness of each risk.</a:t>
            </a:r>
          </a:p>
          <a:p>
            <a:pPr eaLnBrk="1" hangingPunct="1"/>
            <a:r>
              <a:rPr lang="en-GB" altLang="en-US" sz="2800" dirty="0" smtClean="0"/>
              <a:t>Probability (P) may be very low (1), low (2), moderate (3), high (4) or very high (5).</a:t>
            </a:r>
          </a:p>
          <a:p>
            <a:pPr eaLnBrk="1" hangingPunct="1"/>
            <a:r>
              <a:rPr lang="en-GB" altLang="en-US" sz="2800" dirty="0" smtClean="0"/>
              <a:t>Risk effects (E) might be catastrophic (5), serious (4), tolerable (2) or insignificant (1).</a:t>
            </a:r>
          </a:p>
          <a:p>
            <a:pPr eaLnBrk="1" hangingPunct="1"/>
            <a:r>
              <a:rPr lang="en-GB" altLang="en-US" sz="2800" dirty="0" smtClean="0"/>
              <a:t>To give an overall rating, (a number, P x E)</a:t>
            </a:r>
          </a:p>
        </p:txBody>
      </p:sp>
      <p:sp>
        <p:nvSpPr>
          <p:cNvPr id="31746" name="Footer Placeholder 4"/>
          <p:cNvSpPr>
            <a:spLocks noGrp="1"/>
          </p:cNvSpPr>
          <p:nvPr>
            <p:ph type="ftr" sz="quarter" idx="11"/>
          </p:nvPr>
        </p:nvSpPr>
        <p:spPr/>
        <p:txBody>
          <a:bodyPr/>
          <a:lstStyle/>
          <a:p>
            <a:pPr>
              <a:defRPr/>
            </a:pPr>
            <a:r>
              <a:rPr lang="en-GB"/>
              <a:t>IT Management</a:t>
            </a:r>
          </a:p>
        </p:txBody>
      </p:sp>
      <p:sp>
        <p:nvSpPr>
          <p:cNvPr id="31747"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69BCF0-C69F-4DF3-A326-5FEA617B5C3B}" type="slidenum">
              <a:rPr lang="en-GB" altLang="en-US" sz="1000">
                <a:solidFill>
                  <a:srgbClr val="9B9A98"/>
                </a:solidFill>
              </a:rPr>
              <a:pPr/>
              <a:t>13</a:t>
            </a:fld>
            <a:endParaRPr lang="en-GB" altLang="en-US" sz="1000">
              <a:solidFill>
                <a:srgbClr val="9B9A98"/>
              </a:solidFill>
            </a:endParaRPr>
          </a:p>
        </p:txBody>
      </p:sp>
    </p:spTree>
    <p:extLst>
      <p:ext uri="{BB962C8B-B14F-4D97-AF65-F5344CB8AC3E}">
        <p14:creationId xmlns:p14="http://schemas.microsoft.com/office/powerpoint/2010/main" val="270936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04800" y="733808"/>
            <a:ext cx="7878763" cy="472309"/>
          </a:xfrm>
        </p:spPr>
        <p:txBody>
          <a:bodyPr wrap="square" lIns="0" tIns="0" rIns="0" bIns="0">
            <a:spAutoFit/>
          </a:bodyPr>
          <a:lstStyle>
            <a:defPPr lvl="0">
              <a:buNone/>
            </a:defPPr>
            <a:lvl1pPr lvl="0">
              <a:buNone/>
            </a:lvl1pPr>
          </a:lstStyle>
          <a:p>
            <a:pPr lvl="0">
              <a:lnSpc>
                <a:spcPct val="93000"/>
              </a:lnSpc>
            </a:pPr>
            <a:r>
              <a:rPr lang="en-GB" dirty="0" smtClean="0"/>
              <a:t> Quantitative Risk </a:t>
            </a:r>
            <a:r>
              <a:rPr lang="en-GB" dirty="0"/>
              <a:t>Analysis</a:t>
            </a:r>
          </a:p>
        </p:txBody>
      </p:sp>
      <p:sp>
        <p:nvSpPr>
          <p:cNvPr id="3" name="Text Placeholder 2"/>
          <p:cNvSpPr txBox="1">
            <a:spLocks noGrp="1"/>
          </p:cNvSpPr>
          <p:nvPr>
            <p:ph type="body" idx="4294967295"/>
          </p:nvPr>
        </p:nvSpPr>
        <p:spPr>
          <a:xfrm>
            <a:off x="0" y="1484313"/>
            <a:ext cx="8205788" cy="4441825"/>
          </a:xfrm>
        </p:spPr>
        <p:txBody>
          <a:bodyPr wrap="square" lIns="0" tIns="0" rIns="0" bIns="0"/>
          <a:lstStyle>
            <a:defPPr marL="314280" marR="0" lvl="0" indent="-314280" algn="l" rtl="0" hangingPunct="1">
              <a:lnSpc>
                <a:spcPct val="100000"/>
              </a:lnSpc>
              <a:spcBef>
                <a:spcPts val="799"/>
              </a:spcBef>
              <a:spcAft>
                <a:spcPts val="0"/>
              </a:spcAft>
              <a:buClr>
                <a:srgbClr val="FF9900"/>
              </a:buClr>
              <a:buSzPct val="100000"/>
              <a:buFont typeface="Verdana" pitchFamily="34"/>
              <a:buNone/>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defPPr>
            <a:lvl1pPr marL="314280" marR="0" lvl="0" indent="-314280" algn="l" rtl="0" hangingPunct="1">
              <a:lnSpc>
                <a:spcPct val="100000"/>
              </a:lnSpc>
              <a:spcBef>
                <a:spcPts val="799"/>
              </a:spcBef>
              <a:spcAft>
                <a:spcPts val="0"/>
              </a:spcAft>
              <a:buClr>
                <a:srgbClr val="FF9900"/>
              </a:buClr>
              <a:buSzPct val="100000"/>
              <a:buFont typeface="Verdana" pitchFamily="34"/>
              <a:buChar char="•"/>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lvl1pPr>
            <a:lvl2pPr marL="714240" marR="0" lvl="1" indent="-257040" algn="l" rtl="0" hangingPunct="1">
              <a:lnSpc>
                <a:spcPct val="100000"/>
              </a:lnSpc>
              <a:spcBef>
                <a:spcPts val="697"/>
              </a:spcBef>
              <a:spcAft>
                <a:spcPts val="0"/>
              </a:spcAft>
              <a:buClr>
                <a:srgbClr val="FF9900"/>
              </a:buClr>
              <a:buSzPct val="100000"/>
              <a:buFont typeface="GillSans" pitchFamily="34"/>
              <a:buChar char="–"/>
              <a:tabLst>
                <a:tab pos="183960" algn="l"/>
                <a:tab pos="633240" algn="l"/>
                <a:tab pos="1082520" algn="l"/>
                <a:tab pos="1531800" algn="l"/>
                <a:tab pos="1981080" algn="l"/>
                <a:tab pos="2430360" algn="l"/>
                <a:tab pos="2879640" algn="l"/>
                <a:tab pos="3328919" algn="l"/>
                <a:tab pos="3778200" algn="l"/>
                <a:tab pos="4227479" algn="l"/>
                <a:tab pos="4676760" algn="l"/>
                <a:tab pos="5125679" algn="l"/>
                <a:tab pos="5574960" algn="l"/>
                <a:tab pos="6024240" algn="l"/>
                <a:tab pos="6473519" algn="l"/>
                <a:tab pos="6922800" algn="l"/>
                <a:tab pos="7372079" algn="l"/>
                <a:tab pos="7821360" algn="l"/>
                <a:tab pos="8270640" algn="l"/>
                <a:tab pos="8719920" algn="l"/>
              </a:tabLst>
              <a:defRPr lang="en-GB" sz="2800" b="0" i="0" u="none" strike="noStrike" baseline="0">
                <a:ln>
                  <a:noFill/>
                </a:ln>
                <a:solidFill>
                  <a:srgbClr val="000000"/>
                </a:solidFill>
                <a:latin typeface="GillSans" pitchFamily="34"/>
                <a:ea typeface="MS Gothic" pitchFamily="2"/>
                <a:cs typeface="MS Gothic" pitchFamily="2"/>
              </a:defRPr>
            </a:lvl2pPr>
            <a:lvl3pPr marL="1143000" marR="0" lvl="2" indent="-228600" algn="l" rtl="0" hangingPunct="1">
              <a:lnSpc>
                <a:spcPct val="100000"/>
              </a:lnSpc>
              <a:spcBef>
                <a:spcPts val="598"/>
              </a:spcBef>
              <a:spcAft>
                <a:spcPts val="0"/>
              </a:spcAft>
              <a:buClr>
                <a:srgbClr val="FF9900"/>
              </a:buClr>
              <a:buSzPct val="100000"/>
              <a:buFont typeface="GillSans"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GB" sz="2400" b="0" i="0" u="none" strike="noStrike" baseline="0">
                <a:ln>
                  <a:noFill/>
                </a:ln>
                <a:solidFill>
                  <a:srgbClr val="000000"/>
                </a:solidFill>
                <a:latin typeface="GillSans" pitchFamily="34"/>
                <a:ea typeface="MS Gothic" pitchFamily="2"/>
                <a:cs typeface="MS Gothic" pitchFamily="2"/>
              </a:defRPr>
            </a:lvl3pPr>
            <a:lvl4pPr marL="1600199" marR="0" lvl="3" indent="-228600" algn="l" rtl="0" hangingPunct="1">
              <a:lnSpc>
                <a:spcPct val="100000"/>
              </a:lnSpc>
              <a:spcBef>
                <a:spcPts val="499"/>
              </a:spcBef>
              <a:spcAft>
                <a:spcPts val="0"/>
              </a:spcAft>
              <a:buClr>
                <a:srgbClr val="FF9900"/>
              </a:buClr>
              <a:buSzPct val="100000"/>
              <a:buFont typeface="GillSans"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GB" sz="2000" b="0" i="0" u="none" strike="noStrike" baseline="0">
                <a:ln>
                  <a:noFill/>
                </a:ln>
                <a:solidFill>
                  <a:srgbClr val="000000"/>
                </a:solidFill>
                <a:latin typeface="GillSans" pitchFamily="34"/>
                <a:ea typeface="MS Gothic" pitchFamily="2"/>
                <a:cs typeface="MS Gothic" pitchFamily="2"/>
              </a:defRPr>
            </a:lvl4pPr>
            <a:lvl5pPr marL="2057400" marR="0" lvl="4"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5pPr>
            <a:lvl6pPr marL="2057400" marR="0" lvl="5"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6pPr>
            <a:lvl7pPr marL="2057400" marR="0" lvl="6"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7pPr>
            <a:lvl8pPr marL="2057400" marR="0" lvl="7"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8pPr>
            <a:lvl9pPr marL="2057400" marR="0" lvl="8"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9pPr>
          </a:lstStyle>
          <a:p>
            <a:pPr lvl="1">
              <a:lnSpc>
                <a:spcPct val="93000"/>
              </a:lnSpc>
              <a:buNone/>
            </a:pPr>
            <a:r>
              <a:rPr lang="en-GB" sz="2400" dirty="0">
                <a:solidFill>
                  <a:schemeClr val="tx1"/>
                </a:solidFill>
              </a:rPr>
              <a:t>risk impact x risk probability = risk exposure</a:t>
            </a:r>
          </a:p>
          <a:p>
            <a:pPr lvl="1">
              <a:buNone/>
            </a:pPr>
            <a:endParaRPr lang="en-GB" sz="2400" dirty="0">
              <a:solidFill>
                <a:schemeClr val="tx1"/>
              </a:solidFill>
            </a:endParaRPr>
          </a:p>
          <a:p>
            <a:pPr lvl="1">
              <a:buNone/>
            </a:pPr>
            <a:r>
              <a:rPr lang="en-GB" sz="2400" dirty="0">
                <a:solidFill>
                  <a:schemeClr val="tx1"/>
                </a:solidFill>
              </a:rPr>
              <a:t>e.g. A potential virus attack:</a:t>
            </a:r>
          </a:p>
          <a:p>
            <a:pPr lvl="1">
              <a:buNone/>
            </a:pPr>
            <a:endParaRPr lang="en-GB" sz="2400" dirty="0">
              <a:solidFill>
                <a:schemeClr val="tx1"/>
              </a:solidFill>
            </a:endParaRPr>
          </a:p>
          <a:p>
            <a:pPr lvl="1">
              <a:buNone/>
            </a:pPr>
            <a:r>
              <a:rPr lang="en-GB" sz="2400" dirty="0">
                <a:solidFill>
                  <a:schemeClr val="tx1"/>
                </a:solidFill>
              </a:rPr>
              <a:t>£10K loss x 0.3 </a:t>
            </a:r>
            <a:r>
              <a:rPr lang="en-GB" sz="2400" dirty="0" smtClean="0">
                <a:solidFill>
                  <a:schemeClr val="tx1"/>
                </a:solidFill>
              </a:rPr>
              <a:t>probability of  happening </a:t>
            </a:r>
            <a:r>
              <a:rPr lang="en-GB" sz="2400" dirty="0">
                <a:solidFill>
                  <a:schemeClr val="tx1"/>
                </a:solidFill>
              </a:rPr>
              <a:t>= £3K exposure</a:t>
            </a:r>
          </a:p>
          <a:p>
            <a:pPr lvl="1">
              <a:buNone/>
            </a:pPr>
            <a:endParaRPr lang="en-GB" sz="2400" dirty="0">
              <a:solidFill>
                <a:schemeClr val="tx1"/>
              </a:solidFill>
            </a:endParaRPr>
          </a:p>
          <a:p>
            <a:pPr lvl="1">
              <a:buNone/>
            </a:pPr>
            <a:r>
              <a:rPr lang="en-GB" sz="2400" dirty="0">
                <a:solidFill>
                  <a:schemeClr val="tx1"/>
                </a:solidFill>
              </a:rPr>
              <a:t>so spending £100 on a virus-checker may be a good idea!</a:t>
            </a:r>
          </a:p>
        </p:txBody>
      </p:sp>
    </p:spTree>
    <p:extLst>
      <p:ext uri="{BB962C8B-B14F-4D97-AF65-F5344CB8AC3E}">
        <p14:creationId xmlns:p14="http://schemas.microsoft.com/office/powerpoint/2010/main" val="2382916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81000" y="712360"/>
            <a:ext cx="7802563" cy="515206"/>
          </a:xfrm>
        </p:spPr>
        <p:txBody>
          <a:bodyPr wrap="square" lIns="0" tIns="0" rIns="0" bIns="0">
            <a:spAutoFit/>
          </a:bodyPr>
          <a:lstStyle>
            <a:defPPr lvl="0">
              <a:buNone/>
            </a:defPPr>
            <a:lvl1pPr lvl="0">
              <a:buNone/>
            </a:lvl1pPr>
          </a:lstStyle>
          <a:p>
            <a:pPr lvl="0">
              <a:lnSpc>
                <a:spcPct val="93000"/>
              </a:lnSpc>
            </a:pPr>
            <a:r>
              <a:rPr lang="en-GB" sz="3600" dirty="0" smtClean="0"/>
              <a:t> Quantitative Risk </a:t>
            </a:r>
            <a:r>
              <a:rPr lang="en-GB" sz="3600" dirty="0"/>
              <a:t>Analysis</a:t>
            </a:r>
          </a:p>
        </p:txBody>
      </p:sp>
      <p:sp>
        <p:nvSpPr>
          <p:cNvPr id="3" name="Text Placeholder 2"/>
          <p:cNvSpPr txBox="1">
            <a:spLocks noGrp="1"/>
          </p:cNvSpPr>
          <p:nvPr>
            <p:ph type="body" idx="4294967295"/>
          </p:nvPr>
        </p:nvSpPr>
        <p:spPr>
          <a:xfrm>
            <a:off x="381000" y="1484313"/>
            <a:ext cx="7824788" cy="4441825"/>
          </a:xfrm>
        </p:spPr>
        <p:txBody>
          <a:bodyPr wrap="square" lIns="0" tIns="0" rIns="0" bIns="0">
            <a:normAutofit/>
          </a:bodyPr>
          <a:lstStyle>
            <a:defPPr marL="314280" marR="0" lvl="0" indent="-314280" algn="l" rtl="0" hangingPunct="1">
              <a:lnSpc>
                <a:spcPct val="100000"/>
              </a:lnSpc>
              <a:spcBef>
                <a:spcPts val="799"/>
              </a:spcBef>
              <a:spcAft>
                <a:spcPts val="0"/>
              </a:spcAft>
              <a:buClr>
                <a:srgbClr val="FF9900"/>
              </a:buClr>
              <a:buSzPct val="100000"/>
              <a:buFont typeface="Verdana" pitchFamily="34"/>
              <a:buNone/>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defPPr>
            <a:lvl1pPr marL="314280" marR="0" lvl="0" indent="-314280" algn="l" rtl="0" hangingPunct="1">
              <a:lnSpc>
                <a:spcPct val="100000"/>
              </a:lnSpc>
              <a:spcBef>
                <a:spcPts val="799"/>
              </a:spcBef>
              <a:spcAft>
                <a:spcPts val="0"/>
              </a:spcAft>
              <a:buClr>
                <a:srgbClr val="FF9900"/>
              </a:buClr>
              <a:buSzPct val="100000"/>
              <a:buFont typeface="Verdana" pitchFamily="34"/>
              <a:buChar char="•"/>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lvl1pPr>
            <a:lvl2pPr marL="714240" marR="0" lvl="1" indent="-257040" algn="l" rtl="0" hangingPunct="1">
              <a:lnSpc>
                <a:spcPct val="100000"/>
              </a:lnSpc>
              <a:spcBef>
                <a:spcPts val="697"/>
              </a:spcBef>
              <a:spcAft>
                <a:spcPts val="0"/>
              </a:spcAft>
              <a:buClr>
                <a:srgbClr val="FF9900"/>
              </a:buClr>
              <a:buSzPct val="100000"/>
              <a:buFont typeface="GillSans" pitchFamily="34"/>
              <a:buChar char="–"/>
              <a:tabLst>
                <a:tab pos="183960" algn="l"/>
                <a:tab pos="633240" algn="l"/>
                <a:tab pos="1082520" algn="l"/>
                <a:tab pos="1531800" algn="l"/>
                <a:tab pos="1981080" algn="l"/>
                <a:tab pos="2430360" algn="l"/>
                <a:tab pos="2879640" algn="l"/>
                <a:tab pos="3328919" algn="l"/>
                <a:tab pos="3778200" algn="l"/>
                <a:tab pos="4227479" algn="l"/>
                <a:tab pos="4676760" algn="l"/>
                <a:tab pos="5125679" algn="l"/>
                <a:tab pos="5574960" algn="l"/>
                <a:tab pos="6024240" algn="l"/>
                <a:tab pos="6473519" algn="l"/>
                <a:tab pos="6922800" algn="l"/>
                <a:tab pos="7372079" algn="l"/>
                <a:tab pos="7821360" algn="l"/>
                <a:tab pos="8270640" algn="l"/>
                <a:tab pos="8719920" algn="l"/>
              </a:tabLst>
              <a:defRPr lang="en-GB" sz="2800" b="0" i="0" u="none" strike="noStrike" baseline="0">
                <a:ln>
                  <a:noFill/>
                </a:ln>
                <a:solidFill>
                  <a:srgbClr val="000000"/>
                </a:solidFill>
                <a:latin typeface="GillSans" pitchFamily="34"/>
                <a:ea typeface="MS Gothic" pitchFamily="2"/>
                <a:cs typeface="MS Gothic" pitchFamily="2"/>
              </a:defRPr>
            </a:lvl2pPr>
            <a:lvl3pPr marL="1143000" marR="0" lvl="2" indent="-228600" algn="l" rtl="0" hangingPunct="1">
              <a:lnSpc>
                <a:spcPct val="100000"/>
              </a:lnSpc>
              <a:spcBef>
                <a:spcPts val="598"/>
              </a:spcBef>
              <a:spcAft>
                <a:spcPts val="0"/>
              </a:spcAft>
              <a:buClr>
                <a:srgbClr val="FF9900"/>
              </a:buClr>
              <a:buSzPct val="100000"/>
              <a:buFont typeface="GillSans"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GB" sz="2400" b="0" i="0" u="none" strike="noStrike" baseline="0">
                <a:ln>
                  <a:noFill/>
                </a:ln>
                <a:solidFill>
                  <a:srgbClr val="000000"/>
                </a:solidFill>
                <a:latin typeface="GillSans" pitchFamily="34"/>
                <a:ea typeface="MS Gothic" pitchFamily="2"/>
                <a:cs typeface="MS Gothic" pitchFamily="2"/>
              </a:defRPr>
            </a:lvl3pPr>
            <a:lvl4pPr marL="1600199" marR="0" lvl="3" indent="-228600" algn="l" rtl="0" hangingPunct="1">
              <a:lnSpc>
                <a:spcPct val="100000"/>
              </a:lnSpc>
              <a:spcBef>
                <a:spcPts val="499"/>
              </a:spcBef>
              <a:spcAft>
                <a:spcPts val="0"/>
              </a:spcAft>
              <a:buClr>
                <a:srgbClr val="FF9900"/>
              </a:buClr>
              <a:buSzPct val="100000"/>
              <a:buFont typeface="GillSans"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GB" sz="2000" b="0" i="0" u="none" strike="noStrike" baseline="0">
                <a:ln>
                  <a:noFill/>
                </a:ln>
                <a:solidFill>
                  <a:srgbClr val="000000"/>
                </a:solidFill>
                <a:latin typeface="GillSans" pitchFamily="34"/>
                <a:ea typeface="MS Gothic" pitchFamily="2"/>
                <a:cs typeface="MS Gothic" pitchFamily="2"/>
              </a:defRPr>
            </a:lvl4pPr>
            <a:lvl5pPr marL="2057400" marR="0" lvl="4"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5pPr>
            <a:lvl6pPr marL="2057400" marR="0" lvl="5"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6pPr>
            <a:lvl7pPr marL="2057400" marR="0" lvl="6"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7pPr>
            <a:lvl8pPr marL="2057400" marR="0" lvl="7"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8pPr>
            <a:lvl9pPr marL="2057400" marR="0" lvl="8"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9pPr>
          </a:lstStyle>
          <a:p>
            <a:pPr>
              <a:lnSpc>
                <a:spcPct val="93000"/>
              </a:lnSpc>
            </a:pPr>
            <a:r>
              <a:rPr lang="en-GB" sz="2800" dirty="0">
                <a:solidFill>
                  <a:schemeClr val="tx1"/>
                </a:solidFill>
                <a:latin typeface="+mn-lt"/>
                <a:ea typeface="+mn-ea"/>
                <a:cs typeface="+mn-cs"/>
              </a:rPr>
              <a:t>rank events in order </a:t>
            </a:r>
            <a:r>
              <a:rPr lang="en-GB" sz="2800" dirty="0" smtClean="0">
                <a:solidFill>
                  <a:schemeClr val="tx1"/>
                </a:solidFill>
                <a:latin typeface="+mn-lt"/>
                <a:ea typeface="+mn-ea"/>
                <a:cs typeface="+mn-cs"/>
              </a:rPr>
              <a:t>of Exposure  </a:t>
            </a:r>
          </a:p>
          <a:p>
            <a:pPr lvl="1">
              <a:lnSpc>
                <a:spcPct val="93000"/>
              </a:lnSpc>
            </a:pPr>
            <a:r>
              <a:rPr lang="en-GB" sz="2400" dirty="0">
                <a:solidFill>
                  <a:schemeClr val="tx1"/>
                </a:solidFill>
                <a:latin typeface="+mn-lt"/>
                <a:ea typeface="+mn-ea"/>
                <a:cs typeface="+mn-cs"/>
              </a:rPr>
              <a:t>	</a:t>
            </a:r>
            <a:r>
              <a:rPr lang="en-GB" sz="2400" dirty="0" smtClean="0">
                <a:solidFill>
                  <a:schemeClr val="tx1"/>
                </a:solidFill>
                <a:latin typeface="+mn-lt"/>
                <a:ea typeface="+mn-ea"/>
                <a:cs typeface="+mn-cs"/>
              </a:rPr>
              <a:t>sometime </a:t>
            </a:r>
            <a:r>
              <a:rPr lang="en-GB" sz="2400" dirty="0">
                <a:solidFill>
                  <a:schemeClr val="tx1"/>
                </a:solidFill>
                <a:latin typeface="+mn-lt"/>
                <a:ea typeface="+mn-ea"/>
                <a:cs typeface="+mn-cs"/>
              </a:rPr>
              <a:t>called  </a:t>
            </a:r>
            <a:r>
              <a:rPr lang="en-GB" sz="2400" dirty="0" smtClean="0">
                <a:solidFill>
                  <a:schemeClr val="tx1"/>
                </a:solidFill>
                <a:latin typeface="+mn-lt"/>
                <a:ea typeface="+mn-ea"/>
                <a:cs typeface="+mn-cs"/>
              </a:rPr>
              <a:t>Annual </a:t>
            </a:r>
            <a:r>
              <a:rPr lang="en-GB" sz="2400" dirty="0">
                <a:solidFill>
                  <a:schemeClr val="tx1"/>
                </a:solidFill>
                <a:latin typeface="+mn-lt"/>
                <a:ea typeface="+mn-ea"/>
                <a:cs typeface="+mn-cs"/>
              </a:rPr>
              <a:t>Loss Expectancy (ALE)' or the 'Estimated Annual Cost (</a:t>
            </a:r>
            <a:r>
              <a:rPr lang="en-GB" sz="2400" dirty="0" err="1">
                <a:solidFill>
                  <a:schemeClr val="tx1"/>
                </a:solidFill>
                <a:latin typeface="+mn-lt"/>
                <a:ea typeface="+mn-ea"/>
                <a:cs typeface="+mn-cs"/>
              </a:rPr>
              <a:t>EAC</a:t>
            </a:r>
            <a:r>
              <a:rPr lang="en-GB" sz="2400" dirty="0">
                <a:solidFill>
                  <a:schemeClr val="tx1"/>
                </a:solidFill>
                <a:latin typeface="+mn-lt"/>
                <a:ea typeface="+mn-ea"/>
                <a:cs typeface="+mn-cs"/>
              </a:rPr>
              <a:t>)'. </a:t>
            </a:r>
            <a:endParaRPr lang="en-GB" sz="2400" dirty="0" smtClean="0">
              <a:solidFill>
                <a:schemeClr val="tx1"/>
              </a:solidFill>
              <a:latin typeface="+mn-lt"/>
              <a:ea typeface="+mn-ea"/>
              <a:cs typeface="+mn-cs"/>
            </a:endParaRPr>
          </a:p>
          <a:p>
            <a:pPr>
              <a:lnSpc>
                <a:spcPct val="93000"/>
              </a:lnSpc>
            </a:pPr>
            <a:r>
              <a:rPr lang="en-GB" sz="2800" dirty="0" smtClean="0">
                <a:solidFill>
                  <a:schemeClr val="tx1"/>
                </a:solidFill>
                <a:latin typeface="+mn-lt"/>
              </a:rPr>
              <a:t>Can promote complacency</a:t>
            </a:r>
          </a:p>
          <a:p>
            <a:pPr lvl="1">
              <a:lnSpc>
                <a:spcPct val="93000"/>
              </a:lnSpc>
            </a:pPr>
            <a:r>
              <a:rPr lang="en-GB" sz="2400" dirty="0">
                <a:solidFill>
                  <a:schemeClr val="tx1"/>
                </a:solidFill>
                <a:latin typeface="+mn-lt"/>
              </a:rPr>
              <a:t>Probability </a:t>
            </a:r>
            <a:r>
              <a:rPr lang="en-GB" sz="2400" dirty="0" smtClean="0">
                <a:solidFill>
                  <a:schemeClr val="tx1"/>
                </a:solidFill>
                <a:latin typeface="+mn-lt"/>
              </a:rPr>
              <a:t>is just that probability not certainty </a:t>
            </a:r>
          </a:p>
          <a:p>
            <a:pPr>
              <a:lnSpc>
                <a:spcPct val="93000"/>
              </a:lnSpc>
            </a:pPr>
            <a:r>
              <a:rPr lang="en-GB" sz="2800" dirty="0">
                <a:solidFill>
                  <a:schemeClr val="tx1"/>
                </a:solidFill>
                <a:latin typeface="+mn-lt"/>
              </a:rPr>
              <a:t>C</a:t>
            </a:r>
            <a:r>
              <a:rPr lang="en-GB" sz="2800" dirty="0" smtClean="0">
                <a:solidFill>
                  <a:schemeClr val="tx1"/>
                </a:solidFill>
                <a:latin typeface="+mn-lt"/>
              </a:rPr>
              <a:t>ontrols </a:t>
            </a:r>
            <a:r>
              <a:rPr lang="en-GB" sz="2800" dirty="0">
                <a:solidFill>
                  <a:schemeClr val="tx1"/>
                </a:solidFill>
                <a:latin typeface="+mn-lt"/>
              </a:rPr>
              <a:t>and countermeasures often tackle a number of potential events </a:t>
            </a:r>
            <a:endParaRPr lang="en-GB" sz="2800" dirty="0" smtClean="0">
              <a:solidFill>
                <a:schemeClr val="tx1"/>
              </a:solidFill>
              <a:latin typeface="+mn-lt"/>
            </a:endParaRPr>
          </a:p>
          <a:p>
            <a:pPr lvl="1">
              <a:lnSpc>
                <a:spcPct val="93000"/>
              </a:lnSpc>
            </a:pPr>
            <a:r>
              <a:rPr lang="en-GB" sz="2400" dirty="0" smtClean="0">
                <a:solidFill>
                  <a:schemeClr val="tx1"/>
                </a:solidFill>
                <a:latin typeface="+mn-lt"/>
              </a:rPr>
              <a:t>Event are often interrelated</a:t>
            </a:r>
          </a:p>
          <a:p>
            <a:pPr lvl="1">
              <a:lnSpc>
                <a:spcPct val="93000"/>
              </a:lnSpc>
            </a:pPr>
            <a:r>
              <a:rPr lang="en-GB" sz="2400" dirty="0" smtClean="0">
                <a:solidFill>
                  <a:schemeClr val="tx1"/>
                </a:solidFill>
                <a:latin typeface="+mn-lt"/>
              </a:rPr>
              <a:t>Yet still important to do</a:t>
            </a:r>
            <a:endParaRPr lang="en-GB" sz="2400" dirty="0">
              <a:solidFill>
                <a:schemeClr val="tx1"/>
              </a:solidFill>
              <a:latin typeface="+mn-lt"/>
            </a:endParaRPr>
          </a:p>
        </p:txBody>
      </p:sp>
    </p:spTree>
    <p:extLst>
      <p:ext uri="{BB962C8B-B14F-4D97-AF65-F5344CB8AC3E}">
        <p14:creationId xmlns:p14="http://schemas.microsoft.com/office/powerpoint/2010/main" val="2178486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2400"/>
            <a:ext cx="8229600" cy="838200"/>
          </a:xfrm>
        </p:spPr>
        <p:txBody>
          <a:bodyPr/>
          <a:lstStyle/>
          <a:p>
            <a:r>
              <a:rPr lang="en-GB" dirty="0"/>
              <a:t>Quantitative </a:t>
            </a:r>
            <a:r>
              <a:rPr lang="en-GB" dirty="0" smtClean="0"/>
              <a:t>Risk</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779474"/>
            <a:ext cx="5486401" cy="5346689"/>
          </a:xfrm>
        </p:spPr>
      </p:pic>
      <p:sp>
        <p:nvSpPr>
          <p:cNvPr id="5" name="Rectangle 4"/>
          <p:cNvSpPr/>
          <p:nvPr/>
        </p:nvSpPr>
        <p:spPr>
          <a:xfrm>
            <a:off x="152400" y="6257835"/>
            <a:ext cx="8915400" cy="553998"/>
          </a:xfrm>
          <a:prstGeom prst="rect">
            <a:avLst/>
          </a:prstGeom>
        </p:spPr>
        <p:txBody>
          <a:bodyPr wrap="square">
            <a:spAutoFit/>
          </a:bodyPr>
          <a:lstStyle/>
          <a:p>
            <a:r>
              <a:rPr lang="en-GB" dirty="0">
                <a:hlinkClick r:id="rId3"/>
              </a:rPr>
              <a:t>http://</a:t>
            </a:r>
            <a:r>
              <a:rPr lang="en-GB" sz="1200" dirty="0">
                <a:hlinkClick r:id="rId3"/>
              </a:rPr>
              <a:t>www.faa.gov/about/office_org/headquarters_offices/ato/service_units/operations/isse/items/e-Dev-Prem-Vul-Risk-assessment.cfm?print=go</a:t>
            </a:r>
            <a:endParaRPr lang="en-GB" sz="1200" dirty="0"/>
          </a:p>
        </p:txBody>
      </p:sp>
    </p:spTree>
    <p:extLst>
      <p:ext uri="{BB962C8B-B14F-4D97-AF65-F5344CB8AC3E}">
        <p14:creationId xmlns:p14="http://schemas.microsoft.com/office/powerpoint/2010/main" val="2521364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87362"/>
          </a:xfrm>
        </p:spPr>
        <p:txBody>
          <a:bodyPr>
            <a:normAutofit fontScale="90000"/>
          </a:bodyPr>
          <a:lstStyle/>
          <a:p>
            <a:r>
              <a:rPr lang="en-GB" dirty="0"/>
              <a:t>Quantitative </a:t>
            </a:r>
            <a:r>
              <a:rPr lang="en-GB" dirty="0" smtClean="0"/>
              <a:t>risk assessment</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914399"/>
            <a:ext cx="6267181" cy="5694075"/>
          </a:xfrm>
        </p:spPr>
      </p:pic>
    </p:spTree>
    <p:extLst>
      <p:ext uri="{BB962C8B-B14F-4D97-AF65-F5344CB8AC3E}">
        <p14:creationId xmlns:p14="http://schemas.microsoft.com/office/powerpoint/2010/main" val="3194107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712360"/>
            <a:ext cx="7726363" cy="515206"/>
          </a:xfrm>
        </p:spPr>
        <p:txBody>
          <a:bodyPr wrap="square" lIns="0" tIns="0" rIns="0" bIns="0">
            <a:spAutoFit/>
          </a:bodyPr>
          <a:lstStyle>
            <a:defPPr lvl="0">
              <a:buNone/>
            </a:defPPr>
            <a:lvl1pPr lvl="0">
              <a:buNone/>
            </a:lvl1pPr>
          </a:lstStyle>
          <a:p>
            <a:pPr lvl="0">
              <a:lnSpc>
                <a:spcPct val="93000"/>
              </a:lnSpc>
            </a:pPr>
            <a:r>
              <a:rPr lang="en-GB" sz="3600" dirty="0"/>
              <a:t>Risk Analysis</a:t>
            </a:r>
          </a:p>
        </p:txBody>
      </p:sp>
      <p:sp>
        <p:nvSpPr>
          <p:cNvPr id="3" name="Text Placeholder 2"/>
          <p:cNvSpPr txBox="1">
            <a:spLocks noGrp="1"/>
          </p:cNvSpPr>
          <p:nvPr>
            <p:ph type="body" idx="4294967295"/>
          </p:nvPr>
        </p:nvSpPr>
        <p:spPr>
          <a:xfrm>
            <a:off x="685800" y="1484313"/>
            <a:ext cx="7519988" cy="4441825"/>
          </a:xfrm>
        </p:spPr>
        <p:txBody>
          <a:bodyPr wrap="square" lIns="0" tIns="0" rIns="0" bIns="0">
            <a:normAutofit fontScale="92500" lnSpcReduction="10000"/>
          </a:bodyPr>
          <a:lstStyle>
            <a:defPPr marL="314280" marR="0" lvl="0" indent="-314280" algn="l" rtl="0" hangingPunct="1">
              <a:lnSpc>
                <a:spcPct val="100000"/>
              </a:lnSpc>
              <a:spcBef>
                <a:spcPts val="799"/>
              </a:spcBef>
              <a:spcAft>
                <a:spcPts val="0"/>
              </a:spcAft>
              <a:buClr>
                <a:srgbClr val="FF9900"/>
              </a:buClr>
              <a:buSzPct val="100000"/>
              <a:buFont typeface="Verdana" pitchFamily="34"/>
              <a:buNone/>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defPPr>
            <a:lvl1pPr marL="314280" marR="0" lvl="0" indent="-314280" algn="l" rtl="0" hangingPunct="1">
              <a:lnSpc>
                <a:spcPct val="100000"/>
              </a:lnSpc>
              <a:spcBef>
                <a:spcPts val="799"/>
              </a:spcBef>
              <a:spcAft>
                <a:spcPts val="0"/>
              </a:spcAft>
              <a:buClr>
                <a:srgbClr val="FF9900"/>
              </a:buClr>
              <a:buSzPct val="100000"/>
              <a:buFont typeface="Verdana" pitchFamily="34"/>
              <a:buChar char="•"/>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lvl1pPr>
            <a:lvl2pPr marL="714240" marR="0" lvl="1" indent="-257040" algn="l" rtl="0" hangingPunct="1">
              <a:lnSpc>
                <a:spcPct val="100000"/>
              </a:lnSpc>
              <a:spcBef>
                <a:spcPts val="697"/>
              </a:spcBef>
              <a:spcAft>
                <a:spcPts val="0"/>
              </a:spcAft>
              <a:buClr>
                <a:srgbClr val="FF9900"/>
              </a:buClr>
              <a:buSzPct val="100000"/>
              <a:buFont typeface="GillSans" pitchFamily="34"/>
              <a:buChar char="–"/>
              <a:tabLst>
                <a:tab pos="183960" algn="l"/>
                <a:tab pos="633240" algn="l"/>
                <a:tab pos="1082520" algn="l"/>
                <a:tab pos="1531800" algn="l"/>
                <a:tab pos="1981080" algn="l"/>
                <a:tab pos="2430360" algn="l"/>
                <a:tab pos="2879640" algn="l"/>
                <a:tab pos="3328919" algn="l"/>
                <a:tab pos="3778200" algn="l"/>
                <a:tab pos="4227479" algn="l"/>
                <a:tab pos="4676760" algn="l"/>
                <a:tab pos="5125679" algn="l"/>
                <a:tab pos="5574960" algn="l"/>
                <a:tab pos="6024240" algn="l"/>
                <a:tab pos="6473519" algn="l"/>
                <a:tab pos="6922800" algn="l"/>
                <a:tab pos="7372079" algn="l"/>
                <a:tab pos="7821360" algn="l"/>
                <a:tab pos="8270640" algn="l"/>
                <a:tab pos="8719920" algn="l"/>
              </a:tabLst>
              <a:defRPr lang="en-GB" sz="2800" b="0" i="0" u="none" strike="noStrike" baseline="0">
                <a:ln>
                  <a:noFill/>
                </a:ln>
                <a:solidFill>
                  <a:srgbClr val="000000"/>
                </a:solidFill>
                <a:latin typeface="GillSans" pitchFamily="34"/>
                <a:ea typeface="MS Gothic" pitchFamily="2"/>
                <a:cs typeface="MS Gothic" pitchFamily="2"/>
              </a:defRPr>
            </a:lvl2pPr>
            <a:lvl3pPr marL="1143000" marR="0" lvl="2" indent="-228600" algn="l" rtl="0" hangingPunct="1">
              <a:lnSpc>
                <a:spcPct val="100000"/>
              </a:lnSpc>
              <a:spcBef>
                <a:spcPts val="598"/>
              </a:spcBef>
              <a:spcAft>
                <a:spcPts val="0"/>
              </a:spcAft>
              <a:buClr>
                <a:srgbClr val="FF9900"/>
              </a:buClr>
              <a:buSzPct val="100000"/>
              <a:buFont typeface="GillSans"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GB" sz="2400" b="0" i="0" u="none" strike="noStrike" baseline="0">
                <a:ln>
                  <a:noFill/>
                </a:ln>
                <a:solidFill>
                  <a:srgbClr val="000000"/>
                </a:solidFill>
                <a:latin typeface="GillSans" pitchFamily="34"/>
                <a:ea typeface="MS Gothic" pitchFamily="2"/>
                <a:cs typeface="MS Gothic" pitchFamily="2"/>
              </a:defRPr>
            </a:lvl3pPr>
            <a:lvl4pPr marL="1600199" marR="0" lvl="3" indent="-228600" algn="l" rtl="0" hangingPunct="1">
              <a:lnSpc>
                <a:spcPct val="100000"/>
              </a:lnSpc>
              <a:spcBef>
                <a:spcPts val="499"/>
              </a:spcBef>
              <a:spcAft>
                <a:spcPts val="0"/>
              </a:spcAft>
              <a:buClr>
                <a:srgbClr val="FF9900"/>
              </a:buClr>
              <a:buSzPct val="100000"/>
              <a:buFont typeface="GillSans"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GB" sz="2000" b="0" i="0" u="none" strike="noStrike" baseline="0">
                <a:ln>
                  <a:noFill/>
                </a:ln>
                <a:solidFill>
                  <a:srgbClr val="000000"/>
                </a:solidFill>
                <a:latin typeface="GillSans" pitchFamily="34"/>
                <a:ea typeface="MS Gothic" pitchFamily="2"/>
                <a:cs typeface="MS Gothic" pitchFamily="2"/>
              </a:defRPr>
            </a:lvl4pPr>
            <a:lvl5pPr marL="2057400" marR="0" lvl="4"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5pPr>
            <a:lvl6pPr marL="2057400" marR="0" lvl="5"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6pPr>
            <a:lvl7pPr marL="2057400" marR="0" lvl="6"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7pPr>
            <a:lvl8pPr marL="2057400" marR="0" lvl="7"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8pPr>
            <a:lvl9pPr marL="2057400" marR="0" lvl="8"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9pPr>
          </a:lstStyle>
          <a:p>
            <a:pPr marL="631825" lvl="0" indent="-180975">
              <a:buNone/>
            </a:pPr>
            <a:r>
              <a:rPr lang="en-GB" sz="3000" dirty="0">
                <a:solidFill>
                  <a:schemeClr val="tx1"/>
                </a:solidFill>
                <a:latin typeface="+mn-lt"/>
              </a:rPr>
              <a:t>Three strategies:</a:t>
            </a:r>
          </a:p>
          <a:p>
            <a:r>
              <a:rPr lang="en-GB" sz="3000" dirty="0">
                <a:solidFill>
                  <a:schemeClr val="tx1"/>
                </a:solidFill>
                <a:latin typeface="+mn-lt"/>
              </a:rPr>
              <a:t>Avoidance</a:t>
            </a:r>
          </a:p>
          <a:p>
            <a:pPr lvl="1"/>
            <a:r>
              <a:rPr lang="en-GB" dirty="0">
                <a:solidFill>
                  <a:schemeClr val="tx1"/>
                </a:solidFill>
                <a:latin typeface="+mn-lt"/>
              </a:rPr>
              <a:t>buy the virus checker</a:t>
            </a:r>
          </a:p>
          <a:p>
            <a:r>
              <a:rPr lang="en-GB" sz="3000" dirty="0">
                <a:solidFill>
                  <a:schemeClr val="tx1"/>
                </a:solidFill>
                <a:latin typeface="+mn-lt"/>
              </a:rPr>
              <a:t>Transference</a:t>
            </a:r>
          </a:p>
          <a:p>
            <a:pPr lvl="1"/>
            <a:r>
              <a:rPr lang="en-GB" dirty="0">
                <a:solidFill>
                  <a:schemeClr val="tx1"/>
                </a:solidFill>
                <a:latin typeface="+mn-lt"/>
              </a:rPr>
              <a:t>Make it the user's responsibility to install a virus checker, </a:t>
            </a:r>
            <a:r>
              <a:rPr lang="en-GB" dirty="0" smtClean="0">
                <a:solidFill>
                  <a:schemeClr val="tx1"/>
                </a:solidFill>
                <a:latin typeface="+mn-lt"/>
              </a:rPr>
              <a:t>or</a:t>
            </a:r>
          </a:p>
          <a:p>
            <a:pPr lvl="1"/>
            <a:r>
              <a:rPr lang="en-GB" dirty="0">
                <a:solidFill>
                  <a:schemeClr val="tx1"/>
                </a:solidFill>
                <a:latin typeface="+mn-lt"/>
              </a:rPr>
              <a:t>Take out a virus insurance policy</a:t>
            </a:r>
          </a:p>
          <a:p>
            <a:r>
              <a:rPr lang="en-GB" sz="3000" dirty="0">
                <a:solidFill>
                  <a:schemeClr val="tx1"/>
                </a:solidFill>
                <a:latin typeface="+mn-lt"/>
              </a:rPr>
              <a:t>Assumption</a:t>
            </a:r>
            <a:r>
              <a:rPr lang="en-GB" dirty="0">
                <a:solidFill>
                  <a:schemeClr val="tx1"/>
                </a:solidFill>
                <a:latin typeface="+mn-lt"/>
              </a:rPr>
              <a:t> </a:t>
            </a:r>
          </a:p>
          <a:p>
            <a:pPr lvl="1"/>
            <a:r>
              <a:rPr lang="en-GB" dirty="0" smtClean="0">
                <a:solidFill>
                  <a:schemeClr val="tx1"/>
                </a:solidFill>
                <a:latin typeface="+mn-lt"/>
              </a:rPr>
              <a:t>i.e</a:t>
            </a:r>
            <a:r>
              <a:rPr lang="en-GB" dirty="0">
                <a:solidFill>
                  <a:schemeClr val="tx1"/>
                </a:solidFill>
                <a:latin typeface="+mn-lt"/>
              </a:rPr>
              <a:t>. Assume the risk, control it, prepare to deal with consequences</a:t>
            </a:r>
          </a:p>
        </p:txBody>
      </p:sp>
    </p:spTree>
    <p:extLst>
      <p:ext uri="{BB962C8B-B14F-4D97-AF65-F5344CB8AC3E}">
        <p14:creationId xmlns:p14="http://schemas.microsoft.com/office/powerpoint/2010/main" val="3438028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33400" y="712360"/>
            <a:ext cx="7650163" cy="515206"/>
          </a:xfrm>
        </p:spPr>
        <p:txBody>
          <a:bodyPr wrap="square" lIns="0" tIns="0" rIns="0" bIns="0">
            <a:spAutoFit/>
          </a:bodyPr>
          <a:lstStyle>
            <a:defPPr lvl="0">
              <a:buNone/>
            </a:defPPr>
            <a:lvl1pPr lvl="0">
              <a:buNone/>
            </a:lvl1pPr>
          </a:lstStyle>
          <a:p>
            <a:pPr lvl="0">
              <a:lnSpc>
                <a:spcPct val="93000"/>
              </a:lnSpc>
            </a:pPr>
            <a:r>
              <a:rPr lang="en-GB" sz="3600" dirty="0"/>
              <a:t>Risk Analysis</a:t>
            </a:r>
          </a:p>
        </p:txBody>
      </p:sp>
      <p:sp>
        <p:nvSpPr>
          <p:cNvPr id="3" name="Text Placeholder 2"/>
          <p:cNvSpPr txBox="1">
            <a:spLocks noGrp="1"/>
          </p:cNvSpPr>
          <p:nvPr>
            <p:ph type="body" idx="4294967295"/>
          </p:nvPr>
        </p:nvSpPr>
        <p:spPr>
          <a:xfrm>
            <a:off x="609600" y="1484313"/>
            <a:ext cx="7596188" cy="4441825"/>
          </a:xfrm>
        </p:spPr>
        <p:txBody>
          <a:bodyPr wrap="square" lIns="0" tIns="0" rIns="0" bIns="0"/>
          <a:lstStyle>
            <a:defPPr marL="314280" marR="0" lvl="0" indent="-314280" algn="l" rtl="0" hangingPunct="1">
              <a:lnSpc>
                <a:spcPct val="100000"/>
              </a:lnSpc>
              <a:spcBef>
                <a:spcPts val="799"/>
              </a:spcBef>
              <a:spcAft>
                <a:spcPts val="0"/>
              </a:spcAft>
              <a:buClr>
                <a:srgbClr val="FF9900"/>
              </a:buClr>
              <a:buSzPct val="100000"/>
              <a:buFont typeface="Verdana" pitchFamily="34"/>
              <a:buNone/>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defPPr>
            <a:lvl1pPr marL="314280" marR="0" lvl="0" indent="-314280" algn="l" rtl="0" hangingPunct="1">
              <a:lnSpc>
                <a:spcPct val="100000"/>
              </a:lnSpc>
              <a:spcBef>
                <a:spcPts val="799"/>
              </a:spcBef>
              <a:spcAft>
                <a:spcPts val="0"/>
              </a:spcAft>
              <a:buClr>
                <a:srgbClr val="FF9900"/>
              </a:buClr>
              <a:buSzPct val="100000"/>
              <a:buFont typeface="Verdana" pitchFamily="34"/>
              <a:buChar char="•"/>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lvl1pPr>
            <a:lvl2pPr marL="714240" marR="0" lvl="1" indent="-257040" algn="l" rtl="0" hangingPunct="1">
              <a:lnSpc>
                <a:spcPct val="100000"/>
              </a:lnSpc>
              <a:spcBef>
                <a:spcPts val="697"/>
              </a:spcBef>
              <a:spcAft>
                <a:spcPts val="0"/>
              </a:spcAft>
              <a:buClr>
                <a:srgbClr val="FF9900"/>
              </a:buClr>
              <a:buSzPct val="100000"/>
              <a:buFont typeface="GillSans" pitchFamily="34"/>
              <a:buChar char="–"/>
              <a:tabLst>
                <a:tab pos="183960" algn="l"/>
                <a:tab pos="633240" algn="l"/>
                <a:tab pos="1082520" algn="l"/>
                <a:tab pos="1531800" algn="l"/>
                <a:tab pos="1981080" algn="l"/>
                <a:tab pos="2430360" algn="l"/>
                <a:tab pos="2879640" algn="l"/>
                <a:tab pos="3328919" algn="l"/>
                <a:tab pos="3778200" algn="l"/>
                <a:tab pos="4227479" algn="l"/>
                <a:tab pos="4676760" algn="l"/>
                <a:tab pos="5125679" algn="l"/>
                <a:tab pos="5574960" algn="l"/>
                <a:tab pos="6024240" algn="l"/>
                <a:tab pos="6473519" algn="l"/>
                <a:tab pos="6922800" algn="l"/>
                <a:tab pos="7372079" algn="l"/>
                <a:tab pos="7821360" algn="l"/>
                <a:tab pos="8270640" algn="l"/>
                <a:tab pos="8719920" algn="l"/>
              </a:tabLst>
              <a:defRPr lang="en-GB" sz="2800" b="0" i="0" u="none" strike="noStrike" baseline="0">
                <a:ln>
                  <a:noFill/>
                </a:ln>
                <a:solidFill>
                  <a:srgbClr val="000000"/>
                </a:solidFill>
                <a:latin typeface="GillSans" pitchFamily="34"/>
                <a:ea typeface="MS Gothic" pitchFamily="2"/>
                <a:cs typeface="MS Gothic" pitchFamily="2"/>
              </a:defRPr>
            </a:lvl2pPr>
            <a:lvl3pPr marL="1143000" marR="0" lvl="2" indent="-228600" algn="l" rtl="0" hangingPunct="1">
              <a:lnSpc>
                <a:spcPct val="100000"/>
              </a:lnSpc>
              <a:spcBef>
                <a:spcPts val="598"/>
              </a:spcBef>
              <a:spcAft>
                <a:spcPts val="0"/>
              </a:spcAft>
              <a:buClr>
                <a:srgbClr val="FF9900"/>
              </a:buClr>
              <a:buSzPct val="100000"/>
              <a:buFont typeface="GillSans"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GB" sz="2400" b="0" i="0" u="none" strike="noStrike" baseline="0">
                <a:ln>
                  <a:noFill/>
                </a:ln>
                <a:solidFill>
                  <a:srgbClr val="000000"/>
                </a:solidFill>
                <a:latin typeface="GillSans" pitchFamily="34"/>
                <a:ea typeface="MS Gothic" pitchFamily="2"/>
                <a:cs typeface="MS Gothic" pitchFamily="2"/>
              </a:defRPr>
            </a:lvl3pPr>
            <a:lvl4pPr marL="1600199" marR="0" lvl="3" indent="-228600" algn="l" rtl="0" hangingPunct="1">
              <a:lnSpc>
                <a:spcPct val="100000"/>
              </a:lnSpc>
              <a:spcBef>
                <a:spcPts val="499"/>
              </a:spcBef>
              <a:spcAft>
                <a:spcPts val="0"/>
              </a:spcAft>
              <a:buClr>
                <a:srgbClr val="FF9900"/>
              </a:buClr>
              <a:buSzPct val="100000"/>
              <a:buFont typeface="GillSans"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GB" sz="2000" b="0" i="0" u="none" strike="noStrike" baseline="0">
                <a:ln>
                  <a:noFill/>
                </a:ln>
                <a:solidFill>
                  <a:srgbClr val="000000"/>
                </a:solidFill>
                <a:latin typeface="GillSans" pitchFamily="34"/>
                <a:ea typeface="MS Gothic" pitchFamily="2"/>
                <a:cs typeface="MS Gothic" pitchFamily="2"/>
              </a:defRPr>
            </a:lvl4pPr>
            <a:lvl5pPr marL="2057400" marR="0" lvl="4"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5pPr>
            <a:lvl6pPr marL="2057400" marR="0" lvl="5"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6pPr>
            <a:lvl7pPr marL="2057400" marR="0" lvl="6"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7pPr>
            <a:lvl8pPr marL="2057400" marR="0" lvl="7"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8pPr>
            <a:lvl9pPr marL="2057400" marR="0" lvl="8"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9pPr>
          </a:lstStyle>
          <a:p>
            <a:pPr lvl="0">
              <a:buNone/>
            </a:pPr>
            <a:r>
              <a:rPr lang="en-GB" dirty="0">
                <a:solidFill>
                  <a:schemeClr val="tx1"/>
                </a:solidFill>
              </a:rPr>
              <a:t>Risk Leverage:</a:t>
            </a:r>
          </a:p>
          <a:p>
            <a:pPr lvl="1">
              <a:buNone/>
            </a:pPr>
            <a:endParaRPr lang="en-GB" dirty="0">
              <a:solidFill>
                <a:schemeClr val="tx1"/>
              </a:solidFill>
            </a:endParaRPr>
          </a:p>
          <a:p>
            <a:pPr lvl="1">
              <a:buNone/>
            </a:pPr>
            <a:endParaRPr lang="en-GB" dirty="0">
              <a:solidFill>
                <a:schemeClr val="tx1"/>
              </a:solidFill>
            </a:endParaRPr>
          </a:p>
          <a:p>
            <a:pPr lvl="1">
              <a:buNone/>
            </a:pPr>
            <a:endParaRPr lang="en-GB" dirty="0" smtClean="0">
              <a:solidFill>
                <a:schemeClr val="tx1"/>
              </a:solidFill>
            </a:endParaRPr>
          </a:p>
          <a:p>
            <a:pPr lvl="1">
              <a:buNone/>
            </a:pPr>
            <a:endParaRPr lang="en-GB" dirty="0">
              <a:solidFill>
                <a:schemeClr val="tx1"/>
              </a:solidFill>
            </a:endParaRPr>
          </a:p>
          <a:p>
            <a:pPr lvl="1">
              <a:buNone/>
            </a:pPr>
            <a:r>
              <a:rPr lang="en-GB" dirty="0" smtClean="0">
                <a:solidFill>
                  <a:schemeClr val="tx1"/>
                </a:solidFill>
              </a:rPr>
              <a:t>Need </a:t>
            </a:r>
            <a:r>
              <a:rPr lang="en-GB" dirty="0">
                <a:solidFill>
                  <a:schemeClr val="tx1"/>
                </a:solidFill>
              </a:rPr>
              <a:t>a high-enough value before undertaking this risk reduction</a:t>
            </a:r>
          </a:p>
        </p:txBody>
      </p:sp>
      <p:graphicFrame>
        <p:nvGraphicFramePr>
          <p:cNvPr id="7" name="Table 6"/>
          <p:cNvGraphicFramePr>
            <a:graphicFrameLocks noGrp="1"/>
          </p:cNvGraphicFramePr>
          <p:nvPr>
            <p:extLst>
              <p:ext uri="{D42A27DB-BD31-4B8C-83A1-F6EECF244321}">
                <p14:modId xmlns:p14="http://schemas.microsoft.com/office/powerpoint/2010/main" val="4092658619"/>
              </p:ext>
            </p:extLst>
          </p:nvPr>
        </p:nvGraphicFramePr>
        <p:xfrm>
          <a:off x="762000" y="2286000"/>
          <a:ext cx="7537559" cy="1219200"/>
        </p:xfrm>
        <a:graphic>
          <a:graphicData uri="http://schemas.openxmlformats.org/drawingml/2006/table">
            <a:tbl>
              <a:tblPr>
                <a:tableStyleId>{5C22544A-7EE6-4342-B048-85BDC9FD1C3A}</a:tableStyleId>
              </a:tblPr>
              <a:tblGrid>
                <a:gridCol w="7537559">
                  <a:extLst>
                    <a:ext uri="{9D8B030D-6E8A-4147-A177-3AD203B41FA5}">
                      <a16:colId xmlns:a16="http://schemas.microsoft.com/office/drawing/2014/main" val="20000"/>
                    </a:ext>
                  </a:extLst>
                </a:gridCol>
              </a:tblGrid>
              <a:tr h="605396">
                <a:tc>
                  <a:txBody>
                    <a:bodyPr/>
                    <a:lstStyle/>
                    <a:p>
                      <a:pPr algn="ctr"/>
                      <a:r>
                        <a:rPr lang="en-GB" sz="3200" dirty="0" smtClean="0">
                          <a:solidFill>
                            <a:schemeClr val="tx1"/>
                          </a:solidFill>
                        </a:rPr>
                        <a:t>Risk exposure before</a:t>
                      </a:r>
                      <a:r>
                        <a:rPr lang="en-GB" sz="3200" baseline="0" dirty="0" smtClean="0">
                          <a:solidFill>
                            <a:schemeClr val="tx1"/>
                          </a:solidFill>
                        </a:rPr>
                        <a:t> –Risk exposure after</a:t>
                      </a:r>
                      <a:endParaRPr lang="en-GB" sz="32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13804">
                <a:tc>
                  <a:txBody>
                    <a:bodyPr/>
                    <a:lstStyle/>
                    <a:p>
                      <a:pPr algn="ctr"/>
                      <a:r>
                        <a:rPr lang="en-GB" sz="3200" b="1" dirty="0" smtClean="0">
                          <a:solidFill>
                            <a:schemeClr val="tx1"/>
                          </a:solidFill>
                        </a:rPr>
                        <a:t>Cost of reducing the risk</a:t>
                      </a:r>
                      <a:endParaRPr lang="en-GB" sz="3200"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60875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subTitle" idx="4294967295"/>
          </p:nvPr>
        </p:nvSpPr>
        <p:spPr>
          <a:xfrm>
            <a:off x="0" y="990600"/>
            <a:ext cx="7292975" cy="4724400"/>
          </a:xfrm>
          <a:ln/>
        </p:spPr>
        <p:txBody>
          <a:bodyPr lIns="0" tIns="0" rIns="0" bIns="0">
            <a:normAutofit fontScale="85000" lnSpcReduction="20000"/>
          </a:bodyPr>
          <a:lstStyle/>
          <a:p>
            <a:pPr marL="457200" lvl="1" indent="0">
              <a:lnSpc>
                <a:spcPct val="100000"/>
              </a:lnSpc>
              <a:spcBef>
                <a:spcPts val="800"/>
              </a:spcBef>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en-GB" sz="3200" b="1" i="1" dirty="0">
              <a:latin typeface="Verdana" pitchFamily="32" charset="0"/>
            </a:endParaRPr>
          </a:p>
          <a:p>
            <a:pPr marL="457200" lvl="1" indent="0">
              <a:lnSpc>
                <a:spcPct val="100000"/>
              </a:lnSpc>
              <a:spcBef>
                <a:spcPts val="800"/>
              </a:spcBef>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en-GB" sz="3200" b="1" i="1" dirty="0" smtClean="0">
                <a:latin typeface="+mn-lt"/>
              </a:rPr>
              <a:t>"Problems aside, we are rapidly approaching a situation where risk management is no longer an option. </a:t>
            </a:r>
          </a:p>
          <a:p>
            <a:pPr marL="457200" lvl="1" indent="0">
              <a:lnSpc>
                <a:spcPct val="100000"/>
              </a:lnSpc>
              <a:spcBef>
                <a:spcPts val="800"/>
              </a:spcBef>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en-GB" sz="3200" b="1" i="1" dirty="0" smtClean="0">
                <a:latin typeface="+mn-lt"/>
              </a:rPr>
              <a:t>In a highly competitive business environment, companies cannot afford to have costly or inappropriate security. </a:t>
            </a:r>
          </a:p>
          <a:p>
            <a:pPr marL="457200" lvl="1" indent="0">
              <a:lnSpc>
                <a:spcPct val="100000"/>
              </a:lnSpc>
              <a:spcBef>
                <a:spcPts val="800"/>
              </a:spcBef>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en-GB" sz="3200" b="1" i="1" dirty="0" smtClean="0">
                <a:latin typeface="+mn-lt"/>
              </a:rPr>
              <a:t>Effective risk management can be nothing less than the defence of company profitability." </a:t>
            </a:r>
          </a:p>
          <a:p>
            <a:pPr marL="457200" lvl="1" indent="0">
              <a:lnSpc>
                <a:spcPct val="100000"/>
              </a:lnSpc>
              <a:spcBef>
                <a:spcPts val="800"/>
              </a:spcBef>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en-GB" sz="3200" b="1" i="1" dirty="0" smtClean="0">
              <a:latin typeface="+mn-lt"/>
            </a:endParaRPr>
          </a:p>
          <a:p>
            <a:pPr marL="457200" lvl="1" indent="0">
              <a:lnSpc>
                <a:spcPct val="100000"/>
              </a:lnSpc>
              <a:spcBef>
                <a:spcPts val="800"/>
              </a:spcBef>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en-GB" sz="3200" b="1" i="1" dirty="0" smtClean="0">
                <a:latin typeface="+mn-lt"/>
              </a:rPr>
              <a:t>- Dr P G Dory, former Head Of Information Security, Barclays Bank PLC</a:t>
            </a:r>
          </a:p>
          <a:p>
            <a:pPr marL="457200" lvl="1" indent="0" algn="r">
              <a:lnSpc>
                <a:spcPct val="100000"/>
              </a:lnSpc>
              <a:spcBef>
                <a:spcPts val="800"/>
              </a:spcBef>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en-GB" sz="3200" b="1" i="1" dirty="0">
              <a:latin typeface="Verdana" pitchFamily="32" charset="0"/>
            </a:endParaRPr>
          </a:p>
          <a:p>
            <a:pPr marL="457200" lvl="1" indent="0" algn="r">
              <a:lnSpc>
                <a:spcPct val="100000"/>
              </a:lnSpc>
              <a:spcBef>
                <a:spcPts val="800"/>
              </a:spcBef>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en-GB" sz="3200" b="1" i="1" dirty="0">
              <a:solidFill>
                <a:srgbClr val="CC0000"/>
              </a:solidFill>
              <a:latin typeface="Verdana" pitchFamily="32" charset="0"/>
            </a:endParaRPr>
          </a:p>
          <a:p>
            <a:pPr marL="457200" lvl="1" indent="0" algn="r">
              <a:lnSpc>
                <a:spcPct val="100000"/>
              </a:lnSpc>
              <a:spcBef>
                <a:spcPts val="800"/>
              </a:spcBef>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en-GB" sz="3200" b="1" i="1" dirty="0">
              <a:solidFill>
                <a:srgbClr val="CC0000"/>
              </a:solidFill>
              <a:latin typeface="Verdana" pitchFamily="32" charset="0"/>
            </a:endParaRPr>
          </a:p>
        </p:txBody>
      </p:sp>
    </p:spTree>
    <p:extLst>
      <p:ext uri="{BB962C8B-B14F-4D97-AF65-F5344CB8AC3E}">
        <p14:creationId xmlns:p14="http://schemas.microsoft.com/office/powerpoint/2010/main" val="38683191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Qualitative Risk </a:t>
            </a:r>
            <a:r>
              <a:rPr lang="en-GB" sz="3600" dirty="0" smtClean="0"/>
              <a:t>Analysis</a:t>
            </a:r>
            <a:endParaRPr lang="en-GB" sz="3600" dirty="0"/>
          </a:p>
        </p:txBody>
      </p:sp>
      <p:sp>
        <p:nvSpPr>
          <p:cNvPr id="3" name="Content Placeholder 2"/>
          <p:cNvSpPr>
            <a:spLocks noGrp="1"/>
          </p:cNvSpPr>
          <p:nvPr>
            <p:ph idx="1"/>
          </p:nvPr>
        </p:nvSpPr>
        <p:spPr/>
        <p:txBody>
          <a:bodyPr>
            <a:normAutofit lnSpcReduction="10000"/>
          </a:bodyPr>
          <a:lstStyle/>
          <a:p>
            <a:pPr>
              <a:buClr>
                <a:schemeClr val="accent6"/>
              </a:buClr>
            </a:pPr>
            <a:r>
              <a:rPr lang="en-GB" sz="3600" dirty="0" smtClean="0"/>
              <a:t>only </a:t>
            </a:r>
            <a:r>
              <a:rPr lang="en-GB" sz="3600" dirty="0"/>
              <a:t>estimated potential loss is </a:t>
            </a:r>
            <a:r>
              <a:rPr lang="en-GB" sz="3600" dirty="0" smtClean="0"/>
              <a:t>used </a:t>
            </a:r>
          </a:p>
          <a:p>
            <a:pPr>
              <a:buClr>
                <a:schemeClr val="accent6"/>
              </a:buClr>
            </a:pPr>
            <a:r>
              <a:rPr lang="en-GB" sz="3600" dirty="0" smtClean="0"/>
              <a:t>Use a number of interrelated elements:</a:t>
            </a:r>
          </a:p>
          <a:p>
            <a:pPr lvl="1">
              <a:buClr>
                <a:schemeClr val="accent6"/>
              </a:buClr>
              <a:buFont typeface="Calibri" pitchFamily="34" charset="0"/>
              <a:buChar char="―"/>
            </a:pPr>
            <a:r>
              <a:rPr lang="en-GB" sz="3200" dirty="0" smtClean="0"/>
              <a:t>THREATS</a:t>
            </a:r>
          </a:p>
          <a:p>
            <a:pPr lvl="2">
              <a:buClr>
                <a:schemeClr val="accent6"/>
              </a:buClr>
              <a:buFont typeface="Wingdings" pitchFamily="2" charset="2"/>
              <a:buChar char="§"/>
            </a:pPr>
            <a:r>
              <a:rPr lang="en-GB" sz="2400" dirty="0"/>
              <a:t>Deliberate manipulation of information prior to </a:t>
            </a:r>
            <a:r>
              <a:rPr lang="en-GB" sz="2400" dirty="0" smtClean="0"/>
              <a:t>input/processing</a:t>
            </a:r>
          </a:p>
          <a:p>
            <a:pPr lvl="2">
              <a:buClr>
                <a:schemeClr val="accent6"/>
              </a:buClr>
              <a:buFont typeface="Wingdings" pitchFamily="2" charset="2"/>
              <a:buChar char="§"/>
            </a:pPr>
            <a:r>
              <a:rPr lang="en-GB" sz="2400" dirty="0" smtClean="0"/>
              <a:t>Impersonation </a:t>
            </a:r>
            <a:r>
              <a:rPr lang="en-GB" sz="2400" dirty="0"/>
              <a:t>of a legitimate </a:t>
            </a:r>
            <a:r>
              <a:rPr lang="en-GB" sz="2400" dirty="0" smtClean="0"/>
              <a:t>user</a:t>
            </a:r>
            <a:endParaRPr lang="en-GB" sz="2400" dirty="0"/>
          </a:p>
          <a:p>
            <a:pPr lvl="2">
              <a:buClr>
                <a:schemeClr val="accent6"/>
              </a:buClr>
              <a:buFont typeface="Wingdings" pitchFamily="2" charset="2"/>
              <a:buChar char="§"/>
            </a:pPr>
            <a:r>
              <a:rPr lang="en-GB" sz="2400" dirty="0" smtClean="0"/>
              <a:t>Untrained </a:t>
            </a:r>
            <a:r>
              <a:rPr lang="en-GB" sz="2400" dirty="0"/>
              <a:t>or poorly trained staff</a:t>
            </a:r>
          </a:p>
          <a:p>
            <a:pPr lvl="1">
              <a:buClr>
                <a:schemeClr val="accent6"/>
              </a:buClr>
              <a:buFont typeface="Calibri" pitchFamily="34" charset="0"/>
              <a:buChar char="―"/>
            </a:pPr>
            <a:r>
              <a:rPr lang="en-GB" sz="3200" dirty="0" smtClean="0"/>
              <a:t>VULNERABILITIES  </a:t>
            </a:r>
          </a:p>
          <a:p>
            <a:pPr lvl="2">
              <a:buClr>
                <a:schemeClr val="accent6"/>
              </a:buClr>
              <a:buFont typeface="Wingdings" pitchFamily="2" charset="2"/>
              <a:buChar char="§"/>
            </a:pPr>
            <a:r>
              <a:rPr lang="en-GB" sz="2400" dirty="0"/>
              <a:t>Poor website or network design (e.g. which can allow "hackers" into a system or web </a:t>
            </a:r>
            <a:r>
              <a:rPr lang="en-GB" sz="2400" dirty="0" smtClean="0"/>
              <a:t>site)</a:t>
            </a:r>
            <a:endParaRPr lang="en-GB" sz="2400" dirty="0"/>
          </a:p>
          <a:p>
            <a:pPr lvl="2">
              <a:buClr>
                <a:schemeClr val="accent6"/>
              </a:buClr>
              <a:buFont typeface="Wingdings" pitchFamily="2" charset="2"/>
              <a:buChar char="§"/>
            </a:pPr>
            <a:r>
              <a:rPr lang="en-GB" sz="2400" dirty="0" smtClean="0"/>
              <a:t>Poor </a:t>
            </a:r>
            <a:r>
              <a:rPr lang="en-GB" sz="2400" dirty="0"/>
              <a:t>recruitment procedures</a:t>
            </a:r>
            <a:endParaRPr lang="en-GB" sz="2400" dirty="0" smtClean="0"/>
          </a:p>
          <a:p>
            <a:pPr lvl="1">
              <a:buClr>
                <a:schemeClr val="accent6"/>
              </a:buClr>
            </a:pPr>
            <a:endParaRPr lang="en-GB" dirty="0"/>
          </a:p>
        </p:txBody>
      </p:sp>
    </p:spTree>
    <p:extLst>
      <p:ext uri="{BB962C8B-B14F-4D97-AF65-F5344CB8AC3E}">
        <p14:creationId xmlns:p14="http://schemas.microsoft.com/office/powerpoint/2010/main" val="2236693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Qualitative Risk </a:t>
            </a:r>
            <a:r>
              <a:rPr lang="en-GB" sz="3600" dirty="0" smtClean="0"/>
              <a:t>Analysis</a:t>
            </a:r>
            <a:endParaRPr lang="en-GB" sz="3600" dirty="0"/>
          </a:p>
        </p:txBody>
      </p:sp>
      <p:sp>
        <p:nvSpPr>
          <p:cNvPr id="3" name="Content Placeholder 2"/>
          <p:cNvSpPr>
            <a:spLocks noGrp="1"/>
          </p:cNvSpPr>
          <p:nvPr>
            <p:ph idx="1"/>
          </p:nvPr>
        </p:nvSpPr>
        <p:spPr/>
        <p:txBody>
          <a:bodyPr>
            <a:normAutofit/>
          </a:bodyPr>
          <a:lstStyle/>
          <a:p>
            <a:pPr lvl="1">
              <a:buClr>
                <a:schemeClr val="accent6"/>
              </a:buClr>
              <a:buFont typeface="Calibri" pitchFamily="34" charset="0"/>
              <a:buChar char="―"/>
            </a:pPr>
            <a:r>
              <a:rPr lang="en-GB" sz="3200" dirty="0" smtClean="0"/>
              <a:t>CONTROLS</a:t>
            </a:r>
            <a:endParaRPr lang="en-GB" sz="3200" dirty="0"/>
          </a:p>
          <a:p>
            <a:pPr lvl="2">
              <a:buClr>
                <a:schemeClr val="accent6"/>
              </a:buClr>
            </a:pPr>
            <a:r>
              <a:rPr lang="en-GB" sz="2800" dirty="0" smtClean="0"/>
              <a:t>Deterrent </a:t>
            </a:r>
            <a:r>
              <a:rPr lang="en-GB" sz="2800" dirty="0"/>
              <a:t>controls reduce the likelihood of a deliberate </a:t>
            </a:r>
            <a:r>
              <a:rPr lang="en-GB" sz="2800" dirty="0" smtClean="0"/>
              <a:t>attack</a:t>
            </a:r>
          </a:p>
          <a:p>
            <a:pPr lvl="2">
              <a:buClr>
                <a:schemeClr val="accent6"/>
              </a:buClr>
            </a:pPr>
            <a:r>
              <a:rPr lang="en-GB" sz="2800" dirty="0" smtClean="0"/>
              <a:t>Preventative </a:t>
            </a:r>
            <a:r>
              <a:rPr lang="en-GB" sz="2800" dirty="0"/>
              <a:t>controls protect vulnerabilities and make an attack unsuccessful or reduce its </a:t>
            </a:r>
            <a:r>
              <a:rPr lang="en-GB" sz="2800" dirty="0" smtClean="0"/>
              <a:t>impact</a:t>
            </a:r>
          </a:p>
          <a:p>
            <a:pPr lvl="2">
              <a:buClr>
                <a:schemeClr val="accent6"/>
              </a:buClr>
            </a:pPr>
            <a:r>
              <a:rPr lang="en-GB" sz="2800" dirty="0" smtClean="0"/>
              <a:t>Corrective </a:t>
            </a:r>
            <a:r>
              <a:rPr lang="en-GB" sz="2800" dirty="0"/>
              <a:t>controls reduce the effect of an </a:t>
            </a:r>
            <a:r>
              <a:rPr lang="en-GB" sz="2800" dirty="0" smtClean="0"/>
              <a:t>attack</a:t>
            </a:r>
          </a:p>
          <a:p>
            <a:pPr lvl="2">
              <a:buClr>
                <a:schemeClr val="accent6"/>
              </a:buClr>
            </a:pPr>
            <a:r>
              <a:rPr lang="en-GB" sz="2800" dirty="0" smtClean="0"/>
              <a:t>Detective </a:t>
            </a:r>
            <a:r>
              <a:rPr lang="en-GB" sz="2800" dirty="0"/>
              <a:t>controls discover attacks and trigger preventative or corrective controls.</a:t>
            </a:r>
          </a:p>
          <a:p>
            <a:pPr lvl="1">
              <a:buClr>
                <a:schemeClr val="accent6"/>
              </a:buClr>
            </a:pPr>
            <a:endParaRPr lang="en-GB" dirty="0"/>
          </a:p>
        </p:txBody>
      </p:sp>
    </p:spTree>
    <p:extLst>
      <p:ext uri="{BB962C8B-B14F-4D97-AF65-F5344CB8AC3E}">
        <p14:creationId xmlns:p14="http://schemas.microsoft.com/office/powerpoint/2010/main" val="989621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Analysis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219200"/>
            <a:ext cx="7685604" cy="4906963"/>
          </a:xfrm>
        </p:spPr>
      </p:pic>
      <p:sp>
        <p:nvSpPr>
          <p:cNvPr id="5" name="Rectangle 4"/>
          <p:cNvSpPr/>
          <p:nvPr/>
        </p:nvSpPr>
        <p:spPr>
          <a:xfrm>
            <a:off x="685800" y="6211669"/>
            <a:ext cx="7772400" cy="369332"/>
          </a:xfrm>
          <a:prstGeom prst="rect">
            <a:avLst/>
          </a:prstGeom>
        </p:spPr>
        <p:txBody>
          <a:bodyPr wrap="square">
            <a:spAutoFit/>
          </a:bodyPr>
          <a:lstStyle/>
          <a:p>
            <a:r>
              <a:rPr lang="en-GB" dirty="0">
                <a:hlinkClick r:id="rId3"/>
              </a:rPr>
              <a:t>http://www.scan-associates.net/services_risk.htm</a:t>
            </a:r>
            <a:endParaRPr lang="en-GB" dirty="0"/>
          </a:p>
        </p:txBody>
      </p:sp>
    </p:spTree>
    <p:extLst>
      <p:ext uri="{BB962C8B-B14F-4D97-AF65-F5344CB8AC3E}">
        <p14:creationId xmlns:p14="http://schemas.microsoft.com/office/powerpoint/2010/main" val="145766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33400" y="733808"/>
            <a:ext cx="7650163" cy="472309"/>
          </a:xfrm>
        </p:spPr>
        <p:txBody>
          <a:bodyPr wrap="square" lIns="0" tIns="0" rIns="0" bIns="0">
            <a:spAutoFit/>
          </a:bodyPr>
          <a:lstStyle>
            <a:defPPr lvl="0">
              <a:buNone/>
            </a:defPPr>
            <a:lvl1pPr lvl="0">
              <a:buNone/>
            </a:lvl1pPr>
          </a:lstStyle>
          <a:p>
            <a:pPr lvl="0">
              <a:lnSpc>
                <a:spcPct val="93000"/>
              </a:lnSpc>
            </a:pPr>
            <a:r>
              <a:rPr lang="en-GB" dirty="0"/>
              <a:t>Risk Analysis</a:t>
            </a:r>
          </a:p>
        </p:txBody>
      </p:sp>
      <p:sp>
        <p:nvSpPr>
          <p:cNvPr id="3" name="Text Placeholder 2"/>
          <p:cNvSpPr txBox="1">
            <a:spLocks noGrp="1"/>
          </p:cNvSpPr>
          <p:nvPr>
            <p:ph type="body" idx="4294967295"/>
          </p:nvPr>
        </p:nvSpPr>
        <p:spPr>
          <a:xfrm>
            <a:off x="533400" y="1484313"/>
            <a:ext cx="7672388" cy="4492625"/>
          </a:xfrm>
        </p:spPr>
        <p:txBody>
          <a:bodyPr wrap="square" lIns="0" tIns="0" rIns="0" bIns="0">
            <a:normAutofit/>
          </a:bodyPr>
          <a:lstStyle>
            <a:defPPr marL="314280" marR="0" lvl="0" indent="-314280" algn="l" rtl="0" hangingPunct="1">
              <a:lnSpc>
                <a:spcPct val="100000"/>
              </a:lnSpc>
              <a:spcBef>
                <a:spcPts val="799"/>
              </a:spcBef>
              <a:spcAft>
                <a:spcPts val="0"/>
              </a:spcAft>
              <a:buClr>
                <a:srgbClr val="FF9900"/>
              </a:buClr>
              <a:buSzPct val="100000"/>
              <a:buFont typeface="Verdana" pitchFamily="34"/>
              <a:buNone/>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defPPr>
            <a:lvl1pPr marL="314280" marR="0" lvl="0" indent="-314280" algn="l" rtl="0" hangingPunct="1">
              <a:lnSpc>
                <a:spcPct val="100000"/>
              </a:lnSpc>
              <a:spcBef>
                <a:spcPts val="799"/>
              </a:spcBef>
              <a:spcAft>
                <a:spcPts val="0"/>
              </a:spcAft>
              <a:buClr>
                <a:srgbClr val="FF9900"/>
              </a:buClr>
              <a:buSzPct val="100000"/>
              <a:buFont typeface="Verdana" pitchFamily="34"/>
              <a:buChar char="•"/>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lvl1pPr>
            <a:lvl2pPr marL="714240" marR="0" lvl="1" indent="-257040" algn="l" rtl="0" hangingPunct="1">
              <a:lnSpc>
                <a:spcPct val="100000"/>
              </a:lnSpc>
              <a:spcBef>
                <a:spcPts val="697"/>
              </a:spcBef>
              <a:spcAft>
                <a:spcPts val="0"/>
              </a:spcAft>
              <a:buClr>
                <a:srgbClr val="FF9900"/>
              </a:buClr>
              <a:buSzPct val="100000"/>
              <a:buFont typeface="GillSans" pitchFamily="34"/>
              <a:buChar char="–"/>
              <a:tabLst>
                <a:tab pos="183960" algn="l"/>
                <a:tab pos="633240" algn="l"/>
                <a:tab pos="1082520" algn="l"/>
                <a:tab pos="1531800" algn="l"/>
                <a:tab pos="1981080" algn="l"/>
                <a:tab pos="2430360" algn="l"/>
                <a:tab pos="2879640" algn="l"/>
                <a:tab pos="3328919" algn="l"/>
                <a:tab pos="3778200" algn="l"/>
                <a:tab pos="4227479" algn="l"/>
                <a:tab pos="4676760" algn="l"/>
                <a:tab pos="5125679" algn="l"/>
                <a:tab pos="5574960" algn="l"/>
                <a:tab pos="6024240" algn="l"/>
                <a:tab pos="6473519" algn="l"/>
                <a:tab pos="6922800" algn="l"/>
                <a:tab pos="7372079" algn="l"/>
                <a:tab pos="7821360" algn="l"/>
                <a:tab pos="8270640" algn="l"/>
                <a:tab pos="8719920" algn="l"/>
              </a:tabLst>
              <a:defRPr lang="en-GB" sz="2800" b="0" i="0" u="none" strike="noStrike" baseline="0">
                <a:ln>
                  <a:noFill/>
                </a:ln>
                <a:solidFill>
                  <a:srgbClr val="000000"/>
                </a:solidFill>
                <a:latin typeface="GillSans" pitchFamily="34"/>
                <a:ea typeface="MS Gothic" pitchFamily="2"/>
                <a:cs typeface="MS Gothic" pitchFamily="2"/>
              </a:defRPr>
            </a:lvl2pPr>
            <a:lvl3pPr marL="1143000" marR="0" lvl="2" indent="-228600" algn="l" rtl="0" hangingPunct="1">
              <a:lnSpc>
                <a:spcPct val="100000"/>
              </a:lnSpc>
              <a:spcBef>
                <a:spcPts val="598"/>
              </a:spcBef>
              <a:spcAft>
                <a:spcPts val="0"/>
              </a:spcAft>
              <a:buClr>
                <a:srgbClr val="FF9900"/>
              </a:buClr>
              <a:buSzPct val="100000"/>
              <a:buFont typeface="GillSans"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GB" sz="2400" b="0" i="0" u="none" strike="noStrike" baseline="0">
                <a:ln>
                  <a:noFill/>
                </a:ln>
                <a:solidFill>
                  <a:srgbClr val="000000"/>
                </a:solidFill>
                <a:latin typeface="GillSans" pitchFamily="34"/>
                <a:ea typeface="MS Gothic" pitchFamily="2"/>
                <a:cs typeface="MS Gothic" pitchFamily="2"/>
              </a:defRPr>
            </a:lvl3pPr>
            <a:lvl4pPr marL="1600199" marR="0" lvl="3" indent="-228600" algn="l" rtl="0" hangingPunct="1">
              <a:lnSpc>
                <a:spcPct val="100000"/>
              </a:lnSpc>
              <a:spcBef>
                <a:spcPts val="499"/>
              </a:spcBef>
              <a:spcAft>
                <a:spcPts val="0"/>
              </a:spcAft>
              <a:buClr>
                <a:srgbClr val="FF9900"/>
              </a:buClr>
              <a:buSzPct val="100000"/>
              <a:buFont typeface="GillSans"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GB" sz="2000" b="0" i="0" u="none" strike="noStrike" baseline="0">
                <a:ln>
                  <a:noFill/>
                </a:ln>
                <a:solidFill>
                  <a:srgbClr val="000000"/>
                </a:solidFill>
                <a:latin typeface="GillSans" pitchFamily="34"/>
                <a:ea typeface="MS Gothic" pitchFamily="2"/>
                <a:cs typeface="MS Gothic" pitchFamily="2"/>
              </a:defRPr>
            </a:lvl4pPr>
            <a:lvl5pPr marL="2057400" marR="0" lvl="4"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5pPr>
            <a:lvl6pPr marL="2057400" marR="0" lvl="5"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6pPr>
            <a:lvl7pPr marL="2057400" marR="0" lvl="6"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7pPr>
            <a:lvl8pPr marL="2057400" marR="0" lvl="7"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8pPr>
            <a:lvl9pPr marL="2057400" marR="0" lvl="8"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9pPr>
          </a:lstStyle>
          <a:p>
            <a:pPr lvl="0">
              <a:buNone/>
            </a:pPr>
            <a:r>
              <a:rPr lang="en-GB" dirty="0">
                <a:solidFill>
                  <a:schemeClr val="tx1"/>
                </a:solidFill>
                <a:latin typeface="+mn-lt"/>
              </a:rPr>
              <a:t>Basic steps:</a:t>
            </a:r>
          </a:p>
          <a:p>
            <a:pPr marL="0" lvl="1" indent="0"/>
            <a:r>
              <a:rPr lang="en-GB" dirty="0">
                <a:solidFill>
                  <a:schemeClr val="tx1"/>
                </a:solidFill>
                <a:latin typeface="+mn-lt"/>
              </a:rPr>
              <a:t>Identify assets</a:t>
            </a:r>
          </a:p>
          <a:p>
            <a:pPr marL="0" lvl="1" indent="0"/>
            <a:r>
              <a:rPr lang="en-GB" dirty="0">
                <a:solidFill>
                  <a:schemeClr val="tx1"/>
                </a:solidFill>
                <a:latin typeface="+mn-lt"/>
              </a:rPr>
              <a:t>Determine vulnerabilities</a:t>
            </a:r>
          </a:p>
          <a:p>
            <a:pPr marL="0" lvl="1" indent="0"/>
            <a:r>
              <a:rPr lang="en-GB" dirty="0">
                <a:solidFill>
                  <a:schemeClr val="tx1"/>
                </a:solidFill>
                <a:latin typeface="+mn-lt"/>
              </a:rPr>
              <a:t>Estimate probability of occurrence</a:t>
            </a:r>
          </a:p>
          <a:p>
            <a:pPr marL="0" lvl="1" indent="0"/>
            <a:r>
              <a:rPr lang="en-GB" dirty="0">
                <a:solidFill>
                  <a:schemeClr val="tx1"/>
                </a:solidFill>
                <a:latin typeface="+mn-lt"/>
              </a:rPr>
              <a:t>Compute potential loss (</a:t>
            </a:r>
            <a:r>
              <a:rPr lang="en-GB" dirty="0" err="1">
                <a:solidFill>
                  <a:schemeClr val="tx1"/>
                </a:solidFill>
                <a:latin typeface="+mn-lt"/>
              </a:rPr>
              <a:t>inc.</a:t>
            </a:r>
            <a:r>
              <a:rPr lang="en-GB" dirty="0">
                <a:solidFill>
                  <a:schemeClr val="tx1"/>
                </a:solidFill>
                <a:latin typeface="+mn-lt"/>
              </a:rPr>
              <a:t> on-going</a:t>
            </a:r>
            <a:r>
              <a:rPr lang="en-GB" dirty="0" smtClean="0">
                <a:solidFill>
                  <a:schemeClr val="tx1"/>
                </a:solidFill>
                <a:latin typeface="+mn-lt"/>
              </a:rPr>
              <a:t>)</a:t>
            </a:r>
          </a:p>
          <a:p>
            <a:pPr marL="428760" lvl="2" indent="0"/>
            <a:r>
              <a:rPr lang="en-GB" dirty="0" smtClean="0">
                <a:solidFill>
                  <a:schemeClr val="tx1"/>
                </a:solidFill>
                <a:latin typeface="+mn-lt"/>
              </a:rPr>
              <a:t> current </a:t>
            </a:r>
            <a:r>
              <a:rPr lang="en-GB" dirty="0">
                <a:solidFill>
                  <a:schemeClr val="tx1"/>
                </a:solidFill>
                <a:latin typeface="+mn-lt"/>
              </a:rPr>
              <a:t>operations and staff leave, competition </a:t>
            </a:r>
          </a:p>
          <a:p>
            <a:pPr marL="0" lvl="1" indent="0"/>
            <a:r>
              <a:rPr lang="en-GB" dirty="0">
                <a:solidFill>
                  <a:schemeClr val="tx1"/>
                </a:solidFill>
                <a:latin typeface="+mn-lt"/>
              </a:rPr>
              <a:t>Survey possible controls + associated costs</a:t>
            </a:r>
          </a:p>
          <a:p>
            <a:pPr marL="0" lvl="1" indent="0"/>
            <a:r>
              <a:rPr lang="en-GB" dirty="0">
                <a:solidFill>
                  <a:schemeClr val="tx1"/>
                </a:solidFill>
                <a:latin typeface="+mn-lt"/>
              </a:rPr>
              <a:t>Predict savings (</a:t>
            </a:r>
            <a:r>
              <a:rPr lang="en-GB" dirty="0" err="1">
                <a:solidFill>
                  <a:schemeClr val="tx1"/>
                </a:solidFill>
                <a:latin typeface="+mn-lt"/>
              </a:rPr>
              <a:t>inc.</a:t>
            </a:r>
            <a:r>
              <a:rPr lang="en-GB" dirty="0">
                <a:solidFill>
                  <a:schemeClr val="tx1"/>
                </a:solidFill>
                <a:latin typeface="+mn-lt"/>
              </a:rPr>
              <a:t> on-going</a:t>
            </a:r>
            <a:r>
              <a:rPr lang="en-GB" dirty="0" smtClean="0">
                <a:solidFill>
                  <a:schemeClr val="tx1"/>
                </a:solidFill>
                <a:latin typeface="+mn-lt"/>
              </a:rPr>
              <a:t>)</a:t>
            </a:r>
            <a:endParaRPr lang="en-GB" dirty="0">
              <a:solidFill>
                <a:schemeClr val="tx1"/>
              </a:solidFill>
              <a:latin typeface="+mn-lt"/>
            </a:endParaRPr>
          </a:p>
        </p:txBody>
      </p:sp>
    </p:spTree>
    <p:extLst>
      <p:ext uri="{BB962C8B-B14F-4D97-AF65-F5344CB8AC3E}">
        <p14:creationId xmlns:p14="http://schemas.microsoft.com/office/powerpoint/2010/main" val="3685710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bw\Documents\CurrentDoc\Projects\new\2015\Security\fatmah\nawfal\CSCE folder\old\SME Logic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57200"/>
            <a:ext cx="8846241" cy="54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651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p:cNvSpPr>
            <a:spLocks noGrp="1"/>
          </p:cNvSpPr>
          <p:nvPr>
            <p:ph type="title"/>
          </p:nvPr>
        </p:nvSpPr>
        <p:spPr/>
        <p:txBody>
          <a:bodyPr>
            <a:normAutofit/>
          </a:bodyPr>
          <a:lstStyle/>
          <a:p>
            <a:r>
              <a:rPr lang="en-GB" dirty="0"/>
              <a:t>SQL Injection Threat Modelling </a:t>
            </a:r>
            <a:r>
              <a:rPr lang="en-GB" dirty="0" smtClean="0"/>
              <a:t>– Control View (Option 1)</a:t>
            </a:r>
            <a:endParaRPr lang="en-GB" dirty="0"/>
          </a:p>
        </p:txBody>
      </p:sp>
      <p:sp>
        <p:nvSpPr>
          <p:cNvPr id="2" name="Date Placeholder 1"/>
          <p:cNvSpPr>
            <a:spLocks noGrp="1"/>
          </p:cNvSpPr>
          <p:nvPr>
            <p:ph type="dt" sz="half" idx="10"/>
          </p:nvPr>
        </p:nvSpPr>
        <p:spPr/>
        <p:txBody>
          <a:bodyPr/>
          <a:lstStyle/>
          <a:p>
            <a:r>
              <a:rPr lang="en-US" smtClean="0"/>
              <a:t>04/03/2015</a:t>
            </a:r>
            <a:endParaRPr lang="en-GB"/>
          </a:p>
        </p:txBody>
      </p:sp>
      <p:sp>
        <p:nvSpPr>
          <p:cNvPr id="3" name="Footer Placeholder 2"/>
          <p:cNvSpPr>
            <a:spLocks noGrp="1"/>
          </p:cNvSpPr>
          <p:nvPr>
            <p:ph type="ftr" sz="quarter" idx="11"/>
          </p:nvPr>
        </p:nvSpPr>
        <p:spPr/>
        <p:txBody>
          <a:bodyPr/>
          <a:lstStyle/>
          <a:p>
            <a:r>
              <a:rPr lang="en-US" dirty="0" smtClean="0"/>
              <a:t>University of Southampton</a:t>
            </a:r>
            <a:endParaRPr lang="en-GB" dirty="0"/>
          </a:p>
        </p:txBody>
      </p:sp>
      <p:sp>
        <p:nvSpPr>
          <p:cNvPr id="4" name="Slide Number Placeholder 3"/>
          <p:cNvSpPr>
            <a:spLocks noGrp="1"/>
          </p:cNvSpPr>
          <p:nvPr>
            <p:ph type="sldNum" sz="quarter" idx="12"/>
          </p:nvPr>
        </p:nvSpPr>
        <p:spPr/>
        <p:txBody>
          <a:bodyPr/>
          <a:lstStyle/>
          <a:p>
            <a:fld id="{8608FF1A-DC04-4A92-A879-8586FC011BD6}" type="slidenum">
              <a:rPr lang="en-GB" smtClean="0"/>
              <a:t>25</a:t>
            </a:fld>
            <a:endParaRPr lang="en-GB"/>
          </a:p>
        </p:txBody>
      </p:sp>
      <p:sp>
        <p:nvSpPr>
          <p:cNvPr id="8" name="Rectangle 7"/>
          <p:cNvSpPr/>
          <p:nvPr/>
        </p:nvSpPr>
        <p:spPr>
          <a:xfrm>
            <a:off x="1259752" y="3060451"/>
            <a:ext cx="108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smtClean="0">
                <a:solidFill>
                  <a:schemeClr val="tx1"/>
                </a:solidFill>
              </a:rPr>
              <a:t>User</a:t>
            </a:r>
          </a:p>
          <a:p>
            <a:pPr algn="ctr"/>
            <a:r>
              <a:rPr lang="en-GB" sz="1400" dirty="0" smtClean="0">
                <a:solidFill>
                  <a:schemeClr val="tx1"/>
                </a:solidFill>
              </a:rPr>
              <a:t>PC</a:t>
            </a:r>
            <a:endParaRPr lang="en-GB" sz="1400" dirty="0">
              <a:solidFill>
                <a:schemeClr val="tx1"/>
              </a:solidFill>
            </a:endParaRPr>
          </a:p>
        </p:txBody>
      </p:sp>
      <p:sp>
        <p:nvSpPr>
          <p:cNvPr id="10" name="Rectangle 9"/>
          <p:cNvSpPr/>
          <p:nvPr/>
        </p:nvSpPr>
        <p:spPr>
          <a:xfrm>
            <a:off x="611680" y="4637294"/>
            <a:ext cx="108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smtClean="0">
                <a:solidFill>
                  <a:schemeClr val="tx1"/>
                </a:solidFill>
              </a:rPr>
              <a:t>User Web Browser</a:t>
            </a:r>
            <a:endParaRPr lang="en-GB" sz="1400" dirty="0">
              <a:solidFill>
                <a:schemeClr val="tx1"/>
              </a:solidFill>
            </a:endParaRPr>
          </a:p>
        </p:txBody>
      </p:sp>
      <p:sp>
        <p:nvSpPr>
          <p:cNvPr id="13" name="Rectangle 12"/>
          <p:cNvSpPr/>
          <p:nvPr/>
        </p:nvSpPr>
        <p:spPr>
          <a:xfrm>
            <a:off x="5796136" y="4653216"/>
            <a:ext cx="108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smtClean="0">
                <a:solidFill>
                  <a:schemeClr val="tx1"/>
                </a:solidFill>
              </a:rPr>
              <a:t>Supplier</a:t>
            </a:r>
          </a:p>
          <a:p>
            <a:pPr algn="ctr"/>
            <a:r>
              <a:rPr lang="en-GB" sz="1400" dirty="0" smtClean="0">
                <a:solidFill>
                  <a:schemeClr val="tx1"/>
                </a:solidFill>
              </a:rPr>
              <a:t> Database Server</a:t>
            </a:r>
            <a:endParaRPr lang="en-GB" sz="1400" dirty="0">
              <a:solidFill>
                <a:schemeClr val="tx1"/>
              </a:solidFill>
            </a:endParaRPr>
          </a:p>
        </p:txBody>
      </p:sp>
      <p:sp>
        <p:nvSpPr>
          <p:cNvPr id="15" name="Rectangle 14"/>
          <p:cNvSpPr/>
          <p:nvPr/>
        </p:nvSpPr>
        <p:spPr>
          <a:xfrm>
            <a:off x="1259752" y="1990831"/>
            <a:ext cx="108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smtClean="0">
                <a:solidFill>
                  <a:schemeClr val="tx1"/>
                </a:solidFill>
              </a:rPr>
              <a:t>User</a:t>
            </a:r>
          </a:p>
          <a:p>
            <a:pPr algn="ctr"/>
            <a:r>
              <a:rPr lang="en-GB" sz="1400" dirty="0" smtClean="0">
                <a:solidFill>
                  <a:schemeClr val="tx1"/>
                </a:solidFill>
              </a:rPr>
              <a:t>LAN</a:t>
            </a:r>
            <a:endParaRPr lang="en-GB" sz="1400" dirty="0">
              <a:solidFill>
                <a:schemeClr val="tx1"/>
              </a:solidFill>
            </a:endParaRPr>
          </a:p>
        </p:txBody>
      </p:sp>
      <p:sp>
        <p:nvSpPr>
          <p:cNvPr id="16" name="Rectangle 15"/>
          <p:cNvSpPr/>
          <p:nvPr/>
        </p:nvSpPr>
        <p:spPr>
          <a:xfrm>
            <a:off x="5256136" y="1990831"/>
            <a:ext cx="108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smtClean="0">
                <a:solidFill>
                  <a:schemeClr val="tx1"/>
                </a:solidFill>
              </a:rPr>
              <a:t>Supplier</a:t>
            </a:r>
          </a:p>
          <a:p>
            <a:pPr algn="ctr"/>
            <a:r>
              <a:rPr lang="en-GB" sz="1400" dirty="0" smtClean="0">
                <a:solidFill>
                  <a:schemeClr val="tx1"/>
                </a:solidFill>
              </a:rPr>
              <a:t>LAN</a:t>
            </a:r>
          </a:p>
        </p:txBody>
      </p:sp>
      <p:cxnSp>
        <p:nvCxnSpPr>
          <p:cNvPr id="18" name="Straight Arrow Connector 17"/>
          <p:cNvCxnSpPr>
            <a:stCxn id="13" idx="3"/>
            <a:endCxn id="75" idx="1"/>
          </p:cNvCxnSpPr>
          <p:nvPr/>
        </p:nvCxnSpPr>
        <p:spPr>
          <a:xfrm>
            <a:off x="6876136" y="5013216"/>
            <a:ext cx="576571" cy="0"/>
          </a:xfrm>
          <a:prstGeom prst="straightConnector1">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19"/>
          <p:cNvCxnSpPr>
            <a:stCxn id="8" idx="2"/>
            <a:endCxn id="10" idx="0"/>
          </p:cNvCxnSpPr>
          <p:nvPr/>
        </p:nvCxnSpPr>
        <p:spPr>
          <a:xfrm flipH="1">
            <a:off x="1151680" y="3780451"/>
            <a:ext cx="648072" cy="856843"/>
          </a:xfrm>
          <a:prstGeom prst="straightConnector1">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Arrow Connector 20"/>
          <p:cNvCxnSpPr>
            <a:stCxn id="8" idx="2"/>
            <a:endCxn id="63" idx="0"/>
          </p:cNvCxnSpPr>
          <p:nvPr/>
        </p:nvCxnSpPr>
        <p:spPr>
          <a:xfrm>
            <a:off x="1799752" y="3780451"/>
            <a:ext cx="648072" cy="856763"/>
          </a:xfrm>
          <a:prstGeom prst="straightConnector1">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TextBox 20"/>
          <p:cNvSpPr txBox="1"/>
          <p:nvPr/>
        </p:nvSpPr>
        <p:spPr>
          <a:xfrm>
            <a:off x="799053" y="3989142"/>
            <a:ext cx="487634"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hosts</a:t>
            </a:r>
            <a:endParaRPr lang="en-GB" sz="1100" dirty="0"/>
          </a:p>
        </p:txBody>
      </p:sp>
      <p:sp>
        <p:nvSpPr>
          <p:cNvPr id="25" name="TextBox 21"/>
          <p:cNvSpPr txBox="1"/>
          <p:nvPr/>
        </p:nvSpPr>
        <p:spPr>
          <a:xfrm>
            <a:off x="2204007" y="4013750"/>
            <a:ext cx="487634"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hosts</a:t>
            </a:r>
            <a:endParaRPr lang="en-GB" sz="1100" dirty="0"/>
          </a:p>
        </p:txBody>
      </p:sp>
      <p:sp>
        <p:nvSpPr>
          <p:cNvPr id="30" name="TextBox 26"/>
          <p:cNvSpPr txBox="1"/>
          <p:nvPr/>
        </p:nvSpPr>
        <p:spPr>
          <a:xfrm>
            <a:off x="6211048" y="2754836"/>
            <a:ext cx="437940"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uses</a:t>
            </a:r>
            <a:endParaRPr lang="en-GB" sz="1100" dirty="0"/>
          </a:p>
        </p:txBody>
      </p:sp>
      <p:sp>
        <p:nvSpPr>
          <p:cNvPr id="37" name="Rectangle 36"/>
          <p:cNvSpPr/>
          <p:nvPr/>
        </p:nvSpPr>
        <p:spPr>
          <a:xfrm>
            <a:off x="3494205" y="1990831"/>
            <a:ext cx="108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smtClean="0">
                <a:solidFill>
                  <a:schemeClr val="tx1"/>
                </a:solidFill>
              </a:rPr>
              <a:t>Internet</a:t>
            </a:r>
            <a:endParaRPr lang="en-GB" sz="1400" dirty="0">
              <a:solidFill>
                <a:schemeClr val="tx1"/>
              </a:solidFill>
            </a:endParaRPr>
          </a:p>
        </p:txBody>
      </p:sp>
      <p:cxnSp>
        <p:nvCxnSpPr>
          <p:cNvPr id="39" name="Straight Arrow Connector 38"/>
          <p:cNvCxnSpPr>
            <a:stCxn id="8" idx="0"/>
            <a:endCxn id="15" idx="2"/>
          </p:cNvCxnSpPr>
          <p:nvPr/>
        </p:nvCxnSpPr>
        <p:spPr>
          <a:xfrm flipV="1">
            <a:off x="1799752" y="2710831"/>
            <a:ext cx="0" cy="349620"/>
          </a:xfrm>
          <a:prstGeom prst="straightConnector1">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Arrow Connector 40"/>
          <p:cNvCxnSpPr>
            <a:stCxn id="15" idx="3"/>
            <a:endCxn id="37" idx="1"/>
          </p:cNvCxnSpPr>
          <p:nvPr/>
        </p:nvCxnSpPr>
        <p:spPr>
          <a:xfrm>
            <a:off x="2339752" y="2350831"/>
            <a:ext cx="1154453" cy="0"/>
          </a:xfrm>
          <a:prstGeom prst="straightConnector1">
            <a:avLst/>
          </a:prstGeom>
          <a:solidFill>
            <a:schemeClr val="bg1"/>
          </a:solid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Arrow Connector 41"/>
          <p:cNvCxnSpPr>
            <a:stCxn id="16" idx="1"/>
            <a:endCxn id="37" idx="3"/>
          </p:cNvCxnSpPr>
          <p:nvPr/>
        </p:nvCxnSpPr>
        <p:spPr>
          <a:xfrm flipH="1">
            <a:off x="4574205" y="2350831"/>
            <a:ext cx="681931" cy="0"/>
          </a:xfrm>
          <a:prstGeom prst="straightConnector1">
            <a:avLst/>
          </a:prstGeom>
          <a:solidFill>
            <a:schemeClr val="bg1"/>
          </a:solid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7" name="TextBox 69"/>
          <p:cNvSpPr txBox="1"/>
          <p:nvPr/>
        </p:nvSpPr>
        <p:spPr>
          <a:xfrm>
            <a:off x="8499042" y="4653216"/>
            <a:ext cx="585417" cy="430887"/>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b="1" dirty="0" smtClean="0"/>
              <a:t>Logical</a:t>
            </a:r>
          </a:p>
          <a:p>
            <a:pPr algn="ctr"/>
            <a:r>
              <a:rPr lang="en-GB" sz="1100" b="1" dirty="0" smtClean="0"/>
              <a:t>Assets</a:t>
            </a:r>
            <a:endParaRPr lang="en-GB" sz="1100" b="1" dirty="0"/>
          </a:p>
        </p:txBody>
      </p:sp>
      <p:sp>
        <p:nvSpPr>
          <p:cNvPr id="48" name="TextBox 70"/>
          <p:cNvSpPr txBox="1"/>
          <p:nvPr/>
        </p:nvSpPr>
        <p:spPr>
          <a:xfrm>
            <a:off x="8507985" y="3309436"/>
            <a:ext cx="511679" cy="261610"/>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b="1" dirty="0" smtClean="0"/>
              <a:t>Hosts</a:t>
            </a:r>
            <a:endParaRPr lang="en-GB" sz="1100" b="1" dirty="0"/>
          </a:p>
        </p:txBody>
      </p:sp>
      <p:sp>
        <p:nvSpPr>
          <p:cNvPr id="49" name="TextBox 71"/>
          <p:cNvSpPr txBox="1"/>
          <p:nvPr/>
        </p:nvSpPr>
        <p:spPr>
          <a:xfrm>
            <a:off x="8263527" y="2191458"/>
            <a:ext cx="772969" cy="261610"/>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b="1" dirty="0" smtClean="0"/>
              <a:t>Networks</a:t>
            </a:r>
            <a:endParaRPr lang="en-GB" sz="1100" b="1" dirty="0"/>
          </a:p>
        </p:txBody>
      </p:sp>
      <p:sp>
        <p:nvSpPr>
          <p:cNvPr id="50" name="TextBox 72"/>
          <p:cNvSpPr txBox="1"/>
          <p:nvPr/>
        </p:nvSpPr>
        <p:spPr>
          <a:xfrm>
            <a:off x="2691135" y="2463047"/>
            <a:ext cx="561371" cy="43088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sends</a:t>
            </a:r>
          </a:p>
          <a:p>
            <a:pPr algn="ctr"/>
            <a:r>
              <a:rPr lang="en-GB" sz="1100" dirty="0" smtClean="0"/>
              <a:t>To</a:t>
            </a:r>
            <a:endParaRPr lang="en-GB" sz="1100" dirty="0"/>
          </a:p>
        </p:txBody>
      </p:sp>
      <p:sp>
        <p:nvSpPr>
          <p:cNvPr id="51" name="TextBox 73"/>
          <p:cNvSpPr txBox="1"/>
          <p:nvPr/>
        </p:nvSpPr>
        <p:spPr>
          <a:xfrm>
            <a:off x="4647911" y="2404164"/>
            <a:ext cx="561371" cy="43088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sends</a:t>
            </a:r>
          </a:p>
          <a:p>
            <a:pPr algn="ctr"/>
            <a:r>
              <a:rPr lang="en-GB" sz="1100" dirty="0" smtClean="0"/>
              <a:t>To</a:t>
            </a:r>
            <a:endParaRPr lang="en-GB" sz="1100" dirty="0"/>
          </a:p>
        </p:txBody>
      </p:sp>
      <p:sp>
        <p:nvSpPr>
          <p:cNvPr id="63" name="Rectangle 62"/>
          <p:cNvSpPr/>
          <p:nvPr/>
        </p:nvSpPr>
        <p:spPr>
          <a:xfrm>
            <a:off x="1907824" y="4637214"/>
            <a:ext cx="108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smtClean="0">
                <a:solidFill>
                  <a:schemeClr val="tx1"/>
                </a:solidFill>
              </a:rPr>
              <a:t>Command Line Tool</a:t>
            </a:r>
            <a:endParaRPr lang="en-GB" sz="1400" dirty="0">
              <a:solidFill>
                <a:schemeClr val="tx1"/>
              </a:solidFill>
            </a:endParaRPr>
          </a:p>
        </p:txBody>
      </p:sp>
      <p:sp>
        <p:nvSpPr>
          <p:cNvPr id="75" name="Rectangle 74"/>
          <p:cNvSpPr/>
          <p:nvPr/>
        </p:nvSpPr>
        <p:spPr>
          <a:xfrm>
            <a:off x="7452707" y="4653216"/>
            <a:ext cx="1080000" cy="719999"/>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Database</a:t>
            </a:r>
          </a:p>
        </p:txBody>
      </p:sp>
      <p:sp>
        <p:nvSpPr>
          <p:cNvPr id="87" name="Rectangle 86"/>
          <p:cNvSpPr/>
          <p:nvPr/>
        </p:nvSpPr>
        <p:spPr>
          <a:xfrm>
            <a:off x="4557122" y="3125046"/>
            <a:ext cx="108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smtClean="0">
                <a:solidFill>
                  <a:schemeClr val="tx1"/>
                </a:solidFill>
              </a:rPr>
              <a:t>Supplier Server1</a:t>
            </a:r>
            <a:endParaRPr lang="en-GB" sz="1400" dirty="0">
              <a:solidFill>
                <a:schemeClr val="tx1"/>
              </a:solidFill>
            </a:endParaRPr>
          </a:p>
        </p:txBody>
      </p:sp>
      <p:cxnSp>
        <p:nvCxnSpPr>
          <p:cNvPr id="92" name="Straight Arrow Connector 91"/>
          <p:cNvCxnSpPr>
            <a:stCxn id="87" idx="0"/>
            <a:endCxn id="16" idx="2"/>
          </p:cNvCxnSpPr>
          <p:nvPr/>
        </p:nvCxnSpPr>
        <p:spPr>
          <a:xfrm flipV="1">
            <a:off x="5097122" y="2710831"/>
            <a:ext cx="699014" cy="414215"/>
          </a:xfrm>
          <a:prstGeom prst="straightConnector1">
            <a:avLst/>
          </a:prstGeom>
          <a:solidFill>
            <a:schemeClr val="bg1"/>
          </a:solid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9" name="Rectangle 98"/>
          <p:cNvSpPr/>
          <p:nvPr/>
        </p:nvSpPr>
        <p:spPr>
          <a:xfrm>
            <a:off x="5790856" y="3125046"/>
            <a:ext cx="108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smtClean="0">
                <a:solidFill>
                  <a:schemeClr val="tx1"/>
                </a:solidFill>
              </a:rPr>
              <a:t>Supplier Server2</a:t>
            </a:r>
            <a:endParaRPr lang="en-GB" sz="1400" dirty="0">
              <a:solidFill>
                <a:schemeClr val="tx1"/>
              </a:solidFill>
            </a:endParaRPr>
          </a:p>
        </p:txBody>
      </p:sp>
      <p:cxnSp>
        <p:nvCxnSpPr>
          <p:cNvPr id="100" name="Straight Arrow Connector 99"/>
          <p:cNvCxnSpPr>
            <a:stCxn id="99" idx="2"/>
            <a:endCxn id="13" idx="0"/>
          </p:cNvCxnSpPr>
          <p:nvPr/>
        </p:nvCxnSpPr>
        <p:spPr>
          <a:xfrm>
            <a:off x="6330856" y="3845046"/>
            <a:ext cx="5280" cy="808170"/>
          </a:xfrm>
          <a:prstGeom prst="straightConnector1">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1" name="TextBox 22"/>
          <p:cNvSpPr txBox="1"/>
          <p:nvPr/>
        </p:nvSpPr>
        <p:spPr>
          <a:xfrm>
            <a:off x="6300192" y="4133158"/>
            <a:ext cx="487634"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hosts</a:t>
            </a:r>
            <a:endParaRPr lang="en-GB" sz="1100" dirty="0"/>
          </a:p>
        </p:txBody>
      </p:sp>
      <p:sp>
        <p:nvSpPr>
          <p:cNvPr id="110" name="TextBox 22"/>
          <p:cNvSpPr txBox="1"/>
          <p:nvPr/>
        </p:nvSpPr>
        <p:spPr>
          <a:xfrm>
            <a:off x="6820001" y="4737854"/>
            <a:ext cx="696024"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manages</a:t>
            </a:r>
            <a:endParaRPr lang="en-GB" sz="1100" dirty="0"/>
          </a:p>
        </p:txBody>
      </p:sp>
      <p:sp>
        <p:nvSpPr>
          <p:cNvPr id="127" name="TextBox 26"/>
          <p:cNvSpPr txBox="1"/>
          <p:nvPr/>
        </p:nvSpPr>
        <p:spPr>
          <a:xfrm>
            <a:off x="1907824" y="2763129"/>
            <a:ext cx="437940"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uses</a:t>
            </a:r>
            <a:endParaRPr lang="en-GB" sz="1100" dirty="0"/>
          </a:p>
        </p:txBody>
      </p:sp>
      <p:sp>
        <p:nvSpPr>
          <p:cNvPr id="130" name="Rectangle 129"/>
          <p:cNvSpPr/>
          <p:nvPr/>
        </p:nvSpPr>
        <p:spPr>
          <a:xfrm>
            <a:off x="4562747" y="4653215"/>
            <a:ext cx="108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a:solidFill>
                  <a:schemeClr val="tx1"/>
                </a:solidFill>
              </a:rPr>
              <a:t>Supplier</a:t>
            </a:r>
          </a:p>
          <a:p>
            <a:pPr algn="ctr"/>
            <a:r>
              <a:rPr lang="en-GB" sz="1400" dirty="0">
                <a:solidFill>
                  <a:schemeClr val="tx1"/>
                </a:solidFill>
              </a:rPr>
              <a:t>Web Server</a:t>
            </a:r>
          </a:p>
        </p:txBody>
      </p:sp>
      <p:cxnSp>
        <p:nvCxnSpPr>
          <p:cNvPr id="136" name="Straight Arrow Connector 135"/>
          <p:cNvCxnSpPr>
            <a:stCxn id="130" idx="3"/>
            <a:endCxn id="13" idx="1"/>
          </p:cNvCxnSpPr>
          <p:nvPr/>
        </p:nvCxnSpPr>
        <p:spPr>
          <a:xfrm>
            <a:off x="5642747" y="5013215"/>
            <a:ext cx="153389" cy="1"/>
          </a:xfrm>
          <a:prstGeom prst="straightConnector1">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41" name="Straight Arrow Connector 140"/>
          <p:cNvCxnSpPr>
            <a:stCxn id="99" idx="0"/>
            <a:endCxn id="16" idx="2"/>
          </p:cNvCxnSpPr>
          <p:nvPr/>
        </p:nvCxnSpPr>
        <p:spPr>
          <a:xfrm flipH="1" flipV="1">
            <a:off x="5796136" y="2710831"/>
            <a:ext cx="534720" cy="414215"/>
          </a:xfrm>
          <a:prstGeom prst="straightConnector1">
            <a:avLst/>
          </a:prstGeom>
          <a:solidFill>
            <a:schemeClr val="bg1"/>
          </a:solid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44" name="Straight Arrow Connector 143"/>
          <p:cNvCxnSpPr>
            <a:stCxn id="87" idx="2"/>
            <a:endCxn id="130" idx="0"/>
          </p:cNvCxnSpPr>
          <p:nvPr/>
        </p:nvCxnSpPr>
        <p:spPr>
          <a:xfrm>
            <a:off x="5097122" y="3845046"/>
            <a:ext cx="5625" cy="808169"/>
          </a:xfrm>
          <a:prstGeom prst="straightConnector1">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48" name="TextBox 22"/>
          <p:cNvSpPr txBox="1"/>
          <p:nvPr/>
        </p:nvSpPr>
        <p:spPr>
          <a:xfrm>
            <a:off x="5072749" y="4176556"/>
            <a:ext cx="487634"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hosts</a:t>
            </a:r>
            <a:endParaRPr lang="en-GB" sz="1100" dirty="0"/>
          </a:p>
        </p:txBody>
      </p:sp>
      <p:cxnSp>
        <p:nvCxnSpPr>
          <p:cNvPr id="56" name="Straight Arrow Connector 55"/>
          <p:cNvCxnSpPr>
            <a:stCxn id="10" idx="2"/>
            <a:endCxn id="130" idx="2"/>
          </p:cNvCxnSpPr>
          <p:nvPr/>
        </p:nvCxnSpPr>
        <p:spPr>
          <a:xfrm rot="16200000" flipH="1">
            <a:off x="3119253" y="3389720"/>
            <a:ext cx="15921" cy="3951067"/>
          </a:xfrm>
          <a:prstGeom prst="bentConnector3">
            <a:avLst>
              <a:gd name="adj1" fmla="val 1535839"/>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3" name="Rectangle 42"/>
          <p:cNvSpPr/>
          <p:nvPr/>
        </p:nvSpPr>
        <p:spPr>
          <a:xfrm>
            <a:off x="5666054" y="5717213"/>
            <a:ext cx="1080000" cy="720000"/>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smtClean="0">
                <a:solidFill>
                  <a:schemeClr val="tx1"/>
                </a:solidFill>
              </a:rPr>
              <a:t>CVE-2014-2323</a:t>
            </a:r>
            <a:endParaRPr lang="en-GB" sz="1400" dirty="0">
              <a:solidFill>
                <a:schemeClr val="tx1"/>
              </a:solidFill>
            </a:endParaRPr>
          </a:p>
        </p:txBody>
      </p:sp>
      <p:sp>
        <p:nvSpPr>
          <p:cNvPr id="44" name="Rectangle 43"/>
          <p:cNvSpPr/>
          <p:nvPr/>
        </p:nvSpPr>
        <p:spPr>
          <a:xfrm>
            <a:off x="1943280" y="5717213"/>
            <a:ext cx="1279311" cy="720000"/>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smtClean="0">
                <a:solidFill>
                  <a:schemeClr val="tx1"/>
                </a:solidFill>
              </a:rPr>
              <a:t>CWE 89</a:t>
            </a:r>
            <a:endParaRPr lang="en-GB" sz="1400" dirty="0">
              <a:solidFill>
                <a:schemeClr val="tx1"/>
              </a:solidFill>
            </a:endParaRPr>
          </a:p>
        </p:txBody>
      </p:sp>
      <p:cxnSp>
        <p:nvCxnSpPr>
          <p:cNvPr id="45" name="Straight Arrow Connector 55"/>
          <p:cNvCxnSpPr>
            <a:stCxn id="43" idx="1"/>
            <a:endCxn id="44" idx="3"/>
          </p:cNvCxnSpPr>
          <p:nvPr/>
        </p:nvCxnSpPr>
        <p:spPr>
          <a:xfrm flipH="1">
            <a:off x="3222591" y="6077213"/>
            <a:ext cx="2443463" cy="0"/>
          </a:xfrm>
          <a:prstGeom prst="straightConnector1">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Arrow Connector 55"/>
          <p:cNvCxnSpPr>
            <a:stCxn id="43" idx="0"/>
            <a:endCxn id="13" idx="2"/>
          </p:cNvCxnSpPr>
          <p:nvPr/>
        </p:nvCxnSpPr>
        <p:spPr>
          <a:xfrm flipV="1">
            <a:off x="6206054" y="5373216"/>
            <a:ext cx="130082" cy="343997"/>
          </a:xfrm>
          <a:prstGeom prst="straightConnector1">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4" name="TextBox 22"/>
          <p:cNvSpPr txBox="1"/>
          <p:nvPr/>
        </p:nvSpPr>
        <p:spPr>
          <a:xfrm>
            <a:off x="5316566" y="5455602"/>
            <a:ext cx="380232"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has</a:t>
            </a:r>
            <a:endParaRPr lang="en-GB" sz="1100" dirty="0"/>
          </a:p>
        </p:txBody>
      </p:sp>
      <p:sp>
        <p:nvSpPr>
          <p:cNvPr id="55" name="TextBox 22"/>
          <p:cNvSpPr txBox="1"/>
          <p:nvPr/>
        </p:nvSpPr>
        <p:spPr>
          <a:xfrm>
            <a:off x="4258586" y="5841512"/>
            <a:ext cx="747320"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related to</a:t>
            </a:r>
            <a:endParaRPr lang="en-GB" sz="1100" dirty="0"/>
          </a:p>
        </p:txBody>
      </p:sp>
      <p:cxnSp>
        <p:nvCxnSpPr>
          <p:cNvPr id="57" name="Straight Arrow Connector 55"/>
          <p:cNvCxnSpPr>
            <a:stCxn id="43" idx="0"/>
            <a:endCxn id="75" idx="2"/>
          </p:cNvCxnSpPr>
          <p:nvPr/>
        </p:nvCxnSpPr>
        <p:spPr>
          <a:xfrm flipV="1">
            <a:off x="6206054" y="5373215"/>
            <a:ext cx="1786653" cy="343998"/>
          </a:xfrm>
          <a:prstGeom prst="straightConnector1">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Arrow Connector 55"/>
          <p:cNvCxnSpPr>
            <a:stCxn id="43" idx="0"/>
          </p:cNvCxnSpPr>
          <p:nvPr/>
        </p:nvCxnSpPr>
        <p:spPr>
          <a:xfrm flipH="1" flipV="1">
            <a:off x="5560383" y="5373215"/>
            <a:ext cx="645671" cy="343998"/>
          </a:xfrm>
          <a:prstGeom prst="straightConnector1">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64" name="TextBox 22"/>
          <p:cNvSpPr txBox="1"/>
          <p:nvPr/>
        </p:nvSpPr>
        <p:spPr>
          <a:xfrm>
            <a:off x="7048347" y="5572246"/>
            <a:ext cx="737702"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threatens</a:t>
            </a:r>
            <a:endParaRPr lang="en-GB" sz="1100" dirty="0"/>
          </a:p>
        </p:txBody>
      </p:sp>
      <p:sp>
        <p:nvSpPr>
          <p:cNvPr id="58" name="Oval 57"/>
          <p:cNvSpPr/>
          <p:nvPr/>
        </p:nvSpPr>
        <p:spPr>
          <a:xfrm>
            <a:off x="3102763" y="3620284"/>
            <a:ext cx="1112740" cy="620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Patch</a:t>
            </a:r>
            <a:endParaRPr lang="en-GB" dirty="0"/>
          </a:p>
        </p:txBody>
      </p:sp>
      <p:cxnSp>
        <p:nvCxnSpPr>
          <p:cNvPr id="60" name="Straight Arrow Connector 59"/>
          <p:cNvCxnSpPr>
            <a:stCxn id="58" idx="5"/>
            <a:endCxn id="130" idx="1"/>
          </p:cNvCxnSpPr>
          <p:nvPr/>
        </p:nvCxnSpPr>
        <p:spPr>
          <a:xfrm>
            <a:off x="4052546" y="4150108"/>
            <a:ext cx="510201" cy="8631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5266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p:cNvSpPr>
            <a:spLocks noGrp="1"/>
          </p:cNvSpPr>
          <p:nvPr>
            <p:ph type="title"/>
          </p:nvPr>
        </p:nvSpPr>
        <p:spPr/>
        <p:txBody>
          <a:bodyPr>
            <a:normAutofit/>
          </a:bodyPr>
          <a:lstStyle/>
          <a:p>
            <a:r>
              <a:rPr lang="en-GB" dirty="0"/>
              <a:t>SQL Injection Threat Modelling </a:t>
            </a:r>
            <a:r>
              <a:rPr lang="en-GB" dirty="0" smtClean="0"/>
              <a:t>– Control View (Option 1)</a:t>
            </a:r>
            <a:endParaRPr lang="en-GB" dirty="0"/>
          </a:p>
        </p:txBody>
      </p:sp>
      <p:sp>
        <p:nvSpPr>
          <p:cNvPr id="2" name="Date Placeholder 1"/>
          <p:cNvSpPr>
            <a:spLocks noGrp="1"/>
          </p:cNvSpPr>
          <p:nvPr>
            <p:ph type="dt" sz="half" idx="10"/>
          </p:nvPr>
        </p:nvSpPr>
        <p:spPr/>
        <p:txBody>
          <a:bodyPr/>
          <a:lstStyle/>
          <a:p>
            <a:r>
              <a:rPr lang="en-US" smtClean="0"/>
              <a:t>04/03/2015</a:t>
            </a:r>
            <a:endParaRPr lang="en-GB"/>
          </a:p>
        </p:txBody>
      </p:sp>
      <p:sp>
        <p:nvSpPr>
          <p:cNvPr id="3" name="Footer Placeholder 2"/>
          <p:cNvSpPr>
            <a:spLocks noGrp="1"/>
          </p:cNvSpPr>
          <p:nvPr>
            <p:ph type="ftr" sz="quarter" idx="11"/>
          </p:nvPr>
        </p:nvSpPr>
        <p:spPr/>
        <p:txBody>
          <a:bodyPr/>
          <a:lstStyle/>
          <a:p>
            <a:r>
              <a:rPr lang="en-US" dirty="0" smtClean="0"/>
              <a:t>University of Southampton</a:t>
            </a:r>
            <a:endParaRPr lang="en-GB" dirty="0"/>
          </a:p>
        </p:txBody>
      </p:sp>
      <p:sp>
        <p:nvSpPr>
          <p:cNvPr id="4" name="Slide Number Placeholder 3"/>
          <p:cNvSpPr>
            <a:spLocks noGrp="1"/>
          </p:cNvSpPr>
          <p:nvPr>
            <p:ph type="sldNum" sz="quarter" idx="12"/>
          </p:nvPr>
        </p:nvSpPr>
        <p:spPr/>
        <p:txBody>
          <a:bodyPr/>
          <a:lstStyle/>
          <a:p>
            <a:fld id="{8608FF1A-DC04-4A92-A879-8586FC011BD6}" type="slidenum">
              <a:rPr lang="en-GB" smtClean="0"/>
              <a:t>26</a:t>
            </a:fld>
            <a:endParaRPr lang="en-GB"/>
          </a:p>
        </p:txBody>
      </p:sp>
      <p:sp>
        <p:nvSpPr>
          <p:cNvPr id="8" name="Rectangle 7"/>
          <p:cNvSpPr/>
          <p:nvPr/>
        </p:nvSpPr>
        <p:spPr>
          <a:xfrm>
            <a:off x="1259752" y="3060451"/>
            <a:ext cx="108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smtClean="0">
                <a:solidFill>
                  <a:schemeClr val="tx1"/>
                </a:solidFill>
              </a:rPr>
              <a:t>User</a:t>
            </a:r>
          </a:p>
          <a:p>
            <a:pPr algn="ctr"/>
            <a:r>
              <a:rPr lang="en-GB" sz="1400" dirty="0" smtClean="0">
                <a:solidFill>
                  <a:schemeClr val="tx1"/>
                </a:solidFill>
              </a:rPr>
              <a:t>PC</a:t>
            </a:r>
            <a:endParaRPr lang="en-GB" sz="1400" dirty="0">
              <a:solidFill>
                <a:schemeClr val="tx1"/>
              </a:solidFill>
            </a:endParaRPr>
          </a:p>
        </p:txBody>
      </p:sp>
      <p:sp>
        <p:nvSpPr>
          <p:cNvPr id="10" name="Rectangle 9"/>
          <p:cNvSpPr/>
          <p:nvPr/>
        </p:nvSpPr>
        <p:spPr>
          <a:xfrm>
            <a:off x="611680" y="4637294"/>
            <a:ext cx="108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smtClean="0">
                <a:solidFill>
                  <a:schemeClr val="tx1"/>
                </a:solidFill>
              </a:rPr>
              <a:t>User Web Browser</a:t>
            </a:r>
            <a:endParaRPr lang="en-GB" sz="1400" dirty="0">
              <a:solidFill>
                <a:schemeClr val="tx1"/>
              </a:solidFill>
            </a:endParaRPr>
          </a:p>
        </p:txBody>
      </p:sp>
      <p:sp>
        <p:nvSpPr>
          <p:cNvPr id="13" name="Rectangle 12"/>
          <p:cNvSpPr/>
          <p:nvPr/>
        </p:nvSpPr>
        <p:spPr>
          <a:xfrm>
            <a:off x="5796136" y="4653216"/>
            <a:ext cx="108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smtClean="0">
                <a:solidFill>
                  <a:schemeClr val="tx1"/>
                </a:solidFill>
              </a:rPr>
              <a:t>Supplier</a:t>
            </a:r>
          </a:p>
          <a:p>
            <a:pPr algn="ctr"/>
            <a:r>
              <a:rPr lang="en-GB" sz="1400" dirty="0" smtClean="0">
                <a:solidFill>
                  <a:schemeClr val="tx1"/>
                </a:solidFill>
              </a:rPr>
              <a:t> Database Server</a:t>
            </a:r>
            <a:endParaRPr lang="en-GB" sz="1400" dirty="0">
              <a:solidFill>
                <a:schemeClr val="tx1"/>
              </a:solidFill>
            </a:endParaRPr>
          </a:p>
        </p:txBody>
      </p:sp>
      <p:sp>
        <p:nvSpPr>
          <p:cNvPr id="15" name="Rectangle 14"/>
          <p:cNvSpPr/>
          <p:nvPr/>
        </p:nvSpPr>
        <p:spPr>
          <a:xfrm>
            <a:off x="1259752" y="1990831"/>
            <a:ext cx="108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smtClean="0">
                <a:solidFill>
                  <a:schemeClr val="tx1"/>
                </a:solidFill>
              </a:rPr>
              <a:t>User</a:t>
            </a:r>
          </a:p>
          <a:p>
            <a:pPr algn="ctr"/>
            <a:r>
              <a:rPr lang="en-GB" sz="1400" dirty="0" smtClean="0">
                <a:solidFill>
                  <a:schemeClr val="tx1"/>
                </a:solidFill>
              </a:rPr>
              <a:t>LAN</a:t>
            </a:r>
            <a:endParaRPr lang="en-GB" sz="1400" dirty="0">
              <a:solidFill>
                <a:schemeClr val="tx1"/>
              </a:solidFill>
            </a:endParaRPr>
          </a:p>
        </p:txBody>
      </p:sp>
      <p:sp>
        <p:nvSpPr>
          <p:cNvPr id="16" name="Rectangle 15"/>
          <p:cNvSpPr/>
          <p:nvPr/>
        </p:nvSpPr>
        <p:spPr>
          <a:xfrm>
            <a:off x="5256136" y="1990831"/>
            <a:ext cx="108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smtClean="0">
                <a:solidFill>
                  <a:schemeClr val="tx1"/>
                </a:solidFill>
              </a:rPr>
              <a:t>Supplier</a:t>
            </a:r>
          </a:p>
          <a:p>
            <a:pPr algn="ctr"/>
            <a:r>
              <a:rPr lang="en-GB" sz="1400" dirty="0" smtClean="0">
                <a:solidFill>
                  <a:schemeClr val="tx1"/>
                </a:solidFill>
              </a:rPr>
              <a:t>LAN</a:t>
            </a:r>
          </a:p>
        </p:txBody>
      </p:sp>
      <p:cxnSp>
        <p:nvCxnSpPr>
          <p:cNvPr id="18" name="Straight Arrow Connector 17"/>
          <p:cNvCxnSpPr>
            <a:stCxn id="13" idx="3"/>
            <a:endCxn id="75" idx="1"/>
          </p:cNvCxnSpPr>
          <p:nvPr/>
        </p:nvCxnSpPr>
        <p:spPr>
          <a:xfrm>
            <a:off x="6876136" y="5013216"/>
            <a:ext cx="576571" cy="0"/>
          </a:xfrm>
          <a:prstGeom prst="straightConnector1">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19"/>
          <p:cNvCxnSpPr>
            <a:stCxn id="8" idx="2"/>
            <a:endCxn id="10" idx="0"/>
          </p:cNvCxnSpPr>
          <p:nvPr/>
        </p:nvCxnSpPr>
        <p:spPr>
          <a:xfrm flipH="1">
            <a:off x="1151680" y="3780451"/>
            <a:ext cx="648072" cy="856843"/>
          </a:xfrm>
          <a:prstGeom prst="straightConnector1">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Arrow Connector 20"/>
          <p:cNvCxnSpPr>
            <a:stCxn id="8" idx="2"/>
            <a:endCxn id="63" idx="0"/>
          </p:cNvCxnSpPr>
          <p:nvPr/>
        </p:nvCxnSpPr>
        <p:spPr>
          <a:xfrm>
            <a:off x="1799752" y="3780451"/>
            <a:ext cx="648072" cy="856763"/>
          </a:xfrm>
          <a:prstGeom prst="straightConnector1">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TextBox 20"/>
          <p:cNvSpPr txBox="1"/>
          <p:nvPr/>
        </p:nvSpPr>
        <p:spPr>
          <a:xfrm>
            <a:off x="799053" y="3989142"/>
            <a:ext cx="487634"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hosts</a:t>
            </a:r>
            <a:endParaRPr lang="en-GB" sz="1100" dirty="0"/>
          </a:p>
        </p:txBody>
      </p:sp>
      <p:sp>
        <p:nvSpPr>
          <p:cNvPr id="25" name="TextBox 21"/>
          <p:cNvSpPr txBox="1"/>
          <p:nvPr/>
        </p:nvSpPr>
        <p:spPr>
          <a:xfrm>
            <a:off x="2204007" y="4013750"/>
            <a:ext cx="487634"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hosts</a:t>
            </a:r>
            <a:endParaRPr lang="en-GB" sz="1100" dirty="0"/>
          </a:p>
        </p:txBody>
      </p:sp>
      <p:sp>
        <p:nvSpPr>
          <p:cNvPr id="30" name="TextBox 26"/>
          <p:cNvSpPr txBox="1"/>
          <p:nvPr/>
        </p:nvSpPr>
        <p:spPr>
          <a:xfrm>
            <a:off x="6211048" y="2754836"/>
            <a:ext cx="437940"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uses</a:t>
            </a:r>
            <a:endParaRPr lang="en-GB" sz="1100" dirty="0"/>
          </a:p>
        </p:txBody>
      </p:sp>
      <p:sp>
        <p:nvSpPr>
          <p:cNvPr id="37" name="Rectangle 36"/>
          <p:cNvSpPr/>
          <p:nvPr/>
        </p:nvSpPr>
        <p:spPr>
          <a:xfrm>
            <a:off x="3494205" y="1990831"/>
            <a:ext cx="108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smtClean="0">
                <a:solidFill>
                  <a:schemeClr val="tx1"/>
                </a:solidFill>
              </a:rPr>
              <a:t>Internet</a:t>
            </a:r>
            <a:endParaRPr lang="en-GB" sz="1400" dirty="0">
              <a:solidFill>
                <a:schemeClr val="tx1"/>
              </a:solidFill>
            </a:endParaRPr>
          </a:p>
        </p:txBody>
      </p:sp>
      <p:cxnSp>
        <p:nvCxnSpPr>
          <p:cNvPr id="39" name="Straight Arrow Connector 38"/>
          <p:cNvCxnSpPr>
            <a:stCxn id="8" idx="0"/>
            <a:endCxn id="15" idx="2"/>
          </p:cNvCxnSpPr>
          <p:nvPr/>
        </p:nvCxnSpPr>
        <p:spPr>
          <a:xfrm flipV="1">
            <a:off x="1799752" y="2710831"/>
            <a:ext cx="0" cy="349620"/>
          </a:xfrm>
          <a:prstGeom prst="straightConnector1">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Arrow Connector 40"/>
          <p:cNvCxnSpPr>
            <a:stCxn id="15" idx="3"/>
            <a:endCxn id="37" idx="1"/>
          </p:cNvCxnSpPr>
          <p:nvPr/>
        </p:nvCxnSpPr>
        <p:spPr>
          <a:xfrm>
            <a:off x="2339752" y="2350831"/>
            <a:ext cx="1154453" cy="0"/>
          </a:xfrm>
          <a:prstGeom prst="straightConnector1">
            <a:avLst/>
          </a:prstGeom>
          <a:solidFill>
            <a:schemeClr val="bg1"/>
          </a:solid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Arrow Connector 41"/>
          <p:cNvCxnSpPr>
            <a:stCxn id="16" idx="1"/>
            <a:endCxn id="37" idx="3"/>
          </p:cNvCxnSpPr>
          <p:nvPr/>
        </p:nvCxnSpPr>
        <p:spPr>
          <a:xfrm flipH="1">
            <a:off x="4574205" y="2350831"/>
            <a:ext cx="681931" cy="0"/>
          </a:xfrm>
          <a:prstGeom prst="straightConnector1">
            <a:avLst/>
          </a:prstGeom>
          <a:solidFill>
            <a:schemeClr val="bg1"/>
          </a:solid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7" name="TextBox 69"/>
          <p:cNvSpPr txBox="1"/>
          <p:nvPr/>
        </p:nvSpPr>
        <p:spPr>
          <a:xfrm>
            <a:off x="8499042" y="4653216"/>
            <a:ext cx="585417" cy="430887"/>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b="1" dirty="0" smtClean="0"/>
              <a:t>Logical</a:t>
            </a:r>
          </a:p>
          <a:p>
            <a:pPr algn="ctr"/>
            <a:r>
              <a:rPr lang="en-GB" sz="1100" b="1" dirty="0" smtClean="0"/>
              <a:t>Assets</a:t>
            </a:r>
            <a:endParaRPr lang="en-GB" sz="1100" b="1" dirty="0"/>
          </a:p>
        </p:txBody>
      </p:sp>
      <p:sp>
        <p:nvSpPr>
          <p:cNvPr id="48" name="TextBox 70"/>
          <p:cNvSpPr txBox="1"/>
          <p:nvPr/>
        </p:nvSpPr>
        <p:spPr>
          <a:xfrm>
            <a:off x="8507985" y="3309436"/>
            <a:ext cx="511679" cy="261610"/>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b="1" dirty="0" smtClean="0"/>
              <a:t>Hosts</a:t>
            </a:r>
            <a:endParaRPr lang="en-GB" sz="1100" b="1" dirty="0"/>
          </a:p>
        </p:txBody>
      </p:sp>
      <p:sp>
        <p:nvSpPr>
          <p:cNvPr id="49" name="TextBox 71"/>
          <p:cNvSpPr txBox="1"/>
          <p:nvPr/>
        </p:nvSpPr>
        <p:spPr>
          <a:xfrm>
            <a:off x="8263527" y="2191458"/>
            <a:ext cx="772969" cy="261610"/>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b="1" dirty="0" smtClean="0"/>
              <a:t>Networks</a:t>
            </a:r>
            <a:endParaRPr lang="en-GB" sz="1100" b="1" dirty="0"/>
          </a:p>
        </p:txBody>
      </p:sp>
      <p:sp>
        <p:nvSpPr>
          <p:cNvPr id="50" name="TextBox 72"/>
          <p:cNvSpPr txBox="1"/>
          <p:nvPr/>
        </p:nvSpPr>
        <p:spPr>
          <a:xfrm>
            <a:off x="2691135" y="2463047"/>
            <a:ext cx="561371" cy="43088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sends</a:t>
            </a:r>
          </a:p>
          <a:p>
            <a:pPr algn="ctr"/>
            <a:r>
              <a:rPr lang="en-GB" sz="1100" dirty="0" smtClean="0"/>
              <a:t>To</a:t>
            </a:r>
            <a:endParaRPr lang="en-GB" sz="1100" dirty="0"/>
          </a:p>
        </p:txBody>
      </p:sp>
      <p:sp>
        <p:nvSpPr>
          <p:cNvPr id="51" name="TextBox 73"/>
          <p:cNvSpPr txBox="1"/>
          <p:nvPr/>
        </p:nvSpPr>
        <p:spPr>
          <a:xfrm>
            <a:off x="4647911" y="2404164"/>
            <a:ext cx="561371" cy="43088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sends</a:t>
            </a:r>
          </a:p>
          <a:p>
            <a:pPr algn="ctr"/>
            <a:r>
              <a:rPr lang="en-GB" sz="1100" dirty="0" smtClean="0"/>
              <a:t>To</a:t>
            </a:r>
            <a:endParaRPr lang="en-GB" sz="1100" dirty="0"/>
          </a:p>
        </p:txBody>
      </p:sp>
      <p:sp>
        <p:nvSpPr>
          <p:cNvPr id="63" name="Rectangle 62"/>
          <p:cNvSpPr/>
          <p:nvPr/>
        </p:nvSpPr>
        <p:spPr>
          <a:xfrm>
            <a:off x="1907824" y="4637214"/>
            <a:ext cx="108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smtClean="0">
                <a:solidFill>
                  <a:schemeClr val="tx1"/>
                </a:solidFill>
              </a:rPr>
              <a:t>Command Line Tool</a:t>
            </a:r>
            <a:endParaRPr lang="en-GB" sz="1400" dirty="0">
              <a:solidFill>
                <a:schemeClr val="tx1"/>
              </a:solidFill>
            </a:endParaRPr>
          </a:p>
        </p:txBody>
      </p:sp>
      <p:sp>
        <p:nvSpPr>
          <p:cNvPr id="75" name="Rectangle 74"/>
          <p:cNvSpPr/>
          <p:nvPr/>
        </p:nvSpPr>
        <p:spPr>
          <a:xfrm>
            <a:off x="7452707" y="4653216"/>
            <a:ext cx="1080000" cy="719999"/>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Database</a:t>
            </a:r>
          </a:p>
        </p:txBody>
      </p:sp>
      <p:sp>
        <p:nvSpPr>
          <p:cNvPr id="87" name="Rectangle 86"/>
          <p:cNvSpPr/>
          <p:nvPr/>
        </p:nvSpPr>
        <p:spPr>
          <a:xfrm>
            <a:off x="4557122" y="3125046"/>
            <a:ext cx="108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smtClean="0">
                <a:solidFill>
                  <a:schemeClr val="tx1"/>
                </a:solidFill>
              </a:rPr>
              <a:t>Supplier Server1</a:t>
            </a:r>
            <a:endParaRPr lang="en-GB" sz="1400" dirty="0">
              <a:solidFill>
                <a:schemeClr val="tx1"/>
              </a:solidFill>
            </a:endParaRPr>
          </a:p>
        </p:txBody>
      </p:sp>
      <p:cxnSp>
        <p:nvCxnSpPr>
          <p:cNvPr id="92" name="Straight Arrow Connector 91"/>
          <p:cNvCxnSpPr>
            <a:stCxn id="87" idx="0"/>
            <a:endCxn id="16" idx="2"/>
          </p:cNvCxnSpPr>
          <p:nvPr/>
        </p:nvCxnSpPr>
        <p:spPr>
          <a:xfrm flipV="1">
            <a:off x="5097122" y="2710831"/>
            <a:ext cx="699014" cy="414215"/>
          </a:xfrm>
          <a:prstGeom prst="straightConnector1">
            <a:avLst/>
          </a:prstGeom>
          <a:solidFill>
            <a:schemeClr val="bg1"/>
          </a:solid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9" name="Rectangle 98"/>
          <p:cNvSpPr/>
          <p:nvPr/>
        </p:nvSpPr>
        <p:spPr>
          <a:xfrm>
            <a:off x="5790856" y="3125046"/>
            <a:ext cx="108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smtClean="0">
                <a:solidFill>
                  <a:schemeClr val="tx1"/>
                </a:solidFill>
              </a:rPr>
              <a:t>Supplier Server2</a:t>
            </a:r>
            <a:endParaRPr lang="en-GB" sz="1400" dirty="0">
              <a:solidFill>
                <a:schemeClr val="tx1"/>
              </a:solidFill>
            </a:endParaRPr>
          </a:p>
        </p:txBody>
      </p:sp>
      <p:cxnSp>
        <p:nvCxnSpPr>
          <p:cNvPr id="100" name="Straight Arrow Connector 99"/>
          <p:cNvCxnSpPr>
            <a:stCxn id="99" idx="2"/>
            <a:endCxn id="13" idx="0"/>
          </p:cNvCxnSpPr>
          <p:nvPr/>
        </p:nvCxnSpPr>
        <p:spPr>
          <a:xfrm>
            <a:off x="6330856" y="3845046"/>
            <a:ext cx="5280" cy="808170"/>
          </a:xfrm>
          <a:prstGeom prst="straightConnector1">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1" name="TextBox 22"/>
          <p:cNvSpPr txBox="1"/>
          <p:nvPr/>
        </p:nvSpPr>
        <p:spPr>
          <a:xfrm>
            <a:off x="6300192" y="4133158"/>
            <a:ext cx="487634"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hosts</a:t>
            </a:r>
            <a:endParaRPr lang="en-GB" sz="1100" dirty="0"/>
          </a:p>
        </p:txBody>
      </p:sp>
      <p:sp>
        <p:nvSpPr>
          <p:cNvPr id="110" name="TextBox 22"/>
          <p:cNvSpPr txBox="1"/>
          <p:nvPr/>
        </p:nvSpPr>
        <p:spPr>
          <a:xfrm>
            <a:off x="6820001" y="4737854"/>
            <a:ext cx="696024"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manages</a:t>
            </a:r>
            <a:endParaRPr lang="en-GB" sz="1100" dirty="0"/>
          </a:p>
        </p:txBody>
      </p:sp>
      <p:sp>
        <p:nvSpPr>
          <p:cNvPr id="127" name="TextBox 26"/>
          <p:cNvSpPr txBox="1"/>
          <p:nvPr/>
        </p:nvSpPr>
        <p:spPr>
          <a:xfrm>
            <a:off x="1907824" y="2763129"/>
            <a:ext cx="437940"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uses</a:t>
            </a:r>
            <a:endParaRPr lang="en-GB" sz="1100" dirty="0"/>
          </a:p>
        </p:txBody>
      </p:sp>
      <p:sp>
        <p:nvSpPr>
          <p:cNvPr id="130" name="Rectangle 129"/>
          <p:cNvSpPr/>
          <p:nvPr/>
        </p:nvSpPr>
        <p:spPr>
          <a:xfrm>
            <a:off x="4562747" y="4653215"/>
            <a:ext cx="1080000" cy="72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a:solidFill>
                  <a:schemeClr val="tx1"/>
                </a:solidFill>
              </a:rPr>
              <a:t>Supplier</a:t>
            </a:r>
          </a:p>
          <a:p>
            <a:pPr algn="ctr"/>
            <a:r>
              <a:rPr lang="en-GB" sz="1400" dirty="0">
                <a:solidFill>
                  <a:schemeClr val="tx1"/>
                </a:solidFill>
              </a:rPr>
              <a:t>Web Server</a:t>
            </a:r>
          </a:p>
        </p:txBody>
      </p:sp>
      <p:cxnSp>
        <p:nvCxnSpPr>
          <p:cNvPr id="136" name="Straight Arrow Connector 135"/>
          <p:cNvCxnSpPr>
            <a:stCxn id="130" idx="3"/>
            <a:endCxn id="13" idx="1"/>
          </p:cNvCxnSpPr>
          <p:nvPr/>
        </p:nvCxnSpPr>
        <p:spPr>
          <a:xfrm>
            <a:off x="5642747" y="5013215"/>
            <a:ext cx="153389" cy="1"/>
          </a:xfrm>
          <a:prstGeom prst="straightConnector1">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41" name="Straight Arrow Connector 140"/>
          <p:cNvCxnSpPr>
            <a:stCxn id="99" idx="0"/>
            <a:endCxn id="16" idx="2"/>
          </p:cNvCxnSpPr>
          <p:nvPr/>
        </p:nvCxnSpPr>
        <p:spPr>
          <a:xfrm flipH="1" flipV="1">
            <a:off x="5796136" y="2710831"/>
            <a:ext cx="534720" cy="414215"/>
          </a:xfrm>
          <a:prstGeom prst="straightConnector1">
            <a:avLst/>
          </a:prstGeom>
          <a:solidFill>
            <a:schemeClr val="bg1"/>
          </a:solid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44" name="Straight Arrow Connector 143"/>
          <p:cNvCxnSpPr>
            <a:stCxn id="87" idx="2"/>
            <a:endCxn id="130" idx="0"/>
          </p:cNvCxnSpPr>
          <p:nvPr/>
        </p:nvCxnSpPr>
        <p:spPr>
          <a:xfrm>
            <a:off x="5097122" y="3845046"/>
            <a:ext cx="5625" cy="808169"/>
          </a:xfrm>
          <a:prstGeom prst="straightConnector1">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48" name="TextBox 22"/>
          <p:cNvSpPr txBox="1"/>
          <p:nvPr/>
        </p:nvSpPr>
        <p:spPr>
          <a:xfrm>
            <a:off x="5072749" y="4176556"/>
            <a:ext cx="487634"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hosts</a:t>
            </a:r>
            <a:endParaRPr lang="en-GB" sz="1100" dirty="0"/>
          </a:p>
        </p:txBody>
      </p:sp>
      <p:cxnSp>
        <p:nvCxnSpPr>
          <p:cNvPr id="56" name="Straight Arrow Connector 55"/>
          <p:cNvCxnSpPr>
            <a:stCxn id="10" idx="2"/>
            <a:endCxn id="130" idx="2"/>
          </p:cNvCxnSpPr>
          <p:nvPr/>
        </p:nvCxnSpPr>
        <p:spPr>
          <a:xfrm rot="16200000" flipH="1">
            <a:off x="3119253" y="3389720"/>
            <a:ext cx="15921" cy="3951067"/>
          </a:xfrm>
          <a:prstGeom prst="bentConnector3">
            <a:avLst>
              <a:gd name="adj1" fmla="val 1535839"/>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3" name="Rectangle 42"/>
          <p:cNvSpPr/>
          <p:nvPr/>
        </p:nvSpPr>
        <p:spPr>
          <a:xfrm>
            <a:off x="5666054" y="5717213"/>
            <a:ext cx="1080000" cy="720000"/>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smtClean="0">
                <a:solidFill>
                  <a:schemeClr val="tx1"/>
                </a:solidFill>
              </a:rPr>
              <a:t>CVE-2014-2323</a:t>
            </a:r>
            <a:endParaRPr lang="en-GB" sz="1400" dirty="0">
              <a:solidFill>
                <a:schemeClr val="tx1"/>
              </a:solidFill>
            </a:endParaRPr>
          </a:p>
        </p:txBody>
      </p:sp>
      <p:sp>
        <p:nvSpPr>
          <p:cNvPr id="44" name="Rectangle 43"/>
          <p:cNvSpPr/>
          <p:nvPr/>
        </p:nvSpPr>
        <p:spPr>
          <a:xfrm>
            <a:off x="1943280" y="5717213"/>
            <a:ext cx="1279311" cy="720000"/>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400" dirty="0" smtClean="0">
                <a:solidFill>
                  <a:schemeClr val="tx1"/>
                </a:solidFill>
              </a:rPr>
              <a:t>CWE 89</a:t>
            </a:r>
            <a:endParaRPr lang="en-GB" sz="1400" dirty="0">
              <a:solidFill>
                <a:schemeClr val="tx1"/>
              </a:solidFill>
            </a:endParaRPr>
          </a:p>
        </p:txBody>
      </p:sp>
      <p:cxnSp>
        <p:nvCxnSpPr>
          <p:cNvPr id="45" name="Straight Arrow Connector 55"/>
          <p:cNvCxnSpPr>
            <a:stCxn id="43" idx="1"/>
            <a:endCxn id="44" idx="3"/>
          </p:cNvCxnSpPr>
          <p:nvPr/>
        </p:nvCxnSpPr>
        <p:spPr>
          <a:xfrm flipH="1">
            <a:off x="3222591" y="6077213"/>
            <a:ext cx="2443463" cy="0"/>
          </a:xfrm>
          <a:prstGeom prst="straightConnector1">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Arrow Connector 55"/>
          <p:cNvCxnSpPr>
            <a:stCxn id="43" idx="0"/>
            <a:endCxn id="13" idx="2"/>
          </p:cNvCxnSpPr>
          <p:nvPr/>
        </p:nvCxnSpPr>
        <p:spPr>
          <a:xfrm flipV="1">
            <a:off x="6206054" y="5373216"/>
            <a:ext cx="130082" cy="343997"/>
          </a:xfrm>
          <a:prstGeom prst="straightConnector1">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4" name="TextBox 22"/>
          <p:cNvSpPr txBox="1"/>
          <p:nvPr/>
        </p:nvSpPr>
        <p:spPr>
          <a:xfrm>
            <a:off x="5316566" y="5455602"/>
            <a:ext cx="380232"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has</a:t>
            </a:r>
            <a:endParaRPr lang="en-GB" sz="1100" dirty="0"/>
          </a:p>
        </p:txBody>
      </p:sp>
      <p:sp>
        <p:nvSpPr>
          <p:cNvPr id="55" name="TextBox 22"/>
          <p:cNvSpPr txBox="1"/>
          <p:nvPr/>
        </p:nvSpPr>
        <p:spPr>
          <a:xfrm>
            <a:off x="4258586" y="5841512"/>
            <a:ext cx="747320"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related to</a:t>
            </a:r>
            <a:endParaRPr lang="en-GB" sz="1100" dirty="0"/>
          </a:p>
        </p:txBody>
      </p:sp>
      <p:cxnSp>
        <p:nvCxnSpPr>
          <p:cNvPr id="57" name="Straight Arrow Connector 55"/>
          <p:cNvCxnSpPr>
            <a:stCxn id="43" idx="0"/>
            <a:endCxn id="75" idx="2"/>
          </p:cNvCxnSpPr>
          <p:nvPr/>
        </p:nvCxnSpPr>
        <p:spPr>
          <a:xfrm flipV="1">
            <a:off x="6206054" y="5373215"/>
            <a:ext cx="1786653" cy="343998"/>
          </a:xfrm>
          <a:prstGeom prst="straightConnector1">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Arrow Connector 55"/>
          <p:cNvCxnSpPr>
            <a:stCxn id="43" idx="0"/>
          </p:cNvCxnSpPr>
          <p:nvPr/>
        </p:nvCxnSpPr>
        <p:spPr>
          <a:xfrm flipH="1" flipV="1">
            <a:off x="5560383" y="5373215"/>
            <a:ext cx="645671" cy="343998"/>
          </a:xfrm>
          <a:prstGeom prst="straightConnector1">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64" name="TextBox 22"/>
          <p:cNvSpPr txBox="1"/>
          <p:nvPr/>
        </p:nvSpPr>
        <p:spPr>
          <a:xfrm>
            <a:off x="7048347" y="5572246"/>
            <a:ext cx="737702"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smtClean="0"/>
              <a:t>threatens</a:t>
            </a:r>
            <a:endParaRPr lang="en-GB" sz="1100" dirty="0"/>
          </a:p>
        </p:txBody>
      </p:sp>
      <p:sp>
        <p:nvSpPr>
          <p:cNvPr id="58" name="Oval 57"/>
          <p:cNvSpPr/>
          <p:nvPr/>
        </p:nvSpPr>
        <p:spPr>
          <a:xfrm>
            <a:off x="7018066" y="2297210"/>
            <a:ext cx="1370357" cy="620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Firewall</a:t>
            </a:r>
            <a:endParaRPr lang="en-GB" dirty="0"/>
          </a:p>
        </p:txBody>
      </p:sp>
      <p:cxnSp>
        <p:nvCxnSpPr>
          <p:cNvPr id="60" name="Straight Arrow Connector 59"/>
          <p:cNvCxnSpPr>
            <a:stCxn id="58" idx="2"/>
          </p:cNvCxnSpPr>
          <p:nvPr/>
        </p:nvCxnSpPr>
        <p:spPr>
          <a:xfrm flipH="1">
            <a:off x="5416648" y="2607574"/>
            <a:ext cx="1601418" cy="3731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8004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09600" y="712360"/>
            <a:ext cx="7573963" cy="515206"/>
          </a:xfrm>
        </p:spPr>
        <p:txBody>
          <a:bodyPr wrap="square" lIns="0" tIns="0" rIns="0" bIns="0">
            <a:spAutoFit/>
          </a:bodyPr>
          <a:lstStyle>
            <a:defPPr lvl="0">
              <a:buNone/>
            </a:defPPr>
            <a:lvl1pPr lvl="0">
              <a:buNone/>
            </a:lvl1pPr>
          </a:lstStyle>
          <a:p>
            <a:pPr lvl="0">
              <a:lnSpc>
                <a:spcPct val="93000"/>
              </a:lnSpc>
            </a:pPr>
            <a:r>
              <a:rPr lang="en-GB" sz="3600" dirty="0"/>
              <a:t>Risk Analysis</a:t>
            </a:r>
          </a:p>
        </p:txBody>
      </p:sp>
      <p:sp>
        <p:nvSpPr>
          <p:cNvPr id="3" name="Text Placeholder 2"/>
          <p:cNvSpPr txBox="1">
            <a:spLocks noGrp="1"/>
          </p:cNvSpPr>
          <p:nvPr>
            <p:ph type="body" idx="4294967295"/>
          </p:nvPr>
        </p:nvSpPr>
        <p:spPr>
          <a:xfrm>
            <a:off x="609600" y="1484313"/>
            <a:ext cx="8001000" cy="4441825"/>
          </a:xfrm>
        </p:spPr>
        <p:txBody>
          <a:bodyPr wrap="square" lIns="0" tIns="0" rIns="0" bIns="0">
            <a:noAutofit/>
          </a:bodyPr>
          <a:lstStyle>
            <a:defPPr marL="314280" marR="0" lvl="0" indent="-314280" algn="l" rtl="0" hangingPunct="1">
              <a:lnSpc>
                <a:spcPct val="100000"/>
              </a:lnSpc>
              <a:spcBef>
                <a:spcPts val="799"/>
              </a:spcBef>
              <a:spcAft>
                <a:spcPts val="0"/>
              </a:spcAft>
              <a:buClr>
                <a:srgbClr val="FF9900"/>
              </a:buClr>
              <a:buSzPct val="100000"/>
              <a:buFont typeface="Verdana" pitchFamily="34"/>
              <a:buNone/>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defPPr>
            <a:lvl1pPr marL="314280" marR="0" lvl="0" indent="-314280" algn="l" rtl="0" hangingPunct="1">
              <a:lnSpc>
                <a:spcPct val="100000"/>
              </a:lnSpc>
              <a:spcBef>
                <a:spcPts val="799"/>
              </a:spcBef>
              <a:spcAft>
                <a:spcPts val="0"/>
              </a:spcAft>
              <a:buClr>
                <a:srgbClr val="FF9900"/>
              </a:buClr>
              <a:buSzPct val="100000"/>
              <a:buFont typeface="Verdana" pitchFamily="34"/>
              <a:buChar char="•"/>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lvl1pPr>
            <a:lvl2pPr marL="714240" marR="0" lvl="1" indent="-257040" algn="l" rtl="0" hangingPunct="1">
              <a:lnSpc>
                <a:spcPct val="100000"/>
              </a:lnSpc>
              <a:spcBef>
                <a:spcPts val="697"/>
              </a:spcBef>
              <a:spcAft>
                <a:spcPts val="0"/>
              </a:spcAft>
              <a:buClr>
                <a:srgbClr val="FF9900"/>
              </a:buClr>
              <a:buSzPct val="100000"/>
              <a:buFont typeface="GillSans" pitchFamily="34"/>
              <a:buChar char="–"/>
              <a:tabLst>
                <a:tab pos="183960" algn="l"/>
                <a:tab pos="633240" algn="l"/>
                <a:tab pos="1082520" algn="l"/>
                <a:tab pos="1531800" algn="l"/>
                <a:tab pos="1981080" algn="l"/>
                <a:tab pos="2430360" algn="l"/>
                <a:tab pos="2879640" algn="l"/>
                <a:tab pos="3328919" algn="l"/>
                <a:tab pos="3778200" algn="l"/>
                <a:tab pos="4227479" algn="l"/>
                <a:tab pos="4676760" algn="l"/>
                <a:tab pos="5125679" algn="l"/>
                <a:tab pos="5574960" algn="l"/>
                <a:tab pos="6024240" algn="l"/>
                <a:tab pos="6473519" algn="l"/>
                <a:tab pos="6922800" algn="l"/>
                <a:tab pos="7372079" algn="l"/>
                <a:tab pos="7821360" algn="l"/>
                <a:tab pos="8270640" algn="l"/>
                <a:tab pos="8719920" algn="l"/>
              </a:tabLst>
              <a:defRPr lang="en-GB" sz="2800" b="0" i="0" u="none" strike="noStrike" baseline="0">
                <a:ln>
                  <a:noFill/>
                </a:ln>
                <a:solidFill>
                  <a:srgbClr val="000000"/>
                </a:solidFill>
                <a:latin typeface="GillSans" pitchFamily="34"/>
                <a:ea typeface="MS Gothic" pitchFamily="2"/>
                <a:cs typeface="MS Gothic" pitchFamily="2"/>
              </a:defRPr>
            </a:lvl2pPr>
            <a:lvl3pPr marL="1143000" marR="0" lvl="2" indent="-228600" algn="l" rtl="0" hangingPunct="1">
              <a:lnSpc>
                <a:spcPct val="100000"/>
              </a:lnSpc>
              <a:spcBef>
                <a:spcPts val="598"/>
              </a:spcBef>
              <a:spcAft>
                <a:spcPts val="0"/>
              </a:spcAft>
              <a:buClr>
                <a:srgbClr val="FF9900"/>
              </a:buClr>
              <a:buSzPct val="100000"/>
              <a:buFont typeface="GillSans"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GB" sz="2400" b="0" i="0" u="none" strike="noStrike" baseline="0">
                <a:ln>
                  <a:noFill/>
                </a:ln>
                <a:solidFill>
                  <a:srgbClr val="000000"/>
                </a:solidFill>
                <a:latin typeface="GillSans" pitchFamily="34"/>
                <a:ea typeface="MS Gothic" pitchFamily="2"/>
                <a:cs typeface="MS Gothic" pitchFamily="2"/>
              </a:defRPr>
            </a:lvl3pPr>
            <a:lvl4pPr marL="1600199" marR="0" lvl="3" indent="-228600" algn="l" rtl="0" hangingPunct="1">
              <a:lnSpc>
                <a:spcPct val="100000"/>
              </a:lnSpc>
              <a:spcBef>
                <a:spcPts val="499"/>
              </a:spcBef>
              <a:spcAft>
                <a:spcPts val="0"/>
              </a:spcAft>
              <a:buClr>
                <a:srgbClr val="FF9900"/>
              </a:buClr>
              <a:buSzPct val="100000"/>
              <a:buFont typeface="GillSans"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GB" sz="2000" b="0" i="0" u="none" strike="noStrike" baseline="0">
                <a:ln>
                  <a:noFill/>
                </a:ln>
                <a:solidFill>
                  <a:srgbClr val="000000"/>
                </a:solidFill>
                <a:latin typeface="GillSans" pitchFamily="34"/>
                <a:ea typeface="MS Gothic" pitchFamily="2"/>
                <a:cs typeface="MS Gothic" pitchFamily="2"/>
              </a:defRPr>
            </a:lvl4pPr>
            <a:lvl5pPr marL="2057400" marR="0" lvl="4"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5pPr>
            <a:lvl6pPr marL="2057400" marR="0" lvl="5"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6pPr>
            <a:lvl7pPr marL="2057400" marR="0" lvl="6"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7pPr>
            <a:lvl8pPr marL="2057400" marR="0" lvl="7"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8pPr>
            <a:lvl9pPr marL="2057400" marR="0" lvl="8"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9pPr>
          </a:lstStyle>
          <a:p>
            <a:pPr lvl="0">
              <a:buNone/>
            </a:pPr>
            <a:r>
              <a:rPr lang="en-GB" dirty="0">
                <a:solidFill>
                  <a:schemeClr val="tx1"/>
                </a:solidFill>
                <a:latin typeface="+mn-lt"/>
              </a:rPr>
              <a:t>Estimating probability:</a:t>
            </a:r>
          </a:p>
          <a:p>
            <a:pPr lvl="0"/>
            <a:r>
              <a:rPr lang="en-GB" sz="2400" dirty="0">
                <a:solidFill>
                  <a:schemeClr val="tx1"/>
                </a:solidFill>
                <a:latin typeface="+mn-lt"/>
              </a:rPr>
              <a:t>Classical</a:t>
            </a:r>
          </a:p>
          <a:p>
            <a:pPr lvl="1">
              <a:lnSpc>
                <a:spcPct val="120000"/>
              </a:lnSpc>
            </a:pPr>
            <a:r>
              <a:rPr lang="en-GB" sz="2000" dirty="0">
                <a:solidFill>
                  <a:schemeClr val="tx1"/>
                </a:solidFill>
                <a:latin typeface="+mn-lt"/>
              </a:rPr>
              <a:t>Derived from analysis of model</a:t>
            </a:r>
          </a:p>
          <a:p>
            <a:pPr>
              <a:lnSpc>
                <a:spcPct val="110000"/>
              </a:lnSpc>
            </a:pPr>
            <a:r>
              <a:rPr lang="en-GB" sz="2400" dirty="0">
                <a:solidFill>
                  <a:schemeClr val="tx1"/>
                </a:solidFill>
                <a:latin typeface="+mn-lt"/>
              </a:rPr>
              <a:t>Frequency</a:t>
            </a:r>
          </a:p>
          <a:p>
            <a:pPr lvl="1">
              <a:lnSpc>
                <a:spcPct val="120000"/>
              </a:lnSpc>
            </a:pPr>
            <a:r>
              <a:rPr lang="en-GB" sz="2000" dirty="0">
                <a:solidFill>
                  <a:schemeClr val="tx1"/>
                </a:solidFill>
                <a:latin typeface="+mn-lt"/>
              </a:rPr>
              <a:t>Derived by </a:t>
            </a:r>
            <a:r>
              <a:rPr lang="en-GB" sz="2000" dirty="0" smtClean="0">
                <a:solidFill>
                  <a:schemeClr val="tx1"/>
                </a:solidFill>
                <a:latin typeface="+mn-lt"/>
              </a:rPr>
              <a:t>experiment, historical data</a:t>
            </a:r>
            <a:endParaRPr lang="en-GB" sz="2000" dirty="0">
              <a:solidFill>
                <a:schemeClr val="tx1"/>
              </a:solidFill>
              <a:latin typeface="+mn-lt"/>
            </a:endParaRPr>
          </a:p>
          <a:p>
            <a:pPr lvl="0">
              <a:lnSpc>
                <a:spcPct val="120000"/>
              </a:lnSpc>
            </a:pPr>
            <a:r>
              <a:rPr lang="en-GB" sz="2400" dirty="0">
                <a:solidFill>
                  <a:schemeClr val="tx1"/>
                </a:solidFill>
                <a:latin typeface="+mn-lt"/>
              </a:rPr>
              <a:t>Subjective</a:t>
            </a:r>
          </a:p>
          <a:p>
            <a:pPr lvl="1">
              <a:lnSpc>
                <a:spcPct val="120000"/>
              </a:lnSpc>
            </a:pPr>
            <a:r>
              <a:rPr lang="en-GB" sz="2000" dirty="0">
                <a:solidFill>
                  <a:schemeClr val="tx1"/>
                </a:solidFill>
                <a:latin typeface="+mn-lt"/>
              </a:rPr>
              <a:t>i.e. Informed </a:t>
            </a:r>
            <a:r>
              <a:rPr lang="en-GB" sz="2000" dirty="0" smtClean="0">
                <a:solidFill>
                  <a:schemeClr val="tx1"/>
                </a:solidFill>
                <a:latin typeface="+mn-lt"/>
              </a:rPr>
              <a:t>guess, experience, (data mining).</a:t>
            </a:r>
            <a:endParaRPr lang="en-GB" sz="2000" dirty="0">
              <a:solidFill>
                <a:schemeClr val="tx1"/>
              </a:solidFill>
              <a:latin typeface="+mn-lt"/>
            </a:endParaRPr>
          </a:p>
          <a:p>
            <a:pPr>
              <a:lnSpc>
                <a:spcPct val="120000"/>
              </a:lnSpc>
            </a:pPr>
            <a:r>
              <a:rPr lang="en-GB" sz="2400" dirty="0">
                <a:solidFill>
                  <a:schemeClr val="tx1"/>
                </a:solidFill>
                <a:latin typeface="+mn-lt"/>
              </a:rPr>
              <a:t>Potential Loss:</a:t>
            </a:r>
          </a:p>
          <a:p>
            <a:pPr lvl="1">
              <a:lnSpc>
                <a:spcPct val="120000"/>
              </a:lnSpc>
            </a:pPr>
            <a:r>
              <a:rPr lang="en-GB" sz="2000" dirty="0">
                <a:solidFill>
                  <a:schemeClr val="tx1"/>
                </a:solidFill>
                <a:latin typeface="+mn-lt"/>
              </a:rPr>
              <a:t>some losses are hard to assign a value </a:t>
            </a:r>
            <a:r>
              <a:rPr lang="en-GB" sz="2000" dirty="0" smtClean="0">
                <a:solidFill>
                  <a:schemeClr val="tx1"/>
                </a:solidFill>
                <a:latin typeface="+mn-lt"/>
              </a:rPr>
              <a:t>to</a:t>
            </a:r>
            <a:r>
              <a:rPr lang="en-GB" sz="2000" dirty="0">
                <a:solidFill>
                  <a:schemeClr val="tx1"/>
                </a:solidFill>
                <a:latin typeface="+mn-lt"/>
              </a:rPr>
              <a:t> </a:t>
            </a:r>
            <a:r>
              <a:rPr lang="en-GB" sz="2000" dirty="0" smtClean="0">
                <a:solidFill>
                  <a:schemeClr val="tx1"/>
                </a:solidFill>
                <a:latin typeface="+mn-lt"/>
              </a:rPr>
              <a:t>e.g</a:t>
            </a:r>
            <a:r>
              <a:rPr lang="en-GB" sz="2000" dirty="0">
                <a:solidFill>
                  <a:schemeClr val="tx1"/>
                </a:solidFill>
                <a:latin typeface="+mn-lt"/>
              </a:rPr>
              <a:t>. photos in your camera?</a:t>
            </a:r>
          </a:p>
        </p:txBody>
      </p:sp>
    </p:spTree>
    <p:extLst>
      <p:ext uri="{BB962C8B-B14F-4D97-AF65-F5344CB8AC3E}">
        <p14:creationId xmlns:p14="http://schemas.microsoft.com/office/powerpoint/2010/main" val="2141733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712360"/>
            <a:ext cx="7345363" cy="515206"/>
          </a:xfrm>
        </p:spPr>
        <p:txBody>
          <a:bodyPr wrap="square" lIns="0" tIns="0" rIns="0" bIns="0">
            <a:spAutoFit/>
          </a:bodyPr>
          <a:lstStyle>
            <a:defPPr lvl="0">
              <a:buNone/>
            </a:defPPr>
            <a:lvl1pPr lvl="0">
              <a:buNone/>
            </a:lvl1pPr>
          </a:lstStyle>
          <a:p>
            <a:pPr lvl="0">
              <a:lnSpc>
                <a:spcPct val="93000"/>
              </a:lnSpc>
            </a:pPr>
            <a:r>
              <a:rPr lang="en-GB" sz="3600" dirty="0"/>
              <a:t>Risk </a:t>
            </a:r>
            <a:r>
              <a:rPr lang="en-GB" sz="3600" dirty="0" smtClean="0"/>
              <a:t>Analysis: Why do one</a:t>
            </a:r>
            <a:endParaRPr lang="en-GB" sz="3600" dirty="0"/>
          </a:p>
        </p:txBody>
      </p:sp>
      <p:sp>
        <p:nvSpPr>
          <p:cNvPr id="3" name="Text Placeholder 2"/>
          <p:cNvSpPr txBox="1">
            <a:spLocks noGrp="1"/>
          </p:cNvSpPr>
          <p:nvPr>
            <p:ph type="body" idx="4294967295"/>
          </p:nvPr>
        </p:nvSpPr>
        <p:spPr>
          <a:xfrm>
            <a:off x="938213" y="1371600"/>
            <a:ext cx="8205787" cy="4441825"/>
          </a:xfrm>
        </p:spPr>
        <p:txBody>
          <a:bodyPr wrap="square" lIns="0" tIns="0" rIns="0" bIns="0">
            <a:noAutofit/>
          </a:bodyPr>
          <a:lstStyle>
            <a:defPPr marL="314280" marR="0" lvl="0" indent="-314280" algn="l" rtl="0" hangingPunct="1">
              <a:lnSpc>
                <a:spcPct val="100000"/>
              </a:lnSpc>
              <a:spcBef>
                <a:spcPts val="799"/>
              </a:spcBef>
              <a:spcAft>
                <a:spcPts val="0"/>
              </a:spcAft>
              <a:buClr>
                <a:srgbClr val="FF9900"/>
              </a:buClr>
              <a:buSzPct val="100000"/>
              <a:buFont typeface="Verdana" pitchFamily="34"/>
              <a:buNone/>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defPPr>
            <a:lvl1pPr marL="314280" marR="0" lvl="0" indent="-314280" algn="l" rtl="0" hangingPunct="1">
              <a:lnSpc>
                <a:spcPct val="100000"/>
              </a:lnSpc>
              <a:spcBef>
                <a:spcPts val="799"/>
              </a:spcBef>
              <a:spcAft>
                <a:spcPts val="0"/>
              </a:spcAft>
              <a:buClr>
                <a:srgbClr val="FF9900"/>
              </a:buClr>
              <a:buSzPct val="100000"/>
              <a:buFont typeface="Verdana" pitchFamily="34"/>
              <a:buChar char="•"/>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lvl1pPr>
            <a:lvl2pPr marL="714240" marR="0" lvl="1" indent="-257040" algn="l" rtl="0" hangingPunct="1">
              <a:lnSpc>
                <a:spcPct val="100000"/>
              </a:lnSpc>
              <a:spcBef>
                <a:spcPts val="697"/>
              </a:spcBef>
              <a:spcAft>
                <a:spcPts val="0"/>
              </a:spcAft>
              <a:buClr>
                <a:srgbClr val="FF9900"/>
              </a:buClr>
              <a:buSzPct val="100000"/>
              <a:buFont typeface="GillSans" pitchFamily="34"/>
              <a:buChar char="–"/>
              <a:tabLst>
                <a:tab pos="183960" algn="l"/>
                <a:tab pos="633240" algn="l"/>
                <a:tab pos="1082520" algn="l"/>
                <a:tab pos="1531800" algn="l"/>
                <a:tab pos="1981080" algn="l"/>
                <a:tab pos="2430360" algn="l"/>
                <a:tab pos="2879640" algn="l"/>
                <a:tab pos="3328919" algn="l"/>
                <a:tab pos="3778200" algn="l"/>
                <a:tab pos="4227479" algn="l"/>
                <a:tab pos="4676760" algn="l"/>
                <a:tab pos="5125679" algn="l"/>
                <a:tab pos="5574960" algn="l"/>
                <a:tab pos="6024240" algn="l"/>
                <a:tab pos="6473519" algn="l"/>
                <a:tab pos="6922800" algn="l"/>
                <a:tab pos="7372079" algn="l"/>
                <a:tab pos="7821360" algn="l"/>
                <a:tab pos="8270640" algn="l"/>
                <a:tab pos="8719920" algn="l"/>
              </a:tabLst>
              <a:defRPr lang="en-GB" sz="2800" b="0" i="0" u="none" strike="noStrike" baseline="0">
                <a:ln>
                  <a:noFill/>
                </a:ln>
                <a:solidFill>
                  <a:srgbClr val="000000"/>
                </a:solidFill>
                <a:latin typeface="GillSans" pitchFamily="34"/>
                <a:ea typeface="MS Gothic" pitchFamily="2"/>
                <a:cs typeface="MS Gothic" pitchFamily="2"/>
              </a:defRPr>
            </a:lvl2pPr>
            <a:lvl3pPr marL="1143000" marR="0" lvl="2" indent="-228600" algn="l" rtl="0" hangingPunct="1">
              <a:lnSpc>
                <a:spcPct val="100000"/>
              </a:lnSpc>
              <a:spcBef>
                <a:spcPts val="598"/>
              </a:spcBef>
              <a:spcAft>
                <a:spcPts val="0"/>
              </a:spcAft>
              <a:buClr>
                <a:srgbClr val="FF9900"/>
              </a:buClr>
              <a:buSzPct val="100000"/>
              <a:buFont typeface="GillSans"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GB" sz="2400" b="0" i="0" u="none" strike="noStrike" baseline="0">
                <a:ln>
                  <a:noFill/>
                </a:ln>
                <a:solidFill>
                  <a:srgbClr val="000000"/>
                </a:solidFill>
                <a:latin typeface="GillSans" pitchFamily="34"/>
                <a:ea typeface="MS Gothic" pitchFamily="2"/>
                <a:cs typeface="MS Gothic" pitchFamily="2"/>
              </a:defRPr>
            </a:lvl3pPr>
            <a:lvl4pPr marL="1600199" marR="0" lvl="3" indent="-228600" algn="l" rtl="0" hangingPunct="1">
              <a:lnSpc>
                <a:spcPct val="100000"/>
              </a:lnSpc>
              <a:spcBef>
                <a:spcPts val="499"/>
              </a:spcBef>
              <a:spcAft>
                <a:spcPts val="0"/>
              </a:spcAft>
              <a:buClr>
                <a:srgbClr val="FF9900"/>
              </a:buClr>
              <a:buSzPct val="100000"/>
              <a:buFont typeface="GillSans"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GB" sz="2000" b="0" i="0" u="none" strike="noStrike" baseline="0">
                <a:ln>
                  <a:noFill/>
                </a:ln>
                <a:solidFill>
                  <a:srgbClr val="000000"/>
                </a:solidFill>
                <a:latin typeface="GillSans" pitchFamily="34"/>
                <a:ea typeface="MS Gothic" pitchFamily="2"/>
                <a:cs typeface="MS Gothic" pitchFamily="2"/>
              </a:defRPr>
            </a:lvl4pPr>
            <a:lvl5pPr marL="2057400" marR="0" lvl="4"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5pPr>
            <a:lvl6pPr marL="2057400" marR="0" lvl="5"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6pPr>
            <a:lvl7pPr marL="2057400" marR="0" lvl="6"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7pPr>
            <a:lvl8pPr marL="2057400" marR="0" lvl="7"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8pPr>
            <a:lvl9pPr marL="2057400" marR="0" lvl="8"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9pPr>
          </a:lstStyle>
          <a:p>
            <a:r>
              <a:rPr lang="en-GB" sz="2400" dirty="0">
                <a:solidFill>
                  <a:schemeClr val="tx1"/>
                </a:solidFill>
              </a:rPr>
              <a:t>Cost </a:t>
            </a:r>
            <a:r>
              <a:rPr lang="en-GB" sz="2400" dirty="0" smtClean="0">
                <a:solidFill>
                  <a:schemeClr val="tx1"/>
                </a:solidFill>
              </a:rPr>
              <a:t>Justification: </a:t>
            </a:r>
            <a:endParaRPr lang="en-GB" sz="2400" dirty="0">
              <a:solidFill>
                <a:schemeClr val="tx1"/>
              </a:solidFill>
            </a:endParaRPr>
          </a:p>
          <a:p>
            <a:pPr marL="857160" lvl="1" indent="-457200"/>
            <a:r>
              <a:rPr lang="en-GB" sz="1800" dirty="0" smtClean="0">
                <a:solidFill>
                  <a:schemeClr val="tx1"/>
                </a:solidFill>
              </a:rPr>
              <a:t>The </a:t>
            </a:r>
            <a:r>
              <a:rPr lang="en-GB" sz="1800" dirty="0">
                <a:solidFill>
                  <a:schemeClr val="tx1"/>
                </a:solidFill>
              </a:rPr>
              <a:t>Risk Analysis process should directly and automatically generate such justification for security recommendations in business terms</a:t>
            </a:r>
            <a:r>
              <a:rPr lang="en-GB" sz="1800" dirty="0" smtClean="0">
                <a:solidFill>
                  <a:schemeClr val="tx1"/>
                </a:solidFill>
              </a:rPr>
              <a:t>.</a:t>
            </a:r>
            <a:endParaRPr lang="en-GB" sz="2400" dirty="0">
              <a:solidFill>
                <a:schemeClr val="tx1"/>
              </a:solidFill>
            </a:endParaRPr>
          </a:p>
          <a:p>
            <a:r>
              <a:rPr lang="en-GB" sz="2400" dirty="0">
                <a:solidFill>
                  <a:schemeClr val="tx1"/>
                </a:solidFill>
              </a:rPr>
              <a:t>Productivity: Audit/Review Savings</a:t>
            </a:r>
          </a:p>
          <a:p>
            <a:pPr lvl="1"/>
            <a:r>
              <a:rPr lang="en-GB" sz="1800" dirty="0" smtClean="0">
                <a:solidFill>
                  <a:schemeClr val="tx1"/>
                </a:solidFill>
              </a:rPr>
              <a:t>A </a:t>
            </a:r>
            <a:r>
              <a:rPr lang="en-GB" sz="1800" dirty="0">
                <a:solidFill>
                  <a:schemeClr val="tx1"/>
                </a:solidFill>
              </a:rPr>
              <a:t>Risk Analysis programme should enhance the productivity of the security or audit team. </a:t>
            </a:r>
            <a:endParaRPr lang="en-GB" sz="1800" dirty="0" smtClean="0">
              <a:solidFill>
                <a:schemeClr val="tx1"/>
              </a:solidFill>
            </a:endParaRPr>
          </a:p>
          <a:p>
            <a:pPr lvl="1"/>
            <a:r>
              <a:rPr lang="en-GB" sz="1800" dirty="0" smtClean="0">
                <a:solidFill>
                  <a:schemeClr val="tx1"/>
                </a:solidFill>
              </a:rPr>
              <a:t>Create a knowledge base</a:t>
            </a:r>
            <a:endParaRPr lang="en-GB" sz="1800" dirty="0">
              <a:solidFill>
                <a:schemeClr val="tx1"/>
              </a:solidFill>
            </a:endParaRPr>
          </a:p>
          <a:p>
            <a:r>
              <a:rPr lang="en-GB" sz="2400" dirty="0">
                <a:solidFill>
                  <a:schemeClr val="tx1"/>
                </a:solidFill>
              </a:rPr>
              <a:t>Communication</a:t>
            </a:r>
          </a:p>
          <a:p>
            <a:pPr lvl="1"/>
            <a:r>
              <a:rPr lang="en-GB" sz="1800" dirty="0" smtClean="0">
                <a:solidFill>
                  <a:schemeClr val="tx1"/>
                </a:solidFill>
              </a:rPr>
              <a:t>By </a:t>
            </a:r>
            <a:r>
              <a:rPr lang="en-GB" sz="1800" dirty="0">
                <a:solidFill>
                  <a:schemeClr val="tx1"/>
                </a:solidFill>
              </a:rPr>
              <a:t>obtaining information from different parts of a business unit, a Risk Assessment aids communication and facilitates decision </a:t>
            </a:r>
            <a:r>
              <a:rPr lang="en-GB" sz="1800" dirty="0" smtClean="0">
                <a:solidFill>
                  <a:schemeClr val="tx1"/>
                </a:solidFill>
              </a:rPr>
              <a:t>making </a:t>
            </a:r>
            <a:r>
              <a:rPr lang="en-GB" sz="1800" dirty="0">
                <a:solidFill>
                  <a:schemeClr val="tx1"/>
                </a:solidFill>
              </a:rPr>
              <a:t>pro-active role in enhancing the understanding of the needs and role of the other. </a:t>
            </a:r>
          </a:p>
          <a:p>
            <a:r>
              <a:rPr lang="en-GB" sz="2400" dirty="0">
                <a:solidFill>
                  <a:schemeClr val="tx1"/>
                </a:solidFill>
              </a:rPr>
              <a:t>Risk Analysis should relate security directly to business issues.</a:t>
            </a:r>
          </a:p>
        </p:txBody>
      </p:sp>
    </p:spTree>
    <p:extLst>
      <p:ext uri="{BB962C8B-B14F-4D97-AF65-F5344CB8AC3E}">
        <p14:creationId xmlns:p14="http://schemas.microsoft.com/office/powerpoint/2010/main" val="406577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80219" y="666322"/>
            <a:ext cx="8183563" cy="515206"/>
          </a:xfrm>
        </p:spPr>
        <p:txBody>
          <a:bodyPr wrap="square" lIns="0" tIns="0" rIns="0" bIns="0">
            <a:spAutoFit/>
          </a:bodyPr>
          <a:lstStyle>
            <a:defPPr lvl="0">
              <a:buNone/>
            </a:defPPr>
            <a:lvl1pPr lvl="0">
              <a:buNone/>
            </a:lvl1pPr>
          </a:lstStyle>
          <a:p>
            <a:pPr lvl="0">
              <a:lnSpc>
                <a:spcPct val="93000"/>
              </a:lnSpc>
            </a:pPr>
            <a:r>
              <a:rPr lang="en-GB" sz="3600" dirty="0"/>
              <a:t>Risk </a:t>
            </a:r>
            <a:r>
              <a:rPr lang="en-GB" sz="3600" dirty="0" smtClean="0"/>
              <a:t>Analysis: Why do one</a:t>
            </a:r>
            <a:endParaRPr lang="en-GB" sz="3600" dirty="0"/>
          </a:p>
        </p:txBody>
      </p:sp>
      <p:sp>
        <p:nvSpPr>
          <p:cNvPr id="3" name="Text Placeholder 2"/>
          <p:cNvSpPr txBox="1">
            <a:spLocks noGrp="1"/>
          </p:cNvSpPr>
          <p:nvPr>
            <p:ph type="body" idx="4294967295"/>
          </p:nvPr>
        </p:nvSpPr>
        <p:spPr>
          <a:xfrm>
            <a:off x="381001" y="1371600"/>
            <a:ext cx="8382000" cy="4441825"/>
          </a:xfrm>
        </p:spPr>
        <p:txBody>
          <a:bodyPr wrap="square" lIns="0" tIns="0" rIns="0" bIns="0">
            <a:normAutofit lnSpcReduction="10000"/>
          </a:bodyPr>
          <a:lstStyle>
            <a:defPPr marL="314280" marR="0" lvl="0" indent="-314280" algn="l" rtl="0" hangingPunct="1">
              <a:lnSpc>
                <a:spcPct val="100000"/>
              </a:lnSpc>
              <a:spcBef>
                <a:spcPts val="799"/>
              </a:spcBef>
              <a:spcAft>
                <a:spcPts val="0"/>
              </a:spcAft>
              <a:buClr>
                <a:srgbClr val="FF9900"/>
              </a:buClr>
              <a:buSzPct val="100000"/>
              <a:buFont typeface="Verdana" pitchFamily="34"/>
              <a:buNone/>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defPPr>
            <a:lvl1pPr marL="314280" marR="0" lvl="0" indent="-314280" algn="l" rtl="0" hangingPunct="1">
              <a:lnSpc>
                <a:spcPct val="100000"/>
              </a:lnSpc>
              <a:spcBef>
                <a:spcPts val="799"/>
              </a:spcBef>
              <a:spcAft>
                <a:spcPts val="0"/>
              </a:spcAft>
              <a:buClr>
                <a:srgbClr val="FF9900"/>
              </a:buClr>
              <a:buSzPct val="100000"/>
              <a:buFont typeface="Verdana" pitchFamily="34"/>
              <a:buChar char="•"/>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lvl1pPr>
            <a:lvl2pPr marL="714240" marR="0" lvl="1" indent="-257040" algn="l" rtl="0" hangingPunct="1">
              <a:lnSpc>
                <a:spcPct val="100000"/>
              </a:lnSpc>
              <a:spcBef>
                <a:spcPts val="697"/>
              </a:spcBef>
              <a:spcAft>
                <a:spcPts val="0"/>
              </a:spcAft>
              <a:buClr>
                <a:srgbClr val="FF9900"/>
              </a:buClr>
              <a:buSzPct val="100000"/>
              <a:buFont typeface="GillSans" pitchFamily="34"/>
              <a:buChar char="–"/>
              <a:tabLst>
                <a:tab pos="183960" algn="l"/>
                <a:tab pos="633240" algn="l"/>
                <a:tab pos="1082520" algn="l"/>
                <a:tab pos="1531800" algn="l"/>
                <a:tab pos="1981080" algn="l"/>
                <a:tab pos="2430360" algn="l"/>
                <a:tab pos="2879640" algn="l"/>
                <a:tab pos="3328919" algn="l"/>
                <a:tab pos="3778200" algn="l"/>
                <a:tab pos="4227479" algn="l"/>
                <a:tab pos="4676760" algn="l"/>
                <a:tab pos="5125679" algn="l"/>
                <a:tab pos="5574960" algn="l"/>
                <a:tab pos="6024240" algn="l"/>
                <a:tab pos="6473519" algn="l"/>
                <a:tab pos="6922800" algn="l"/>
                <a:tab pos="7372079" algn="l"/>
                <a:tab pos="7821360" algn="l"/>
                <a:tab pos="8270640" algn="l"/>
                <a:tab pos="8719920" algn="l"/>
              </a:tabLst>
              <a:defRPr lang="en-GB" sz="2800" b="0" i="0" u="none" strike="noStrike" baseline="0">
                <a:ln>
                  <a:noFill/>
                </a:ln>
                <a:solidFill>
                  <a:srgbClr val="000000"/>
                </a:solidFill>
                <a:latin typeface="GillSans" pitchFamily="34"/>
                <a:ea typeface="MS Gothic" pitchFamily="2"/>
                <a:cs typeface="MS Gothic" pitchFamily="2"/>
              </a:defRPr>
            </a:lvl2pPr>
            <a:lvl3pPr marL="1143000" marR="0" lvl="2" indent="-228600" algn="l" rtl="0" hangingPunct="1">
              <a:lnSpc>
                <a:spcPct val="100000"/>
              </a:lnSpc>
              <a:spcBef>
                <a:spcPts val="598"/>
              </a:spcBef>
              <a:spcAft>
                <a:spcPts val="0"/>
              </a:spcAft>
              <a:buClr>
                <a:srgbClr val="FF9900"/>
              </a:buClr>
              <a:buSzPct val="100000"/>
              <a:buFont typeface="GillSans"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GB" sz="2400" b="0" i="0" u="none" strike="noStrike" baseline="0">
                <a:ln>
                  <a:noFill/>
                </a:ln>
                <a:solidFill>
                  <a:srgbClr val="000000"/>
                </a:solidFill>
                <a:latin typeface="GillSans" pitchFamily="34"/>
                <a:ea typeface="MS Gothic" pitchFamily="2"/>
                <a:cs typeface="MS Gothic" pitchFamily="2"/>
              </a:defRPr>
            </a:lvl3pPr>
            <a:lvl4pPr marL="1600199" marR="0" lvl="3" indent="-228600" algn="l" rtl="0" hangingPunct="1">
              <a:lnSpc>
                <a:spcPct val="100000"/>
              </a:lnSpc>
              <a:spcBef>
                <a:spcPts val="499"/>
              </a:spcBef>
              <a:spcAft>
                <a:spcPts val="0"/>
              </a:spcAft>
              <a:buClr>
                <a:srgbClr val="FF9900"/>
              </a:buClr>
              <a:buSzPct val="100000"/>
              <a:buFont typeface="GillSans"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GB" sz="2000" b="0" i="0" u="none" strike="noStrike" baseline="0">
                <a:ln>
                  <a:noFill/>
                </a:ln>
                <a:solidFill>
                  <a:srgbClr val="000000"/>
                </a:solidFill>
                <a:latin typeface="GillSans" pitchFamily="34"/>
                <a:ea typeface="MS Gothic" pitchFamily="2"/>
                <a:cs typeface="MS Gothic" pitchFamily="2"/>
              </a:defRPr>
            </a:lvl4pPr>
            <a:lvl5pPr marL="2057400" marR="0" lvl="4"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5pPr>
            <a:lvl6pPr marL="2057400" marR="0" lvl="5"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6pPr>
            <a:lvl7pPr marL="2057400" marR="0" lvl="6"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7pPr>
            <a:lvl8pPr marL="2057400" marR="0" lvl="7"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8pPr>
            <a:lvl9pPr marL="2057400" marR="0" lvl="8"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9pPr>
          </a:lstStyle>
          <a:p>
            <a:r>
              <a:rPr lang="en-GB" sz="2400" dirty="0" smtClean="0">
                <a:solidFill>
                  <a:schemeClr val="tx1"/>
                </a:solidFill>
                <a:effectLst/>
              </a:rPr>
              <a:t>Consistency</a:t>
            </a:r>
          </a:p>
          <a:p>
            <a:pPr lvl="1"/>
            <a:r>
              <a:rPr lang="en-GB" sz="2000" dirty="0" smtClean="0">
                <a:solidFill>
                  <a:schemeClr val="tx1"/>
                </a:solidFill>
                <a:effectLst/>
                <a:latin typeface="+mn-lt"/>
              </a:rPr>
              <a:t>brings </a:t>
            </a:r>
            <a:r>
              <a:rPr lang="en-GB" sz="2000" dirty="0">
                <a:solidFill>
                  <a:schemeClr val="tx1"/>
                </a:solidFill>
                <a:effectLst/>
                <a:latin typeface="+mn-lt"/>
              </a:rPr>
              <a:t>a consistent and objective approach to all security reviews. </a:t>
            </a:r>
            <a:endParaRPr lang="en-GB" sz="2000" dirty="0" smtClean="0">
              <a:solidFill>
                <a:schemeClr val="tx1"/>
              </a:solidFill>
              <a:effectLst/>
              <a:latin typeface="+mn-lt"/>
            </a:endParaRPr>
          </a:p>
          <a:p>
            <a:pPr lvl="1"/>
            <a:r>
              <a:rPr lang="en-GB" sz="2000" dirty="0" smtClean="0">
                <a:solidFill>
                  <a:schemeClr val="tx1"/>
                </a:solidFill>
                <a:effectLst/>
                <a:latin typeface="+mn-lt"/>
              </a:rPr>
              <a:t>It </a:t>
            </a:r>
            <a:r>
              <a:rPr lang="en-GB" sz="2000" dirty="0">
                <a:solidFill>
                  <a:schemeClr val="tx1"/>
                </a:solidFill>
                <a:effectLst/>
                <a:latin typeface="+mn-lt"/>
              </a:rPr>
              <a:t>should also embrace those systems not under the direct control of IT management....paper based systems, PC Systems, or systems utilising other office equipment</a:t>
            </a:r>
            <a:r>
              <a:rPr lang="en-GB" sz="2000" dirty="0" smtClean="0">
                <a:solidFill>
                  <a:schemeClr val="tx1"/>
                </a:solidFill>
                <a:effectLst/>
                <a:latin typeface="+mn-lt"/>
              </a:rPr>
              <a:t>.</a:t>
            </a:r>
          </a:p>
          <a:p>
            <a:r>
              <a:rPr lang="en-GB" sz="2400" dirty="0">
                <a:solidFill>
                  <a:schemeClr val="tx1"/>
                </a:solidFill>
                <a:effectLst/>
              </a:rPr>
              <a:t>Security </a:t>
            </a:r>
            <a:r>
              <a:rPr lang="en-GB" sz="2400" dirty="0" smtClean="0">
                <a:solidFill>
                  <a:schemeClr val="tx1"/>
                </a:solidFill>
                <a:effectLst/>
              </a:rPr>
              <a:t>Awareness</a:t>
            </a:r>
          </a:p>
          <a:p>
            <a:pPr lvl="1"/>
            <a:r>
              <a:rPr lang="en-GB" sz="2000" dirty="0" smtClean="0">
                <a:solidFill>
                  <a:schemeClr val="tx1"/>
                </a:solidFill>
                <a:effectLst/>
                <a:latin typeface="+mn-lt"/>
              </a:rPr>
              <a:t>The </a:t>
            </a:r>
            <a:r>
              <a:rPr lang="en-GB" sz="2000" dirty="0" err="1">
                <a:solidFill>
                  <a:schemeClr val="tx1"/>
                </a:solidFill>
                <a:effectLst/>
                <a:latin typeface="+mn-lt"/>
              </a:rPr>
              <a:t>widescale</a:t>
            </a:r>
            <a:r>
              <a:rPr lang="en-GB" sz="2000" dirty="0">
                <a:solidFill>
                  <a:schemeClr val="tx1"/>
                </a:solidFill>
                <a:effectLst/>
                <a:latin typeface="+mn-lt"/>
              </a:rPr>
              <a:t> application of a risk assessment programme, by actively involving a range of, and greater number of, staff, will place security on the agenda for discussion and increase security awareness within the enterprise.</a:t>
            </a:r>
          </a:p>
          <a:p>
            <a:r>
              <a:rPr lang="en-GB" sz="2400" dirty="0">
                <a:solidFill>
                  <a:schemeClr val="tx1"/>
                </a:solidFill>
                <a:effectLst/>
              </a:rPr>
              <a:t>Targeting Of </a:t>
            </a:r>
            <a:r>
              <a:rPr lang="en-GB" sz="2400" dirty="0" smtClean="0">
                <a:solidFill>
                  <a:schemeClr val="tx1"/>
                </a:solidFill>
                <a:effectLst/>
              </a:rPr>
              <a:t>Security</a:t>
            </a:r>
          </a:p>
          <a:p>
            <a:pPr lvl="1"/>
            <a:r>
              <a:rPr lang="en-GB" sz="2000" dirty="0" smtClean="0">
                <a:solidFill>
                  <a:schemeClr val="tx1"/>
                </a:solidFill>
                <a:effectLst/>
              </a:rPr>
              <a:t>Security </a:t>
            </a:r>
            <a:r>
              <a:rPr lang="en-GB" sz="2000" dirty="0">
                <a:solidFill>
                  <a:schemeClr val="tx1"/>
                </a:solidFill>
                <a:effectLst/>
              </a:rPr>
              <a:t>should be properly targeted, and directly related to potential impacts, threats, and existing vulnerabilities. </a:t>
            </a:r>
          </a:p>
          <a:p>
            <a:endParaRPr lang="en-GB" sz="3600" dirty="0">
              <a:solidFill>
                <a:schemeClr val="tx1"/>
              </a:solidFill>
            </a:endParaRPr>
          </a:p>
        </p:txBody>
      </p:sp>
    </p:spTree>
    <p:extLst>
      <p:ext uri="{BB962C8B-B14F-4D97-AF65-F5344CB8AC3E}">
        <p14:creationId xmlns:p14="http://schemas.microsoft.com/office/powerpoint/2010/main" val="1692153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741363"/>
            <a:ext cx="7439025" cy="473075"/>
          </a:xfrm>
        </p:spPr>
        <p:txBody>
          <a:bodyPr wrap="square" lIns="0" tIns="0" rIns="0" bIns="0">
            <a:spAutoFit/>
          </a:bodyPr>
          <a:lstStyle>
            <a:defPPr lvl="0">
              <a:buNone/>
            </a:defPPr>
            <a:lvl1pPr lvl="0">
              <a:buNone/>
            </a:lvl1pPr>
          </a:lstStyle>
          <a:p>
            <a:pPr lvl="0">
              <a:lnSpc>
                <a:spcPct val="93000"/>
              </a:lnSpc>
            </a:pPr>
            <a:r>
              <a:rPr lang="en-GB" dirty="0"/>
              <a:t>Today's Programme</a:t>
            </a:r>
          </a:p>
        </p:txBody>
      </p:sp>
      <p:sp>
        <p:nvSpPr>
          <p:cNvPr id="3" name="Text Placeholder 2"/>
          <p:cNvSpPr txBox="1">
            <a:spLocks noGrp="1"/>
          </p:cNvSpPr>
          <p:nvPr>
            <p:ph type="body" idx="4294967295"/>
          </p:nvPr>
        </p:nvSpPr>
        <p:spPr>
          <a:xfrm>
            <a:off x="0" y="1484313"/>
            <a:ext cx="7613650" cy="4525962"/>
          </a:xfrm>
        </p:spPr>
        <p:txBody>
          <a:bodyPr wrap="square" lIns="0" tIns="0" rIns="0" bIns="0"/>
          <a:lstStyle>
            <a:defPPr marL="314280" marR="0" lvl="0" indent="-314280" algn="l" rtl="0" hangingPunct="1">
              <a:lnSpc>
                <a:spcPct val="100000"/>
              </a:lnSpc>
              <a:spcBef>
                <a:spcPts val="799"/>
              </a:spcBef>
              <a:spcAft>
                <a:spcPts val="0"/>
              </a:spcAft>
              <a:buClr>
                <a:srgbClr val="FF9900"/>
              </a:buClr>
              <a:buSzPct val="100000"/>
              <a:buFont typeface="Verdana" pitchFamily="34"/>
              <a:buNone/>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defPPr>
            <a:lvl1pPr marL="314280" marR="0" lvl="0" indent="-314280" algn="l" rtl="0" hangingPunct="1">
              <a:lnSpc>
                <a:spcPct val="100000"/>
              </a:lnSpc>
              <a:spcBef>
                <a:spcPts val="799"/>
              </a:spcBef>
              <a:spcAft>
                <a:spcPts val="0"/>
              </a:spcAft>
              <a:buClr>
                <a:srgbClr val="FF9900"/>
              </a:buClr>
              <a:buSzPct val="100000"/>
              <a:buFont typeface="Verdana" pitchFamily="34"/>
              <a:buChar char="•"/>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lvl1pPr>
            <a:lvl2pPr marL="714240" marR="0" lvl="1" indent="-257040" algn="l" rtl="0" hangingPunct="1">
              <a:lnSpc>
                <a:spcPct val="100000"/>
              </a:lnSpc>
              <a:spcBef>
                <a:spcPts val="697"/>
              </a:spcBef>
              <a:spcAft>
                <a:spcPts val="0"/>
              </a:spcAft>
              <a:buClr>
                <a:srgbClr val="FF9900"/>
              </a:buClr>
              <a:buSzPct val="100000"/>
              <a:buFont typeface="GillSans" pitchFamily="34"/>
              <a:buChar char="–"/>
              <a:tabLst>
                <a:tab pos="183960" algn="l"/>
                <a:tab pos="633240" algn="l"/>
                <a:tab pos="1082520" algn="l"/>
                <a:tab pos="1531800" algn="l"/>
                <a:tab pos="1981080" algn="l"/>
                <a:tab pos="2430360" algn="l"/>
                <a:tab pos="2879640" algn="l"/>
                <a:tab pos="3328919" algn="l"/>
                <a:tab pos="3778200" algn="l"/>
                <a:tab pos="4227479" algn="l"/>
                <a:tab pos="4676760" algn="l"/>
                <a:tab pos="5125679" algn="l"/>
                <a:tab pos="5574960" algn="l"/>
                <a:tab pos="6024240" algn="l"/>
                <a:tab pos="6473519" algn="l"/>
                <a:tab pos="6922800" algn="l"/>
                <a:tab pos="7372079" algn="l"/>
                <a:tab pos="7821360" algn="l"/>
                <a:tab pos="8270640" algn="l"/>
                <a:tab pos="8719920" algn="l"/>
              </a:tabLst>
              <a:defRPr lang="en-GB" sz="2800" b="0" i="0" u="none" strike="noStrike" baseline="0">
                <a:ln>
                  <a:noFill/>
                </a:ln>
                <a:solidFill>
                  <a:srgbClr val="000000"/>
                </a:solidFill>
                <a:latin typeface="GillSans" pitchFamily="34"/>
                <a:ea typeface="MS Gothic" pitchFamily="2"/>
                <a:cs typeface="MS Gothic" pitchFamily="2"/>
              </a:defRPr>
            </a:lvl2pPr>
            <a:lvl3pPr marL="1143000" marR="0" lvl="2" indent="-228600" algn="l" rtl="0" hangingPunct="1">
              <a:lnSpc>
                <a:spcPct val="100000"/>
              </a:lnSpc>
              <a:spcBef>
                <a:spcPts val="598"/>
              </a:spcBef>
              <a:spcAft>
                <a:spcPts val="0"/>
              </a:spcAft>
              <a:buClr>
                <a:srgbClr val="FF9900"/>
              </a:buClr>
              <a:buSzPct val="100000"/>
              <a:buFont typeface="GillSans"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GB" sz="2400" b="0" i="0" u="none" strike="noStrike" baseline="0">
                <a:ln>
                  <a:noFill/>
                </a:ln>
                <a:solidFill>
                  <a:srgbClr val="000000"/>
                </a:solidFill>
                <a:latin typeface="GillSans" pitchFamily="34"/>
                <a:ea typeface="MS Gothic" pitchFamily="2"/>
                <a:cs typeface="MS Gothic" pitchFamily="2"/>
              </a:defRPr>
            </a:lvl3pPr>
            <a:lvl4pPr marL="1600199" marR="0" lvl="3" indent="-228600" algn="l" rtl="0" hangingPunct="1">
              <a:lnSpc>
                <a:spcPct val="100000"/>
              </a:lnSpc>
              <a:spcBef>
                <a:spcPts val="499"/>
              </a:spcBef>
              <a:spcAft>
                <a:spcPts val="0"/>
              </a:spcAft>
              <a:buClr>
                <a:srgbClr val="FF9900"/>
              </a:buClr>
              <a:buSzPct val="100000"/>
              <a:buFont typeface="GillSans"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GB" sz="2000" b="0" i="0" u="none" strike="noStrike" baseline="0">
                <a:ln>
                  <a:noFill/>
                </a:ln>
                <a:solidFill>
                  <a:srgbClr val="000000"/>
                </a:solidFill>
                <a:latin typeface="GillSans" pitchFamily="34"/>
                <a:ea typeface="MS Gothic" pitchFamily="2"/>
                <a:cs typeface="MS Gothic" pitchFamily="2"/>
              </a:defRPr>
            </a:lvl4pPr>
            <a:lvl5pPr marL="2057400" marR="0" lvl="4"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5pPr>
            <a:lvl6pPr marL="2057400" marR="0" lvl="5"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6pPr>
            <a:lvl7pPr marL="2057400" marR="0" lvl="6"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7pPr>
            <a:lvl8pPr marL="2057400" marR="0" lvl="7"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8pPr>
            <a:lvl9pPr marL="2057400" marR="0" lvl="8"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9pPr>
          </a:lstStyle>
          <a:p>
            <a:pPr marL="0" lvl="0" indent="0"/>
            <a:r>
              <a:rPr lang="en-GB" dirty="0" smtClean="0">
                <a:solidFill>
                  <a:schemeClr val="tx1"/>
                </a:solidFill>
              </a:rPr>
              <a:t>Risk </a:t>
            </a:r>
            <a:r>
              <a:rPr lang="en-GB" dirty="0" smtClean="0">
                <a:solidFill>
                  <a:schemeClr val="tx1"/>
                </a:solidFill>
              </a:rPr>
              <a:t>Analysis</a:t>
            </a:r>
            <a:endParaRPr lang="en-GB" dirty="0">
              <a:solidFill>
                <a:schemeClr val="tx1"/>
              </a:solidFill>
            </a:endParaRPr>
          </a:p>
          <a:p>
            <a:pPr marL="0" lvl="0" indent="0"/>
            <a:r>
              <a:rPr lang="en-GB" dirty="0">
                <a:solidFill>
                  <a:schemeClr val="tx1"/>
                </a:solidFill>
              </a:rPr>
              <a:t>Physical </a:t>
            </a:r>
            <a:r>
              <a:rPr lang="en-GB" dirty="0" smtClean="0">
                <a:solidFill>
                  <a:schemeClr val="tx1"/>
                </a:solidFill>
              </a:rPr>
              <a:t>Control</a:t>
            </a:r>
            <a:endParaRPr lang="en-GB" dirty="0">
              <a:solidFill>
                <a:schemeClr val="tx1"/>
              </a:solidFill>
            </a:endParaRPr>
          </a:p>
        </p:txBody>
      </p:sp>
    </p:spTree>
    <p:extLst>
      <p:ext uri="{BB962C8B-B14F-4D97-AF65-F5344CB8AC3E}">
        <p14:creationId xmlns:p14="http://schemas.microsoft.com/office/powerpoint/2010/main" val="91392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eaLnBrk="1" hangingPunct="1"/>
            <a:r>
              <a:rPr lang="en-GB" altLang="en-US" sz="3600" dirty="0" smtClean="0"/>
              <a:t>Risk planning</a:t>
            </a:r>
          </a:p>
        </p:txBody>
      </p:sp>
      <p:sp>
        <p:nvSpPr>
          <p:cNvPr id="25603" name="Rectangle 3"/>
          <p:cNvSpPr>
            <a:spLocks noGrp="1" noChangeArrowheads="1"/>
          </p:cNvSpPr>
          <p:nvPr>
            <p:ph idx="1"/>
          </p:nvPr>
        </p:nvSpPr>
        <p:spPr/>
        <p:txBody>
          <a:bodyPr/>
          <a:lstStyle/>
          <a:p>
            <a:pPr eaLnBrk="1" hangingPunct="1">
              <a:lnSpc>
                <a:spcPct val="90000"/>
              </a:lnSpc>
            </a:pPr>
            <a:r>
              <a:rPr lang="en-GB" altLang="en-US" sz="2800" dirty="0" smtClean="0"/>
              <a:t>Consider each risk and develop a strategy to manage that risk.</a:t>
            </a:r>
          </a:p>
          <a:p>
            <a:pPr eaLnBrk="1" hangingPunct="1">
              <a:lnSpc>
                <a:spcPct val="90000"/>
              </a:lnSpc>
            </a:pPr>
            <a:r>
              <a:rPr lang="en-GB" altLang="en-US" sz="2800" dirty="0" smtClean="0"/>
              <a:t>Avoidance strategies</a:t>
            </a:r>
          </a:p>
          <a:p>
            <a:pPr lvl="1" eaLnBrk="1" hangingPunct="1">
              <a:lnSpc>
                <a:spcPct val="90000"/>
              </a:lnSpc>
            </a:pPr>
            <a:r>
              <a:rPr lang="en-GB" altLang="en-US" sz="2400" dirty="0" smtClean="0"/>
              <a:t>The probability that the risk will arise is reduced;</a:t>
            </a:r>
          </a:p>
          <a:p>
            <a:pPr eaLnBrk="1" hangingPunct="1">
              <a:lnSpc>
                <a:spcPct val="90000"/>
              </a:lnSpc>
            </a:pPr>
            <a:r>
              <a:rPr lang="en-GB" altLang="en-US" sz="2800" dirty="0" smtClean="0"/>
              <a:t>Minimisation strategies</a:t>
            </a:r>
          </a:p>
          <a:p>
            <a:pPr lvl="1" eaLnBrk="1" hangingPunct="1">
              <a:lnSpc>
                <a:spcPct val="90000"/>
              </a:lnSpc>
            </a:pPr>
            <a:r>
              <a:rPr lang="en-GB" altLang="en-US" sz="2400" dirty="0" smtClean="0"/>
              <a:t>The impact of the risk on the project or product will be reduced;</a:t>
            </a:r>
          </a:p>
          <a:p>
            <a:pPr eaLnBrk="1" hangingPunct="1">
              <a:lnSpc>
                <a:spcPct val="90000"/>
              </a:lnSpc>
            </a:pPr>
            <a:r>
              <a:rPr lang="en-GB" altLang="en-US" sz="2800" dirty="0" smtClean="0"/>
              <a:t>Contingency plans</a:t>
            </a:r>
          </a:p>
          <a:p>
            <a:pPr lvl="1" eaLnBrk="1" hangingPunct="1">
              <a:lnSpc>
                <a:spcPct val="90000"/>
              </a:lnSpc>
            </a:pPr>
            <a:r>
              <a:rPr lang="en-GB" altLang="en-US" sz="2400" dirty="0" smtClean="0"/>
              <a:t>If the risk arises, contingency plans are plans to deal with that risk;</a:t>
            </a:r>
          </a:p>
        </p:txBody>
      </p:sp>
      <p:sp>
        <p:nvSpPr>
          <p:cNvPr id="34818" name="Footer Placeholder 4"/>
          <p:cNvSpPr>
            <a:spLocks noGrp="1"/>
          </p:cNvSpPr>
          <p:nvPr>
            <p:ph type="ftr" sz="quarter" idx="11"/>
          </p:nvPr>
        </p:nvSpPr>
        <p:spPr/>
        <p:txBody>
          <a:bodyPr/>
          <a:lstStyle/>
          <a:p>
            <a:pPr>
              <a:defRPr/>
            </a:pPr>
            <a:r>
              <a:rPr lang="en-GB"/>
              <a:t>IT Management</a:t>
            </a:r>
          </a:p>
        </p:txBody>
      </p:sp>
      <p:sp>
        <p:nvSpPr>
          <p:cNvPr id="34819"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B3B241-6D93-4F0C-BF5F-924B1D15F345}" type="slidenum">
              <a:rPr lang="en-GB" altLang="en-US" sz="1000">
                <a:solidFill>
                  <a:srgbClr val="9B9A98"/>
                </a:solidFill>
              </a:rPr>
              <a:pPr/>
              <a:t>30</a:t>
            </a:fld>
            <a:endParaRPr lang="en-GB" altLang="en-US" sz="1000">
              <a:solidFill>
                <a:srgbClr val="9B9A98"/>
              </a:solidFill>
            </a:endParaRPr>
          </a:p>
        </p:txBody>
      </p:sp>
    </p:spTree>
    <p:extLst>
      <p:ext uri="{BB962C8B-B14F-4D97-AF65-F5344CB8AC3E}">
        <p14:creationId xmlns:p14="http://schemas.microsoft.com/office/powerpoint/2010/main" val="1898062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eaLnBrk="1" hangingPunct="1"/>
            <a:r>
              <a:rPr lang="en-GB" altLang="en-US" sz="3600" dirty="0" smtClean="0"/>
              <a:t>Risk monitoring</a:t>
            </a:r>
          </a:p>
        </p:txBody>
      </p:sp>
      <p:sp>
        <p:nvSpPr>
          <p:cNvPr id="28675" name="Rectangle 3"/>
          <p:cNvSpPr>
            <a:spLocks noGrp="1" noChangeArrowheads="1"/>
          </p:cNvSpPr>
          <p:nvPr>
            <p:ph idx="1"/>
          </p:nvPr>
        </p:nvSpPr>
        <p:spPr/>
        <p:txBody>
          <a:bodyPr>
            <a:normAutofit/>
          </a:bodyPr>
          <a:lstStyle/>
          <a:p>
            <a:pPr eaLnBrk="1" hangingPunct="1"/>
            <a:r>
              <a:rPr lang="en-GB" altLang="en-US" sz="2800" dirty="0" smtClean="0"/>
              <a:t>Assess each identified risks regularly to decide whether or not it is becoming less or more probable.</a:t>
            </a:r>
          </a:p>
          <a:p>
            <a:pPr eaLnBrk="1" hangingPunct="1"/>
            <a:r>
              <a:rPr lang="en-GB" altLang="en-US" sz="2800" dirty="0" smtClean="0"/>
              <a:t>Also assess whether the effects of the risk have changed.</a:t>
            </a:r>
          </a:p>
          <a:p>
            <a:pPr eaLnBrk="1" hangingPunct="1"/>
            <a:r>
              <a:rPr lang="en-GB" altLang="en-US" sz="2800" dirty="0" smtClean="0"/>
              <a:t>Each key risk should be discussed at management progress meetings.</a:t>
            </a:r>
          </a:p>
        </p:txBody>
      </p:sp>
      <p:sp>
        <p:nvSpPr>
          <p:cNvPr id="37890" name="Footer Placeholder 4"/>
          <p:cNvSpPr>
            <a:spLocks noGrp="1"/>
          </p:cNvSpPr>
          <p:nvPr>
            <p:ph type="ftr" sz="quarter" idx="11"/>
          </p:nvPr>
        </p:nvSpPr>
        <p:spPr/>
        <p:txBody>
          <a:bodyPr/>
          <a:lstStyle/>
          <a:p>
            <a:pPr>
              <a:defRPr/>
            </a:pPr>
            <a:r>
              <a:rPr lang="en-GB"/>
              <a:t>IT Management</a:t>
            </a:r>
          </a:p>
        </p:txBody>
      </p:sp>
      <p:sp>
        <p:nvSpPr>
          <p:cNvPr id="37891"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30865B-AE19-4137-B650-F976A55F6A51}" type="slidenum">
              <a:rPr lang="en-GB" altLang="en-US" sz="1000">
                <a:solidFill>
                  <a:srgbClr val="9B9A98"/>
                </a:solidFill>
              </a:rPr>
              <a:pPr/>
              <a:t>31</a:t>
            </a:fld>
            <a:endParaRPr lang="en-GB" altLang="en-US" sz="1000">
              <a:solidFill>
                <a:srgbClr val="9B9A98"/>
              </a:solidFill>
            </a:endParaRPr>
          </a:p>
        </p:txBody>
      </p:sp>
    </p:spTree>
    <p:extLst>
      <p:ext uri="{BB962C8B-B14F-4D97-AF65-F5344CB8AC3E}">
        <p14:creationId xmlns:p14="http://schemas.microsoft.com/office/powerpoint/2010/main" val="1381023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762000" y="1484313"/>
            <a:ext cx="7461250" cy="4525962"/>
          </a:xfrm>
        </p:spPr>
        <p:txBody>
          <a:bodyPr wrap="square" lIns="0" tIns="0" rIns="0" bIns="0"/>
          <a:lstStyle>
            <a:defPPr marL="314280" marR="0" lvl="0" indent="-314280" algn="l" rtl="0" hangingPunct="1">
              <a:lnSpc>
                <a:spcPct val="100000"/>
              </a:lnSpc>
              <a:spcBef>
                <a:spcPts val="799"/>
              </a:spcBef>
              <a:spcAft>
                <a:spcPts val="0"/>
              </a:spcAft>
              <a:buClr>
                <a:srgbClr val="FF9900"/>
              </a:buClr>
              <a:buSzPct val="100000"/>
              <a:buFont typeface="Verdana" pitchFamily="34"/>
              <a:buNone/>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defPPr>
            <a:lvl1pPr marL="314280" marR="0" lvl="0" indent="-314280" algn="l" rtl="0" hangingPunct="1">
              <a:lnSpc>
                <a:spcPct val="100000"/>
              </a:lnSpc>
              <a:spcBef>
                <a:spcPts val="799"/>
              </a:spcBef>
              <a:spcAft>
                <a:spcPts val="0"/>
              </a:spcAft>
              <a:buClr>
                <a:srgbClr val="FF9900"/>
              </a:buClr>
              <a:buSzPct val="100000"/>
              <a:buFont typeface="Verdana" pitchFamily="34"/>
              <a:buChar char="•"/>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lvl1pPr>
            <a:lvl2pPr marL="714240" marR="0" lvl="1" indent="-257040" algn="l" rtl="0" hangingPunct="1">
              <a:lnSpc>
                <a:spcPct val="100000"/>
              </a:lnSpc>
              <a:spcBef>
                <a:spcPts val="697"/>
              </a:spcBef>
              <a:spcAft>
                <a:spcPts val="0"/>
              </a:spcAft>
              <a:buClr>
                <a:srgbClr val="FF9900"/>
              </a:buClr>
              <a:buSzPct val="100000"/>
              <a:buFont typeface="GillSans" pitchFamily="34"/>
              <a:buChar char="–"/>
              <a:tabLst>
                <a:tab pos="183960" algn="l"/>
                <a:tab pos="633240" algn="l"/>
                <a:tab pos="1082520" algn="l"/>
                <a:tab pos="1531800" algn="l"/>
                <a:tab pos="1981080" algn="l"/>
                <a:tab pos="2430360" algn="l"/>
                <a:tab pos="2879640" algn="l"/>
                <a:tab pos="3328919" algn="l"/>
                <a:tab pos="3778200" algn="l"/>
                <a:tab pos="4227479" algn="l"/>
                <a:tab pos="4676760" algn="l"/>
                <a:tab pos="5125679" algn="l"/>
                <a:tab pos="5574960" algn="l"/>
                <a:tab pos="6024240" algn="l"/>
                <a:tab pos="6473519" algn="l"/>
                <a:tab pos="6922800" algn="l"/>
                <a:tab pos="7372079" algn="l"/>
                <a:tab pos="7821360" algn="l"/>
                <a:tab pos="8270640" algn="l"/>
                <a:tab pos="8719920" algn="l"/>
              </a:tabLst>
              <a:defRPr lang="en-GB" sz="2800" b="0" i="0" u="none" strike="noStrike" baseline="0">
                <a:ln>
                  <a:noFill/>
                </a:ln>
                <a:solidFill>
                  <a:srgbClr val="000000"/>
                </a:solidFill>
                <a:latin typeface="GillSans" pitchFamily="34"/>
                <a:ea typeface="MS Gothic" pitchFamily="2"/>
                <a:cs typeface="MS Gothic" pitchFamily="2"/>
              </a:defRPr>
            </a:lvl2pPr>
            <a:lvl3pPr marL="1143000" marR="0" lvl="2" indent="-228600" algn="l" rtl="0" hangingPunct="1">
              <a:lnSpc>
                <a:spcPct val="100000"/>
              </a:lnSpc>
              <a:spcBef>
                <a:spcPts val="598"/>
              </a:spcBef>
              <a:spcAft>
                <a:spcPts val="0"/>
              </a:spcAft>
              <a:buClr>
                <a:srgbClr val="FF9900"/>
              </a:buClr>
              <a:buSzPct val="100000"/>
              <a:buFont typeface="GillSans"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GB" sz="2400" b="0" i="0" u="none" strike="noStrike" baseline="0">
                <a:ln>
                  <a:noFill/>
                </a:ln>
                <a:solidFill>
                  <a:srgbClr val="000000"/>
                </a:solidFill>
                <a:latin typeface="GillSans" pitchFamily="34"/>
                <a:ea typeface="MS Gothic" pitchFamily="2"/>
                <a:cs typeface="MS Gothic" pitchFamily="2"/>
              </a:defRPr>
            </a:lvl3pPr>
            <a:lvl4pPr marL="1600199" marR="0" lvl="3" indent="-228600" algn="l" rtl="0" hangingPunct="1">
              <a:lnSpc>
                <a:spcPct val="100000"/>
              </a:lnSpc>
              <a:spcBef>
                <a:spcPts val="499"/>
              </a:spcBef>
              <a:spcAft>
                <a:spcPts val="0"/>
              </a:spcAft>
              <a:buClr>
                <a:srgbClr val="FF9900"/>
              </a:buClr>
              <a:buSzPct val="100000"/>
              <a:buFont typeface="GillSans"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GB" sz="2000" b="0" i="0" u="none" strike="noStrike" baseline="0">
                <a:ln>
                  <a:noFill/>
                </a:ln>
                <a:solidFill>
                  <a:srgbClr val="000000"/>
                </a:solidFill>
                <a:latin typeface="GillSans" pitchFamily="34"/>
                <a:ea typeface="MS Gothic" pitchFamily="2"/>
                <a:cs typeface="MS Gothic" pitchFamily="2"/>
              </a:defRPr>
            </a:lvl4pPr>
            <a:lvl5pPr marL="2057400" marR="0" lvl="4"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5pPr>
            <a:lvl6pPr marL="2057400" marR="0" lvl="5"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6pPr>
            <a:lvl7pPr marL="2057400" marR="0" lvl="6"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7pPr>
            <a:lvl8pPr marL="2057400" marR="0" lvl="7"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8pPr>
            <a:lvl9pPr marL="2057400" marR="0" lvl="8"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9pPr>
          </a:lstStyle>
          <a:p>
            <a:pPr marL="0" lvl="0" indent="0">
              <a:buNone/>
            </a:pPr>
            <a:endParaRPr lang="en-GB" dirty="0">
              <a:solidFill>
                <a:schemeClr val="tx1"/>
              </a:solidFill>
            </a:endParaRPr>
          </a:p>
          <a:p>
            <a:pPr marL="0" lvl="0" indent="0">
              <a:buNone/>
            </a:pPr>
            <a:endParaRPr lang="en-GB" sz="3600" b="1" dirty="0" smtClean="0">
              <a:solidFill>
                <a:schemeClr val="tx1"/>
              </a:solidFill>
            </a:endParaRPr>
          </a:p>
          <a:p>
            <a:pPr marL="0" lvl="0" indent="0">
              <a:buNone/>
            </a:pPr>
            <a:endParaRPr lang="en-GB" sz="3600" b="1" dirty="0">
              <a:solidFill>
                <a:schemeClr val="tx1"/>
              </a:solidFill>
            </a:endParaRPr>
          </a:p>
          <a:p>
            <a:pPr marL="0" lvl="0" indent="0">
              <a:buNone/>
            </a:pPr>
            <a:endParaRPr lang="en-GB" sz="3600" b="1" dirty="0" smtClean="0">
              <a:solidFill>
                <a:schemeClr val="tx1"/>
              </a:solidFill>
            </a:endParaRPr>
          </a:p>
          <a:p>
            <a:pPr marL="0" lvl="0" indent="0">
              <a:buNone/>
            </a:pPr>
            <a:endParaRPr lang="en-GB" sz="3600" b="1" dirty="0">
              <a:solidFill>
                <a:schemeClr val="tx1"/>
              </a:solidFill>
            </a:endParaRPr>
          </a:p>
          <a:p>
            <a:pPr marL="0" lvl="0" indent="0">
              <a:buNone/>
            </a:pPr>
            <a:r>
              <a:rPr lang="en-GB" sz="3600" b="1" dirty="0" smtClean="0">
                <a:solidFill>
                  <a:schemeClr val="tx1"/>
                </a:solidFill>
              </a:rPr>
              <a:t>Physical Control</a:t>
            </a:r>
            <a:endParaRPr lang="en-GB" sz="3600" b="1" dirty="0">
              <a:solidFill>
                <a:schemeClr val="tx1"/>
              </a:solidFill>
            </a:endParaRPr>
          </a:p>
        </p:txBody>
      </p:sp>
    </p:spTree>
    <p:extLst>
      <p:ext uri="{BB962C8B-B14F-4D97-AF65-F5344CB8AC3E}">
        <p14:creationId xmlns:p14="http://schemas.microsoft.com/office/powerpoint/2010/main" val="91392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712359"/>
            <a:ext cx="7269163" cy="515206"/>
          </a:xfrm>
        </p:spPr>
        <p:txBody>
          <a:bodyPr wrap="square" lIns="0" tIns="0" rIns="0" bIns="0">
            <a:spAutoFit/>
          </a:bodyPr>
          <a:lstStyle>
            <a:defPPr lvl="0">
              <a:buNone/>
            </a:defPPr>
            <a:lvl1pPr lvl="0">
              <a:buNone/>
            </a:lvl1pPr>
          </a:lstStyle>
          <a:p>
            <a:pPr lvl="0">
              <a:lnSpc>
                <a:spcPct val="93000"/>
              </a:lnSpc>
            </a:pPr>
            <a:r>
              <a:rPr lang="en-GB" sz="3600" dirty="0"/>
              <a:t>Physical Security</a:t>
            </a:r>
          </a:p>
        </p:txBody>
      </p:sp>
      <p:sp>
        <p:nvSpPr>
          <p:cNvPr id="3" name="Text Placeholder 2"/>
          <p:cNvSpPr txBox="1">
            <a:spLocks noGrp="1"/>
          </p:cNvSpPr>
          <p:nvPr>
            <p:ph type="body" idx="4294967295"/>
          </p:nvPr>
        </p:nvSpPr>
        <p:spPr>
          <a:xfrm>
            <a:off x="838200" y="1484313"/>
            <a:ext cx="7367588" cy="4441825"/>
          </a:xfrm>
        </p:spPr>
        <p:txBody>
          <a:bodyPr wrap="square" lIns="0" tIns="0" rIns="0" bIns="0"/>
          <a:lstStyle>
            <a:defPPr marL="314280" marR="0" lvl="0" indent="-314280" algn="l" rtl="0" hangingPunct="1">
              <a:lnSpc>
                <a:spcPct val="100000"/>
              </a:lnSpc>
              <a:spcBef>
                <a:spcPts val="799"/>
              </a:spcBef>
              <a:spcAft>
                <a:spcPts val="0"/>
              </a:spcAft>
              <a:buClr>
                <a:srgbClr val="FF9900"/>
              </a:buClr>
              <a:buSzPct val="100000"/>
              <a:buFont typeface="Verdana" pitchFamily="34"/>
              <a:buNone/>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defPPr>
            <a:lvl1pPr marL="314280" marR="0" lvl="0" indent="-314280" algn="l" rtl="0" hangingPunct="1">
              <a:lnSpc>
                <a:spcPct val="100000"/>
              </a:lnSpc>
              <a:spcBef>
                <a:spcPts val="799"/>
              </a:spcBef>
              <a:spcAft>
                <a:spcPts val="0"/>
              </a:spcAft>
              <a:buClr>
                <a:srgbClr val="FF9900"/>
              </a:buClr>
              <a:buSzPct val="100000"/>
              <a:buFont typeface="Verdana" pitchFamily="34"/>
              <a:buChar char="•"/>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lvl1pPr>
            <a:lvl2pPr marL="714240" marR="0" lvl="1" indent="-257040" algn="l" rtl="0" hangingPunct="1">
              <a:lnSpc>
                <a:spcPct val="100000"/>
              </a:lnSpc>
              <a:spcBef>
                <a:spcPts val="697"/>
              </a:spcBef>
              <a:spcAft>
                <a:spcPts val="0"/>
              </a:spcAft>
              <a:buClr>
                <a:srgbClr val="FF9900"/>
              </a:buClr>
              <a:buSzPct val="100000"/>
              <a:buFont typeface="GillSans" pitchFamily="34"/>
              <a:buChar char="–"/>
              <a:tabLst>
                <a:tab pos="183960" algn="l"/>
                <a:tab pos="633240" algn="l"/>
                <a:tab pos="1082520" algn="l"/>
                <a:tab pos="1531800" algn="l"/>
                <a:tab pos="1981080" algn="l"/>
                <a:tab pos="2430360" algn="l"/>
                <a:tab pos="2879640" algn="l"/>
                <a:tab pos="3328919" algn="l"/>
                <a:tab pos="3778200" algn="l"/>
                <a:tab pos="4227479" algn="l"/>
                <a:tab pos="4676760" algn="l"/>
                <a:tab pos="5125679" algn="l"/>
                <a:tab pos="5574960" algn="l"/>
                <a:tab pos="6024240" algn="l"/>
                <a:tab pos="6473519" algn="l"/>
                <a:tab pos="6922800" algn="l"/>
                <a:tab pos="7372079" algn="l"/>
                <a:tab pos="7821360" algn="l"/>
                <a:tab pos="8270640" algn="l"/>
                <a:tab pos="8719920" algn="l"/>
              </a:tabLst>
              <a:defRPr lang="en-GB" sz="2800" b="0" i="0" u="none" strike="noStrike" baseline="0">
                <a:ln>
                  <a:noFill/>
                </a:ln>
                <a:solidFill>
                  <a:srgbClr val="000000"/>
                </a:solidFill>
                <a:latin typeface="GillSans" pitchFamily="34"/>
                <a:ea typeface="MS Gothic" pitchFamily="2"/>
                <a:cs typeface="MS Gothic" pitchFamily="2"/>
              </a:defRPr>
            </a:lvl2pPr>
            <a:lvl3pPr marL="1143000" marR="0" lvl="2" indent="-228600" algn="l" rtl="0" hangingPunct="1">
              <a:lnSpc>
                <a:spcPct val="100000"/>
              </a:lnSpc>
              <a:spcBef>
                <a:spcPts val="598"/>
              </a:spcBef>
              <a:spcAft>
                <a:spcPts val="0"/>
              </a:spcAft>
              <a:buClr>
                <a:srgbClr val="FF9900"/>
              </a:buClr>
              <a:buSzPct val="100000"/>
              <a:buFont typeface="GillSans"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GB" sz="2400" b="0" i="0" u="none" strike="noStrike" baseline="0">
                <a:ln>
                  <a:noFill/>
                </a:ln>
                <a:solidFill>
                  <a:srgbClr val="000000"/>
                </a:solidFill>
                <a:latin typeface="GillSans" pitchFamily="34"/>
                <a:ea typeface="MS Gothic" pitchFamily="2"/>
                <a:cs typeface="MS Gothic" pitchFamily="2"/>
              </a:defRPr>
            </a:lvl3pPr>
            <a:lvl4pPr marL="1600199" marR="0" lvl="3" indent="-228600" algn="l" rtl="0" hangingPunct="1">
              <a:lnSpc>
                <a:spcPct val="100000"/>
              </a:lnSpc>
              <a:spcBef>
                <a:spcPts val="499"/>
              </a:spcBef>
              <a:spcAft>
                <a:spcPts val="0"/>
              </a:spcAft>
              <a:buClr>
                <a:srgbClr val="FF9900"/>
              </a:buClr>
              <a:buSzPct val="100000"/>
              <a:buFont typeface="GillSans"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GB" sz="2000" b="0" i="0" u="none" strike="noStrike" baseline="0">
                <a:ln>
                  <a:noFill/>
                </a:ln>
                <a:solidFill>
                  <a:srgbClr val="000000"/>
                </a:solidFill>
                <a:latin typeface="GillSans" pitchFamily="34"/>
                <a:ea typeface="MS Gothic" pitchFamily="2"/>
                <a:cs typeface="MS Gothic" pitchFamily="2"/>
              </a:defRPr>
            </a:lvl4pPr>
            <a:lvl5pPr marL="2057400" marR="0" lvl="4"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5pPr>
            <a:lvl6pPr marL="2057400" marR="0" lvl="5"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6pPr>
            <a:lvl7pPr marL="2057400" marR="0" lvl="6"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7pPr>
            <a:lvl8pPr marL="2057400" marR="0" lvl="7"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8pPr>
            <a:lvl9pPr marL="2057400" marR="0" lvl="8"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9pPr>
          </a:lstStyle>
          <a:p>
            <a:pPr lvl="0">
              <a:buNone/>
            </a:pPr>
            <a:endParaRPr lang="en-GB" dirty="0"/>
          </a:p>
          <a:p>
            <a:pPr lvl="0">
              <a:buNone/>
            </a:pPr>
            <a:r>
              <a:rPr lang="en-GB" dirty="0">
                <a:solidFill>
                  <a:schemeClr val="tx1"/>
                </a:solidFill>
              </a:rPr>
              <a:t>“Good Common Sense...</a:t>
            </a:r>
            <a:br>
              <a:rPr lang="en-GB" dirty="0">
                <a:solidFill>
                  <a:schemeClr val="tx1"/>
                </a:solidFill>
              </a:rPr>
            </a:br>
            <a:r>
              <a:rPr lang="en-GB" dirty="0">
                <a:solidFill>
                  <a:schemeClr val="tx1"/>
                </a:solidFill>
              </a:rPr>
              <a:t>...a most uncommon virtue”</a:t>
            </a:r>
          </a:p>
          <a:p>
            <a:pPr marL="0" lvl="1" indent="0">
              <a:buNone/>
            </a:pPr>
            <a:r>
              <a:rPr lang="en-GB" dirty="0" smtClean="0">
                <a:solidFill>
                  <a:schemeClr val="tx1"/>
                </a:solidFill>
              </a:rPr>
              <a:t>		Mark </a:t>
            </a:r>
            <a:r>
              <a:rPr lang="en-GB" dirty="0">
                <a:solidFill>
                  <a:schemeClr val="tx1"/>
                </a:solidFill>
              </a:rPr>
              <a:t>Twain</a:t>
            </a:r>
          </a:p>
        </p:txBody>
      </p:sp>
    </p:spTree>
    <p:extLst>
      <p:ext uri="{BB962C8B-B14F-4D97-AF65-F5344CB8AC3E}">
        <p14:creationId xmlns:p14="http://schemas.microsoft.com/office/powerpoint/2010/main" val="1825398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Physical </a:t>
            </a:r>
            <a:r>
              <a:rPr lang="en-GB" sz="3600" dirty="0" smtClean="0"/>
              <a:t>Security </a:t>
            </a:r>
            <a:endParaRPr lang="en-GB" sz="3600" dirty="0"/>
          </a:p>
        </p:txBody>
      </p:sp>
      <p:sp>
        <p:nvSpPr>
          <p:cNvPr id="3" name="Content Placeholder 2"/>
          <p:cNvSpPr>
            <a:spLocks noGrp="1"/>
          </p:cNvSpPr>
          <p:nvPr>
            <p:ph idx="1"/>
          </p:nvPr>
        </p:nvSpPr>
        <p:spPr/>
        <p:txBody>
          <a:bodyPr>
            <a:noAutofit/>
          </a:bodyPr>
          <a:lstStyle/>
          <a:p>
            <a:pPr>
              <a:buClr>
                <a:schemeClr val="accent6"/>
              </a:buClr>
            </a:pPr>
            <a:r>
              <a:rPr lang="en-GB" sz="2800" dirty="0" smtClean="0"/>
              <a:t>measures </a:t>
            </a:r>
            <a:r>
              <a:rPr lang="en-GB" sz="2800" dirty="0"/>
              <a:t>that are designed to deny access to unauthorized personnel from physically accessing a building, facility, resource, or stored information; </a:t>
            </a:r>
            <a:endParaRPr lang="en-GB" sz="2800" dirty="0" smtClean="0"/>
          </a:p>
          <a:p>
            <a:pPr lvl="1">
              <a:buClr>
                <a:schemeClr val="accent6"/>
              </a:buClr>
            </a:pPr>
            <a:r>
              <a:rPr lang="en-GB" sz="2800" dirty="0" smtClean="0"/>
              <a:t>including </a:t>
            </a:r>
            <a:r>
              <a:rPr lang="en-GB" sz="2800" dirty="0"/>
              <a:t>attackers or even accidental </a:t>
            </a:r>
            <a:r>
              <a:rPr lang="en-GB" sz="2800" dirty="0" smtClean="0"/>
              <a:t>intruders </a:t>
            </a:r>
          </a:p>
          <a:p>
            <a:pPr lvl="1">
              <a:buClr>
                <a:schemeClr val="accent6"/>
              </a:buClr>
            </a:pPr>
            <a:r>
              <a:rPr lang="en-GB" sz="2800" dirty="0" smtClean="0"/>
              <a:t>can </a:t>
            </a:r>
            <a:r>
              <a:rPr lang="en-GB" sz="2800" dirty="0"/>
              <a:t>be as simple as a locked door or as elaborate as multiple layers of barriers, armed security guards and guardhouse placement.</a:t>
            </a:r>
          </a:p>
        </p:txBody>
      </p:sp>
    </p:spTree>
    <p:extLst>
      <p:ext uri="{BB962C8B-B14F-4D97-AF65-F5344CB8AC3E}">
        <p14:creationId xmlns:p14="http://schemas.microsoft.com/office/powerpoint/2010/main" val="16720640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Physical </a:t>
            </a:r>
            <a:r>
              <a:rPr lang="en-GB" sz="3600" dirty="0" smtClean="0"/>
              <a:t>Security </a:t>
            </a:r>
            <a:endParaRPr lang="en-GB" sz="3600" dirty="0"/>
          </a:p>
        </p:txBody>
      </p:sp>
      <p:sp>
        <p:nvSpPr>
          <p:cNvPr id="3" name="Content Placeholder 2"/>
          <p:cNvSpPr>
            <a:spLocks noGrp="1"/>
          </p:cNvSpPr>
          <p:nvPr>
            <p:ph idx="1"/>
          </p:nvPr>
        </p:nvSpPr>
        <p:spPr/>
        <p:txBody>
          <a:bodyPr>
            <a:normAutofit/>
          </a:bodyPr>
          <a:lstStyle/>
          <a:p>
            <a:pPr>
              <a:buClr>
                <a:schemeClr val="accent6"/>
              </a:buClr>
            </a:pPr>
            <a:r>
              <a:rPr lang="en-GB" sz="3200" dirty="0" smtClean="0"/>
              <a:t>The aim is to </a:t>
            </a:r>
            <a:r>
              <a:rPr lang="en-GB" sz="3200" dirty="0"/>
              <a:t> </a:t>
            </a:r>
            <a:r>
              <a:rPr lang="en-GB" sz="3200" dirty="0" smtClean="0"/>
              <a:t>make it too </a:t>
            </a:r>
            <a:r>
              <a:rPr lang="en-GB" sz="3200" dirty="0"/>
              <a:t>difficult, </a:t>
            </a:r>
            <a:r>
              <a:rPr lang="en-GB" sz="3200" dirty="0" smtClean="0"/>
              <a:t>risky</a:t>
            </a:r>
            <a:r>
              <a:rPr lang="en-GB" sz="3200" dirty="0"/>
              <a:t> or costly to an attacker to even attempt an intrusion. </a:t>
            </a:r>
            <a:endParaRPr lang="en-GB" sz="3200" dirty="0" smtClean="0"/>
          </a:p>
          <a:p>
            <a:pPr>
              <a:buClr>
                <a:schemeClr val="accent6"/>
              </a:buClr>
            </a:pPr>
            <a:r>
              <a:rPr lang="en-GB" sz="3200" dirty="0" smtClean="0"/>
              <a:t>Strong </a:t>
            </a:r>
            <a:r>
              <a:rPr lang="en-GB" sz="3200" dirty="0"/>
              <a:t>security measures also come at a cost, and there can be no perfect security. </a:t>
            </a:r>
            <a:endParaRPr lang="en-GB" sz="3200" dirty="0" smtClean="0"/>
          </a:p>
          <a:p>
            <a:pPr lvl="1">
              <a:buClr>
                <a:schemeClr val="accent6"/>
              </a:buClr>
            </a:pPr>
            <a:r>
              <a:rPr lang="en-GB" sz="2800" dirty="0" smtClean="0"/>
              <a:t>balance </a:t>
            </a:r>
            <a:r>
              <a:rPr lang="en-GB" sz="2800" dirty="0"/>
              <a:t>security features and a tolerable amount of personnel access against available resources, risks to assets to be protected, and  aesthetics. </a:t>
            </a:r>
            <a:endParaRPr lang="en-GB" sz="2800" dirty="0" smtClean="0"/>
          </a:p>
          <a:p>
            <a:pPr lvl="1">
              <a:buClr>
                <a:schemeClr val="accent6"/>
              </a:buClr>
            </a:pPr>
            <a:r>
              <a:rPr lang="en-GB" sz="2800" dirty="0" smtClean="0"/>
              <a:t>life-cycle</a:t>
            </a:r>
            <a:r>
              <a:rPr lang="en-GB" sz="2800" dirty="0"/>
              <a:t> sustaining </a:t>
            </a:r>
            <a:r>
              <a:rPr lang="en-GB" sz="2800" dirty="0" smtClean="0"/>
              <a:t>costs</a:t>
            </a:r>
            <a:endParaRPr lang="en-GB" sz="2800" dirty="0"/>
          </a:p>
        </p:txBody>
      </p:sp>
    </p:spTree>
    <p:extLst>
      <p:ext uri="{BB962C8B-B14F-4D97-AF65-F5344CB8AC3E}">
        <p14:creationId xmlns:p14="http://schemas.microsoft.com/office/powerpoint/2010/main" val="11334174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Physical Security</a:t>
            </a:r>
            <a:endParaRPr lang="en-GB" sz="3600" dirty="0"/>
          </a:p>
        </p:txBody>
      </p:sp>
      <p:sp>
        <p:nvSpPr>
          <p:cNvPr id="3" name="Content Placeholder 2"/>
          <p:cNvSpPr>
            <a:spLocks noGrp="1"/>
          </p:cNvSpPr>
          <p:nvPr>
            <p:ph idx="1"/>
          </p:nvPr>
        </p:nvSpPr>
        <p:spPr/>
        <p:txBody>
          <a:bodyPr>
            <a:normAutofit/>
          </a:bodyPr>
          <a:lstStyle/>
          <a:p>
            <a:pPr>
              <a:buClr>
                <a:schemeClr val="accent6"/>
              </a:buClr>
            </a:pPr>
            <a:r>
              <a:rPr lang="en-GB" sz="3600" dirty="0"/>
              <a:t>good physical security is a combination of defensive principles designed to:</a:t>
            </a:r>
          </a:p>
          <a:p>
            <a:pPr lvl="1">
              <a:buClr>
                <a:schemeClr val="accent6"/>
              </a:buClr>
            </a:pPr>
            <a:r>
              <a:rPr lang="en-GB" sz="3200" dirty="0" smtClean="0"/>
              <a:t>Passive  defences</a:t>
            </a:r>
          </a:p>
          <a:p>
            <a:pPr lvl="2">
              <a:buClr>
                <a:schemeClr val="accent6"/>
              </a:buClr>
            </a:pPr>
            <a:r>
              <a:rPr lang="en-GB" sz="2800" dirty="0" smtClean="0"/>
              <a:t>Deter and Delay</a:t>
            </a:r>
            <a:endParaRPr lang="en-GB" sz="2800" dirty="0"/>
          </a:p>
          <a:p>
            <a:pPr lvl="1">
              <a:buClr>
                <a:schemeClr val="accent6"/>
              </a:buClr>
            </a:pPr>
            <a:r>
              <a:rPr lang="en-GB" sz="3200" dirty="0" smtClean="0"/>
              <a:t> Active defences</a:t>
            </a:r>
          </a:p>
          <a:p>
            <a:pPr lvl="2">
              <a:buClr>
                <a:schemeClr val="accent6"/>
              </a:buClr>
            </a:pPr>
            <a:r>
              <a:rPr lang="en-GB" sz="2800" dirty="0" smtClean="0"/>
              <a:t>detect</a:t>
            </a:r>
            <a:r>
              <a:rPr lang="en-GB" sz="2800" dirty="0"/>
              <a:t>, </a:t>
            </a:r>
            <a:r>
              <a:rPr lang="en-GB" sz="2800" dirty="0" smtClean="0"/>
              <a:t>and respond </a:t>
            </a:r>
            <a:r>
              <a:rPr lang="en-GB" sz="2800" dirty="0"/>
              <a:t>(and ultimately, deny access)</a:t>
            </a:r>
          </a:p>
          <a:p>
            <a:pPr marL="400050" lvl="1" indent="0">
              <a:buNone/>
            </a:pPr>
            <a:r>
              <a:rPr lang="en-GB" sz="3200" dirty="0"/>
              <a:t>... to intrusions into critical physical </a:t>
            </a:r>
            <a:r>
              <a:rPr lang="en-GB" sz="3200" dirty="0" smtClean="0"/>
              <a:t>spaces</a:t>
            </a:r>
            <a:endParaRPr lang="en-GB" sz="3200" dirty="0"/>
          </a:p>
        </p:txBody>
      </p:sp>
    </p:spTree>
    <p:extLst>
      <p:ext uri="{BB962C8B-B14F-4D97-AF65-F5344CB8AC3E}">
        <p14:creationId xmlns:p14="http://schemas.microsoft.com/office/powerpoint/2010/main" val="12539308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800" y="733808"/>
            <a:ext cx="7497763" cy="472309"/>
          </a:xfrm>
        </p:spPr>
        <p:txBody>
          <a:bodyPr wrap="square" lIns="0" tIns="0" rIns="0" bIns="0">
            <a:spAutoFit/>
          </a:bodyPr>
          <a:lstStyle>
            <a:defPPr lvl="0">
              <a:buNone/>
            </a:defPPr>
            <a:lvl1pPr lvl="0">
              <a:buNone/>
            </a:lvl1pPr>
          </a:lstStyle>
          <a:p>
            <a:pPr lvl="0">
              <a:lnSpc>
                <a:spcPct val="93000"/>
              </a:lnSpc>
            </a:pPr>
            <a:r>
              <a:rPr lang="en-GB" dirty="0" smtClean="0"/>
              <a:t>Other Physical </a:t>
            </a:r>
            <a:r>
              <a:rPr lang="en-GB" dirty="0"/>
              <a:t>Security</a:t>
            </a:r>
          </a:p>
        </p:txBody>
      </p:sp>
      <p:sp>
        <p:nvSpPr>
          <p:cNvPr id="3" name="Text Placeholder 2"/>
          <p:cNvSpPr txBox="1">
            <a:spLocks noGrp="1"/>
          </p:cNvSpPr>
          <p:nvPr>
            <p:ph type="body" idx="4294967295"/>
          </p:nvPr>
        </p:nvSpPr>
        <p:spPr>
          <a:xfrm>
            <a:off x="685800" y="1484313"/>
            <a:ext cx="7519988" cy="4441825"/>
          </a:xfrm>
        </p:spPr>
        <p:txBody>
          <a:bodyPr wrap="square" lIns="0" tIns="0" rIns="0" bIns="0"/>
          <a:lstStyle>
            <a:defPPr marL="314280" marR="0" lvl="0" indent="-314280" algn="l" rtl="0" hangingPunct="1">
              <a:lnSpc>
                <a:spcPct val="100000"/>
              </a:lnSpc>
              <a:spcBef>
                <a:spcPts val="799"/>
              </a:spcBef>
              <a:spcAft>
                <a:spcPts val="0"/>
              </a:spcAft>
              <a:buClr>
                <a:srgbClr val="FF9900"/>
              </a:buClr>
              <a:buSzPct val="100000"/>
              <a:buFont typeface="Verdana" pitchFamily="34"/>
              <a:buNone/>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defPPr>
            <a:lvl1pPr marL="314280" marR="0" lvl="0" indent="-314280" algn="l" rtl="0" hangingPunct="1">
              <a:lnSpc>
                <a:spcPct val="100000"/>
              </a:lnSpc>
              <a:spcBef>
                <a:spcPts val="799"/>
              </a:spcBef>
              <a:spcAft>
                <a:spcPts val="0"/>
              </a:spcAft>
              <a:buClr>
                <a:srgbClr val="FF9900"/>
              </a:buClr>
              <a:buSzPct val="100000"/>
              <a:buFont typeface="Verdana" pitchFamily="34"/>
              <a:buChar char="•"/>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lvl1pPr>
            <a:lvl2pPr marL="714240" marR="0" lvl="1" indent="-257040" algn="l" rtl="0" hangingPunct="1">
              <a:lnSpc>
                <a:spcPct val="100000"/>
              </a:lnSpc>
              <a:spcBef>
                <a:spcPts val="697"/>
              </a:spcBef>
              <a:spcAft>
                <a:spcPts val="0"/>
              </a:spcAft>
              <a:buClr>
                <a:srgbClr val="FF9900"/>
              </a:buClr>
              <a:buSzPct val="100000"/>
              <a:buFont typeface="GillSans" pitchFamily="34"/>
              <a:buChar char="–"/>
              <a:tabLst>
                <a:tab pos="183960" algn="l"/>
                <a:tab pos="633240" algn="l"/>
                <a:tab pos="1082520" algn="l"/>
                <a:tab pos="1531800" algn="l"/>
                <a:tab pos="1981080" algn="l"/>
                <a:tab pos="2430360" algn="l"/>
                <a:tab pos="2879640" algn="l"/>
                <a:tab pos="3328919" algn="l"/>
                <a:tab pos="3778200" algn="l"/>
                <a:tab pos="4227479" algn="l"/>
                <a:tab pos="4676760" algn="l"/>
                <a:tab pos="5125679" algn="l"/>
                <a:tab pos="5574960" algn="l"/>
                <a:tab pos="6024240" algn="l"/>
                <a:tab pos="6473519" algn="l"/>
                <a:tab pos="6922800" algn="l"/>
                <a:tab pos="7372079" algn="l"/>
                <a:tab pos="7821360" algn="l"/>
                <a:tab pos="8270640" algn="l"/>
                <a:tab pos="8719920" algn="l"/>
              </a:tabLst>
              <a:defRPr lang="en-GB" sz="2800" b="0" i="0" u="none" strike="noStrike" baseline="0">
                <a:ln>
                  <a:noFill/>
                </a:ln>
                <a:solidFill>
                  <a:srgbClr val="000000"/>
                </a:solidFill>
                <a:latin typeface="GillSans" pitchFamily="34"/>
                <a:ea typeface="MS Gothic" pitchFamily="2"/>
                <a:cs typeface="MS Gothic" pitchFamily="2"/>
              </a:defRPr>
            </a:lvl2pPr>
            <a:lvl3pPr marL="1143000" marR="0" lvl="2" indent="-228600" algn="l" rtl="0" hangingPunct="1">
              <a:lnSpc>
                <a:spcPct val="100000"/>
              </a:lnSpc>
              <a:spcBef>
                <a:spcPts val="598"/>
              </a:spcBef>
              <a:spcAft>
                <a:spcPts val="0"/>
              </a:spcAft>
              <a:buClr>
                <a:srgbClr val="FF9900"/>
              </a:buClr>
              <a:buSzPct val="100000"/>
              <a:buFont typeface="GillSans"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GB" sz="2400" b="0" i="0" u="none" strike="noStrike" baseline="0">
                <a:ln>
                  <a:noFill/>
                </a:ln>
                <a:solidFill>
                  <a:srgbClr val="000000"/>
                </a:solidFill>
                <a:latin typeface="GillSans" pitchFamily="34"/>
                <a:ea typeface="MS Gothic" pitchFamily="2"/>
                <a:cs typeface="MS Gothic" pitchFamily="2"/>
              </a:defRPr>
            </a:lvl3pPr>
            <a:lvl4pPr marL="1600199" marR="0" lvl="3" indent="-228600" algn="l" rtl="0" hangingPunct="1">
              <a:lnSpc>
                <a:spcPct val="100000"/>
              </a:lnSpc>
              <a:spcBef>
                <a:spcPts val="499"/>
              </a:spcBef>
              <a:spcAft>
                <a:spcPts val="0"/>
              </a:spcAft>
              <a:buClr>
                <a:srgbClr val="FF9900"/>
              </a:buClr>
              <a:buSzPct val="100000"/>
              <a:buFont typeface="GillSans"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GB" sz="2000" b="0" i="0" u="none" strike="noStrike" baseline="0">
                <a:ln>
                  <a:noFill/>
                </a:ln>
                <a:solidFill>
                  <a:srgbClr val="000000"/>
                </a:solidFill>
                <a:latin typeface="GillSans" pitchFamily="34"/>
                <a:ea typeface="MS Gothic" pitchFamily="2"/>
                <a:cs typeface="MS Gothic" pitchFamily="2"/>
              </a:defRPr>
            </a:lvl4pPr>
            <a:lvl5pPr marL="2057400" marR="0" lvl="4"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5pPr>
            <a:lvl6pPr marL="2057400" marR="0" lvl="5"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6pPr>
            <a:lvl7pPr marL="2057400" marR="0" lvl="6"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7pPr>
            <a:lvl8pPr marL="2057400" marR="0" lvl="7"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8pPr>
            <a:lvl9pPr marL="2057400" marR="0" lvl="8"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9pPr>
          </a:lstStyle>
          <a:p>
            <a:pPr lvl="0">
              <a:buNone/>
            </a:pPr>
            <a:r>
              <a:rPr lang="en-GB" dirty="0">
                <a:solidFill>
                  <a:schemeClr val="tx1"/>
                </a:solidFill>
              </a:rPr>
              <a:t>Potential risks:</a:t>
            </a:r>
          </a:p>
          <a:p>
            <a:pPr marL="342900" lvl="1" indent="-342900"/>
            <a:r>
              <a:rPr lang="en-GB" sz="2400" i="1" dirty="0">
                <a:solidFill>
                  <a:schemeClr val="tx1"/>
                </a:solidFill>
              </a:rPr>
              <a:t>Natural disasters</a:t>
            </a:r>
            <a:br>
              <a:rPr lang="en-GB" sz="2400" i="1" dirty="0">
                <a:solidFill>
                  <a:schemeClr val="tx1"/>
                </a:solidFill>
              </a:rPr>
            </a:br>
            <a:r>
              <a:rPr lang="en-GB" sz="2400" dirty="0">
                <a:solidFill>
                  <a:schemeClr val="tx1"/>
                </a:solidFill>
              </a:rPr>
              <a:t>e.g. Flood, fire, lightning, storm, earthquake, explosion, falling cows...</a:t>
            </a:r>
          </a:p>
          <a:p>
            <a:pPr marL="342900" lvl="1" indent="-342900"/>
            <a:r>
              <a:rPr lang="en-GB" sz="2400" i="1" dirty="0">
                <a:solidFill>
                  <a:schemeClr val="tx1"/>
                </a:solidFill>
              </a:rPr>
              <a:t>Power loss</a:t>
            </a:r>
            <a:br>
              <a:rPr lang="en-GB" sz="2400" i="1" dirty="0">
                <a:solidFill>
                  <a:schemeClr val="tx1"/>
                </a:solidFill>
              </a:rPr>
            </a:br>
            <a:r>
              <a:rPr lang="en-GB" sz="2400" dirty="0">
                <a:solidFill>
                  <a:schemeClr val="tx1"/>
                </a:solidFill>
              </a:rPr>
              <a:t>use of UPS, surge suppression</a:t>
            </a:r>
          </a:p>
          <a:p>
            <a:pPr marL="342900" lvl="1" indent="-342900"/>
            <a:r>
              <a:rPr lang="en-GB" sz="2400" i="1" dirty="0">
                <a:solidFill>
                  <a:schemeClr val="tx1"/>
                </a:solidFill>
              </a:rPr>
              <a:t>Vandalism</a:t>
            </a:r>
            <a:br>
              <a:rPr lang="en-GB" sz="2400" i="1" dirty="0">
                <a:solidFill>
                  <a:schemeClr val="tx1"/>
                </a:solidFill>
              </a:rPr>
            </a:br>
            <a:r>
              <a:rPr lang="en-GB" sz="2400" dirty="0">
                <a:solidFill>
                  <a:schemeClr val="tx1"/>
                </a:solidFill>
              </a:rPr>
              <a:t>unauthorised use, theft, damage</a:t>
            </a:r>
          </a:p>
          <a:p>
            <a:pPr marL="342900" lvl="1" indent="-342900"/>
            <a:r>
              <a:rPr lang="en-GB" sz="2400" i="1" dirty="0">
                <a:solidFill>
                  <a:schemeClr val="tx1"/>
                </a:solidFill>
              </a:rPr>
              <a:t>Information theft</a:t>
            </a:r>
            <a:r>
              <a:rPr lang="en-GB" sz="2400" dirty="0">
                <a:solidFill>
                  <a:schemeClr val="tx1"/>
                </a:solidFill>
              </a:rPr>
              <a:t/>
            </a:r>
            <a:br>
              <a:rPr lang="en-GB" sz="2400" dirty="0">
                <a:solidFill>
                  <a:schemeClr val="tx1"/>
                </a:solidFill>
              </a:rPr>
            </a:br>
            <a:r>
              <a:rPr lang="en-GB" sz="2400" dirty="0">
                <a:solidFill>
                  <a:schemeClr val="tx1"/>
                </a:solidFill>
              </a:rPr>
              <a:t>use of shredding, overwriting, degaussing</a:t>
            </a:r>
          </a:p>
        </p:txBody>
      </p:sp>
    </p:spTree>
    <p:extLst>
      <p:ext uri="{BB962C8B-B14F-4D97-AF65-F5344CB8AC3E}">
        <p14:creationId xmlns:p14="http://schemas.microsoft.com/office/powerpoint/2010/main" val="3321319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800" y="733808"/>
            <a:ext cx="7497763" cy="472309"/>
          </a:xfrm>
        </p:spPr>
        <p:txBody>
          <a:bodyPr wrap="square" lIns="0" tIns="0" rIns="0" bIns="0">
            <a:spAutoFit/>
          </a:bodyPr>
          <a:lstStyle>
            <a:defPPr lvl="0">
              <a:buNone/>
            </a:defPPr>
            <a:lvl1pPr lvl="0">
              <a:buNone/>
            </a:lvl1pPr>
          </a:lstStyle>
          <a:p>
            <a:pPr lvl="0">
              <a:lnSpc>
                <a:spcPct val="93000"/>
              </a:lnSpc>
            </a:pPr>
            <a:r>
              <a:rPr lang="en-GB" dirty="0"/>
              <a:t>Physical Security</a:t>
            </a:r>
          </a:p>
        </p:txBody>
      </p:sp>
      <p:sp>
        <p:nvSpPr>
          <p:cNvPr id="3" name="Text Placeholder 2"/>
          <p:cNvSpPr txBox="1">
            <a:spLocks noGrp="1"/>
          </p:cNvSpPr>
          <p:nvPr>
            <p:ph type="body" idx="4294967295"/>
          </p:nvPr>
        </p:nvSpPr>
        <p:spPr>
          <a:xfrm>
            <a:off x="685800" y="1484313"/>
            <a:ext cx="7519988" cy="4478337"/>
          </a:xfrm>
        </p:spPr>
        <p:txBody>
          <a:bodyPr wrap="square" lIns="0" tIns="0" rIns="0" bIns="0">
            <a:normAutofit lnSpcReduction="10000"/>
          </a:bodyPr>
          <a:lstStyle>
            <a:defPPr marL="314280" marR="0" lvl="0" indent="-314280" algn="l" rtl="0" hangingPunct="1">
              <a:lnSpc>
                <a:spcPct val="100000"/>
              </a:lnSpc>
              <a:spcBef>
                <a:spcPts val="799"/>
              </a:spcBef>
              <a:spcAft>
                <a:spcPts val="0"/>
              </a:spcAft>
              <a:buClr>
                <a:srgbClr val="FF9900"/>
              </a:buClr>
              <a:buSzPct val="100000"/>
              <a:buFont typeface="Verdana" pitchFamily="34"/>
              <a:buNone/>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defPPr>
            <a:lvl1pPr marL="314280" marR="0" lvl="0" indent="-314280" algn="l" rtl="0" hangingPunct="1">
              <a:lnSpc>
                <a:spcPct val="100000"/>
              </a:lnSpc>
              <a:spcBef>
                <a:spcPts val="799"/>
              </a:spcBef>
              <a:spcAft>
                <a:spcPts val="0"/>
              </a:spcAft>
              <a:buClr>
                <a:srgbClr val="FF9900"/>
              </a:buClr>
              <a:buSzPct val="100000"/>
              <a:buFont typeface="Verdana" pitchFamily="34"/>
              <a:buChar char="•"/>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lvl1pPr>
            <a:lvl2pPr marL="714240" marR="0" lvl="1" indent="-257040" algn="l" rtl="0" hangingPunct="1">
              <a:lnSpc>
                <a:spcPct val="100000"/>
              </a:lnSpc>
              <a:spcBef>
                <a:spcPts val="697"/>
              </a:spcBef>
              <a:spcAft>
                <a:spcPts val="0"/>
              </a:spcAft>
              <a:buClr>
                <a:srgbClr val="FF9900"/>
              </a:buClr>
              <a:buSzPct val="100000"/>
              <a:buFont typeface="GillSans" pitchFamily="34"/>
              <a:buChar char="–"/>
              <a:tabLst>
                <a:tab pos="183960" algn="l"/>
                <a:tab pos="633240" algn="l"/>
                <a:tab pos="1082520" algn="l"/>
                <a:tab pos="1531800" algn="l"/>
                <a:tab pos="1981080" algn="l"/>
                <a:tab pos="2430360" algn="l"/>
                <a:tab pos="2879640" algn="l"/>
                <a:tab pos="3328919" algn="l"/>
                <a:tab pos="3778200" algn="l"/>
                <a:tab pos="4227479" algn="l"/>
                <a:tab pos="4676760" algn="l"/>
                <a:tab pos="5125679" algn="l"/>
                <a:tab pos="5574960" algn="l"/>
                <a:tab pos="6024240" algn="l"/>
                <a:tab pos="6473519" algn="l"/>
                <a:tab pos="6922800" algn="l"/>
                <a:tab pos="7372079" algn="l"/>
                <a:tab pos="7821360" algn="l"/>
                <a:tab pos="8270640" algn="l"/>
                <a:tab pos="8719920" algn="l"/>
              </a:tabLst>
              <a:defRPr lang="en-GB" sz="2800" b="0" i="0" u="none" strike="noStrike" baseline="0">
                <a:ln>
                  <a:noFill/>
                </a:ln>
                <a:solidFill>
                  <a:srgbClr val="000000"/>
                </a:solidFill>
                <a:latin typeface="GillSans" pitchFamily="34"/>
                <a:ea typeface="MS Gothic" pitchFamily="2"/>
                <a:cs typeface="MS Gothic" pitchFamily="2"/>
              </a:defRPr>
            </a:lvl2pPr>
            <a:lvl3pPr marL="1143000" marR="0" lvl="2" indent="-228600" algn="l" rtl="0" hangingPunct="1">
              <a:lnSpc>
                <a:spcPct val="100000"/>
              </a:lnSpc>
              <a:spcBef>
                <a:spcPts val="598"/>
              </a:spcBef>
              <a:spcAft>
                <a:spcPts val="0"/>
              </a:spcAft>
              <a:buClr>
                <a:srgbClr val="FF9900"/>
              </a:buClr>
              <a:buSzPct val="100000"/>
              <a:buFont typeface="GillSans"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GB" sz="2400" b="0" i="0" u="none" strike="noStrike" baseline="0">
                <a:ln>
                  <a:noFill/>
                </a:ln>
                <a:solidFill>
                  <a:srgbClr val="000000"/>
                </a:solidFill>
                <a:latin typeface="GillSans" pitchFamily="34"/>
                <a:ea typeface="MS Gothic" pitchFamily="2"/>
                <a:cs typeface="MS Gothic" pitchFamily="2"/>
              </a:defRPr>
            </a:lvl3pPr>
            <a:lvl4pPr marL="1600199" marR="0" lvl="3" indent="-228600" algn="l" rtl="0" hangingPunct="1">
              <a:lnSpc>
                <a:spcPct val="100000"/>
              </a:lnSpc>
              <a:spcBef>
                <a:spcPts val="499"/>
              </a:spcBef>
              <a:spcAft>
                <a:spcPts val="0"/>
              </a:spcAft>
              <a:buClr>
                <a:srgbClr val="FF9900"/>
              </a:buClr>
              <a:buSzPct val="100000"/>
              <a:buFont typeface="GillSans"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GB" sz="2000" b="0" i="0" u="none" strike="noStrike" baseline="0">
                <a:ln>
                  <a:noFill/>
                </a:ln>
                <a:solidFill>
                  <a:srgbClr val="000000"/>
                </a:solidFill>
                <a:latin typeface="GillSans" pitchFamily="34"/>
                <a:ea typeface="MS Gothic" pitchFamily="2"/>
                <a:cs typeface="MS Gothic" pitchFamily="2"/>
              </a:defRPr>
            </a:lvl4pPr>
            <a:lvl5pPr marL="2057400" marR="0" lvl="4"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5pPr>
            <a:lvl6pPr marL="2057400" marR="0" lvl="5"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6pPr>
            <a:lvl7pPr marL="2057400" marR="0" lvl="6"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7pPr>
            <a:lvl8pPr marL="2057400" marR="0" lvl="7"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8pPr>
            <a:lvl9pPr marL="2057400" marR="0" lvl="8"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9pPr>
          </a:lstStyle>
          <a:p>
            <a:pPr lvl="0">
              <a:buNone/>
            </a:pPr>
            <a:r>
              <a:rPr lang="en-GB" dirty="0">
                <a:solidFill>
                  <a:schemeClr val="tx1"/>
                </a:solidFill>
              </a:rPr>
              <a:t>Contingency Planning:</a:t>
            </a:r>
          </a:p>
          <a:p>
            <a:pPr marL="342900" lvl="1" indent="-342900"/>
            <a:r>
              <a:rPr lang="en-GB" sz="2400" i="1" dirty="0">
                <a:solidFill>
                  <a:schemeClr val="tx1"/>
                </a:solidFill>
              </a:rPr>
              <a:t>Back-up</a:t>
            </a:r>
            <a:br>
              <a:rPr lang="en-GB" sz="2400" i="1" dirty="0">
                <a:solidFill>
                  <a:schemeClr val="tx1"/>
                </a:solidFill>
              </a:rPr>
            </a:br>
            <a:r>
              <a:rPr lang="en-GB" sz="2400" dirty="0">
                <a:solidFill>
                  <a:schemeClr val="tx1"/>
                </a:solidFill>
              </a:rPr>
              <a:t>Complete? Revolving? Off-site? Network?</a:t>
            </a:r>
          </a:p>
          <a:p>
            <a:pPr marL="342900" lvl="1" indent="-342900"/>
            <a:r>
              <a:rPr lang="en-GB" sz="2400" i="1" dirty="0">
                <a:solidFill>
                  <a:schemeClr val="tx1"/>
                </a:solidFill>
              </a:rPr>
              <a:t>Cold Site</a:t>
            </a:r>
            <a:r>
              <a:rPr lang="en-GB" sz="2400" dirty="0">
                <a:solidFill>
                  <a:schemeClr val="tx1"/>
                </a:solidFill>
              </a:rPr>
              <a:t/>
            </a:r>
            <a:br>
              <a:rPr lang="en-GB" sz="2400" dirty="0">
                <a:solidFill>
                  <a:schemeClr val="tx1"/>
                </a:solidFill>
              </a:rPr>
            </a:br>
            <a:r>
              <a:rPr lang="en-GB" sz="2400" dirty="0">
                <a:solidFill>
                  <a:schemeClr val="tx1"/>
                </a:solidFill>
              </a:rPr>
              <a:t>i.e. A place where computing facilities can be moved to if necessary</a:t>
            </a:r>
          </a:p>
          <a:p>
            <a:pPr marL="342900" lvl="1" indent="-342900"/>
            <a:r>
              <a:rPr lang="en-GB" sz="2400" i="1" dirty="0">
                <a:solidFill>
                  <a:schemeClr val="tx1"/>
                </a:solidFill>
              </a:rPr>
              <a:t>Hot Site</a:t>
            </a:r>
            <a:r>
              <a:rPr lang="en-GB" sz="2400" dirty="0">
                <a:solidFill>
                  <a:schemeClr val="tx1"/>
                </a:solidFill>
              </a:rPr>
              <a:t/>
            </a:r>
            <a:br>
              <a:rPr lang="en-GB" sz="2400" dirty="0">
                <a:solidFill>
                  <a:schemeClr val="tx1"/>
                </a:solidFill>
              </a:rPr>
            </a:br>
            <a:r>
              <a:rPr lang="en-GB" sz="2400" dirty="0">
                <a:solidFill>
                  <a:schemeClr val="tx1"/>
                </a:solidFill>
              </a:rPr>
              <a:t>i.e. A back-up computer system already running and ready to go</a:t>
            </a:r>
          </a:p>
          <a:p>
            <a:pPr marL="342900" lvl="1" indent="-342900"/>
            <a:r>
              <a:rPr lang="en-GB" sz="2400" i="1" dirty="0">
                <a:solidFill>
                  <a:schemeClr val="tx1"/>
                </a:solidFill>
              </a:rPr>
              <a:t>Third Party</a:t>
            </a:r>
            <a:r>
              <a:rPr lang="en-GB" sz="2400" dirty="0">
                <a:solidFill>
                  <a:schemeClr val="tx1"/>
                </a:solidFill>
              </a:rPr>
              <a:t/>
            </a:r>
            <a:br>
              <a:rPr lang="en-GB" sz="2400" dirty="0">
                <a:solidFill>
                  <a:schemeClr val="tx1"/>
                </a:solidFill>
              </a:rPr>
            </a:br>
            <a:r>
              <a:rPr lang="en-GB" sz="2400" dirty="0">
                <a:solidFill>
                  <a:schemeClr val="tx1"/>
                </a:solidFill>
              </a:rPr>
              <a:t>may use a disaster recovery company to provide above</a:t>
            </a:r>
          </a:p>
        </p:txBody>
      </p:sp>
    </p:spTree>
    <p:extLst>
      <p:ext uri="{BB962C8B-B14F-4D97-AF65-F5344CB8AC3E}">
        <p14:creationId xmlns:p14="http://schemas.microsoft.com/office/powerpoint/2010/main" val="2835816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33400" y="733808"/>
            <a:ext cx="7650163" cy="472309"/>
          </a:xfrm>
        </p:spPr>
        <p:txBody>
          <a:bodyPr wrap="square" lIns="0" tIns="0" rIns="0" bIns="0">
            <a:spAutoFit/>
          </a:bodyPr>
          <a:lstStyle>
            <a:defPPr lvl="0">
              <a:buNone/>
            </a:defPPr>
            <a:lvl1pPr lvl="0">
              <a:buNone/>
            </a:lvl1pPr>
          </a:lstStyle>
          <a:p>
            <a:pPr lvl="0">
              <a:lnSpc>
                <a:spcPct val="93000"/>
              </a:lnSpc>
            </a:pPr>
            <a:r>
              <a:rPr lang="en-GB" dirty="0"/>
              <a:t>Physical Security</a:t>
            </a:r>
          </a:p>
        </p:txBody>
      </p:sp>
      <p:sp>
        <p:nvSpPr>
          <p:cNvPr id="3" name="Text Placeholder 2"/>
          <p:cNvSpPr txBox="1">
            <a:spLocks noGrp="1"/>
          </p:cNvSpPr>
          <p:nvPr>
            <p:ph type="body" idx="4294967295"/>
          </p:nvPr>
        </p:nvSpPr>
        <p:spPr>
          <a:xfrm>
            <a:off x="609600" y="1484313"/>
            <a:ext cx="7596188" cy="4441825"/>
          </a:xfrm>
        </p:spPr>
        <p:txBody>
          <a:bodyPr wrap="square" lIns="0" tIns="0" rIns="0" bIns="0"/>
          <a:lstStyle>
            <a:defPPr marL="314280" marR="0" lvl="0" indent="-314280" algn="l" rtl="0" hangingPunct="1">
              <a:lnSpc>
                <a:spcPct val="100000"/>
              </a:lnSpc>
              <a:spcBef>
                <a:spcPts val="799"/>
              </a:spcBef>
              <a:spcAft>
                <a:spcPts val="0"/>
              </a:spcAft>
              <a:buClr>
                <a:srgbClr val="FF9900"/>
              </a:buClr>
              <a:buSzPct val="100000"/>
              <a:buFont typeface="Verdana" pitchFamily="34"/>
              <a:buNone/>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defPPr>
            <a:lvl1pPr marL="314280" marR="0" lvl="0" indent="-314280" algn="l" rtl="0" hangingPunct="1">
              <a:lnSpc>
                <a:spcPct val="100000"/>
              </a:lnSpc>
              <a:spcBef>
                <a:spcPts val="799"/>
              </a:spcBef>
              <a:spcAft>
                <a:spcPts val="0"/>
              </a:spcAft>
              <a:buClr>
                <a:srgbClr val="FF9900"/>
              </a:buClr>
              <a:buSzPct val="100000"/>
              <a:buFont typeface="Verdana" pitchFamily="34"/>
              <a:buChar char="•"/>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lvl1pPr>
            <a:lvl2pPr marL="714240" marR="0" lvl="1" indent="-257040" algn="l" rtl="0" hangingPunct="1">
              <a:lnSpc>
                <a:spcPct val="100000"/>
              </a:lnSpc>
              <a:spcBef>
                <a:spcPts val="697"/>
              </a:spcBef>
              <a:spcAft>
                <a:spcPts val="0"/>
              </a:spcAft>
              <a:buClr>
                <a:srgbClr val="FF9900"/>
              </a:buClr>
              <a:buSzPct val="100000"/>
              <a:buFont typeface="GillSans" pitchFamily="34"/>
              <a:buChar char="–"/>
              <a:tabLst>
                <a:tab pos="183960" algn="l"/>
                <a:tab pos="633240" algn="l"/>
                <a:tab pos="1082520" algn="l"/>
                <a:tab pos="1531800" algn="l"/>
                <a:tab pos="1981080" algn="l"/>
                <a:tab pos="2430360" algn="l"/>
                <a:tab pos="2879640" algn="l"/>
                <a:tab pos="3328919" algn="l"/>
                <a:tab pos="3778200" algn="l"/>
                <a:tab pos="4227479" algn="l"/>
                <a:tab pos="4676760" algn="l"/>
                <a:tab pos="5125679" algn="l"/>
                <a:tab pos="5574960" algn="l"/>
                <a:tab pos="6024240" algn="l"/>
                <a:tab pos="6473519" algn="l"/>
                <a:tab pos="6922800" algn="l"/>
                <a:tab pos="7372079" algn="l"/>
                <a:tab pos="7821360" algn="l"/>
                <a:tab pos="8270640" algn="l"/>
                <a:tab pos="8719920" algn="l"/>
              </a:tabLst>
              <a:defRPr lang="en-GB" sz="2800" b="0" i="0" u="none" strike="noStrike" baseline="0">
                <a:ln>
                  <a:noFill/>
                </a:ln>
                <a:solidFill>
                  <a:srgbClr val="000000"/>
                </a:solidFill>
                <a:latin typeface="GillSans" pitchFamily="34"/>
                <a:ea typeface="MS Gothic" pitchFamily="2"/>
                <a:cs typeface="MS Gothic" pitchFamily="2"/>
              </a:defRPr>
            </a:lvl2pPr>
            <a:lvl3pPr marL="1143000" marR="0" lvl="2" indent="-228600" algn="l" rtl="0" hangingPunct="1">
              <a:lnSpc>
                <a:spcPct val="100000"/>
              </a:lnSpc>
              <a:spcBef>
                <a:spcPts val="598"/>
              </a:spcBef>
              <a:spcAft>
                <a:spcPts val="0"/>
              </a:spcAft>
              <a:buClr>
                <a:srgbClr val="FF9900"/>
              </a:buClr>
              <a:buSzPct val="100000"/>
              <a:buFont typeface="GillSans"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GB" sz="2400" b="0" i="0" u="none" strike="noStrike" baseline="0">
                <a:ln>
                  <a:noFill/>
                </a:ln>
                <a:solidFill>
                  <a:srgbClr val="000000"/>
                </a:solidFill>
                <a:latin typeface="GillSans" pitchFamily="34"/>
                <a:ea typeface="MS Gothic" pitchFamily="2"/>
                <a:cs typeface="MS Gothic" pitchFamily="2"/>
              </a:defRPr>
            </a:lvl3pPr>
            <a:lvl4pPr marL="1600199" marR="0" lvl="3" indent="-228600" algn="l" rtl="0" hangingPunct="1">
              <a:lnSpc>
                <a:spcPct val="100000"/>
              </a:lnSpc>
              <a:spcBef>
                <a:spcPts val="499"/>
              </a:spcBef>
              <a:spcAft>
                <a:spcPts val="0"/>
              </a:spcAft>
              <a:buClr>
                <a:srgbClr val="FF9900"/>
              </a:buClr>
              <a:buSzPct val="100000"/>
              <a:buFont typeface="GillSans"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GB" sz="2000" b="0" i="0" u="none" strike="noStrike" baseline="0">
                <a:ln>
                  <a:noFill/>
                </a:ln>
                <a:solidFill>
                  <a:srgbClr val="000000"/>
                </a:solidFill>
                <a:latin typeface="GillSans" pitchFamily="34"/>
                <a:ea typeface="MS Gothic" pitchFamily="2"/>
                <a:cs typeface="MS Gothic" pitchFamily="2"/>
              </a:defRPr>
            </a:lvl4pPr>
            <a:lvl5pPr marL="2057400" marR="0" lvl="4"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5pPr>
            <a:lvl6pPr marL="2057400" marR="0" lvl="5"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6pPr>
            <a:lvl7pPr marL="2057400" marR="0" lvl="6"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7pPr>
            <a:lvl8pPr marL="2057400" marR="0" lvl="7"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8pPr>
            <a:lvl9pPr marL="2057400" marR="0" lvl="8"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9pPr>
          </a:lstStyle>
          <a:p>
            <a:pPr lvl="0">
              <a:buNone/>
            </a:pPr>
            <a:r>
              <a:rPr lang="en-GB" dirty="0">
                <a:solidFill>
                  <a:schemeClr val="tx1"/>
                </a:solidFill>
              </a:rPr>
              <a:t>Issues:</a:t>
            </a:r>
          </a:p>
          <a:p>
            <a:pPr marL="457200" lvl="1" indent="-457200"/>
            <a:r>
              <a:rPr lang="en-GB" dirty="0">
                <a:solidFill>
                  <a:schemeClr val="tx1"/>
                </a:solidFill>
              </a:rPr>
              <a:t>How long do we have to respond?</a:t>
            </a:r>
          </a:p>
          <a:p>
            <a:pPr marL="457200" lvl="1" indent="-457200"/>
            <a:r>
              <a:rPr lang="en-GB" dirty="0">
                <a:solidFill>
                  <a:schemeClr val="tx1"/>
                </a:solidFill>
              </a:rPr>
              <a:t>Is human life at risk?</a:t>
            </a:r>
          </a:p>
          <a:p>
            <a:pPr marL="457200" lvl="1" indent="-457200"/>
            <a:r>
              <a:rPr lang="en-GB" dirty="0">
                <a:solidFill>
                  <a:schemeClr val="tx1"/>
                </a:solidFill>
              </a:rPr>
              <a:t>Graceful Degradation – the lesson of </a:t>
            </a:r>
            <a:r>
              <a:rPr lang="en-GB" dirty="0" err="1">
                <a:solidFill>
                  <a:schemeClr val="tx1"/>
                </a:solidFill>
              </a:rPr>
              <a:t>ARPAnet</a:t>
            </a:r>
            <a:endParaRPr lang="en-GB" dirty="0">
              <a:solidFill>
                <a:schemeClr val="tx1"/>
              </a:solidFill>
            </a:endParaRPr>
          </a:p>
          <a:p>
            <a:pPr marL="457200" lvl="1" indent="-457200"/>
            <a:r>
              <a:rPr lang="en-GB" dirty="0">
                <a:solidFill>
                  <a:schemeClr val="tx1"/>
                </a:solidFill>
              </a:rPr>
              <a:t>Layered defences; don't rely on a single defence mechanism</a:t>
            </a:r>
          </a:p>
          <a:p>
            <a:pPr marL="457200" lvl="1" indent="-457200"/>
            <a:r>
              <a:rPr lang="en-GB" dirty="0">
                <a:solidFill>
                  <a:schemeClr val="tx1"/>
                </a:solidFill>
              </a:rPr>
              <a:t>The price of control; I want to be in control, so I keep all servers on site, etc.  Oops...</a:t>
            </a:r>
          </a:p>
        </p:txBody>
      </p:sp>
    </p:spTree>
    <p:extLst>
      <p:ext uri="{BB962C8B-B14F-4D97-AF65-F5344CB8AC3E}">
        <p14:creationId xmlns:p14="http://schemas.microsoft.com/office/powerpoint/2010/main" val="2097541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09600" y="733808"/>
            <a:ext cx="7573963" cy="472309"/>
          </a:xfrm>
        </p:spPr>
        <p:txBody>
          <a:bodyPr wrap="square" lIns="0" tIns="0" rIns="0" bIns="0">
            <a:spAutoFit/>
          </a:bodyPr>
          <a:lstStyle>
            <a:defPPr lvl="0">
              <a:buNone/>
            </a:defPPr>
            <a:lvl1pPr lvl="0">
              <a:buNone/>
            </a:lvl1pPr>
          </a:lstStyle>
          <a:p>
            <a:pPr lvl="0">
              <a:lnSpc>
                <a:spcPct val="93000"/>
              </a:lnSpc>
            </a:pPr>
            <a:r>
              <a:rPr lang="en-GB" dirty="0"/>
              <a:t>Reminder:</a:t>
            </a:r>
          </a:p>
        </p:txBody>
      </p:sp>
      <p:sp>
        <p:nvSpPr>
          <p:cNvPr id="3" name="Text Placeholder 2"/>
          <p:cNvSpPr txBox="1">
            <a:spLocks noGrp="1"/>
          </p:cNvSpPr>
          <p:nvPr>
            <p:ph type="body" idx="4294967295"/>
          </p:nvPr>
        </p:nvSpPr>
        <p:spPr>
          <a:xfrm>
            <a:off x="609600" y="1484313"/>
            <a:ext cx="7596188" cy="4441825"/>
          </a:xfrm>
        </p:spPr>
        <p:txBody>
          <a:bodyPr wrap="square" lIns="0" tIns="0" rIns="0" bIns="0"/>
          <a:lstStyle>
            <a:defPPr marL="314280" marR="0" lvl="0" indent="-314280" algn="l" rtl="0" hangingPunct="1">
              <a:lnSpc>
                <a:spcPct val="100000"/>
              </a:lnSpc>
              <a:spcBef>
                <a:spcPts val="799"/>
              </a:spcBef>
              <a:spcAft>
                <a:spcPts val="0"/>
              </a:spcAft>
              <a:buClr>
                <a:srgbClr val="FF9900"/>
              </a:buClr>
              <a:buSzPct val="100000"/>
              <a:buFont typeface="Verdana" pitchFamily="34"/>
              <a:buNone/>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defPPr>
            <a:lvl1pPr marL="314280" marR="0" lvl="0" indent="-314280" algn="l" rtl="0" hangingPunct="1">
              <a:lnSpc>
                <a:spcPct val="100000"/>
              </a:lnSpc>
              <a:spcBef>
                <a:spcPts val="799"/>
              </a:spcBef>
              <a:spcAft>
                <a:spcPts val="0"/>
              </a:spcAft>
              <a:buClr>
                <a:srgbClr val="FF9900"/>
              </a:buClr>
              <a:buSzPct val="100000"/>
              <a:buFont typeface="Verdana" pitchFamily="34"/>
              <a:buChar char="•"/>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lvl1pPr>
            <a:lvl2pPr marL="714240" marR="0" lvl="1" indent="-257040" algn="l" rtl="0" hangingPunct="1">
              <a:lnSpc>
                <a:spcPct val="100000"/>
              </a:lnSpc>
              <a:spcBef>
                <a:spcPts val="697"/>
              </a:spcBef>
              <a:spcAft>
                <a:spcPts val="0"/>
              </a:spcAft>
              <a:buClr>
                <a:srgbClr val="FF9900"/>
              </a:buClr>
              <a:buSzPct val="100000"/>
              <a:buFont typeface="GillSans" pitchFamily="34"/>
              <a:buChar char="–"/>
              <a:tabLst>
                <a:tab pos="183960" algn="l"/>
                <a:tab pos="633240" algn="l"/>
                <a:tab pos="1082520" algn="l"/>
                <a:tab pos="1531800" algn="l"/>
                <a:tab pos="1981080" algn="l"/>
                <a:tab pos="2430360" algn="l"/>
                <a:tab pos="2879640" algn="l"/>
                <a:tab pos="3328919" algn="l"/>
                <a:tab pos="3778200" algn="l"/>
                <a:tab pos="4227479" algn="l"/>
                <a:tab pos="4676760" algn="l"/>
                <a:tab pos="5125679" algn="l"/>
                <a:tab pos="5574960" algn="l"/>
                <a:tab pos="6024240" algn="l"/>
                <a:tab pos="6473519" algn="l"/>
                <a:tab pos="6922800" algn="l"/>
                <a:tab pos="7372079" algn="l"/>
                <a:tab pos="7821360" algn="l"/>
                <a:tab pos="8270640" algn="l"/>
                <a:tab pos="8719920" algn="l"/>
              </a:tabLst>
              <a:defRPr lang="en-GB" sz="2800" b="0" i="0" u="none" strike="noStrike" baseline="0">
                <a:ln>
                  <a:noFill/>
                </a:ln>
                <a:solidFill>
                  <a:srgbClr val="000000"/>
                </a:solidFill>
                <a:latin typeface="GillSans" pitchFamily="34"/>
                <a:ea typeface="MS Gothic" pitchFamily="2"/>
                <a:cs typeface="MS Gothic" pitchFamily="2"/>
              </a:defRPr>
            </a:lvl2pPr>
            <a:lvl3pPr marL="1143000" marR="0" lvl="2" indent="-228600" algn="l" rtl="0" hangingPunct="1">
              <a:lnSpc>
                <a:spcPct val="100000"/>
              </a:lnSpc>
              <a:spcBef>
                <a:spcPts val="598"/>
              </a:spcBef>
              <a:spcAft>
                <a:spcPts val="0"/>
              </a:spcAft>
              <a:buClr>
                <a:srgbClr val="FF9900"/>
              </a:buClr>
              <a:buSzPct val="100000"/>
              <a:buFont typeface="GillSans"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GB" sz="2400" b="0" i="0" u="none" strike="noStrike" baseline="0">
                <a:ln>
                  <a:noFill/>
                </a:ln>
                <a:solidFill>
                  <a:srgbClr val="000000"/>
                </a:solidFill>
                <a:latin typeface="GillSans" pitchFamily="34"/>
                <a:ea typeface="MS Gothic" pitchFamily="2"/>
                <a:cs typeface="MS Gothic" pitchFamily="2"/>
              </a:defRPr>
            </a:lvl3pPr>
            <a:lvl4pPr marL="1600199" marR="0" lvl="3" indent="-228600" algn="l" rtl="0" hangingPunct="1">
              <a:lnSpc>
                <a:spcPct val="100000"/>
              </a:lnSpc>
              <a:spcBef>
                <a:spcPts val="499"/>
              </a:spcBef>
              <a:spcAft>
                <a:spcPts val="0"/>
              </a:spcAft>
              <a:buClr>
                <a:srgbClr val="FF9900"/>
              </a:buClr>
              <a:buSzPct val="100000"/>
              <a:buFont typeface="GillSans"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GB" sz="2000" b="0" i="0" u="none" strike="noStrike" baseline="0">
                <a:ln>
                  <a:noFill/>
                </a:ln>
                <a:solidFill>
                  <a:srgbClr val="000000"/>
                </a:solidFill>
                <a:latin typeface="GillSans" pitchFamily="34"/>
                <a:ea typeface="MS Gothic" pitchFamily="2"/>
                <a:cs typeface="MS Gothic" pitchFamily="2"/>
              </a:defRPr>
            </a:lvl4pPr>
            <a:lvl5pPr marL="2057400" marR="0" lvl="4"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5pPr>
            <a:lvl6pPr marL="2057400" marR="0" lvl="5"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6pPr>
            <a:lvl7pPr marL="2057400" marR="0" lvl="6"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7pPr>
            <a:lvl8pPr marL="2057400" marR="0" lvl="7"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8pPr>
            <a:lvl9pPr marL="2057400" marR="0" lvl="8"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9pPr>
          </a:lstStyle>
          <a:p>
            <a:pPr lvl="0">
              <a:buNone/>
            </a:pPr>
            <a:r>
              <a:rPr lang="en-GB" dirty="0">
                <a:solidFill>
                  <a:schemeClr val="tx1"/>
                </a:solidFill>
                <a:effectLst/>
              </a:rPr>
              <a:t>Security Administration consists of:</a:t>
            </a:r>
          </a:p>
          <a:p>
            <a:pPr marL="0" lvl="0" indent="0"/>
            <a:r>
              <a:rPr lang="en-GB" dirty="0">
                <a:solidFill>
                  <a:schemeClr val="tx1"/>
                </a:solidFill>
                <a:effectLst/>
              </a:rPr>
              <a:t>Planning (last </a:t>
            </a:r>
            <a:r>
              <a:rPr lang="en-GB" dirty="0" smtClean="0">
                <a:solidFill>
                  <a:schemeClr val="tx1"/>
                </a:solidFill>
                <a:effectLst/>
              </a:rPr>
              <a:t>time)</a:t>
            </a:r>
            <a:endParaRPr lang="en-GB" dirty="0">
              <a:solidFill>
                <a:schemeClr val="tx1"/>
              </a:solidFill>
              <a:effectLst/>
            </a:endParaRPr>
          </a:p>
          <a:p>
            <a:pPr marL="0" lvl="0" indent="0"/>
            <a:r>
              <a:rPr lang="en-GB" dirty="0" smtClean="0">
                <a:solidFill>
                  <a:schemeClr val="tx1"/>
                </a:solidFill>
                <a:effectLst/>
              </a:rPr>
              <a:t>Risk </a:t>
            </a:r>
            <a:r>
              <a:rPr lang="en-GB" dirty="0">
                <a:solidFill>
                  <a:schemeClr val="tx1"/>
                </a:solidFill>
                <a:effectLst/>
              </a:rPr>
              <a:t>Analysis</a:t>
            </a:r>
          </a:p>
          <a:p>
            <a:pPr marL="0" lvl="0" indent="0"/>
            <a:r>
              <a:rPr lang="en-GB" dirty="0" smtClean="0">
                <a:solidFill>
                  <a:schemeClr val="tx1"/>
                </a:solidFill>
                <a:effectLst/>
              </a:rPr>
              <a:t>Policy (last time)</a:t>
            </a:r>
          </a:p>
          <a:p>
            <a:pPr marL="0" indent="0"/>
            <a:r>
              <a:rPr lang="en-GB" dirty="0">
                <a:solidFill>
                  <a:schemeClr val="tx1"/>
                </a:solidFill>
                <a:effectLst/>
              </a:rPr>
              <a:t>Back-up (last time</a:t>
            </a:r>
            <a:r>
              <a:rPr lang="en-GB" dirty="0" smtClean="0">
                <a:solidFill>
                  <a:schemeClr val="tx1"/>
                </a:solidFill>
                <a:effectLst/>
              </a:rPr>
              <a:t>)</a:t>
            </a:r>
          </a:p>
          <a:p>
            <a:pPr marL="0" indent="0"/>
            <a:r>
              <a:rPr lang="en-GB" dirty="0" smtClean="0">
                <a:solidFill>
                  <a:schemeClr val="tx1"/>
                </a:solidFill>
                <a:effectLst/>
              </a:rPr>
              <a:t>Physical Security</a:t>
            </a:r>
            <a:endParaRPr lang="en-GB" dirty="0">
              <a:solidFill>
                <a:schemeClr val="tx1"/>
              </a:solidFill>
              <a:effectLst/>
            </a:endParaRPr>
          </a:p>
          <a:p>
            <a:pPr marL="0" lvl="0" indent="0"/>
            <a:endParaRPr lang="en-GB" dirty="0">
              <a:solidFill>
                <a:schemeClr val="tx1"/>
              </a:solidFill>
              <a:effectLst/>
            </a:endParaRPr>
          </a:p>
        </p:txBody>
      </p:sp>
    </p:spTree>
    <p:extLst>
      <p:ext uri="{BB962C8B-B14F-4D97-AF65-F5344CB8AC3E}">
        <p14:creationId xmlns:p14="http://schemas.microsoft.com/office/powerpoint/2010/main" val="444906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Standard</a:t>
            </a:r>
            <a:endParaRPr lang="en-GB" dirty="0"/>
          </a:p>
        </p:txBody>
      </p:sp>
      <p:sp>
        <p:nvSpPr>
          <p:cNvPr id="3" name="Content Placeholder 2"/>
          <p:cNvSpPr>
            <a:spLocks noGrp="1"/>
          </p:cNvSpPr>
          <p:nvPr>
            <p:ph idx="1"/>
          </p:nvPr>
        </p:nvSpPr>
        <p:spPr/>
        <p:txBody>
          <a:bodyPr/>
          <a:lstStyle/>
          <a:p>
            <a:r>
              <a:rPr lang="en-GB" sz="3600" dirty="0" smtClean="0"/>
              <a:t>There is a Standard</a:t>
            </a:r>
          </a:p>
          <a:p>
            <a:r>
              <a:rPr lang="en-GB" sz="3600" dirty="0"/>
              <a:t>ISO/</a:t>
            </a:r>
            <a:r>
              <a:rPr lang="en-GB" sz="3600" dirty="0" err="1"/>
              <a:t>IEC</a:t>
            </a:r>
            <a:r>
              <a:rPr lang="en-GB" sz="3600" dirty="0"/>
              <a:t> </a:t>
            </a:r>
            <a:r>
              <a:rPr lang="en-GB" sz="3600" dirty="0" smtClean="0"/>
              <a:t>27002 Information </a:t>
            </a:r>
            <a:r>
              <a:rPr lang="en-GB" sz="3600" dirty="0"/>
              <a:t>technology -- Security techniques -- Code of practice for information security management</a:t>
            </a:r>
          </a:p>
          <a:p>
            <a:endParaRPr lang="en-GB" dirty="0"/>
          </a:p>
        </p:txBody>
      </p:sp>
    </p:spTree>
    <p:extLst>
      <p:ext uri="{BB962C8B-B14F-4D97-AF65-F5344CB8AC3E}">
        <p14:creationId xmlns:p14="http://schemas.microsoft.com/office/powerpoint/2010/main" val="5112575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733808"/>
            <a:ext cx="7421563" cy="472309"/>
          </a:xfrm>
        </p:spPr>
        <p:txBody>
          <a:bodyPr wrap="square" lIns="0" tIns="0" rIns="0" bIns="0">
            <a:spAutoFit/>
          </a:bodyPr>
          <a:lstStyle>
            <a:defPPr lvl="0">
              <a:buNone/>
            </a:defPPr>
            <a:lvl1pPr lvl="0">
              <a:buNone/>
            </a:lvl1pPr>
          </a:lstStyle>
          <a:p>
            <a:pPr lvl="0">
              <a:lnSpc>
                <a:spcPct val="93000"/>
              </a:lnSpc>
            </a:pPr>
            <a:r>
              <a:rPr lang="en-GB" dirty="0" smtClean="0"/>
              <a:t>Questions</a:t>
            </a:r>
            <a:endParaRPr lang="en-GB" dirty="0"/>
          </a:p>
        </p:txBody>
      </p:sp>
      <p:sp>
        <p:nvSpPr>
          <p:cNvPr id="3" name="Text Placeholder 2"/>
          <p:cNvSpPr txBox="1">
            <a:spLocks noGrp="1"/>
          </p:cNvSpPr>
          <p:nvPr>
            <p:ph type="body" idx="4294967295"/>
          </p:nvPr>
        </p:nvSpPr>
        <p:spPr>
          <a:xfrm>
            <a:off x="533400" y="1484313"/>
            <a:ext cx="7672388" cy="4441825"/>
          </a:xfrm>
        </p:spPr>
        <p:txBody>
          <a:bodyPr wrap="square" lIns="0" tIns="0" rIns="0" bIns="0"/>
          <a:lstStyle>
            <a:defPPr marL="314280" marR="0" lvl="0" indent="-314280" algn="l" rtl="0" hangingPunct="1">
              <a:lnSpc>
                <a:spcPct val="100000"/>
              </a:lnSpc>
              <a:spcBef>
                <a:spcPts val="799"/>
              </a:spcBef>
              <a:spcAft>
                <a:spcPts val="0"/>
              </a:spcAft>
              <a:buClr>
                <a:srgbClr val="FF9900"/>
              </a:buClr>
              <a:buSzPct val="100000"/>
              <a:buFont typeface="Verdana" pitchFamily="34"/>
              <a:buNone/>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defPPr>
            <a:lvl1pPr marL="314280" marR="0" lvl="0" indent="-314280" algn="l" rtl="0" hangingPunct="1">
              <a:lnSpc>
                <a:spcPct val="100000"/>
              </a:lnSpc>
              <a:spcBef>
                <a:spcPts val="799"/>
              </a:spcBef>
              <a:spcAft>
                <a:spcPts val="0"/>
              </a:spcAft>
              <a:buClr>
                <a:srgbClr val="FF9900"/>
              </a:buClr>
              <a:buSzPct val="100000"/>
              <a:buFont typeface="Verdana" pitchFamily="34"/>
              <a:buChar char="•"/>
              <a:tabLst>
                <a:tab pos="134640" algn="l"/>
                <a:tab pos="583920" algn="l"/>
                <a:tab pos="1033199" algn="l"/>
                <a:tab pos="1482479" algn="l"/>
                <a:tab pos="1931759" algn="l"/>
                <a:tab pos="2381039" algn="l"/>
                <a:tab pos="2830319" algn="l"/>
                <a:tab pos="3279600" algn="l"/>
                <a:tab pos="3728880" algn="l"/>
                <a:tab pos="4178160" algn="l"/>
                <a:tab pos="4627440" algn="l"/>
                <a:tab pos="5076720" algn="l"/>
                <a:tab pos="5526000" algn="l"/>
                <a:tab pos="5975280" algn="l"/>
                <a:tab pos="6424560" algn="l"/>
                <a:tab pos="6873840" algn="l"/>
                <a:tab pos="7323120" algn="l"/>
                <a:tab pos="7772400" algn="l"/>
                <a:tab pos="8221320" algn="l"/>
                <a:tab pos="8670599" algn="l"/>
              </a:tabLst>
              <a:defRPr lang="en-GB" sz="3200" b="0" i="0" u="none" strike="noStrike" baseline="0">
                <a:ln>
                  <a:noFill/>
                </a:ln>
                <a:solidFill>
                  <a:srgbClr val="CC0000"/>
                </a:solidFill>
                <a:effectLst>
                  <a:outerShdw dist="17961" dir="2700000">
                    <a:scrgbClr r="0" g="0" b="0"/>
                  </a:outerShdw>
                </a:effectLst>
                <a:latin typeface="Verdana" pitchFamily="34"/>
                <a:ea typeface="MS Gothic" pitchFamily="2"/>
                <a:cs typeface="MS Gothic" pitchFamily="2"/>
              </a:defRPr>
            </a:lvl1pPr>
            <a:lvl2pPr marL="714240" marR="0" lvl="1" indent="-257040" algn="l" rtl="0" hangingPunct="1">
              <a:lnSpc>
                <a:spcPct val="100000"/>
              </a:lnSpc>
              <a:spcBef>
                <a:spcPts val="697"/>
              </a:spcBef>
              <a:spcAft>
                <a:spcPts val="0"/>
              </a:spcAft>
              <a:buClr>
                <a:srgbClr val="FF9900"/>
              </a:buClr>
              <a:buSzPct val="100000"/>
              <a:buFont typeface="GillSans" pitchFamily="34"/>
              <a:buChar char="–"/>
              <a:tabLst>
                <a:tab pos="183960" algn="l"/>
                <a:tab pos="633240" algn="l"/>
                <a:tab pos="1082520" algn="l"/>
                <a:tab pos="1531800" algn="l"/>
                <a:tab pos="1981080" algn="l"/>
                <a:tab pos="2430360" algn="l"/>
                <a:tab pos="2879640" algn="l"/>
                <a:tab pos="3328919" algn="l"/>
                <a:tab pos="3778200" algn="l"/>
                <a:tab pos="4227479" algn="l"/>
                <a:tab pos="4676760" algn="l"/>
                <a:tab pos="5125679" algn="l"/>
                <a:tab pos="5574960" algn="l"/>
                <a:tab pos="6024240" algn="l"/>
                <a:tab pos="6473519" algn="l"/>
                <a:tab pos="6922800" algn="l"/>
                <a:tab pos="7372079" algn="l"/>
                <a:tab pos="7821360" algn="l"/>
                <a:tab pos="8270640" algn="l"/>
                <a:tab pos="8719920" algn="l"/>
              </a:tabLst>
              <a:defRPr lang="en-GB" sz="2800" b="0" i="0" u="none" strike="noStrike" baseline="0">
                <a:ln>
                  <a:noFill/>
                </a:ln>
                <a:solidFill>
                  <a:srgbClr val="000000"/>
                </a:solidFill>
                <a:latin typeface="GillSans" pitchFamily="34"/>
                <a:ea typeface="MS Gothic" pitchFamily="2"/>
                <a:cs typeface="MS Gothic" pitchFamily="2"/>
              </a:defRPr>
            </a:lvl2pPr>
            <a:lvl3pPr marL="1143000" marR="0" lvl="2" indent="-228600" algn="l" rtl="0" hangingPunct="1">
              <a:lnSpc>
                <a:spcPct val="100000"/>
              </a:lnSpc>
              <a:spcBef>
                <a:spcPts val="598"/>
              </a:spcBef>
              <a:spcAft>
                <a:spcPts val="0"/>
              </a:spcAft>
              <a:buClr>
                <a:srgbClr val="FF9900"/>
              </a:buClr>
              <a:buSzPct val="100000"/>
              <a:buFont typeface="GillSans" pitchFamily="34"/>
              <a:buChar char="•"/>
              <a:tabLst>
                <a:tab pos="204480" algn="l"/>
                <a:tab pos="653760" algn="l"/>
                <a:tab pos="1103040" algn="l"/>
                <a:tab pos="1552319" algn="l"/>
                <a:tab pos="2001599" algn="l"/>
                <a:tab pos="2450880" algn="l"/>
                <a:tab pos="2900160" algn="l"/>
                <a:tab pos="3349440" algn="l"/>
                <a:tab pos="3798720" algn="l"/>
                <a:tab pos="4248000" algn="l"/>
                <a:tab pos="4697279" algn="l"/>
                <a:tab pos="5146560" algn="l"/>
                <a:tab pos="5595840" algn="l"/>
                <a:tab pos="6045119" algn="l"/>
                <a:tab pos="6494400" algn="l"/>
                <a:tab pos="6943679" algn="l"/>
                <a:tab pos="7392960" algn="l"/>
                <a:tab pos="7842240" algn="l"/>
                <a:tab pos="8291160" algn="l"/>
                <a:tab pos="8740440" algn="l"/>
              </a:tabLst>
              <a:defRPr lang="en-GB" sz="2400" b="0" i="0" u="none" strike="noStrike" baseline="0">
                <a:ln>
                  <a:noFill/>
                </a:ln>
                <a:solidFill>
                  <a:srgbClr val="000000"/>
                </a:solidFill>
                <a:latin typeface="GillSans" pitchFamily="34"/>
                <a:ea typeface="MS Gothic" pitchFamily="2"/>
                <a:cs typeface="MS Gothic" pitchFamily="2"/>
              </a:defRPr>
            </a:lvl3pPr>
            <a:lvl4pPr marL="1600199" marR="0" lvl="3" indent="-228600" algn="l" rtl="0" hangingPunct="1">
              <a:lnSpc>
                <a:spcPct val="100000"/>
              </a:lnSpc>
              <a:spcBef>
                <a:spcPts val="499"/>
              </a:spcBef>
              <a:spcAft>
                <a:spcPts val="0"/>
              </a:spcAft>
              <a:buClr>
                <a:srgbClr val="FF9900"/>
              </a:buClr>
              <a:buSzPct val="100000"/>
              <a:buFont typeface="GillSans" pitchFamily="34"/>
              <a:buChar char="–"/>
              <a:tabLst>
                <a:tab pos="196560" algn="l"/>
                <a:tab pos="645840" algn="l"/>
                <a:tab pos="1095120" algn="l"/>
                <a:tab pos="1544400" algn="l"/>
                <a:tab pos="1993680" algn="l"/>
                <a:tab pos="2442960" algn="l"/>
                <a:tab pos="2892239" algn="l"/>
                <a:tab pos="3341520" algn="l"/>
                <a:tab pos="3790800" algn="l"/>
                <a:tab pos="4240079" algn="l"/>
                <a:tab pos="4689360" algn="l"/>
                <a:tab pos="5138640" algn="l"/>
                <a:tab pos="5587920" algn="l"/>
                <a:tab pos="6037200" algn="l"/>
                <a:tab pos="6486480" algn="l"/>
                <a:tab pos="6935759" algn="l"/>
                <a:tab pos="7385040" algn="l"/>
                <a:tab pos="7833960" algn="l"/>
                <a:tab pos="8283240" algn="l"/>
                <a:tab pos="8732520" algn="l"/>
              </a:tabLst>
              <a:defRPr lang="en-GB" sz="2000" b="0" i="0" u="none" strike="noStrike" baseline="0">
                <a:ln>
                  <a:noFill/>
                </a:ln>
                <a:solidFill>
                  <a:srgbClr val="000000"/>
                </a:solidFill>
                <a:latin typeface="GillSans" pitchFamily="34"/>
                <a:ea typeface="MS Gothic" pitchFamily="2"/>
                <a:cs typeface="MS Gothic" pitchFamily="2"/>
              </a:defRPr>
            </a:lvl4pPr>
            <a:lvl5pPr marL="2057400" marR="0" lvl="4"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5pPr>
            <a:lvl6pPr marL="2057400" marR="0" lvl="5"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6pPr>
            <a:lvl7pPr marL="2057400" marR="0" lvl="6"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7pPr>
            <a:lvl8pPr marL="2057400" marR="0" lvl="7"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8pPr>
            <a:lvl9pPr marL="2057400" marR="0" lvl="8" indent="-228600" algn="l" rtl="0" hangingPunct="1">
              <a:lnSpc>
                <a:spcPct val="100000"/>
              </a:lnSpc>
              <a:spcBef>
                <a:spcPts val="499"/>
              </a:spcBef>
              <a:spcAft>
                <a:spcPts val="0"/>
              </a:spcAft>
              <a:buClr>
                <a:srgbClr val="FF9900"/>
              </a:buClr>
              <a:buSzPct val="100000"/>
              <a:buFont typeface="GillSans" pitchFamily="34"/>
              <a:buChar char="»"/>
              <a:tabLst>
                <a:tab pos="188640" algn="l"/>
                <a:tab pos="637920" algn="l"/>
                <a:tab pos="1087200" algn="l"/>
                <a:tab pos="1536480" algn="l"/>
                <a:tab pos="1985760" algn="l"/>
                <a:tab pos="2435039" algn="l"/>
                <a:tab pos="2884320" algn="l"/>
                <a:tab pos="3333600" algn="l"/>
                <a:tab pos="3782879" algn="l"/>
                <a:tab pos="4232160" algn="l"/>
                <a:tab pos="4681440" algn="l"/>
                <a:tab pos="5130720" algn="l"/>
                <a:tab pos="5580000" algn="l"/>
                <a:tab pos="6029279" algn="l"/>
                <a:tab pos="6478559" algn="l"/>
                <a:tab pos="6927840" algn="l"/>
                <a:tab pos="7376760" algn="l"/>
                <a:tab pos="7826040" algn="l"/>
                <a:tab pos="8275319" algn="l"/>
                <a:tab pos="8724600" algn="l"/>
              </a:tabLst>
              <a:defRPr lang="en-GB" sz="2000" b="0" i="0" u="none" strike="noStrike" baseline="0">
                <a:ln>
                  <a:noFill/>
                </a:ln>
                <a:solidFill>
                  <a:srgbClr val="000000"/>
                </a:solidFill>
                <a:latin typeface="GillSans" pitchFamily="34"/>
                <a:ea typeface="MS Gothic" pitchFamily="2"/>
                <a:cs typeface="MS Gothic" pitchFamily="2"/>
              </a:defRPr>
            </a:lvl9pPr>
          </a:lstStyle>
          <a:p>
            <a:pPr marL="514350" lvl="0" indent="-514350">
              <a:buFont typeface="+mj-lt"/>
              <a:buAutoNum type="arabicPeriod"/>
            </a:pPr>
            <a:r>
              <a:rPr lang="en-GB" dirty="0" smtClean="0">
                <a:solidFill>
                  <a:schemeClr val="tx1"/>
                </a:solidFill>
                <a:effectLst/>
              </a:rPr>
              <a:t>Explain the difference between qualitative and quantitative risk assessment.</a:t>
            </a:r>
          </a:p>
          <a:p>
            <a:pPr marL="514350" lvl="0" indent="-514350">
              <a:buFont typeface="+mj-lt"/>
              <a:buAutoNum type="arabicPeriod"/>
            </a:pPr>
            <a:r>
              <a:rPr lang="en-GB" dirty="0" smtClean="0">
                <a:solidFill>
                  <a:schemeClr val="tx1"/>
                </a:solidFill>
                <a:effectLst/>
              </a:rPr>
              <a:t>You have been asked to carry out a risk assessment: what approach </a:t>
            </a:r>
            <a:r>
              <a:rPr lang="en-GB" dirty="0">
                <a:solidFill>
                  <a:schemeClr val="tx1"/>
                </a:solidFill>
                <a:effectLst/>
              </a:rPr>
              <a:t>do you </a:t>
            </a:r>
            <a:r>
              <a:rPr lang="en-GB" dirty="0" smtClean="0">
                <a:solidFill>
                  <a:schemeClr val="tx1"/>
                </a:solidFill>
                <a:effectLst/>
              </a:rPr>
              <a:t>do to achieve this?</a:t>
            </a:r>
          </a:p>
          <a:p>
            <a:pPr marL="514350" lvl="0" indent="-514350">
              <a:buFont typeface="+mj-lt"/>
              <a:buAutoNum type="arabicPeriod"/>
            </a:pPr>
            <a:r>
              <a:rPr lang="en-GB" dirty="0" smtClean="0">
                <a:solidFill>
                  <a:schemeClr val="tx1"/>
                </a:solidFill>
                <a:effectLst/>
              </a:rPr>
              <a:t>Why carry out a risk assessment?</a:t>
            </a:r>
          </a:p>
          <a:p>
            <a:pPr marL="514350" lvl="0" indent="-514350">
              <a:buFont typeface="+mj-lt"/>
              <a:buAutoNum type="arabicPeriod"/>
            </a:pPr>
            <a:r>
              <a:rPr lang="en-GB" dirty="0" smtClean="0">
                <a:solidFill>
                  <a:schemeClr val="tx1"/>
                </a:solidFill>
                <a:effectLst/>
              </a:rPr>
              <a:t>What is physical security?</a:t>
            </a:r>
            <a:endParaRPr lang="en-GB" dirty="0">
              <a:solidFill>
                <a:schemeClr val="tx1"/>
              </a:solidFill>
              <a:effectLst/>
            </a:endParaRPr>
          </a:p>
        </p:txBody>
      </p:sp>
    </p:spTree>
    <p:extLst>
      <p:ext uri="{BB962C8B-B14F-4D97-AF65-F5344CB8AC3E}">
        <p14:creationId xmlns:p14="http://schemas.microsoft.com/office/powerpoint/2010/main" val="1370771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Risk Access Control </a:t>
            </a:r>
            <a:endParaRPr lang="en-GB" dirty="0"/>
          </a:p>
        </p:txBody>
      </p:sp>
      <p:sp>
        <p:nvSpPr>
          <p:cNvPr id="3" name="Subtitle 2"/>
          <p:cNvSpPr>
            <a:spLocks noGrp="1"/>
          </p:cNvSpPr>
          <p:nvPr>
            <p:ph type="subTitle" idx="1"/>
          </p:nvPr>
        </p:nvSpPr>
        <p:spPr/>
        <p:txBody>
          <a:bodyPr/>
          <a:lstStyle/>
          <a:p>
            <a:r>
              <a:rPr lang="en-GB" dirty="0"/>
              <a:t>Hany </a:t>
            </a:r>
            <a:r>
              <a:rPr lang="en-GB" dirty="0" err="1"/>
              <a:t>Fathy</a:t>
            </a:r>
            <a:r>
              <a:rPr lang="en-GB" dirty="0"/>
              <a:t> </a:t>
            </a:r>
            <a:r>
              <a:rPr lang="en-GB" dirty="0" err="1"/>
              <a:t>Atlam</a:t>
            </a:r>
            <a:endParaRPr lang="en-GB" dirty="0"/>
          </a:p>
        </p:txBody>
      </p:sp>
    </p:spTree>
    <p:extLst>
      <p:ext uri="{BB962C8B-B14F-4D97-AF65-F5344CB8AC3E}">
        <p14:creationId xmlns:p14="http://schemas.microsoft.com/office/powerpoint/2010/main" val="438565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based Access Control in </a:t>
            </a:r>
            <a:r>
              <a:rPr lang="en-GB" dirty="0" err="1" smtClean="0"/>
              <a:t>IoT</a:t>
            </a:r>
            <a:endParaRPr lang="en-GB" dirty="0"/>
          </a:p>
        </p:txBody>
      </p:sp>
      <p:sp>
        <p:nvSpPr>
          <p:cNvPr id="3" name="Content Placeholder 2"/>
          <p:cNvSpPr>
            <a:spLocks noGrp="1"/>
          </p:cNvSpPr>
          <p:nvPr>
            <p:ph idx="1"/>
          </p:nvPr>
        </p:nvSpPr>
        <p:spPr/>
        <p:txBody>
          <a:bodyPr>
            <a:normAutofit lnSpcReduction="10000"/>
          </a:bodyPr>
          <a:lstStyle/>
          <a:p>
            <a:r>
              <a:rPr lang="en-GB" sz="2800" dirty="0"/>
              <a:t>Although incorporating the </a:t>
            </a:r>
            <a:r>
              <a:rPr lang="en-GB" sz="2800" dirty="0" err="1"/>
              <a:t>IoT</a:t>
            </a:r>
            <a:r>
              <a:rPr lang="en-GB" sz="2800" dirty="0"/>
              <a:t> in the real world faces numerous challenges, the security and privacy issues still the biggest barrier toward the implementation of </a:t>
            </a:r>
            <a:r>
              <a:rPr lang="en-GB" sz="2800" dirty="0" err="1"/>
              <a:t>IoT</a:t>
            </a:r>
            <a:r>
              <a:rPr lang="en-GB" sz="2800" dirty="0"/>
              <a:t> </a:t>
            </a:r>
            <a:r>
              <a:rPr lang="en-GB" sz="2800" dirty="0" smtClean="0"/>
              <a:t>applications</a:t>
            </a:r>
          </a:p>
          <a:p>
            <a:pPr lvl="1"/>
            <a:r>
              <a:rPr lang="en-GB" sz="2400" dirty="0"/>
              <a:t>It is important to establish a secure access control model between different </a:t>
            </a:r>
            <a:r>
              <a:rPr lang="en-GB" sz="2400" dirty="0" err="1"/>
              <a:t>IoT</a:t>
            </a:r>
            <a:r>
              <a:rPr lang="en-GB" sz="2400" dirty="0"/>
              <a:t> devices and services. </a:t>
            </a:r>
            <a:endParaRPr lang="en-GB" sz="2400" dirty="0" smtClean="0"/>
          </a:p>
          <a:p>
            <a:pPr lvl="1"/>
            <a:r>
              <a:rPr lang="en-GB" sz="2400" dirty="0" smtClean="0"/>
              <a:t>This </a:t>
            </a:r>
            <a:r>
              <a:rPr lang="en-GB" sz="2400" dirty="0"/>
              <a:t>is because the unexpected leakage of information and illegitimate access to data could have a high impact in our lives. </a:t>
            </a:r>
            <a:endParaRPr lang="en-GB" sz="2400" dirty="0" smtClean="0"/>
          </a:p>
          <a:p>
            <a:pPr lvl="1"/>
            <a:r>
              <a:rPr lang="en-GB" sz="2400" dirty="0" smtClean="0"/>
              <a:t>However</a:t>
            </a:r>
            <a:r>
              <a:rPr lang="en-GB" sz="2400" dirty="0"/>
              <a:t>, traditional access control approaches with static and rigid infrastructure cannot provide the required security levels for the </a:t>
            </a:r>
            <a:r>
              <a:rPr lang="en-GB" sz="2400" dirty="0" err="1"/>
              <a:t>IoT</a:t>
            </a:r>
            <a:r>
              <a:rPr lang="en-GB" sz="2400" dirty="0"/>
              <a:t> system. </a:t>
            </a:r>
            <a:endParaRPr lang="en-GB" sz="3600" dirty="0"/>
          </a:p>
        </p:txBody>
      </p:sp>
    </p:spTree>
    <p:extLst>
      <p:ext uri="{BB962C8B-B14F-4D97-AF65-F5344CB8AC3E}">
        <p14:creationId xmlns:p14="http://schemas.microsoft.com/office/powerpoint/2010/main" val="1026267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Adaptive Access control</a:t>
            </a:r>
            <a:endParaRPr lang="en-GB" dirty="0"/>
          </a:p>
        </p:txBody>
      </p:sp>
      <p:sp>
        <p:nvSpPr>
          <p:cNvPr id="3" name="Content Placeholder 2"/>
          <p:cNvSpPr>
            <a:spLocks noGrp="1"/>
          </p:cNvSpPr>
          <p:nvPr>
            <p:ph idx="1"/>
          </p:nvPr>
        </p:nvSpPr>
        <p:spPr/>
        <p:txBody>
          <a:bodyPr>
            <a:normAutofit/>
          </a:bodyPr>
          <a:lstStyle/>
          <a:p>
            <a:r>
              <a:rPr lang="en-GB" sz="2800" dirty="0" smtClean="0"/>
              <a:t>dynamic </a:t>
            </a:r>
            <a:r>
              <a:rPr lang="en-GB" sz="2800" dirty="0"/>
              <a:t>access control models </a:t>
            </a:r>
            <a:r>
              <a:rPr lang="en-GB" sz="2800" dirty="0" smtClean="0"/>
              <a:t>takes </a:t>
            </a:r>
            <a:r>
              <a:rPr lang="en-GB" sz="2800" dirty="0"/>
              <a:t>into account not only the policies to compute access decisions, but also dynamic contextual features which are estimated in real time when the user requests access to a </a:t>
            </a:r>
            <a:r>
              <a:rPr lang="en-GB" sz="2800" dirty="0" smtClean="0"/>
              <a:t>resource</a:t>
            </a:r>
          </a:p>
          <a:p>
            <a:r>
              <a:rPr lang="en-GB" sz="2800" dirty="0"/>
              <a:t>These real time features can be such as trust, risk, context, history and operational </a:t>
            </a:r>
            <a:r>
              <a:rPr lang="en-GB" sz="2800" dirty="0" smtClean="0"/>
              <a:t>needs</a:t>
            </a:r>
          </a:p>
          <a:p>
            <a:r>
              <a:rPr lang="en-GB" sz="2800" dirty="0"/>
              <a:t> the security risk will be used as a dynamic and real time feature so as to develop risk-based access control model in </a:t>
            </a:r>
            <a:r>
              <a:rPr lang="en-GB" sz="2800" dirty="0" err="1" smtClean="0"/>
              <a:t>IoT</a:t>
            </a:r>
            <a:endParaRPr lang="en-GB" sz="2800" dirty="0"/>
          </a:p>
        </p:txBody>
      </p:sp>
    </p:spTree>
    <p:extLst>
      <p:ext uri="{BB962C8B-B14F-4D97-AF65-F5344CB8AC3E}">
        <p14:creationId xmlns:p14="http://schemas.microsoft.com/office/powerpoint/2010/main" val="10405124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a:bodyPr>
          <a:lstStyle/>
          <a:p>
            <a:r>
              <a:rPr lang="en-GB" sz="2800" dirty="0"/>
              <a:t>'a computerized transaction protocol that executes the terms of a contract '' (</a:t>
            </a:r>
            <a:r>
              <a:rPr lang="en-GB" sz="2800" dirty="0" err="1"/>
              <a:t>Christidis</a:t>
            </a:r>
            <a:r>
              <a:rPr lang="en-GB" sz="2800" dirty="0"/>
              <a:t> &amp; </a:t>
            </a:r>
            <a:r>
              <a:rPr lang="en-GB" sz="2800" dirty="0" err="1"/>
              <a:t>Devetsikiotis</a:t>
            </a:r>
            <a:r>
              <a:rPr lang="en-GB" sz="2800" dirty="0"/>
              <a:t> 2016</a:t>
            </a:r>
            <a:r>
              <a:rPr lang="en-GB" sz="2800" dirty="0" smtClean="0"/>
              <a:t>).</a:t>
            </a:r>
          </a:p>
          <a:p>
            <a:r>
              <a:rPr lang="en-GB" sz="2800" dirty="0"/>
              <a:t> smart contract will be used to validate the user permissions with the monitored data to detect any abnormal behaviour</a:t>
            </a:r>
            <a:endParaRPr lang="en-GB" sz="3600" dirty="0"/>
          </a:p>
        </p:txBody>
      </p:sp>
    </p:spTree>
    <p:extLst>
      <p:ext uri="{BB962C8B-B14F-4D97-AF65-F5344CB8AC3E}">
        <p14:creationId xmlns:p14="http://schemas.microsoft.com/office/powerpoint/2010/main" val="37304844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Adaptive </a:t>
            </a:r>
            <a:r>
              <a:rPr lang="en-GB" dirty="0"/>
              <a:t>risk-based access control model</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2915" y="1848913"/>
            <a:ext cx="7478169" cy="4304762"/>
          </a:xfrm>
          <a:prstGeom prst="rect">
            <a:avLst/>
          </a:prstGeom>
          <a:noFill/>
          <a:ln>
            <a:noFill/>
          </a:ln>
        </p:spPr>
      </p:pic>
    </p:spTree>
    <p:extLst>
      <p:ext uri="{BB962C8B-B14F-4D97-AF65-F5344CB8AC3E}">
        <p14:creationId xmlns:p14="http://schemas.microsoft.com/office/powerpoint/2010/main" val="7593874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Adaptive risk-based access control model</a:t>
            </a:r>
          </a:p>
        </p:txBody>
      </p:sp>
      <p:sp>
        <p:nvSpPr>
          <p:cNvPr id="3" name="Content Placeholder 2"/>
          <p:cNvSpPr>
            <a:spLocks noGrp="1"/>
          </p:cNvSpPr>
          <p:nvPr>
            <p:ph idx="1"/>
          </p:nvPr>
        </p:nvSpPr>
        <p:spPr/>
        <p:txBody>
          <a:bodyPr>
            <a:normAutofit/>
          </a:bodyPr>
          <a:lstStyle/>
          <a:p>
            <a:r>
              <a:rPr lang="en-GB" sz="2800" dirty="0"/>
              <a:t>The dynamic access control approaches use dynamic environment features to reach the access decision. </a:t>
            </a:r>
            <a:endParaRPr lang="en-GB" sz="2800" dirty="0" smtClean="0"/>
          </a:p>
          <a:p>
            <a:r>
              <a:rPr lang="en-GB" sz="2800" dirty="0" smtClean="0"/>
              <a:t>One </a:t>
            </a:r>
            <a:r>
              <a:rPr lang="en-GB" sz="2800" dirty="0"/>
              <a:t>of these features is the security risk associated with the access request which will be used in our model to reach the access decision.</a:t>
            </a:r>
          </a:p>
        </p:txBody>
      </p:sp>
    </p:spTree>
    <p:extLst>
      <p:ext uri="{BB962C8B-B14F-4D97-AF65-F5344CB8AC3E}">
        <p14:creationId xmlns:p14="http://schemas.microsoft.com/office/powerpoint/2010/main" val="1292226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Adaptive risk-based access control model</a:t>
            </a:r>
          </a:p>
        </p:txBody>
      </p:sp>
      <p:sp>
        <p:nvSpPr>
          <p:cNvPr id="3" name="Content Placeholder 2"/>
          <p:cNvSpPr>
            <a:spLocks noGrp="1"/>
          </p:cNvSpPr>
          <p:nvPr>
            <p:ph idx="1"/>
          </p:nvPr>
        </p:nvSpPr>
        <p:spPr>
          <a:xfrm>
            <a:off x="628650" y="1524000"/>
            <a:ext cx="7886700" cy="5029200"/>
          </a:xfrm>
        </p:spPr>
        <p:txBody>
          <a:bodyPr>
            <a:normAutofit lnSpcReduction="10000"/>
          </a:bodyPr>
          <a:lstStyle/>
          <a:p>
            <a:r>
              <a:rPr lang="en-GB" sz="2800" dirty="0" smtClean="0"/>
              <a:t>User Context</a:t>
            </a:r>
          </a:p>
          <a:p>
            <a:pPr lvl="1"/>
            <a:r>
              <a:rPr lang="en-GB" sz="2400" dirty="0"/>
              <a:t>The user context represents the environmental features that are embedded to the user during making the access request</a:t>
            </a:r>
            <a:r>
              <a:rPr lang="en-GB" sz="2400" dirty="0" smtClean="0"/>
              <a:t>.</a:t>
            </a:r>
          </a:p>
          <a:p>
            <a:pPr lvl="1"/>
            <a:r>
              <a:rPr lang="en-GB" sz="2400" dirty="0" smtClean="0"/>
              <a:t> </a:t>
            </a:r>
            <a:r>
              <a:rPr lang="en-GB" sz="2400" dirty="0"/>
              <a:t>Location and time are the most common user contexts. </a:t>
            </a:r>
            <a:endParaRPr lang="en-GB" sz="2400" dirty="0" smtClean="0"/>
          </a:p>
          <a:p>
            <a:pPr lvl="1"/>
            <a:r>
              <a:rPr lang="en-GB" sz="2400" dirty="0" smtClean="0"/>
              <a:t>These </a:t>
            </a:r>
            <a:r>
              <a:rPr lang="en-GB" sz="2400" dirty="0"/>
              <a:t>features are used to estimate the security risk value associated with the user</a:t>
            </a:r>
            <a:r>
              <a:rPr lang="en-GB" sz="2400" dirty="0" smtClean="0"/>
              <a:t>.</a:t>
            </a:r>
          </a:p>
          <a:p>
            <a:r>
              <a:rPr lang="en-GB" sz="2800" dirty="0" smtClean="0"/>
              <a:t>Resource Sensitivity</a:t>
            </a:r>
          </a:p>
          <a:p>
            <a:pPr lvl="1"/>
            <a:r>
              <a:rPr lang="en-GB" sz="2400" dirty="0" smtClean="0"/>
              <a:t>Resource </a:t>
            </a:r>
            <a:r>
              <a:rPr lang="en-GB" sz="2400" dirty="0"/>
              <a:t>sensitivity represents the value of the resource data. In </a:t>
            </a:r>
            <a:r>
              <a:rPr lang="en-GB" sz="2400" dirty="0" err="1"/>
              <a:t>IoT</a:t>
            </a:r>
            <a:r>
              <a:rPr lang="en-GB" sz="2400" dirty="0"/>
              <a:t>, some data is confidential, whereas other data is less important. </a:t>
            </a:r>
            <a:endParaRPr lang="en-GB" sz="2400" dirty="0" smtClean="0"/>
          </a:p>
          <a:p>
            <a:pPr lvl="1"/>
            <a:r>
              <a:rPr lang="en-GB" sz="2400" dirty="0" smtClean="0"/>
              <a:t>The model is based </a:t>
            </a:r>
            <a:r>
              <a:rPr lang="en-GB" sz="2400" dirty="0"/>
              <a:t>on assigning a risk metric for each resource in the </a:t>
            </a:r>
            <a:r>
              <a:rPr lang="en-GB" sz="2400" dirty="0" err="1"/>
              <a:t>IoT</a:t>
            </a:r>
            <a:r>
              <a:rPr lang="en-GB" sz="2400" dirty="0"/>
              <a:t> environment depending on the importance of the resource data.</a:t>
            </a:r>
            <a:endParaRPr lang="en-GB" sz="2400" dirty="0"/>
          </a:p>
        </p:txBody>
      </p:sp>
    </p:spTree>
    <p:extLst>
      <p:ext uri="{BB962C8B-B14F-4D97-AF65-F5344CB8AC3E}">
        <p14:creationId xmlns:p14="http://schemas.microsoft.com/office/powerpoint/2010/main" val="34335428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Adaptive risk-based access control model</a:t>
            </a:r>
          </a:p>
        </p:txBody>
      </p:sp>
      <p:sp>
        <p:nvSpPr>
          <p:cNvPr id="3" name="Content Placeholder 2"/>
          <p:cNvSpPr>
            <a:spLocks noGrp="1"/>
          </p:cNvSpPr>
          <p:nvPr>
            <p:ph idx="1"/>
          </p:nvPr>
        </p:nvSpPr>
        <p:spPr>
          <a:xfrm>
            <a:off x="628650" y="1825624"/>
            <a:ext cx="7886700" cy="4727575"/>
          </a:xfrm>
        </p:spPr>
        <p:txBody>
          <a:bodyPr>
            <a:normAutofit fontScale="92500" lnSpcReduction="10000"/>
          </a:bodyPr>
          <a:lstStyle/>
          <a:p>
            <a:r>
              <a:rPr lang="en-GB" sz="2800" dirty="0" smtClean="0"/>
              <a:t>Action Severity</a:t>
            </a:r>
          </a:p>
          <a:p>
            <a:pPr lvl="1"/>
            <a:r>
              <a:rPr lang="en-GB" sz="2600" dirty="0"/>
              <a:t>Action severity represents the consequences of a certain action on a particular resource in term of CIA security requirements (confidentiality, integrity, availability). </a:t>
            </a:r>
            <a:endParaRPr lang="en-GB" sz="2600" dirty="0" smtClean="0"/>
          </a:p>
          <a:p>
            <a:pPr lvl="1"/>
            <a:r>
              <a:rPr lang="en-GB" sz="2600" dirty="0" smtClean="0"/>
              <a:t>Different </a:t>
            </a:r>
            <a:r>
              <a:rPr lang="en-GB" sz="2600" dirty="0"/>
              <a:t>operations have different impacts and so have different risk values</a:t>
            </a:r>
            <a:r>
              <a:rPr lang="en-GB" sz="2500" dirty="0"/>
              <a:t>.</a:t>
            </a:r>
          </a:p>
          <a:p>
            <a:r>
              <a:rPr lang="en-GB" sz="2800" dirty="0" smtClean="0"/>
              <a:t>Risk history</a:t>
            </a:r>
          </a:p>
          <a:p>
            <a:pPr lvl="1"/>
            <a:r>
              <a:rPr lang="en-GB" sz="2600" dirty="0"/>
              <a:t>The risk history of the user regarding a certain resource with a specific action can be used to estimate the overall risk value. </a:t>
            </a:r>
            <a:endParaRPr lang="en-GB" sz="2600" dirty="0" smtClean="0"/>
          </a:p>
          <a:p>
            <a:pPr lvl="1"/>
            <a:r>
              <a:rPr lang="en-GB" sz="2600" dirty="0" smtClean="0"/>
              <a:t>This </a:t>
            </a:r>
            <a:r>
              <a:rPr lang="en-GB" sz="2600" dirty="0"/>
              <a:t>is because risk history reflects the previous users’ behaviour patterns. </a:t>
            </a:r>
            <a:endParaRPr lang="en-GB" sz="2600" dirty="0" smtClean="0"/>
          </a:p>
          <a:p>
            <a:pPr lvl="1"/>
            <a:r>
              <a:rPr lang="en-GB" sz="2600" dirty="0" smtClean="0"/>
              <a:t>Moreover</a:t>
            </a:r>
            <a:r>
              <a:rPr lang="en-GB" sz="2600" dirty="0"/>
              <a:t>, it is used to identify good and bad authorized users and predict the user future behaviour.</a:t>
            </a:r>
            <a:endParaRPr lang="en-GB" sz="3900" dirty="0"/>
          </a:p>
        </p:txBody>
      </p:sp>
    </p:spTree>
    <p:extLst>
      <p:ext uri="{BB962C8B-B14F-4D97-AF65-F5344CB8AC3E}">
        <p14:creationId xmlns:p14="http://schemas.microsoft.com/office/powerpoint/2010/main" val="264871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Management</a:t>
            </a:r>
            <a:endParaRPr lang="en-GB"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754191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Adaptive risk-based access control model</a:t>
            </a:r>
          </a:p>
        </p:txBody>
      </p:sp>
      <p:sp>
        <p:nvSpPr>
          <p:cNvPr id="3" name="Content Placeholder 2"/>
          <p:cNvSpPr>
            <a:spLocks noGrp="1"/>
          </p:cNvSpPr>
          <p:nvPr>
            <p:ph idx="1"/>
          </p:nvPr>
        </p:nvSpPr>
        <p:spPr>
          <a:xfrm>
            <a:off x="628650" y="1447800"/>
            <a:ext cx="7886700" cy="5105400"/>
          </a:xfrm>
        </p:spPr>
        <p:txBody>
          <a:bodyPr>
            <a:normAutofit fontScale="92500"/>
          </a:bodyPr>
          <a:lstStyle/>
          <a:p>
            <a:r>
              <a:rPr lang="en-GB" sz="2800" dirty="0" smtClean="0"/>
              <a:t>Risk estimation</a:t>
            </a:r>
          </a:p>
          <a:p>
            <a:pPr lvl="1"/>
            <a:r>
              <a:rPr lang="en-GB" sz="2400" dirty="0" smtClean="0"/>
              <a:t>This </a:t>
            </a:r>
            <a:r>
              <a:rPr lang="en-GB" sz="2400" dirty="0"/>
              <a:t>module is responsible for taking the input features from user, resource and action to quantify the risk value with each entity then aggregate these risk values with the user risk history to evaluate the overall numeric risk value associated with the access request. </a:t>
            </a:r>
            <a:endParaRPr lang="en-GB" sz="2400" dirty="0" smtClean="0"/>
          </a:p>
          <a:p>
            <a:pPr lvl="1"/>
            <a:r>
              <a:rPr lang="en-GB" sz="2400" dirty="0" smtClean="0"/>
              <a:t>The </a:t>
            </a:r>
            <a:r>
              <a:rPr lang="en-GB" sz="2400" dirty="0"/>
              <a:t>access decision is determined whether granting or denying the access according to the risk policies</a:t>
            </a:r>
            <a:r>
              <a:rPr lang="en-GB" sz="2400" dirty="0" smtClean="0"/>
              <a:t>.</a:t>
            </a:r>
          </a:p>
          <a:p>
            <a:r>
              <a:rPr lang="en-GB" sz="2800" dirty="0"/>
              <a:t>Risk policies</a:t>
            </a:r>
          </a:p>
          <a:p>
            <a:pPr lvl="1"/>
            <a:r>
              <a:rPr lang="en-GB" sz="2400" dirty="0"/>
              <a:t>Risk policies or access control policies are mainly used by risk estimation module to make the access decisions. </a:t>
            </a:r>
            <a:endParaRPr lang="en-GB" sz="2400" dirty="0" smtClean="0"/>
          </a:p>
          <a:p>
            <a:pPr lvl="1"/>
            <a:r>
              <a:rPr lang="en-GB" sz="2400" dirty="0" smtClean="0"/>
              <a:t>These </a:t>
            </a:r>
            <a:r>
              <a:rPr lang="en-GB" sz="2400" dirty="0"/>
              <a:t>policies are created by the resource owner to identify terms and conditions of granting or denying the access. </a:t>
            </a:r>
            <a:endParaRPr lang="en-GB" sz="2400" dirty="0" smtClean="0"/>
          </a:p>
          <a:p>
            <a:pPr lvl="1"/>
            <a:r>
              <a:rPr lang="en-GB" sz="2400" dirty="0" smtClean="0"/>
              <a:t>The </a:t>
            </a:r>
            <a:r>
              <a:rPr lang="en-GB" sz="2400" dirty="0"/>
              <a:t>overall risk value is examined with the risk policies to determine the access decision.</a:t>
            </a:r>
          </a:p>
          <a:p>
            <a:endParaRPr lang="en-GB" sz="2700" dirty="0" smtClean="0"/>
          </a:p>
          <a:p>
            <a:pPr marL="342900" lvl="1" indent="0">
              <a:buNone/>
            </a:pPr>
            <a:endParaRPr lang="en-GB" sz="2400" dirty="0" smtClean="0"/>
          </a:p>
          <a:p>
            <a:endParaRPr lang="en-GB" dirty="0"/>
          </a:p>
          <a:p>
            <a:endParaRPr lang="en-GB" sz="2800" dirty="0"/>
          </a:p>
        </p:txBody>
      </p:sp>
    </p:spTree>
    <p:extLst>
      <p:ext uri="{BB962C8B-B14F-4D97-AF65-F5344CB8AC3E}">
        <p14:creationId xmlns:p14="http://schemas.microsoft.com/office/powerpoint/2010/main" val="40883264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Adaptive risk-based access control model</a:t>
            </a:r>
          </a:p>
        </p:txBody>
      </p:sp>
      <p:sp>
        <p:nvSpPr>
          <p:cNvPr id="3" name="Content Placeholder 2"/>
          <p:cNvSpPr>
            <a:spLocks noGrp="1"/>
          </p:cNvSpPr>
          <p:nvPr>
            <p:ph idx="1"/>
          </p:nvPr>
        </p:nvSpPr>
        <p:spPr>
          <a:xfrm>
            <a:off x="628650" y="1524000"/>
            <a:ext cx="7886700" cy="4652963"/>
          </a:xfrm>
        </p:spPr>
        <p:txBody>
          <a:bodyPr>
            <a:normAutofit/>
          </a:bodyPr>
          <a:lstStyle/>
          <a:p>
            <a:r>
              <a:rPr lang="en-GB" sz="2800" dirty="0" smtClean="0"/>
              <a:t>Monitoring </a:t>
            </a:r>
            <a:r>
              <a:rPr lang="en-GB" sz="2800" dirty="0"/>
              <a:t>user </a:t>
            </a:r>
            <a:r>
              <a:rPr lang="en-GB" sz="2800" dirty="0" smtClean="0"/>
              <a:t>activities</a:t>
            </a:r>
          </a:p>
          <a:p>
            <a:pPr lvl="1"/>
            <a:r>
              <a:rPr lang="en-GB" sz="2400" dirty="0"/>
              <a:t>If the access decision is granting the access to the user, then there is no way to prevent any abnormal and unusual data access from the authorized user</a:t>
            </a:r>
            <a:r>
              <a:rPr lang="en-GB" sz="2400" dirty="0" smtClean="0"/>
              <a:t>.</a:t>
            </a:r>
          </a:p>
          <a:p>
            <a:pPr lvl="1"/>
            <a:r>
              <a:rPr lang="en-GB" sz="2400" dirty="0"/>
              <a:t>So a monitoring process is needed to adaptively adjust the risk value based on the user behaviour during the access session.  </a:t>
            </a:r>
          </a:p>
          <a:p>
            <a:pPr lvl="1"/>
            <a:r>
              <a:rPr lang="en-GB" sz="2400" dirty="0"/>
              <a:t>The smart contract is used to accomplish this process. </a:t>
            </a:r>
            <a:endParaRPr lang="en-GB" sz="2400" dirty="0" smtClean="0"/>
          </a:p>
          <a:p>
            <a:pPr lvl="1"/>
            <a:r>
              <a:rPr lang="en-GB" sz="2400" dirty="0" smtClean="0"/>
              <a:t>The </a:t>
            </a:r>
            <a:r>
              <a:rPr lang="en-GB" sz="2400" dirty="0"/>
              <a:t>monitored user behaviour information will be compared with the risk value to ensure that the user acts according to the terms of the smart contract. </a:t>
            </a:r>
            <a:endParaRPr lang="en-GB" sz="2400" dirty="0" smtClean="0"/>
          </a:p>
          <a:p>
            <a:pPr lvl="1"/>
            <a:endParaRPr lang="en-GB" sz="3200" dirty="0"/>
          </a:p>
        </p:txBody>
      </p:sp>
    </p:spTree>
    <p:extLst>
      <p:ext uri="{BB962C8B-B14F-4D97-AF65-F5344CB8AC3E}">
        <p14:creationId xmlns:p14="http://schemas.microsoft.com/office/powerpoint/2010/main" val="25255365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 flow  </a:t>
            </a:r>
            <a:r>
              <a:rPr lang="en-GB" dirty="0"/>
              <a:t>adaptive risk-based access control model</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716089"/>
            <a:ext cx="6400800" cy="4760911"/>
          </a:xfrm>
          <a:prstGeom prst="rect">
            <a:avLst/>
          </a:prstGeom>
          <a:noFill/>
          <a:ln>
            <a:noFill/>
          </a:ln>
        </p:spPr>
      </p:pic>
    </p:spTree>
    <p:extLst>
      <p:ext uri="{BB962C8B-B14F-4D97-AF65-F5344CB8AC3E}">
        <p14:creationId xmlns:p14="http://schemas.microsoft.com/office/powerpoint/2010/main" val="247271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ltLang="en-US" dirty="0" smtClean="0"/>
              <a:t>General Risk </a:t>
            </a:r>
            <a:r>
              <a:rPr lang="en-GB" altLang="en-US" dirty="0" smtClean="0"/>
              <a:t>management</a:t>
            </a:r>
          </a:p>
        </p:txBody>
      </p:sp>
      <p:sp>
        <p:nvSpPr>
          <p:cNvPr id="10243" name="Rectangle 3"/>
          <p:cNvSpPr>
            <a:spLocks noGrp="1" noChangeArrowheads="1"/>
          </p:cNvSpPr>
          <p:nvPr>
            <p:ph idx="1"/>
          </p:nvPr>
        </p:nvSpPr>
        <p:spPr/>
        <p:txBody>
          <a:bodyPr/>
          <a:lstStyle/>
          <a:p>
            <a:pPr eaLnBrk="1" hangingPunct="1">
              <a:lnSpc>
                <a:spcPct val="90000"/>
              </a:lnSpc>
            </a:pPr>
            <a:r>
              <a:rPr lang="en-GB" altLang="en-US" sz="2800" dirty="0" smtClean="0"/>
              <a:t>Risk management is concerned with identifying risks and drawing up plans to minimise their effect on a project.</a:t>
            </a:r>
          </a:p>
          <a:p>
            <a:pPr eaLnBrk="1" hangingPunct="1">
              <a:lnSpc>
                <a:spcPct val="90000"/>
              </a:lnSpc>
            </a:pPr>
            <a:r>
              <a:rPr lang="en-GB" altLang="en-US" sz="2800" dirty="0" smtClean="0"/>
              <a:t>A risk is a probability that some adverse circumstance will occur </a:t>
            </a:r>
          </a:p>
          <a:p>
            <a:pPr lvl="1" eaLnBrk="1" hangingPunct="1">
              <a:lnSpc>
                <a:spcPct val="90000"/>
              </a:lnSpc>
            </a:pPr>
            <a:r>
              <a:rPr lang="en-GB" altLang="en-US" sz="2400" dirty="0" smtClean="0"/>
              <a:t>Project risks affect schedule or resources;</a:t>
            </a:r>
          </a:p>
          <a:p>
            <a:pPr lvl="1" eaLnBrk="1" hangingPunct="1">
              <a:lnSpc>
                <a:spcPct val="90000"/>
              </a:lnSpc>
            </a:pPr>
            <a:r>
              <a:rPr lang="en-GB" altLang="en-US" sz="2400" dirty="0" smtClean="0"/>
              <a:t>Product risks affect the quality or performance of the software being developed;</a:t>
            </a:r>
          </a:p>
          <a:p>
            <a:pPr lvl="1" eaLnBrk="1" hangingPunct="1">
              <a:lnSpc>
                <a:spcPct val="90000"/>
              </a:lnSpc>
            </a:pPr>
            <a:r>
              <a:rPr lang="en-GB" altLang="en-US" sz="2400" dirty="0" smtClean="0"/>
              <a:t>Business risks affect the organisation developing or procuring the software.</a:t>
            </a:r>
          </a:p>
        </p:txBody>
      </p:sp>
      <p:sp>
        <p:nvSpPr>
          <p:cNvPr id="25602" name="Footer Placeholder 4"/>
          <p:cNvSpPr>
            <a:spLocks noGrp="1"/>
          </p:cNvSpPr>
          <p:nvPr>
            <p:ph type="ftr" sz="quarter" idx="11"/>
          </p:nvPr>
        </p:nvSpPr>
        <p:spPr/>
        <p:txBody>
          <a:bodyPr/>
          <a:lstStyle/>
          <a:p>
            <a:pPr>
              <a:defRPr/>
            </a:pPr>
            <a:r>
              <a:rPr lang="en-GB"/>
              <a:t>IT Management</a:t>
            </a:r>
          </a:p>
        </p:txBody>
      </p:sp>
      <p:sp>
        <p:nvSpPr>
          <p:cNvPr id="25603"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9ADB51-B98A-47E7-BDAF-3831F4E33794}" type="slidenum">
              <a:rPr lang="en-GB" altLang="en-US" sz="1000">
                <a:solidFill>
                  <a:srgbClr val="9B9A98"/>
                </a:solidFill>
              </a:rPr>
              <a:pPr/>
              <a:t>6</a:t>
            </a:fld>
            <a:endParaRPr lang="en-GB" altLang="en-US" sz="1000">
              <a:solidFill>
                <a:srgbClr val="9B9A98"/>
              </a:solidFill>
            </a:endParaRPr>
          </a:p>
        </p:txBody>
      </p:sp>
    </p:spTree>
    <p:extLst>
      <p:ext uri="{BB962C8B-B14F-4D97-AF65-F5344CB8AC3E}">
        <p14:creationId xmlns:p14="http://schemas.microsoft.com/office/powerpoint/2010/main" val="3735953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23850" y="457200"/>
            <a:ext cx="8820150" cy="1295400"/>
          </a:xfrm>
        </p:spPr>
        <p:txBody>
          <a:bodyPr/>
          <a:lstStyle/>
          <a:p>
            <a:pPr eaLnBrk="1" hangingPunct="1"/>
            <a:r>
              <a:rPr lang="en-GB" altLang="en-US" sz="4000" noProof="1" smtClean="0"/>
              <a:t>Risks are not necessarily bad. </a:t>
            </a:r>
          </a:p>
        </p:txBody>
      </p:sp>
      <p:sp>
        <p:nvSpPr>
          <p:cNvPr id="11267" name="Rectangle 3"/>
          <p:cNvSpPr>
            <a:spLocks noGrp="1" noChangeArrowheads="1"/>
          </p:cNvSpPr>
          <p:nvPr>
            <p:ph idx="1"/>
          </p:nvPr>
        </p:nvSpPr>
        <p:spPr/>
        <p:txBody>
          <a:bodyPr/>
          <a:lstStyle/>
          <a:p>
            <a:pPr eaLnBrk="1" hangingPunct="1">
              <a:lnSpc>
                <a:spcPct val="90000"/>
              </a:lnSpc>
            </a:pPr>
            <a:r>
              <a:rPr lang="en-GB" altLang="en-US" sz="3200" smtClean="0"/>
              <a:t>As long as the benefits are commensurate with the risk. </a:t>
            </a:r>
          </a:p>
          <a:p>
            <a:pPr eaLnBrk="1" hangingPunct="1">
              <a:lnSpc>
                <a:spcPct val="90000"/>
              </a:lnSpc>
            </a:pPr>
            <a:r>
              <a:rPr lang="en-GB" altLang="en-US" sz="3600" smtClean="0"/>
              <a:t>In general, three factors increase the risks of a project: </a:t>
            </a:r>
          </a:p>
          <a:p>
            <a:pPr lvl="1" eaLnBrk="1" hangingPunct="1">
              <a:lnSpc>
                <a:spcPct val="90000"/>
              </a:lnSpc>
            </a:pPr>
            <a:r>
              <a:rPr lang="en-GB" altLang="en-US" sz="3200" smtClean="0"/>
              <a:t>project size, </a:t>
            </a:r>
          </a:p>
          <a:p>
            <a:pPr lvl="1" eaLnBrk="1" hangingPunct="1">
              <a:lnSpc>
                <a:spcPct val="90000"/>
              </a:lnSpc>
            </a:pPr>
            <a:r>
              <a:rPr lang="en-GB" altLang="en-US" sz="3200" smtClean="0"/>
              <a:t>organisational experience, </a:t>
            </a:r>
          </a:p>
          <a:p>
            <a:pPr lvl="1" eaLnBrk="1" hangingPunct="1">
              <a:lnSpc>
                <a:spcPct val="90000"/>
              </a:lnSpc>
            </a:pPr>
            <a:r>
              <a:rPr lang="en-GB" altLang="en-US" sz="3200" smtClean="0"/>
              <a:t>and project task complexity.</a:t>
            </a:r>
          </a:p>
        </p:txBody>
      </p:sp>
      <p:sp>
        <p:nvSpPr>
          <p:cNvPr id="13314" name="Footer Placeholder 4"/>
          <p:cNvSpPr>
            <a:spLocks noGrp="1"/>
          </p:cNvSpPr>
          <p:nvPr>
            <p:ph type="ftr" sz="quarter" idx="11"/>
          </p:nvPr>
        </p:nvSpPr>
        <p:spPr/>
        <p:txBody>
          <a:bodyPr/>
          <a:lstStyle/>
          <a:p>
            <a:pPr>
              <a:defRPr/>
            </a:pPr>
            <a:r>
              <a:rPr lang="en-GB" smtClean="0"/>
              <a:t>IT Management</a:t>
            </a:r>
          </a:p>
        </p:txBody>
      </p:sp>
      <p:sp>
        <p:nvSpPr>
          <p:cNvPr id="13315"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5773227-A0F5-43AC-BD5D-57A1E9B359E7}" type="slidenum">
              <a:rPr lang="en-GB" altLang="en-US" sz="1000">
                <a:solidFill>
                  <a:srgbClr val="9B9A98"/>
                </a:solidFill>
              </a:rPr>
              <a:pPr/>
              <a:t>7</a:t>
            </a:fld>
            <a:endParaRPr lang="en-GB" altLang="en-US" sz="1000">
              <a:solidFill>
                <a:srgbClr val="9B9A98"/>
              </a:solidFill>
            </a:endParaRPr>
          </a:p>
        </p:txBody>
      </p:sp>
    </p:spTree>
    <p:extLst>
      <p:ext uri="{BB962C8B-B14F-4D97-AF65-F5344CB8AC3E}">
        <p14:creationId xmlns:p14="http://schemas.microsoft.com/office/powerpoint/2010/main" val="181481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Why do we need to do a risk analysis</a:t>
            </a:r>
            <a:endParaRPr lang="en-GB" dirty="0"/>
          </a:p>
        </p:txBody>
      </p:sp>
      <p:sp>
        <p:nvSpPr>
          <p:cNvPr id="5" name="Content Placeholder 4"/>
          <p:cNvSpPr>
            <a:spLocks noGrp="1"/>
          </p:cNvSpPr>
          <p:nvPr>
            <p:ph idx="1"/>
          </p:nvPr>
        </p:nvSpPr>
        <p:spPr/>
        <p:txBody>
          <a:bodyPr>
            <a:normAutofit/>
          </a:bodyPr>
          <a:lstStyle/>
          <a:p>
            <a:r>
              <a:rPr lang="en-GB" sz="3600" dirty="0" smtClean="0"/>
              <a:t>Ok in to groups</a:t>
            </a:r>
          </a:p>
          <a:p>
            <a:r>
              <a:rPr lang="en-GB" sz="3600" dirty="0" smtClean="0"/>
              <a:t>Take 3 minutes to discuss this question</a:t>
            </a:r>
            <a:endParaRPr lang="en-GB" sz="3600" dirty="0"/>
          </a:p>
        </p:txBody>
      </p:sp>
    </p:spTree>
    <p:extLst>
      <p:ext uri="{BB962C8B-B14F-4D97-AF65-F5344CB8AC3E}">
        <p14:creationId xmlns:p14="http://schemas.microsoft.com/office/powerpoint/2010/main" val="2128801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Why do we need to do a risk analysis</a:t>
            </a:r>
          </a:p>
        </p:txBody>
      </p:sp>
      <p:sp>
        <p:nvSpPr>
          <p:cNvPr id="3" name="Content Placeholder 2"/>
          <p:cNvSpPr>
            <a:spLocks noGrp="1"/>
          </p:cNvSpPr>
          <p:nvPr>
            <p:ph idx="1"/>
          </p:nvPr>
        </p:nvSpPr>
        <p:spPr/>
        <p:txBody>
          <a:bodyPr>
            <a:normAutofit/>
          </a:bodyPr>
          <a:lstStyle/>
          <a:p>
            <a:r>
              <a:rPr lang="en-GB" sz="3200" dirty="0"/>
              <a:t>To Protect</a:t>
            </a:r>
          </a:p>
          <a:p>
            <a:pPr lvl="1"/>
            <a:r>
              <a:rPr lang="en-GB" sz="2800" dirty="0" smtClean="0"/>
              <a:t>Company </a:t>
            </a:r>
            <a:r>
              <a:rPr lang="en-GB" sz="2800" dirty="0"/>
              <a:t>Assets</a:t>
            </a:r>
          </a:p>
          <a:p>
            <a:pPr lvl="1"/>
            <a:r>
              <a:rPr lang="en-GB" sz="2800" dirty="0" smtClean="0"/>
              <a:t>Company </a:t>
            </a:r>
            <a:r>
              <a:rPr lang="en-GB" sz="2800" dirty="0"/>
              <a:t>Brand</a:t>
            </a:r>
          </a:p>
          <a:p>
            <a:pPr lvl="1"/>
            <a:r>
              <a:rPr lang="en-GB" sz="2800" dirty="0" smtClean="0"/>
              <a:t>Employee </a:t>
            </a:r>
            <a:r>
              <a:rPr lang="en-GB" sz="2800" dirty="0"/>
              <a:t>Productivity</a:t>
            </a:r>
          </a:p>
          <a:p>
            <a:pPr lvl="1"/>
            <a:r>
              <a:rPr lang="en-GB" sz="2800" dirty="0"/>
              <a:t>Lost productivity due to lack of business continuity</a:t>
            </a:r>
          </a:p>
          <a:p>
            <a:r>
              <a:rPr lang="en-GB" sz="3200" dirty="0" smtClean="0"/>
              <a:t> </a:t>
            </a:r>
            <a:r>
              <a:rPr lang="en-GB" sz="3200" dirty="0"/>
              <a:t>Compliance with Security </a:t>
            </a:r>
            <a:r>
              <a:rPr lang="en-GB" sz="3200" dirty="0" smtClean="0"/>
              <a:t>Regulations</a:t>
            </a:r>
          </a:p>
          <a:p>
            <a:pPr lvl="1"/>
            <a:r>
              <a:rPr lang="en-GB" sz="2800" dirty="0" smtClean="0"/>
              <a:t>Regulatory bodies</a:t>
            </a:r>
            <a:endParaRPr lang="en-GB" sz="2800" dirty="0"/>
          </a:p>
        </p:txBody>
      </p:sp>
    </p:spTree>
    <p:extLst>
      <p:ext uri="{BB962C8B-B14F-4D97-AF65-F5344CB8AC3E}">
        <p14:creationId xmlns:p14="http://schemas.microsoft.com/office/powerpoint/2010/main" val="297618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592</TotalTime>
  <Words>2414</Words>
  <Application>Microsoft Office PowerPoint</Application>
  <PresentationFormat>On-screen Show (4:3)</PresentationFormat>
  <Paragraphs>393</Paragraphs>
  <Slides>52</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MS Gothic</vt:lpstr>
      <vt:lpstr>Arial</vt:lpstr>
      <vt:lpstr>Calibri</vt:lpstr>
      <vt:lpstr>Calibri Light</vt:lpstr>
      <vt:lpstr>GillSans</vt:lpstr>
      <vt:lpstr>Times New Roman</vt:lpstr>
      <vt:lpstr>Verdana</vt:lpstr>
      <vt:lpstr>Wingdings</vt:lpstr>
      <vt:lpstr>Office Theme</vt:lpstr>
      <vt:lpstr>INFO3005 Security &amp; Information Technology</vt:lpstr>
      <vt:lpstr>PowerPoint Presentation</vt:lpstr>
      <vt:lpstr>Today's Programme</vt:lpstr>
      <vt:lpstr>Reminder:</vt:lpstr>
      <vt:lpstr>Risk Management</vt:lpstr>
      <vt:lpstr>General Risk management</vt:lpstr>
      <vt:lpstr>Risks are not necessarily bad. </vt:lpstr>
      <vt:lpstr>Why do we need to do a risk analysis</vt:lpstr>
      <vt:lpstr>Why do we need to do a risk analysis</vt:lpstr>
      <vt:lpstr>Security Risk Assessments</vt:lpstr>
      <vt:lpstr>Reminder about Planning:</vt:lpstr>
      <vt:lpstr>Risk Analysis</vt:lpstr>
      <vt:lpstr>Risk analysis</vt:lpstr>
      <vt:lpstr> Quantitative Risk Analysis</vt:lpstr>
      <vt:lpstr> Quantitative Risk Analysis</vt:lpstr>
      <vt:lpstr>Quantitative Risk</vt:lpstr>
      <vt:lpstr>Quantitative risk assessment</vt:lpstr>
      <vt:lpstr>Risk Analysis</vt:lpstr>
      <vt:lpstr>Risk Analysis</vt:lpstr>
      <vt:lpstr>Qualitative Risk Analysis</vt:lpstr>
      <vt:lpstr>Qualitative Risk Analysis</vt:lpstr>
      <vt:lpstr>Risk Analysis</vt:lpstr>
      <vt:lpstr>Risk Analysis</vt:lpstr>
      <vt:lpstr>PowerPoint Presentation</vt:lpstr>
      <vt:lpstr>SQL Injection Threat Modelling – Control View (Option 1)</vt:lpstr>
      <vt:lpstr>SQL Injection Threat Modelling – Control View (Option 1)</vt:lpstr>
      <vt:lpstr>Risk Analysis</vt:lpstr>
      <vt:lpstr>Risk Analysis: Why do one</vt:lpstr>
      <vt:lpstr>Risk Analysis: Why do one</vt:lpstr>
      <vt:lpstr>Risk planning</vt:lpstr>
      <vt:lpstr>Risk monitoring</vt:lpstr>
      <vt:lpstr>PowerPoint Presentation</vt:lpstr>
      <vt:lpstr>Physical Security</vt:lpstr>
      <vt:lpstr>Physical Security </vt:lpstr>
      <vt:lpstr>Physical Security </vt:lpstr>
      <vt:lpstr>Physical Security</vt:lpstr>
      <vt:lpstr>Other Physical Security</vt:lpstr>
      <vt:lpstr>Physical Security</vt:lpstr>
      <vt:lpstr>Physical Security</vt:lpstr>
      <vt:lpstr>Standard</vt:lpstr>
      <vt:lpstr>Questions</vt:lpstr>
      <vt:lpstr>Risk Access Control </vt:lpstr>
      <vt:lpstr>Risk based Access Control in IoT</vt:lpstr>
      <vt:lpstr>Adaptive Access control</vt:lpstr>
      <vt:lpstr>Smart Contracts</vt:lpstr>
      <vt:lpstr>Adaptive risk-based access control model</vt:lpstr>
      <vt:lpstr>Adaptive risk-based access control model</vt:lpstr>
      <vt:lpstr>Adaptive risk-based access control model</vt:lpstr>
      <vt:lpstr>Adaptive risk-based access control model</vt:lpstr>
      <vt:lpstr>Adaptive risk-based access control model</vt:lpstr>
      <vt:lpstr>Adaptive risk-based access control model</vt:lpstr>
      <vt:lpstr>Process flow  adaptive risk-based access control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B Wills</dc:creator>
  <cp:lastModifiedBy>Julia</cp:lastModifiedBy>
  <cp:revision>47</cp:revision>
  <dcterms:created xsi:type="dcterms:W3CDTF">2006-08-16T00:00:00Z</dcterms:created>
  <dcterms:modified xsi:type="dcterms:W3CDTF">2016-10-02T14:54:54Z</dcterms:modified>
</cp:coreProperties>
</file>