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34"/>
  </p:notesMasterIdLst>
  <p:sldIdLst>
    <p:sldId id="256" r:id="rId2"/>
    <p:sldId id="260" r:id="rId3"/>
    <p:sldId id="261" r:id="rId4"/>
    <p:sldId id="288" r:id="rId5"/>
    <p:sldId id="294" r:id="rId6"/>
    <p:sldId id="298" r:id="rId7"/>
    <p:sldId id="290" r:id="rId8"/>
    <p:sldId id="289" r:id="rId9"/>
    <p:sldId id="295" r:id="rId10"/>
    <p:sldId id="296" r:id="rId11"/>
    <p:sldId id="299" r:id="rId12"/>
    <p:sldId id="262" r:id="rId13"/>
    <p:sldId id="300" r:id="rId14"/>
    <p:sldId id="263" r:id="rId15"/>
    <p:sldId id="307" r:id="rId16"/>
    <p:sldId id="312" r:id="rId17"/>
    <p:sldId id="305" r:id="rId18"/>
    <p:sldId id="264" r:id="rId19"/>
    <p:sldId id="309" r:id="rId20"/>
    <p:sldId id="265" r:id="rId21"/>
    <p:sldId id="311" r:id="rId22"/>
    <p:sldId id="313" r:id="rId23"/>
    <p:sldId id="302" r:id="rId24"/>
    <p:sldId id="266" r:id="rId25"/>
    <p:sldId id="268" r:id="rId26"/>
    <p:sldId id="314" r:id="rId27"/>
    <p:sldId id="291" r:id="rId28"/>
    <p:sldId id="292" r:id="rId29"/>
    <p:sldId id="267" r:id="rId30"/>
    <p:sldId id="317" r:id="rId31"/>
    <p:sldId id="315" r:id="rId32"/>
    <p:sldId id="284"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253" autoAdjust="0"/>
  </p:normalViewPr>
  <p:slideViewPr>
    <p:cSldViewPr>
      <p:cViewPr varScale="1">
        <p:scale>
          <a:sx n="81" d="100"/>
          <a:sy n="81" d="100"/>
        </p:scale>
        <p:origin x="1878"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E672D-B3CC-4EC8-92BB-359B5E1A27BB}" type="datetimeFigureOut">
              <a:rPr lang="en-GB" smtClean="0"/>
              <a:t>01/10/2016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2474A1-DB81-40AE-BE58-47728A1FA795}" type="slidenum">
              <a:rPr lang="en-GB" smtClean="0"/>
              <a:t>‹#›</a:t>
            </a:fld>
            <a:endParaRPr lang="en-GB"/>
          </a:p>
        </p:txBody>
      </p:sp>
    </p:spTree>
    <p:extLst>
      <p:ext uri="{BB962C8B-B14F-4D97-AF65-F5344CB8AC3E}">
        <p14:creationId xmlns:p14="http://schemas.microsoft.com/office/powerpoint/2010/main" val="2893053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1143000" y="695325"/>
            <a:ext cx="4570413"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29698" name="Rectangle 2"/>
          <p:cNvSpPr txBox="1">
            <a:spLocks noGrp="1" noChangeArrowheads="1"/>
          </p:cNvSpPr>
          <p:nvPr>
            <p:ph type="body"/>
          </p:nvPr>
        </p:nvSpPr>
        <p:spPr bwMode="auto">
          <a:xfrm>
            <a:off x="685800" y="4343400"/>
            <a:ext cx="547528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 1815 he new the British had won at Waterloo before any one else, so he spread a rumours that they had lost. He bought all the depressed stock, and when the official news came in that the British had  won he made another fortune</a:t>
            </a:r>
          </a:p>
          <a:p>
            <a:endParaRPr lang="en-GB" dirty="0"/>
          </a:p>
        </p:txBody>
      </p:sp>
      <p:sp>
        <p:nvSpPr>
          <p:cNvPr id="4" name="Slide Number Placeholder 3"/>
          <p:cNvSpPr>
            <a:spLocks noGrp="1"/>
          </p:cNvSpPr>
          <p:nvPr>
            <p:ph type="sldNum" sz="quarter" idx="10"/>
          </p:nvPr>
        </p:nvSpPr>
        <p:spPr/>
        <p:txBody>
          <a:bodyPr/>
          <a:lstStyle/>
          <a:p>
            <a:fld id="{9E2474A1-DB81-40AE-BE58-47728A1FA795}" type="slidenum">
              <a:rPr lang="en-GB" smtClean="0"/>
              <a:t>23</a:t>
            </a:fld>
            <a:endParaRPr lang="en-GB"/>
          </a:p>
        </p:txBody>
      </p:sp>
    </p:spTree>
    <p:extLst>
      <p:ext uri="{BB962C8B-B14F-4D97-AF65-F5344CB8AC3E}">
        <p14:creationId xmlns:p14="http://schemas.microsoft.com/office/powerpoint/2010/main" val="6567744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5842"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7890"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Communications, moving from one area of storage to another area of storage.</a:t>
            </a:r>
          </a:p>
          <a:p>
            <a:r>
              <a:rPr lang="en-US" dirty="0" smtClean="0"/>
              <a:t>Locking it up in some secure</a:t>
            </a:r>
            <a:r>
              <a:rPr lang="en-US" baseline="0" dirty="0" smtClean="0"/>
              <a:t> server, </a:t>
            </a:r>
            <a:r>
              <a:rPr lang="en-GB" baseline="0" dirty="0" smtClean="0"/>
              <a:t>sets up secure linkage through the stage coach</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In 1815 he new the British had won at Waterloo before any one else, so he spread a rumours that they had lost. He bought all the depressed stock, and when the official news came in that the British had  won he made another fortune</a:t>
            </a:r>
          </a:p>
          <a:p>
            <a:endParaRPr lang="en-GB" dirty="0"/>
          </a:p>
        </p:txBody>
      </p:sp>
      <p:sp>
        <p:nvSpPr>
          <p:cNvPr id="4" name="Slide Number Placeholder 3"/>
          <p:cNvSpPr>
            <a:spLocks noGrp="1"/>
          </p:cNvSpPr>
          <p:nvPr>
            <p:ph type="sldNum" sz="quarter" idx="10"/>
          </p:nvPr>
        </p:nvSpPr>
        <p:spPr/>
        <p:txBody>
          <a:bodyPr/>
          <a:lstStyle/>
          <a:p>
            <a:fld id="{9E2474A1-DB81-40AE-BE58-47728A1FA795}" type="slidenum">
              <a:rPr lang="en-GB" smtClean="0"/>
              <a:t>26</a:t>
            </a:fld>
            <a:endParaRPr lang="en-GB"/>
          </a:p>
        </p:txBody>
      </p:sp>
    </p:spTree>
    <p:extLst>
      <p:ext uri="{BB962C8B-B14F-4D97-AF65-F5344CB8AC3E}">
        <p14:creationId xmlns:p14="http://schemas.microsoft.com/office/powerpoint/2010/main" val="2302973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6866"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E2474A1-DB81-40AE-BE58-47728A1FA795}" type="slidenum">
              <a:rPr lang="en-GB" smtClean="0"/>
              <a:t>32</a:t>
            </a:fld>
            <a:endParaRPr lang="en-GB"/>
          </a:p>
        </p:txBody>
      </p:sp>
    </p:spTree>
    <p:extLst>
      <p:ext uri="{BB962C8B-B14F-4D97-AF65-F5344CB8AC3E}">
        <p14:creationId xmlns:p14="http://schemas.microsoft.com/office/powerpoint/2010/main" val="3450481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1143000" y="695325"/>
            <a:ext cx="4568825"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0722"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GB" dirty="0" smtClean="0"/>
              <a:t>i was reading about decided today which sort of changes in western society is actually operating differently an interesting this is a sociologist tell us that western culture is becoming more tribal ,   so we break up it's a little units of interest in this or interest in in something else ,   and the argument goes falling in the book was about the implications that had for how we should operate in such a society.</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1143000" y="695325"/>
            <a:ext cx="4568825"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9938" name="Rectangle 2"/>
          <p:cNvSpPr txBox="1">
            <a:spLocks noGrp="1" noChangeArrowheads="1"/>
          </p:cNvSpPr>
          <p:nvPr>
            <p:ph type="body"/>
          </p:nvPr>
        </p:nvSpPr>
        <p:spPr bwMode="auto">
          <a:xfrm>
            <a:off x="685800" y="4343400"/>
            <a:ext cx="547528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1143000" y="695325"/>
            <a:ext cx="4568825"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40962" name="Rectangle 2"/>
          <p:cNvSpPr txBox="1">
            <a:spLocks noGrp="1" noChangeArrowheads="1"/>
          </p:cNvSpPr>
          <p:nvPr>
            <p:ph type="body"/>
          </p:nvPr>
        </p:nvSpPr>
        <p:spPr bwMode="auto">
          <a:xfrm>
            <a:off x="685800" y="4343400"/>
            <a:ext cx="5475288" cy="41116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GB" dirty="0" smtClean="0"/>
              <a:t>One little hole and whole lot floods. The boy acted and waited to get help.</a:t>
            </a:r>
          </a:p>
          <a:p>
            <a:r>
              <a:rPr lang="en-GB" dirty="0" smtClean="0"/>
              <a:t>T=Water</a:t>
            </a:r>
          </a:p>
          <a:p>
            <a:r>
              <a:rPr lang="en-GB" dirty="0" smtClean="0"/>
              <a:t>C= figure</a:t>
            </a:r>
          </a:p>
          <a:p>
            <a:r>
              <a:rPr lang="en-GB" dirty="0" smtClean="0"/>
              <a:t>V=hole</a:t>
            </a:r>
          </a:p>
          <a:p>
            <a:endParaRPr lang="en-GB" dirty="0" smtClean="0"/>
          </a:p>
          <a:p>
            <a:endParaRPr lang="en-GB" dirty="0" smtClean="0"/>
          </a:p>
          <a:p>
            <a:r>
              <a:rPr lang="en-GB" dirty="0" smtClean="0"/>
              <a:t>Just a reminder in terms of the language that you will see used in the world of security:</a:t>
            </a:r>
          </a:p>
          <a:p>
            <a:r>
              <a:rPr lang="en-GB" dirty="0" smtClean="0"/>
              <a:t> you have the threat what it is that might happen</a:t>
            </a:r>
          </a:p>
          <a:p>
            <a:r>
              <a:rPr lang="en-GB" dirty="0" smtClean="0"/>
              <a:t> the vulnerability where we week</a:t>
            </a:r>
          </a:p>
          <a:p>
            <a:r>
              <a:rPr lang="en-GB" dirty="0" smtClean="0"/>
              <a:t>the control is how do we handle  the weakness to make sure that the threat doesn't become a reality ,</a:t>
            </a:r>
          </a:p>
          <a:p>
            <a:endParaRPr lang="en-GB" dirty="0" smtClean="0"/>
          </a:p>
          <a:p>
            <a:r>
              <a:rPr lang="en-GB" sz="1200" kern="1200" dirty="0" smtClean="0">
                <a:solidFill>
                  <a:schemeClr val="tx1"/>
                </a:solidFill>
                <a:effectLst/>
                <a:latin typeface="+mn-lt"/>
                <a:ea typeface="+mn-ea"/>
                <a:cs typeface="+mn-cs"/>
              </a:rPr>
              <a:t>We might want to look as a wide range of things are looking in the field of security </a:t>
            </a:r>
          </a:p>
          <a:p>
            <a:r>
              <a:rPr lang="en-GB" sz="1200" kern="1200" dirty="0" smtClean="0">
                <a:solidFill>
                  <a:schemeClr val="tx1"/>
                </a:solidFill>
                <a:effectLst/>
                <a:latin typeface="+mn-lt"/>
                <a:ea typeface="+mn-ea"/>
                <a:cs typeface="+mn-cs"/>
              </a:rPr>
              <a:t>A metaphor: if you've got something importance hanging on the end of a chain the security is entirely dependent on the strength of every single link. If one link is weak anyone link is week, then you endanger the safety of the thing on the end of the chain. So even if you've got all of us tools in the world if you got one thing this weak you all care as we saw last time you care about the people in the process </a:t>
            </a:r>
          </a:p>
          <a:p>
            <a:endParaRPr lang="en-GB" sz="1200" kern="1200" dirty="0" smtClean="0">
              <a:solidFill>
                <a:schemeClr val="tx1"/>
              </a:solidFill>
              <a:effectLst/>
              <a:latin typeface="+mn-lt"/>
              <a:ea typeface="+mn-ea"/>
              <a:cs typeface="+mn-cs"/>
            </a:endParaRPr>
          </a:p>
          <a:p>
            <a:r>
              <a:rPr lang="en-GB" sz="1200" kern="1200" dirty="0" smtClean="0">
                <a:solidFill>
                  <a:schemeClr val="tx1"/>
                </a:solidFill>
                <a:effectLst/>
                <a:latin typeface="+mn-lt"/>
                <a:ea typeface="+mn-ea"/>
                <a:cs typeface="+mn-cs"/>
              </a:rPr>
              <a:t>Example mission impossible film they needed to break into a factory, must have been a sense of the manufacturing toys or something but of course that's what mission impossible and so tom cruise and someone else of breaking into this country crawling around the ventilation ducts and so on get to where the super computer is and really important information and they did drop down on a wire so he doesn't touch the floor and hacks in to the computer and   gets all the date he wants and then up a through the ducts and wait and do you think , it might be brilliant cinema produced total rubbish he would never tell you that if you are hacking into a computer if you'd probably tries to make sure you never even set foot on the premises but because that's the ways is  dodge  if you're going to hack in you don't leave a trail.  if he if you ended up so you did have to actually hacking at the very least he'd walk the building dressed as a the clean or something you got the security guard and you'd pay him enough money ,</a:t>
            </a:r>
          </a:p>
          <a:p>
            <a:endParaRPr lang="en-GB"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Massive square tower with four corner turrets</a:t>
            </a:r>
          </a:p>
          <a:p>
            <a:r>
              <a:rPr lang="en-GB" dirty="0" smtClean="0"/>
              <a:t>Built in the times of William the Conqueror and William Rufus</a:t>
            </a:r>
          </a:p>
          <a:p>
            <a:r>
              <a:rPr lang="en-GB" dirty="0" smtClean="0"/>
              <a:t>Extremely thick walls</a:t>
            </a:r>
          </a:p>
          <a:p>
            <a:r>
              <a:rPr lang="en-GB" dirty="0" smtClean="0"/>
              <a:t>Internally divided into two halves</a:t>
            </a:r>
          </a:p>
          <a:p>
            <a:r>
              <a:rPr lang="en-GB" dirty="0" smtClean="0"/>
              <a:t>Incorporated rooms for storage and living quarters</a:t>
            </a:r>
          </a:p>
          <a:p>
            <a:r>
              <a:rPr lang="en-GB" dirty="0" smtClean="0"/>
              <a:t>Also has a built in chapel</a:t>
            </a:r>
          </a:p>
          <a:p>
            <a:endParaRPr lang="en-GB" dirty="0" smtClean="0"/>
          </a:p>
          <a:p>
            <a:r>
              <a:rPr lang="en-GB" dirty="0" smtClean="0"/>
              <a:t>Although square keeps were still being built, it became clear that the old design had several problems: -</a:t>
            </a:r>
          </a:p>
          <a:p>
            <a:endParaRPr lang="en-GB" dirty="0" smtClean="0"/>
          </a:p>
          <a:p>
            <a:r>
              <a:rPr lang="en-GB" dirty="0" smtClean="0"/>
              <a:t>Easy to undermine at corners</a:t>
            </a:r>
          </a:p>
          <a:p>
            <a:r>
              <a:rPr lang="en-GB" dirty="0" smtClean="0"/>
              <a:t>Corners had defensive blind spots</a:t>
            </a:r>
          </a:p>
          <a:p>
            <a:r>
              <a:rPr lang="en-GB" dirty="0" smtClean="0"/>
              <a:t>To overcome these problems the castle designers began to build multi-sides and round keeps. Orford Castle is a very good example of a many sided keep and is still in very good condition.</a:t>
            </a:r>
            <a:endParaRPr lang="en-GB" dirty="0"/>
          </a:p>
        </p:txBody>
      </p:sp>
      <p:sp>
        <p:nvSpPr>
          <p:cNvPr id="4" name="Slide Number Placeholder 3"/>
          <p:cNvSpPr>
            <a:spLocks noGrp="1"/>
          </p:cNvSpPr>
          <p:nvPr>
            <p:ph type="sldNum" sz="quarter" idx="10"/>
          </p:nvPr>
        </p:nvSpPr>
        <p:spPr/>
        <p:txBody>
          <a:bodyPr/>
          <a:lstStyle/>
          <a:p>
            <a:fld id="{9E2474A1-DB81-40AE-BE58-47728A1FA795}" type="slidenum">
              <a:rPr lang="en-GB" smtClean="0"/>
              <a:t>9</a:t>
            </a:fld>
            <a:endParaRPr lang="en-GB"/>
          </a:p>
        </p:txBody>
      </p:sp>
    </p:spTree>
    <p:extLst>
      <p:ext uri="{BB962C8B-B14F-4D97-AF65-F5344CB8AC3E}">
        <p14:creationId xmlns:p14="http://schemas.microsoft.com/office/powerpoint/2010/main" val="3951344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1746"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2770"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3794"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en-US" dirty="0" smtClean="0"/>
              <a:t>Very often in IT we will encrypted something before we store it.</a:t>
            </a: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a:p>
        </p:txBody>
      </p:sp>
      <p:sp>
        <p:nvSpPr>
          <p:cNvPr id="34818" name="Rectangle 2"/>
          <p:cNvSpPr txBox="1">
            <a:spLocks noGrp="1" noChangeArrowheads="1"/>
          </p:cNvSpPr>
          <p:nvPr>
            <p:ph type="body"/>
          </p:nvPr>
        </p:nvSpPr>
        <p:spPr bwMode="auto">
          <a:xfrm>
            <a:off x="685800" y="4343400"/>
            <a:ext cx="5467350" cy="41036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GB" dirty="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GB"/>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402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3939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72650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68313" y="490538"/>
            <a:ext cx="8180387" cy="957262"/>
          </a:xfrm>
        </p:spPr>
        <p:txBody>
          <a:bodyPr/>
          <a:lstStyle/>
          <a:p>
            <a:r>
              <a:rPr lang="en-US" smtClean="0"/>
              <a:t>Click to edit Master title style</a:t>
            </a:r>
            <a:endParaRPr lang="en-GB"/>
          </a:p>
        </p:txBody>
      </p:sp>
      <p:sp>
        <p:nvSpPr>
          <p:cNvPr id="3" name="ClipArt Placeholder 2"/>
          <p:cNvSpPr>
            <a:spLocks noGrp="1"/>
          </p:cNvSpPr>
          <p:nvPr>
            <p:ph type="clipArt" sz="half" idx="1"/>
          </p:nvPr>
        </p:nvSpPr>
        <p:spPr>
          <a:xfrm>
            <a:off x="457200" y="1484313"/>
            <a:ext cx="4024313" cy="4445000"/>
          </a:xfrm>
        </p:spPr>
        <p:txBody>
          <a:bodyPr/>
          <a:lstStyle/>
          <a:p>
            <a:endParaRPr lang="en-GB"/>
          </a:p>
        </p:txBody>
      </p:sp>
      <p:sp>
        <p:nvSpPr>
          <p:cNvPr id="4" name="Text Placeholder 3"/>
          <p:cNvSpPr>
            <a:spLocks noGrp="1"/>
          </p:cNvSpPr>
          <p:nvPr>
            <p:ph type="body" sz="half" idx="2"/>
          </p:nvPr>
        </p:nvSpPr>
        <p:spPr>
          <a:xfrm>
            <a:off x="4633913" y="1484313"/>
            <a:ext cx="40259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0564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1D8BD707-D9CF-40AE-B4C6-C98DA3205C09}"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2593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GB"/>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02833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1D8BD707-D9CF-40AE-B4C6-C98DA3205C09}"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4440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1D8BD707-D9CF-40AE-B4C6-C98DA3205C09}" type="datetimeFigureOut">
              <a:rPr lang="en-US" smtClean="0"/>
              <a:pPr/>
              <a:t>10/1/2016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95262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1D8BD707-D9CF-40AE-B4C6-C98DA3205C09}" type="datetimeFigureOut">
              <a:rPr lang="en-US" smtClean="0"/>
              <a:pPr/>
              <a:t>10/1/2016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631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09655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6619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GB"/>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6242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10/1/2016</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61943841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COM6230 Implementing cyber security</a:t>
            </a:r>
            <a:endParaRPr lang="en-GB" dirty="0"/>
          </a:p>
        </p:txBody>
      </p:sp>
      <p:sp>
        <p:nvSpPr>
          <p:cNvPr id="3" name="Subtitle 2"/>
          <p:cNvSpPr>
            <a:spLocks noGrp="1"/>
          </p:cNvSpPr>
          <p:nvPr>
            <p:ph type="subTitle" idx="1"/>
          </p:nvPr>
        </p:nvSpPr>
        <p:spPr>
          <a:xfrm>
            <a:off x="1143000" y="4495800"/>
            <a:ext cx="6858000" cy="762000"/>
          </a:xfrm>
        </p:spPr>
        <p:txBody>
          <a:bodyPr/>
          <a:lstStyle/>
          <a:p>
            <a:r>
              <a:rPr lang="en-GB" sz="3600" dirty="0"/>
              <a:t>Security </a:t>
            </a:r>
            <a:r>
              <a:rPr lang="en-GB" sz="3600" dirty="0" smtClean="0"/>
              <a:t>Models</a:t>
            </a:r>
            <a:endParaRPr lang="en-GB" sz="3600" dirty="0"/>
          </a:p>
          <a:p>
            <a:endParaRPr lang="en-GB" dirty="0"/>
          </a:p>
        </p:txBody>
      </p:sp>
    </p:spTree>
    <p:extLst>
      <p:ext uri="{BB962C8B-B14F-4D97-AF65-F5344CB8AC3E}">
        <p14:creationId xmlns:p14="http://schemas.microsoft.com/office/powerpoint/2010/main" val="2296776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Castle Defence</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1372394"/>
            <a:ext cx="5943600" cy="4457700"/>
          </a:xfrm>
        </p:spPr>
      </p:pic>
    </p:spTree>
    <p:extLst>
      <p:ext uri="{BB962C8B-B14F-4D97-AF65-F5344CB8AC3E}">
        <p14:creationId xmlns:p14="http://schemas.microsoft.com/office/powerpoint/2010/main" val="251315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Security Models</a:t>
            </a:r>
            <a:endParaRPr lang="en-GB" dirty="0"/>
          </a:p>
        </p:txBody>
      </p:sp>
      <p:sp>
        <p:nvSpPr>
          <p:cNvPr id="3" name="Content Placeholder 2"/>
          <p:cNvSpPr>
            <a:spLocks noGrp="1"/>
          </p:cNvSpPr>
          <p:nvPr>
            <p:ph idx="1"/>
          </p:nvPr>
        </p:nvSpPr>
        <p:spPr/>
        <p:txBody>
          <a:bodyPr>
            <a:normAutofit lnSpcReduction="10000"/>
          </a:bodyPr>
          <a:lstStyle/>
          <a:p>
            <a:r>
              <a:rPr lang="en-GB" sz="3200" dirty="0" smtClean="0"/>
              <a:t>We are trying to protect our treasure</a:t>
            </a:r>
          </a:p>
          <a:p>
            <a:pPr lvl="1"/>
            <a:r>
              <a:rPr lang="en-US" sz="2800" dirty="0" smtClean="0"/>
              <a:t> data </a:t>
            </a:r>
            <a:r>
              <a:rPr lang="en-US" sz="2800" dirty="0"/>
              <a:t>or anything else possibly money, this also includes your staff, some of interest to me.</a:t>
            </a:r>
          </a:p>
          <a:p>
            <a:pPr lvl="1"/>
            <a:r>
              <a:rPr lang="en-US" sz="2800" dirty="0"/>
              <a:t>To protect my treasure I am going </a:t>
            </a:r>
            <a:r>
              <a:rPr lang="en-US" sz="2800" dirty="0" smtClean="0"/>
              <a:t>put a </a:t>
            </a:r>
            <a:r>
              <a:rPr lang="en-US" sz="2800" dirty="0" err="1" smtClean="0"/>
              <a:t>efend</a:t>
            </a:r>
            <a:r>
              <a:rPr lang="en-US" sz="2800" dirty="0" smtClean="0"/>
              <a:t> </a:t>
            </a:r>
            <a:r>
              <a:rPr lang="en-US" sz="2800" dirty="0"/>
              <a:t>around it.</a:t>
            </a:r>
          </a:p>
          <a:p>
            <a:r>
              <a:rPr lang="en-US" sz="3200" dirty="0"/>
              <a:t>Assume money for a minute I am going to dig a hole and thorough it in. cover it in concrete and make it 100% secure</a:t>
            </a:r>
          </a:p>
          <a:p>
            <a:pPr lvl="1"/>
            <a:r>
              <a:rPr lang="en-US" sz="2800" dirty="0" smtClean="0"/>
              <a:t>One </a:t>
            </a:r>
            <a:r>
              <a:rPr lang="en-US" sz="2800" dirty="0"/>
              <a:t>small problem I cannot get at it either, so yes it </a:t>
            </a:r>
            <a:r>
              <a:rPr lang="en-US" sz="2800" dirty="0" smtClean="0"/>
              <a:t>confidential and integral but not available</a:t>
            </a:r>
            <a:endParaRPr lang="en-US" sz="2800" dirty="0"/>
          </a:p>
          <a:p>
            <a:pPr lvl="1"/>
            <a:endParaRPr lang="en-GB" sz="2400" dirty="0"/>
          </a:p>
        </p:txBody>
      </p:sp>
    </p:spTree>
    <p:extLst>
      <p:ext uri="{BB962C8B-B14F-4D97-AF65-F5344CB8AC3E}">
        <p14:creationId xmlns:p14="http://schemas.microsoft.com/office/powerpoint/2010/main" val="1975338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Static Security Model</a:t>
            </a:r>
          </a:p>
        </p:txBody>
      </p:sp>
      <p:sp>
        <p:nvSpPr>
          <p:cNvPr id="6146" name="Rectangle 2"/>
          <p:cNvSpPr>
            <a:spLocks noGrp="1" noChangeArrowheads="1"/>
          </p:cNvSpPr>
          <p:nvPr>
            <p:ph type="body" sz="half" idx="2"/>
          </p:nvPr>
        </p:nvSpPr>
        <p:spPr>
          <a:xfrm>
            <a:off x="5257801" y="1447800"/>
            <a:ext cx="3425824" cy="4495801"/>
          </a:xfrm>
          <a:ln/>
        </p:spPr>
        <p:txBody>
          <a:bodyPr lIns="0" tIns="0" rIns="0" bIns="0"/>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dirty="0"/>
              <a:t>We have: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T – some “treasure”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O – the owner</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F – a foe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D – a defence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86000"/>
            <a:ext cx="4720423" cy="1952625"/>
          </a:xfrm>
          <a:prstGeom prst="rect">
            <a:avLst/>
          </a:prstGeom>
        </p:spPr>
      </p:pic>
    </p:spTree>
    <p:extLst>
      <p:ext uri="{BB962C8B-B14F-4D97-AF65-F5344CB8AC3E}">
        <p14:creationId xmlns:p14="http://schemas.microsoft.com/office/powerpoint/2010/main" val="232254457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dirty="0" smtClean="0"/>
              <a:t>Static Models</a:t>
            </a:r>
            <a:endParaRPr lang="en-GB" dirty="0"/>
          </a:p>
        </p:txBody>
      </p:sp>
      <p:sp>
        <p:nvSpPr>
          <p:cNvPr id="9" name="Content Placeholder 8"/>
          <p:cNvSpPr>
            <a:spLocks noGrp="1"/>
          </p:cNvSpPr>
          <p:nvPr>
            <p:ph idx="1"/>
          </p:nvPr>
        </p:nvSpPr>
        <p:spPr>
          <a:xfrm>
            <a:off x="628650" y="1371600"/>
            <a:ext cx="7886700" cy="4805363"/>
          </a:xfrm>
        </p:spPr>
        <p:txBody>
          <a:bodyPr>
            <a:normAutofit lnSpcReduction="10000"/>
          </a:bodyPr>
          <a:lstStyle/>
          <a:p>
            <a:r>
              <a:rPr lang="en-GB" sz="2800" dirty="0" smtClean="0"/>
              <a:t>I now need availability to my Treasure.</a:t>
            </a:r>
          </a:p>
          <a:p>
            <a:pPr lvl="1"/>
            <a:r>
              <a:rPr lang="en-GB" sz="2400" dirty="0" smtClean="0"/>
              <a:t>So </a:t>
            </a:r>
            <a:r>
              <a:rPr lang="en-GB" sz="2400" dirty="0"/>
              <a:t>I have to make an access, if you like  I have created a  breach in the security.</a:t>
            </a:r>
          </a:p>
          <a:p>
            <a:pPr lvl="1"/>
            <a:r>
              <a:rPr lang="en-GB" sz="2400" dirty="0" smtClean="0"/>
              <a:t>So </a:t>
            </a:r>
            <a:r>
              <a:rPr lang="en-GB" sz="2400" dirty="0"/>
              <a:t>I now need a guard otherwise my foe can get in. </a:t>
            </a:r>
            <a:endParaRPr lang="en-GB" sz="2400" dirty="0" smtClean="0"/>
          </a:p>
          <a:p>
            <a:pPr lvl="1"/>
            <a:r>
              <a:rPr lang="en-GB" sz="2400" dirty="0" smtClean="0"/>
              <a:t>Guard</a:t>
            </a:r>
            <a:r>
              <a:rPr lang="en-GB" sz="2400" dirty="0"/>
              <a:t>: user name password, </a:t>
            </a:r>
            <a:r>
              <a:rPr lang="en-GB" sz="2400" dirty="0" err="1"/>
              <a:t>etc</a:t>
            </a:r>
            <a:r>
              <a:rPr lang="en-GB" sz="2400" dirty="0"/>
              <a:t> </a:t>
            </a:r>
          </a:p>
          <a:p>
            <a:pPr lvl="1"/>
            <a:r>
              <a:rPr lang="en-GB" sz="2400" dirty="0"/>
              <a:t>Following a procedure like who goes </a:t>
            </a:r>
            <a:r>
              <a:rPr lang="en-GB" sz="2400" dirty="0" smtClean="0"/>
              <a:t>there (access policy, access control lists).</a:t>
            </a:r>
          </a:p>
          <a:p>
            <a:pPr lvl="1"/>
            <a:r>
              <a:rPr lang="en-GB" sz="2400" dirty="0" smtClean="0"/>
              <a:t>So </a:t>
            </a:r>
            <a:r>
              <a:rPr lang="en-GB" sz="2400" dirty="0"/>
              <a:t>the Foe has to either convince the guard that they are friend or find another way of breaking in</a:t>
            </a:r>
          </a:p>
          <a:p>
            <a:r>
              <a:rPr lang="en-GB" sz="2800" dirty="0" smtClean="0"/>
              <a:t>So </a:t>
            </a:r>
            <a:r>
              <a:rPr lang="en-GB" sz="2800" dirty="0"/>
              <a:t>you will have to follow a code of ethic that appliers to security. This applies to ethical hackers.</a:t>
            </a:r>
          </a:p>
          <a:p>
            <a:r>
              <a:rPr lang="en-GB" sz="2800" dirty="0"/>
              <a:t>However the Foe does not follow these codes. </a:t>
            </a:r>
            <a:endParaRPr lang="en-GB" sz="2800" dirty="0" smtClean="0"/>
          </a:p>
          <a:p>
            <a:pPr lvl="1"/>
            <a:r>
              <a:rPr lang="en-GB" sz="2500" dirty="0" smtClean="0"/>
              <a:t>Kill </a:t>
            </a:r>
            <a:r>
              <a:rPr lang="en-GB" sz="2500" dirty="0"/>
              <a:t>the </a:t>
            </a:r>
            <a:r>
              <a:rPr lang="en-GB" sz="2500" dirty="0" smtClean="0"/>
              <a:t>guard, social </a:t>
            </a:r>
            <a:r>
              <a:rPr lang="en-GB" sz="2500" dirty="0" err="1" smtClean="0"/>
              <a:t>engeineering</a:t>
            </a:r>
            <a:endParaRPr lang="en-GB" sz="2500" dirty="0"/>
          </a:p>
          <a:p>
            <a:endParaRPr lang="en-GB" dirty="0"/>
          </a:p>
          <a:p>
            <a:endParaRPr lang="en-GB" dirty="0"/>
          </a:p>
        </p:txBody>
      </p:sp>
    </p:spTree>
    <p:extLst>
      <p:ext uri="{BB962C8B-B14F-4D97-AF65-F5344CB8AC3E}">
        <p14:creationId xmlns:p14="http://schemas.microsoft.com/office/powerpoint/2010/main" val="72369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Static Security Model</a:t>
            </a:r>
          </a:p>
        </p:txBody>
      </p:sp>
      <p:sp>
        <p:nvSpPr>
          <p:cNvPr id="7170" name="Rectangle 2"/>
          <p:cNvSpPr>
            <a:spLocks noGrp="1" noChangeArrowheads="1"/>
          </p:cNvSpPr>
          <p:nvPr>
            <p:ph type="body" sz="half" idx="2"/>
          </p:nvPr>
        </p:nvSpPr>
        <p:spPr>
          <a:xfrm>
            <a:off x="4670425" y="1219201"/>
            <a:ext cx="4252913" cy="5257800"/>
          </a:xfrm>
          <a:ln/>
        </p:spPr>
        <p:txBody>
          <a:bodyPr lIns="0" tIns="0" rIns="0" bIns="0">
            <a:normAutofit/>
          </a:bodyPr>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dirty="0"/>
              <a:t>We also need:</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A – Access</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G – a Guard following</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P – a Procedure</a:t>
            </a:r>
          </a:p>
          <a:p>
            <a:pPr marL="312738" indent="-309563">
              <a:lnSpc>
                <a:spcPct val="100000"/>
              </a:lnSpc>
              <a:buClr>
                <a:srgbClr val="FF9900"/>
              </a:buClr>
              <a:buFont typeface="Verdana" pitchFamily="32" charset="0"/>
              <a:buChar char=" "/>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i="1" dirty="0"/>
              <a:t>The Foe may try to:</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B – Break the defence</a:t>
            </a:r>
          </a:p>
          <a:p>
            <a:pPr marL="312738" indent="-309563">
              <a:lnSpc>
                <a:spcPct val="100000"/>
              </a:lnSpc>
              <a:buClr>
                <a:srgbClr val="FF9900"/>
              </a:buClr>
              <a:buFont typeface="Verdana" pitchFamily="32" charset="0"/>
              <a:buChar char=" "/>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i="1" dirty="0"/>
              <a:t>There may be a:</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E – code of </a:t>
            </a:r>
            <a:r>
              <a:rPr lang="en-GB" sz="2600" dirty="0" smtClean="0"/>
              <a:t>Ethics</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smtClean="0"/>
              <a:t>What are the common vulnerabilities  here for a server?</a:t>
            </a:r>
            <a:endParaRPr lang="en-GB" sz="2600"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133600"/>
            <a:ext cx="3962400" cy="2436699"/>
          </a:xfrm>
          <a:prstGeom prst="rect">
            <a:avLst/>
          </a:prstGeom>
        </p:spPr>
      </p:pic>
    </p:spTree>
    <p:extLst>
      <p:ext uri="{BB962C8B-B14F-4D97-AF65-F5344CB8AC3E}">
        <p14:creationId xmlns:p14="http://schemas.microsoft.com/office/powerpoint/2010/main" val="107331817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Security Models</a:t>
            </a:r>
            <a:endParaRPr lang="en-GB" dirty="0"/>
          </a:p>
        </p:txBody>
      </p:sp>
      <p:sp>
        <p:nvSpPr>
          <p:cNvPr id="3" name="Content Placeholder 2"/>
          <p:cNvSpPr>
            <a:spLocks noGrp="1"/>
          </p:cNvSpPr>
          <p:nvPr>
            <p:ph idx="1"/>
          </p:nvPr>
        </p:nvSpPr>
        <p:spPr/>
        <p:txBody>
          <a:bodyPr>
            <a:normAutofit fontScale="92500"/>
          </a:bodyPr>
          <a:lstStyle/>
          <a:p>
            <a:r>
              <a:rPr lang="en-GB" sz="2800" dirty="0" smtClean="0"/>
              <a:t>A firewall is often our boundary gateway (Castle way).</a:t>
            </a:r>
          </a:p>
          <a:p>
            <a:r>
              <a:rPr lang="en-GB" sz="2800" dirty="0" smtClean="0"/>
              <a:t>The  Foe is always looking at ways to breach the castle walls.</a:t>
            </a:r>
            <a:r>
              <a:rPr lang="en-GB" sz="2800" dirty="0"/>
              <a:t> But </a:t>
            </a:r>
            <a:r>
              <a:rPr lang="en-GB" sz="2800" dirty="0" smtClean="0"/>
              <a:t>:</a:t>
            </a:r>
          </a:p>
          <a:p>
            <a:pPr lvl="1"/>
            <a:r>
              <a:rPr lang="en-GB" sz="2500" dirty="0"/>
              <a:t>W</a:t>
            </a:r>
            <a:r>
              <a:rPr lang="en-GB" sz="2500" dirty="0" smtClean="0"/>
              <a:t>e leave the windows open by not closing unused ports</a:t>
            </a:r>
          </a:p>
          <a:p>
            <a:pPr lvl="1"/>
            <a:r>
              <a:rPr lang="en-GB" sz="2500" dirty="0" smtClean="0"/>
              <a:t>We do not change the default passwords on the firewall, routers and switches, we leave the keys in the door.</a:t>
            </a:r>
          </a:p>
          <a:p>
            <a:r>
              <a:rPr lang="en-GB" sz="2800" dirty="0" smtClean="0"/>
              <a:t>This is what is meant by secure configuration.</a:t>
            </a:r>
          </a:p>
          <a:p>
            <a:pPr lvl="1"/>
            <a:r>
              <a:rPr lang="en-GB" sz="2500" dirty="0" smtClean="0"/>
              <a:t>Regularly you should always run a port scanner yourself.</a:t>
            </a:r>
          </a:p>
          <a:p>
            <a:pPr lvl="1"/>
            <a:r>
              <a:rPr lang="en-GB" sz="2500" dirty="0" smtClean="0"/>
              <a:t>Look at the logs to see who is scanning your ports and from where (persistent offenders)</a:t>
            </a:r>
          </a:p>
          <a:p>
            <a:pPr lvl="1"/>
            <a:r>
              <a:rPr lang="en-GB" sz="2500" dirty="0" smtClean="0"/>
              <a:t>Policy  and Audit default passwords</a:t>
            </a:r>
            <a:endParaRPr lang="en-GB" sz="2500" dirty="0"/>
          </a:p>
        </p:txBody>
      </p:sp>
    </p:spTree>
    <p:extLst>
      <p:ext uri="{BB962C8B-B14F-4D97-AF65-F5344CB8AC3E}">
        <p14:creationId xmlns:p14="http://schemas.microsoft.com/office/powerpoint/2010/main" val="29582379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Static Security Models</a:t>
            </a:r>
          </a:p>
        </p:txBody>
      </p:sp>
      <p:sp>
        <p:nvSpPr>
          <p:cNvPr id="3" name="Content Placeholder 2"/>
          <p:cNvSpPr>
            <a:spLocks noGrp="1"/>
          </p:cNvSpPr>
          <p:nvPr>
            <p:ph idx="1"/>
          </p:nvPr>
        </p:nvSpPr>
        <p:spPr>
          <a:xfrm>
            <a:off x="628650" y="1600200"/>
            <a:ext cx="7886700" cy="4724400"/>
          </a:xfrm>
        </p:spPr>
        <p:txBody>
          <a:bodyPr>
            <a:normAutofit/>
          </a:bodyPr>
          <a:lstStyle/>
          <a:p>
            <a:r>
              <a:rPr lang="en-GB" sz="2800" dirty="0" smtClean="0"/>
              <a:t>We now have a number of hardware and software components in our security system.</a:t>
            </a:r>
          </a:p>
          <a:p>
            <a:r>
              <a:rPr lang="en-GB" sz="2800" dirty="0" smtClean="0"/>
              <a:t>Vulnerabilities are often caused by human error. </a:t>
            </a:r>
          </a:p>
          <a:p>
            <a:pPr lvl="1"/>
            <a:r>
              <a:rPr lang="en-GB" sz="2400" dirty="0" smtClean="0"/>
              <a:t>Hence manufactures will let you know when they have found these and issue patches to plug the vulnerability in software</a:t>
            </a:r>
          </a:p>
          <a:p>
            <a:pPr lvl="1"/>
            <a:r>
              <a:rPr lang="en-GB" sz="2400" dirty="0" smtClean="0"/>
              <a:t>Our job is to have a process of patch management to make sure that the patches are up to date- why?</a:t>
            </a:r>
          </a:p>
          <a:p>
            <a:r>
              <a:rPr lang="en-GB" sz="2700" dirty="0" smtClean="0"/>
              <a:t>Malware can come into our system through user error.</a:t>
            </a:r>
          </a:p>
          <a:p>
            <a:pPr lvl="1"/>
            <a:r>
              <a:rPr lang="en-GB" sz="2400" dirty="0" smtClean="0"/>
              <a:t>So again we need to have Malware protection that is up to date</a:t>
            </a:r>
            <a:endParaRPr lang="en-GB" sz="2400" dirty="0"/>
          </a:p>
        </p:txBody>
      </p:sp>
    </p:spTree>
    <p:extLst>
      <p:ext uri="{BB962C8B-B14F-4D97-AF65-F5344CB8AC3E}">
        <p14:creationId xmlns:p14="http://schemas.microsoft.com/office/powerpoint/2010/main" val="1074143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Security Models</a:t>
            </a:r>
            <a:endParaRPr lang="en-GB" dirty="0"/>
          </a:p>
        </p:txBody>
      </p:sp>
      <p:sp>
        <p:nvSpPr>
          <p:cNvPr id="3" name="Content Placeholder 2"/>
          <p:cNvSpPr>
            <a:spLocks noGrp="1"/>
          </p:cNvSpPr>
          <p:nvPr>
            <p:ph idx="1"/>
          </p:nvPr>
        </p:nvSpPr>
        <p:spPr>
          <a:xfrm>
            <a:off x="628650" y="1600200"/>
            <a:ext cx="7886700" cy="4576763"/>
          </a:xfrm>
        </p:spPr>
        <p:txBody>
          <a:bodyPr>
            <a:normAutofit fontScale="92500"/>
          </a:bodyPr>
          <a:lstStyle/>
          <a:p>
            <a:r>
              <a:rPr lang="en-GB" sz="2800" dirty="0" smtClean="0"/>
              <a:t>In our secure system we are holding sensitives information.</a:t>
            </a:r>
          </a:p>
          <a:p>
            <a:r>
              <a:rPr lang="en-GB" sz="2800" dirty="0" smtClean="0"/>
              <a:t>Not everyone who has access to the system should be able to see it.</a:t>
            </a:r>
          </a:p>
          <a:p>
            <a:pPr lvl="1"/>
            <a:r>
              <a:rPr lang="en-GB" sz="2400" dirty="0" smtClean="0"/>
              <a:t>System programmers for example seeing your medical record, company finical information,  minutes of meetings, etc.</a:t>
            </a:r>
          </a:p>
          <a:p>
            <a:r>
              <a:rPr lang="en-GB" sz="2800" dirty="0" smtClean="0"/>
              <a:t>Also when we transmit he information from one person to another we really do not  always want everyone to be about to know what the information is about.</a:t>
            </a:r>
          </a:p>
          <a:p>
            <a:r>
              <a:rPr lang="en-GB" sz="2800" dirty="0" smtClean="0"/>
              <a:t>Answer is that we encrypt the information.  </a:t>
            </a:r>
          </a:p>
          <a:p>
            <a:pPr lvl="1"/>
            <a:r>
              <a:rPr lang="en-GB" sz="2400" dirty="0" smtClean="0"/>
              <a:t>Only the intended authorised user can understand the massage</a:t>
            </a:r>
          </a:p>
          <a:p>
            <a:endParaRPr lang="en-GB" dirty="0"/>
          </a:p>
        </p:txBody>
      </p:sp>
    </p:spTree>
    <p:extLst>
      <p:ext uri="{BB962C8B-B14F-4D97-AF65-F5344CB8AC3E}">
        <p14:creationId xmlns:p14="http://schemas.microsoft.com/office/powerpoint/2010/main" val="10855070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A Static Security Model</a:t>
            </a:r>
          </a:p>
        </p:txBody>
      </p:sp>
      <p:sp>
        <p:nvSpPr>
          <p:cNvPr id="8194" name="Rectangle 2"/>
          <p:cNvSpPr>
            <a:spLocks noGrp="1" noChangeArrowheads="1"/>
          </p:cNvSpPr>
          <p:nvPr>
            <p:ph type="body" sz="half" idx="2"/>
          </p:nvPr>
        </p:nvSpPr>
        <p:spPr>
          <a:xfrm>
            <a:off x="4670425" y="1484313"/>
            <a:ext cx="4013200" cy="4459287"/>
          </a:xfrm>
          <a:ln/>
        </p:spPr>
        <p:txBody>
          <a:bodyPr lIns="0" tIns="0" rIns="0" bIns="0"/>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dirty="0"/>
              <a:t>The Treasure could be: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dirty="0"/>
              <a:t>C – Converted into a</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dirty="0"/>
              <a:t>T' – </a:t>
            </a:r>
            <a:r>
              <a:rPr lang="en-GB" sz="2400" dirty="0" smtClean="0"/>
              <a:t>Transformed state</a:t>
            </a:r>
          </a:p>
          <a:p>
            <a:pPr marL="3175" indent="0">
              <a:lnSpc>
                <a:spcPct val="100000"/>
              </a:lnSpc>
              <a:buClr>
                <a:srgbClr val="FF9900"/>
              </a:buClr>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dirty="0" smtClean="0"/>
              <a:t>(encrypt)</a:t>
            </a:r>
            <a:endParaRPr lang="en-GB" sz="24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429000"/>
            <a:ext cx="7678882" cy="1600200"/>
          </a:xfrm>
          <a:prstGeom prst="rect">
            <a:avLst/>
          </a:prstGeom>
        </p:spPr>
      </p:pic>
    </p:spTree>
    <p:extLst>
      <p:ext uri="{BB962C8B-B14F-4D97-AF65-F5344CB8AC3E}">
        <p14:creationId xmlns:p14="http://schemas.microsoft.com/office/powerpoint/2010/main" val="322820320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a:t>
            </a:r>
            <a:r>
              <a:rPr lang="en-GB" dirty="0"/>
              <a:t>Security </a:t>
            </a:r>
            <a:r>
              <a:rPr lang="en-GB" dirty="0" smtClean="0"/>
              <a:t>Model: layered defence</a:t>
            </a:r>
            <a:endParaRPr lang="en-GB" dirty="0"/>
          </a:p>
        </p:txBody>
      </p:sp>
      <p:sp>
        <p:nvSpPr>
          <p:cNvPr id="3" name="Content Placeholder 2"/>
          <p:cNvSpPr>
            <a:spLocks noGrp="1"/>
          </p:cNvSpPr>
          <p:nvPr>
            <p:ph idx="1"/>
          </p:nvPr>
        </p:nvSpPr>
        <p:spPr>
          <a:xfrm>
            <a:off x="628650" y="1447800"/>
            <a:ext cx="7886700" cy="4729163"/>
          </a:xfrm>
        </p:spPr>
        <p:txBody>
          <a:bodyPr>
            <a:normAutofit/>
          </a:bodyPr>
          <a:lstStyle/>
          <a:p>
            <a:r>
              <a:rPr lang="en-GB" sz="2800" dirty="0" smtClean="0"/>
              <a:t>Similar to a real castle, we want to layer our defences, inter-outer walls, moats etc.</a:t>
            </a:r>
          </a:p>
          <a:p>
            <a:endParaRPr lang="en-GB" sz="28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650" y="2333625"/>
            <a:ext cx="7705725" cy="4524375"/>
          </a:xfrm>
          <a:prstGeom prst="rect">
            <a:avLst/>
          </a:prstGeom>
        </p:spPr>
      </p:pic>
    </p:spTree>
    <p:extLst>
      <p:ext uri="{BB962C8B-B14F-4D97-AF65-F5344CB8AC3E}">
        <p14:creationId xmlns:p14="http://schemas.microsoft.com/office/powerpoint/2010/main" val="1750353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68313" y="549275"/>
            <a:ext cx="8189912" cy="849313"/>
          </a:xfrm>
          <a:ln/>
        </p:spPr>
        <p:txBody>
          <a:bodyPr lIns="0" tIns="0" rIns="0" bIns="0">
            <a:normAutofit/>
          </a:bodyPr>
          <a:lstStyle/>
          <a:p>
            <a:pPr algn="ctr">
              <a:lnSpc>
                <a:spcPct val="81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6000" dirty="0"/>
              <a:t>Outline</a:t>
            </a:r>
          </a:p>
        </p:txBody>
      </p:sp>
      <p:sp>
        <p:nvSpPr>
          <p:cNvPr id="4098" name="Rectangle 2"/>
          <p:cNvSpPr>
            <a:spLocks noGrp="1" noChangeArrowheads="1"/>
          </p:cNvSpPr>
          <p:nvPr>
            <p:ph idx="1"/>
          </p:nvPr>
        </p:nvSpPr>
        <p:spPr>
          <a:xfrm>
            <a:off x="457200" y="1484313"/>
            <a:ext cx="8212138" cy="4451350"/>
          </a:xfrm>
          <a:ln/>
        </p:spPr>
        <p:txBody>
          <a:bodyPr lIns="0" tIns="0" rIns="0" bIns="0">
            <a:normAutofit/>
          </a:bodyPr>
          <a:lstStyle/>
          <a:p>
            <a:pPr marL="315913" indent="-315913">
              <a:lnSpc>
                <a:spcPct val="103000"/>
              </a:lnSpc>
              <a:buClr>
                <a:srgbClr val="FF9900"/>
              </a:buClr>
              <a:buFont typeface="Verdana" pitchFamily="32" charset="0"/>
              <a:buChar char="•"/>
              <a:tabLst>
                <a:tab pos="315913" algn="l"/>
                <a:tab pos="420688"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Lst>
            </a:pPr>
            <a:r>
              <a:rPr lang="en-GB" sz="3600" dirty="0" smtClean="0"/>
              <a:t>Security Models</a:t>
            </a:r>
          </a:p>
          <a:p>
            <a:pPr marL="715963" lvl="1" indent="-315913">
              <a:lnSpc>
                <a:spcPct val="103000"/>
              </a:lnSpc>
              <a:buClr>
                <a:srgbClr val="FF9900"/>
              </a:buClr>
              <a:buFont typeface="Verdana" pitchFamily="32" charset="0"/>
              <a:buChar char="•"/>
              <a:tabLst>
                <a:tab pos="315913" algn="l"/>
                <a:tab pos="420688"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Lst>
            </a:pPr>
            <a:r>
              <a:rPr lang="en-GB" sz="3200" dirty="0" smtClean="0"/>
              <a:t>High level: to understand what is going on</a:t>
            </a:r>
          </a:p>
          <a:p>
            <a:pPr marL="715963" lvl="1" indent="-315913">
              <a:lnSpc>
                <a:spcPct val="103000"/>
              </a:lnSpc>
              <a:buClr>
                <a:srgbClr val="FF9900"/>
              </a:buClr>
              <a:buFont typeface="Verdana" pitchFamily="32" charset="0"/>
              <a:buChar char="•"/>
              <a:tabLst>
                <a:tab pos="315913" algn="l"/>
                <a:tab pos="420688"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Lst>
            </a:pPr>
            <a:r>
              <a:rPr lang="en-GB" sz="3200" dirty="0" smtClean="0"/>
              <a:t>Theoretical: to evaluate.</a:t>
            </a:r>
            <a:endParaRPr lang="en-GB" sz="3200" dirty="0"/>
          </a:p>
          <a:p>
            <a:pPr marL="315913" indent="-315913">
              <a:lnSpc>
                <a:spcPct val="101000"/>
              </a:lnSpc>
              <a:buClr>
                <a:srgbClr val="FF9900"/>
              </a:buClr>
              <a:buFont typeface="Verdana" pitchFamily="32" charset="0"/>
              <a:buChar char="•"/>
              <a:tabLst>
                <a:tab pos="315913" algn="l"/>
                <a:tab pos="420688" algn="l"/>
                <a:tab pos="869950" algn="l"/>
                <a:tab pos="1319213" algn="l"/>
                <a:tab pos="1768475" algn="l"/>
                <a:tab pos="2217738" algn="l"/>
                <a:tab pos="2667000" algn="l"/>
                <a:tab pos="3116263" algn="l"/>
                <a:tab pos="3565525" algn="l"/>
                <a:tab pos="4014788" algn="l"/>
                <a:tab pos="4464050" algn="l"/>
                <a:tab pos="4913313" algn="l"/>
                <a:tab pos="5362575" algn="l"/>
                <a:tab pos="5811838" algn="l"/>
                <a:tab pos="6261100" algn="l"/>
                <a:tab pos="6710363" algn="l"/>
                <a:tab pos="7159625" algn="l"/>
                <a:tab pos="7608888" algn="l"/>
                <a:tab pos="8058150" algn="l"/>
                <a:tab pos="8507413" algn="l"/>
                <a:tab pos="8956675" algn="l"/>
              </a:tabLst>
            </a:pPr>
            <a:r>
              <a:rPr lang="en-GB" sz="3600" dirty="0"/>
              <a:t>General </a:t>
            </a:r>
            <a:r>
              <a:rPr lang="en-GB" sz="3600" dirty="0" smtClean="0"/>
              <a:t>issues</a:t>
            </a:r>
            <a:endParaRPr lang="en-GB" sz="3600" dirty="0"/>
          </a:p>
        </p:txBody>
      </p:sp>
    </p:spTree>
    <p:extLst>
      <p:ext uri="{BB962C8B-B14F-4D97-AF65-F5344CB8AC3E}">
        <p14:creationId xmlns:p14="http://schemas.microsoft.com/office/powerpoint/2010/main" val="15708724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68313" y="549275"/>
            <a:ext cx="8201025" cy="857250"/>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A Static Security Model</a:t>
            </a:r>
          </a:p>
        </p:txBody>
      </p:sp>
      <p:sp>
        <p:nvSpPr>
          <p:cNvPr id="9218" name="Rectangle 2"/>
          <p:cNvSpPr>
            <a:spLocks noGrp="1" noChangeArrowheads="1"/>
          </p:cNvSpPr>
          <p:nvPr>
            <p:ph type="body" sz="half" idx="2"/>
          </p:nvPr>
        </p:nvSpPr>
        <p:spPr>
          <a:xfrm>
            <a:off x="5219700" y="1484313"/>
            <a:ext cx="3779838" cy="4459287"/>
          </a:xfrm>
          <a:ln/>
        </p:spPr>
        <p:txBody>
          <a:bodyPr lIns="0" tIns="0" rIns="0" bIns="0"/>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600"/>
              <a:t>There might also be: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A layered defence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A guard dog</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A watchdog</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76400"/>
            <a:ext cx="4609077" cy="3314700"/>
          </a:xfrm>
          <a:prstGeom prst="rect">
            <a:avLst/>
          </a:prstGeom>
        </p:spPr>
      </p:pic>
    </p:spTree>
    <p:extLst>
      <p:ext uri="{BB962C8B-B14F-4D97-AF65-F5344CB8AC3E}">
        <p14:creationId xmlns:p14="http://schemas.microsoft.com/office/powerpoint/2010/main" val="1070726669"/>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Security Models</a:t>
            </a:r>
            <a:endParaRPr lang="en-GB" dirty="0"/>
          </a:p>
        </p:txBody>
      </p:sp>
      <p:sp>
        <p:nvSpPr>
          <p:cNvPr id="3" name="Content Placeholder 2"/>
          <p:cNvSpPr>
            <a:spLocks noGrp="1"/>
          </p:cNvSpPr>
          <p:nvPr>
            <p:ph idx="1"/>
          </p:nvPr>
        </p:nvSpPr>
        <p:spPr/>
        <p:txBody>
          <a:bodyPr>
            <a:noAutofit/>
          </a:bodyPr>
          <a:lstStyle/>
          <a:p>
            <a:r>
              <a:rPr lang="en-GB" sz="2800" dirty="0" smtClean="0"/>
              <a:t>In security we also layer our defences.</a:t>
            </a:r>
          </a:p>
          <a:p>
            <a:r>
              <a:rPr lang="en-GB" sz="2800" dirty="0" smtClean="0"/>
              <a:t>We will partition areas with firewalls</a:t>
            </a:r>
          </a:p>
          <a:p>
            <a:pPr lvl="1"/>
            <a:r>
              <a:rPr lang="en-GB" sz="2400" dirty="0" smtClean="0"/>
              <a:t>Corporate Network, from HR and accenting, from DMZ</a:t>
            </a:r>
            <a:endParaRPr lang="en-GB" sz="2400" dirty="0"/>
          </a:p>
          <a:p>
            <a:r>
              <a:rPr lang="en-GB" sz="2800" dirty="0" smtClean="0"/>
              <a:t>Our intrusion detection systems is our guard and watch dogs</a:t>
            </a:r>
          </a:p>
          <a:p>
            <a:pPr lvl="1"/>
            <a:r>
              <a:rPr lang="en-GB" sz="2400" dirty="0" smtClean="0"/>
              <a:t>It can simply be set to given an alarm if an event happens</a:t>
            </a:r>
          </a:p>
          <a:p>
            <a:pPr lvl="1"/>
            <a:r>
              <a:rPr lang="en-GB" sz="2400" dirty="0" smtClean="0"/>
              <a:t>It could monitor events  and alert if  behaviour is abnormal</a:t>
            </a:r>
            <a:endParaRPr lang="en-GB" sz="2400" dirty="0"/>
          </a:p>
        </p:txBody>
      </p:sp>
    </p:spTree>
    <p:extLst>
      <p:ext uri="{BB962C8B-B14F-4D97-AF65-F5344CB8AC3E}">
        <p14:creationId xmlns:p14="http://schemas.microsoft.com/office/powerpoint/2010/main" val="23945590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Static Security Models</a:t>
            </a:r>
            <a:endParaRPr lang="en-GB" dirty="0"/>
          </a:p>
        </p:txBody>
      </p:sp>
      <p:sp>
        <p:nvSpPr>
          <p:cNvPr id="3" name="Content Placeholder 2"/>
          <p:cNvSpPr>
            <a:spLocks noGrp="1"/>
          </p:cNvSpPr>
          <p:nvPr>
            <p:ph idx="1"/>
          </p:nvPr>
        </p:nvSpPr>
        <p:spPr/>
        <p:txBody>
          <a:bodyPr>
            <a:normAutofit/>
          </a:bodyPr>
          <a:lstStyle/>
          <a:p>
            <a:r>
              <a:rPr lang="en-GB" sz="2800" dirty="0" smtClean="0"/>
              <a:t>We have now created a hole in our castle wall to let people in, so we now need to control the access.</a:t>
            </a:r>
          </a:p>
          <a:p>
            <a:r>
              <a:rPr lang="en-GB" sz="2800" dirty="0" smtClean="0"/>
              <a:t>Access control</a:t>
            </a:r>
          </a:p>
          <a:p>
            <a:pPr lvl="1"/>
            <a:r>
              <a:rPr lang="en-GB" sz="2500" dirty="0" smtClean="0"/>
              <a:t>Authorization means that person has permission to have access to the information</a:t>
            </a:r>
          </a:p>
          <a:p>
            <a:pPr lvl="1"/>
            <a:r>
              <a:rPr lang="en-GB" sz="2500" dirty="0" smtClean="0"/>
              <a:t>We need policies: Do we disable accounts, who has authorised new accounts, how often are these audited.</a:t>
            </a:r>
          </a:p>
          <a:p>
            <a:pPr lvl="1"/>
            <a:r>
              <a:rPr lang="en-GB" sz="2500" dirty="0" smtClean="0"/>
              <a:t>Left over accounts is he first entry points for hackers and ghosts  </a:t>
            </a:r>
            <a:endParaRPr lang="en-GB" sz="2500" dirty="0"/>
          </a:p>
        </p:txBody>
      </p:sp>
    </p:spTree>
    <p:extLst>
      <p:ext uri="{BB962C8B-B14F-4D97-AF65-F5344CB8AC3E}">
        <p14:creationId xmlns:p14="http://schemas.microsoft.com/office/powerpoint/2010/main" val="1225631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Passing information</a:t>
            </a:r>
            <a:endParaRPr lang="en-GB" dirty="0"/>
          </a:p>
        </p:txBody>
      </p:sp>
      <p:sp>
        <p:nvSpPr>
          <p:cNvPr id="6" name="Content Placeholder 5"/>
          <p:cNvSpPr>
            <a:spLocks noGrp="1"/>
          </p:cNvSpPr>
          <p:nvPr>
            <p:ph idx="1"/>
          </p:nvPr>
        </p:nvSpPr>
        <p:spPr/>
        <p:txBody>
          <a:bodyPr>
            <a:normAutofit/>
          </a:bodyPr>
          <a:lstStyle/>
          <a:p>
            <a:r>
              <a:rPr lang="en-GB" sz="2800" dirty="0" smtClean="0"/>
              <a:t>Passing information between parties is the key to commerce </a:t>
            </a:r>
          </a:p>
          <a:p>
            <a:pPr lvl="1"/>
            <a:r>
              <a:rPr lang="en-GB" sz="2400" dirty="0" smtClean="0"/>
              <a:t>Every thing from contrast on deals, secret designs, legal agreements etc.</a:t>
            </a:r>
          </a:p>
          <a:p>
            <a:pPr lvl="1"/>
            <a:r>
              <a:rPr lang="en-GB" sz="2400" dirty="0" smtClean="0"/>
              <a:t>It is the means by which decisions are made</a:t>
            </a:r>
          </a:p>
          <a:p>
            <a:r>
              <a:rPr lang="en-GB" sz="2800" dirty="0" smtClean="0"/>
              <a:t>If I can interrupted, interfere, or change the information, I </a:t>
            </a:r>
            <a:r>
              <a:rPr lang="en-GB" sz="2800" dirty="0"/>
              <a:t>can make the recipient act differently on that information. </a:t>
            </a:r>
            <a:endParaRPr lang="en-GB" sz="2800" dirty="0" smtClean="0"/>
          </a:p>
          <a:p>
            <a:pPr lvl="1"/>
            <a:r>
              <a:rPr lang="en-GB" sz="2500" dirty="0"/>
              <a:t>Rothschild  </a:t>
            </a:r>
            <a:r>
              <a:rPr lang="en-GB" sz="2500" dirty="0" smtClean="0"/>
              <a:t>had an army of couriers and agents gathering information. </a:t>
            </a:r>
            <a:endParaRPr lang="en-GB" dirty="0"/>
          </a:p>
          <a:p>
            <a:endParaRPr lang="en-GB" dirty="0"/>
          </a:p>
        </p:txBody>
      </p:sp>
    </p:spTree>
    <p:extLst>
      <p:ext uri="{BB962C8B-B14F-4D97-AF65-F5344CB8AC3E}">
        <p14:creationId xmlns:p14="http://schemas.microsoft.com/office/powerpoint/2010/main" val="1408971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68313" y="468313"/>
            <a:ext cx="8201025" cy="1020762"/>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An Information-Passing  Security Model</a:t>
            </a:r>
          </a:p>
        </p:txBody>
      </p:sp>
      <p:sp>
        <p:nvSpPr>
          <p:cNvPr id="10242" name="Rectangle 2"/>
          <p:cNvSpPr>
            <a:spLocks noGrp="1" noChangeArrowheads="1"/>
          </p:cNvSpPr>
          <p:nvPr>
            <p:ph type="body" sz="half" idx="2"/>
          </p:nvPr>
        </p:nvSpPr>
        <p:spPr>
          <a:xfrm>
            <a:off x="5562600" y="1447801"/>
            <a:ext cx="3316288" cy="4495800"/>
          </a:xfrm>
          <a:ln/>
        </p:spPr>
        <p:txBody>
          <a:bodyPr lIns="0" tIns="0" rIns="0" bIns="0"/>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dirty="0"/>
              <a:t>We have: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I – some Information</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C – Communicated</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P – and Processed</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A – leading to a</a:t>
            </a:r>
            <a:br>
              <a:rPr lang="en-GB" sz="2800" dirty="0"/>
            </a:br>
            <a:r>
              <a:rPr lang="en-GB" sz="2800" dirty="0"/>
              <a:t> 	  resultant Action</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2667000"/>
            <a:ext cx="4765793" cy="1295400"/>
          </a:xfrm>
          <a:prstGeom prst="rect">
            <a:avLst/>
          </a:prstGeom>
        </p:spPr>
      </p:pic>
      <p:sp>
        <p:nvSpPr>
          <p:cNvPr id="2" name="Rectangle 1"/>
          <p:cNvSpPr/>
          <p:nvPr/>
        </p:nvSpPr>
        <p:spPr>
          <a:xfrm>
            <a:off x="706496" y="4948844"/>
            <a:ext cx="7980304" cy="1569660"/>
          </a:xfrm>
          <a:prstGeom prst="rect">
            <a:avLst/>
          </a:prstGeom>
        </p:spPr>
        <p:txBody>
          <a:bodyPr wrap="square">
            <a:spAutoFit/>
          </a:bodyPr>
          <a:lstStyle/>
          <a:p>
            <a:r>
              <a:rPr lang="en-GB" sz="2400" dirty="0" smtClean="0"/>
              <a:t>Foe: Take </a:t>
            </a:r>
            <a:r>
              <a:rPr lang="en-GB" sz="2400" dirty="0"/>
              <a:t>action on the information</a:t>
            </a:r>
            <a:r>
              <a:rPr lang="en-GB" sz="2400" dirty="0" smtClean="0"/>
              <a:t>.  </a:t>
            </a:r>
            <a:r>
              <a:rPr lang="en-GB" sz="2400" dirty="0"/>
              <a:t>interrupted and hack the information.</a:t>
            </a:r>
          </a:p>
          <a:p>
            <a:r>
              <a:rPr lang="en-GB" sz="2400" dirty="0"/>
              <a:t>However if I can interfere with the process (mind games) I can make the recipient act differently on that information. </a:t>
            </a:r>
          </a:p>
        </p:txBody>
      </p:sp>
    </p:spTree>
    <p:extLst>
      <p:ext uri="{BB962C8B-B14F-4D97-AF65-F5344CB8AC3E}">
        <p14:creationId xmlns:p14="http://schemas.microsoft.com/office/powerpoint/2010/main" val="167764016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68313" y="468313"/>
            <a:ext cx="8201025" cy="1020762"/>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Another Information-Passing  Security Model</a:t>
            </a:r>
          </a:p>
        </p:txBody>
      </p:sp>
      <p:sp>
        <p:nvSpPr>
          <p:cNvPr id="12290" name="Rectangle 2"/>
          <p:cNvSpPr>
            <a:spLocks noGrp="1" noChangeArrowheads="1"/>
          </p:cNvSpPr>
          <p:nvPr>
            <p:ph type="body" sz="half" idx="2"/>
          </p:nvPr>
        </p:nvSpPr>
        <p:spPr>
          <a:xfrm>
            <a:off x="179388" y="3779838"/>
            <a:ext cx="4319587" cy="2163762"/>
          </a:xfrm>
          <a:ln/>
        </p:spPr>
        <p:txBody>
          <a:bodyPr lIns="0" tIns="0" rIns="0" bIns="0"/>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a:t>We have: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SS1/2 – secure storage</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SB – “Strong Box”</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400"/>
              <a:t>SL – Secure Link</a:t>
            </a:r>
          </a:p>
        </p:txBody>
      </p:sp>
      <p:sp>
        <p:nvSpPr>
          <p:cNvPr id="12292" name="Text Box 4"/>
          <p:cNvSpPr txBox="1">
            <a:spLocks noChangeArrowheads="1"/>
          </p:cNvSpPr>
          <p:nvPr/>
        </p:nvSpPr>
        <p:spPr bwMode="auto">
          <a:xfrm>
            <a:off x="4824413" y="3776663"/>
            <a:ext cx="4319587" cy="2163762"/>
          </a:xfrm>
          <a:prstGeom prst="rect">
            <a:avLst/>
          </a:prstGeom>
          <a:noFill/>
          <a:ln w="9525">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12738" indent="-309563">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1pPr>
            <a:lvl2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2pPr>
            <a:lvl3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3pPr>
            <a:lvl4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4pPr>
            <a:lvl5pPr>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5pPr>
            <a:lvl6pPr marL="2514600" indent="-228600" defTabSz="449263" eaLnBrk="0" fontAlgn="base" hangingPunct="0">
              <a:lnSpc>
                <a:spcPct val="78000"/>
              </a:lnSpc>
              <a:spcBef>
                <a:spcPct val="0"/>
              </a:spcBef>
              <a:spcAft>
                <a:spcPct val="0"/>
              </a:spcAft>
              <a:buClr>
                <a:srgbClr val="000000"/>
              </a:buClr>
              <a:buSzPct val="100000"/>
              <a:buFont typeface="Times New Roman" pitchFamily="16"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6pPr>
            <a:lvl7pPr marL="2971800" indent="-228600" defTabSz="449263" eaLnBrk="0" fontAlgn="base" hangingPunct="0">
              <a:lnSpc>
                <a:spcPct val="78000"/>
              </a:lnSpc>
              <a:spcBef>
                <a:spcPct val="0"/>
              </a:spcBef>
              <a:spcAft>
                <a:spcPct val="0"/>
              </a:spcAft>
              <a:buClr>
                <a:srgbClr val="000000"/>
              </a:buClr>
              <a:buSzPct val="100000"/>
              <a:buFont typeface="Times New Roman" pitchFamily="16"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7pPr>
            <a:lvl8pPr marL="3429000" indent="-228600" defTabSz="449263" eaLnBrk="0" fontAlgn="base" hangingPunct="0">
              <a:lnSpc>
                <a:spcPct val="78000"/>
              </a:lnSpc>
              <a:spcBef>
                <a:spcPct val="0"/>
              </a:spcBef>
              <a:spcAft>
                <a:spcPct val="0"/>
              </a:spcAft>
              <a:buClr>
                <a:srgbClr val="000000"/>
              </a:buClr>
              <a:buSzPct val="100000"/>
              <a:buFont typeface="Times New Roman" pitchFamily="16"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8pPr>
            <a:lvl9pPr marL="3886200" indent="-228600" defTabSz="449263" eaLnBrk="0" fontAlgn="base" hangingPunct="0">
              <a:lnSpc>
                <a:spcPct val="78000"/>
              </a:lnSpc>
              <a:spcBef>
                <a:spcPct val="0"/>
              </a:spcBef>
              <a:spcAft>
                <a:spcPct val="0"/>
              </a:spcAft>
              <a:buClr>
                <a:srgbClr val="000000"/>
              </a:buClr>
              <a:buSzPct val="100000"/>
              <a:buFont typeface="Times New Roman" pitchFamily="16" charset="0"/>
              <a:tabLst>
                <a:tab pos="312738" algn="l"/>
                <a:tab pos="760413" algn="l"/>
                <a:tab pos="1209675" algn="l"/>
                <a:tab pos="1658938" algn="l"/>
                <a:tab pos="2108200" algn="l"/>
                <a:tab pos="2557463" algn="l"/>
                <a:tab pos="3006725" algn="l"/>
                <a:tab pos="3455988" algn="l"/>
                <a:tab pos="3905250" algn="l"/>
                <a:tab pos="4354513" algn="l"/>
                <a:tab pos="4803775" algn="l"/>
                <a:tab pos="5253038" algn="l"/>
                <a:tab pos="5702300" algn="l"/>
                <a:tab pos="6151563" algn="l"/>
                <a:tab pos="6600825" algn="l"/>
                <a:tab pos="7050088" algn="l"/>
                <a:tab pos="7499350" algn="l"/>
                <a:tab pos="7948613" algn="l"/>
                <a:tab pos="8397875" algn="l"/>
                <a:tab pos="8847138" algn="l"/>
                <a:tab pos="9296400" algn="l"/>
              </a:tabLst>
              <a:defRPr sz="2400">
                <a:solidFill>
                  <a:srgbClr val="000000"/>
                </a:solidFill>
                <a:latin typeface="Times New Roman" pitchFamily="16" charset="0"/>
                <a:ea typeface="Lucida Sans Unicode" charset="0"/>
                <a:cs typeface="Lucida Sans Unicode" charset="0"/>
              </a:defRPr>
            </a:lvl9pPr>
          </a:lstStyle>
          <a:p>
            <a:pPr eaLnBrk="1" hangingPunct="1">
              <a:lnSpc>
                <a:spcPct val="100000"/>
              </a:lnSpc>
              <a:spcBef>
                <a:spcPts val="800"/>
              </a:spcBef>
              <a:buClrTx/>
              <a:buFontTx/>
              <a:buNone/>
            </a:pPr>
            <a:endParaRPr lang="en-GB" sz="3200" dirty="0">
              <a:solidFill>
                <a:srgbClr val="CC0000"/>
              </a:solidFill>
              <a:effectLst>
                <a:outerShdw blurRad="38100" dist="38100" dir="2700000" algn="tl">
                  <a:srgbClr val="C0C0C0"/>
                </a:outerShdw>
              </a:effectLst>
              <a:latin typeface="Verdana" pitchFamily="32" charset="0"/>
              <a:ea typeface="MS Gothic" charset="-128"/>
            </a:endParaRPr>
          </a:p>
          <a:p>
            <a:pPr eaLnBrk="1" hangingPunct="1">
              <a:lnSpc>
                <a:spcPct val="100000"/>
              </a:lnSpc>
              <a:spcBef>
                <a:spcPts val="800"/>
              </a:spcBef>
              <a:buClr>
                <a:srgbClr val="FF9900"/>
              </a:buClr>
              <a:buFont typeface="Verdana" pitchFamily="32" charset="0"/>
              <a:buChar char="•"/>
            </a:pPr>
            <a:r>
              <a:rPr lang="en-GB" dirty="0">
                <a:solidFill>
                  <a:schemeClr val="tx1"/>
                </a:solidFill>
                <a:latin typeface="Verdana" pitchFamily="32" charset="0"/>
                <a:ea typeface="MS Gothic" charset="-128"/>
              </a:rPr>
              <a:t>I – some Information</a:t>
            </a:r>
          </a:p>
          <a:p>
            <a:pPr eaLnBrk="1" hangingPunct="1">
              <a:lnSpc>
                <a:spcPct val="100000"/>
              </a:lnSpc>
              <a:spcBef>
                <a:spcPts val="800"/>
              </a:spcBef>
              <a:buClr>
                <a:srgbClr val="FF9900"/>
              </a:buClr>
              <a:buFont typeface="Verdana" pitchFamily="32" charset="0"/>
              <a:buChar char="•"/>
            </a:pPr>
            <a:r>
              <a:rPr lang="en-GB" dirty="0">
                <a:solidFill>
                  <a:schemeClr val="tx1"/>
                </a:solidFill>
                <a:latin typeface="Verdana" pitchFamily="32" charset="0"/>
                <a:ea typeface="MS Gothic" charset="-128"/>
              </a:rPr>
              <a:t>I' – transformed (e.g. encoded)</a:t>
            </a:r>
            <a:r>
              <a:rPr lang="ar-SA" dirty="0">
                <a:solidFill>
                  <a:schemeClr val="tx1"/>
                </a:solidFill>
                <a:latin typeface="Verdana" pitchFamily="32" charset="0"/>
                <a:ea typeface="MS Gothic" charset="-128"/>
                <a:cs typeface="Arial" charset="0"/>
              </a:rPr>
              <a:t>‏</a:t>
            </a:r>
            <a:endParaRPr lang="en-GB" dirty="0">
              <a:solidFill>
                <a:schemeClr val="tx1"/>
              </a:solidFill>
              <a:latin typeface="Verdana" pitchFamily="32" charset="0"/>
              <a:ea typeface="MS Gothic"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524000"/>
            <a:ext cx="8001000" cy="2149409"/>
          </a:xfrm>
          <a:prstGeom prst="rect">
            <a:avLst/>
          </a:prstGeom>
        </p:spPr>
      </p:pic>
    </p:spTree>
    <p:extLst>
      <p:ext uri="{BB962C8B-B14F-4D97-AF65-F5344CB8AC3E}">
        <p14:creationId xmlns:p14="http://schemas.microsoft.com/office/powerpoint/2010/main" val="3340433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How to pass information securely</a:t>
            </a:r>
            <a:endParaRPr lang="en-GB" dirty="0"/>
          </a:p>
        </p:txBody>
      </p:sp>
      <p:sp>
        <p:nvSpPr>
          <p:cNvPr id="6" name="Content Placeholder 5"/>
          <p:cNvSpPr>
            <a:spLocks noGrp="1"/>
          </p:cNvSpPr>
          <p:nvPr>
            <p:ph idx="1"/>
          </p:nvPr>
        </p:nvSpPr>
        <p:spPr>
          <a:xfrm>
            <a:off x="628650" y="1371600"/>
            <a:ext cx="7886700" cy="4805363"/>
          </a:xfrm>
        </p:spPr>
        <p:txBody>
          <a:bodyPr>
            <a:normAutofit/>
          </a:bodyPr>
          <a:lstStyle/>
          <a:p>
            <a:pPr marL="0" indent="0">
              <a:buNone/>
            </a:pPr>
            <a:endParaRPr lang="en-GB"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371600"/>
            <a:ext cx="5943600" cy="5086350"/>
          </a:xfrm>
          <a:prstGeom prst="rect">
            <a:avLst/>
          </a:prstGeom>
        </p:spPr>
      </p:pic>
    </p:spTree>
    <p:extLst>
      <p:ext uri="{BB962C8B-B14F-4D97-AF65-F5344CB8AC3E}">
        <p14:creationId xmlns:p14="http://schemas.microsoft.com/office/powerpoint/2010/main" val="3134403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Diffie</a:t>
            </a:r>
            <a:r>
              <a:rPr lang="en-GB" dirty="0"/>
              <a:t>–Hellman key exchange</a:t>
            </a:r>
          </a:p>
        </p:txBody>
      </p:sp>
      <p:sp>
        <p:nvSpPr>
          <p:cNvPr id="3" name="Content Placeholder 2"/>
          <p:cNvSpPr>
            <a:spLocks noGrp="1"/>
          </p:cNvSpPr>
          <p:nvPr>
            <p:ph idx="1"/>
          </p:nvPr>
        </p:nvSpPr>
        <p:spPr/>
        <p:txBody>
          <a:bodyPr>
            <a:normAutofit/>
          </a:bodyPr>
          <a:lstStyle/>
          <a:p>
            <a:r>
              <a:rPr lang="en-GB" sz="2800" dirty="0" smtClean="0"/>
              <a:t>Actually developed by GCHQ in 1975 but kept secret until 2002. </a:t>
            </a:r>
          </a:p>
          <a:p>
            <a:r>
              <a:rPr lang="en-GB" sz="2800" dirty="0" smtClean="0"/>
              <a:t>Allows </a:t>
            </a:r>
            <a:r>
              <a:rPr lang="en-GB" sz="2800" dirty="0"/>
              <a:t>two parties that have </a:t>
            </a:r>
            <a:r>
              <a:rPr lang="en-GB" sz="2800" dirty="0" smtClean="0"/>
              <a:t>to </a:t>
            </a:r>
            <a:r>
              <a:rPr lang="en-GB" sz="2800" dirty="0"/>
              <a:t>jointly establish a shared secret key over an </a:t>
            </a:r>
            <a:r>
              <a:rPr lang="en-GB" sz="2800" dirty="0" smtClean="0"/>
              <a:t>non-secure </a:t>
            </a:r>
            <a:r>
              <a:rPr lang="en-GB" sz="2800" dirty="0"/>
              <a:t>communications channel. </a:t>
            </a:r>
            <a:endParaRPr lang="en-GB" sz="2800" dirty="0" smtClean="0"/>
          </a:p>
          <a:p>
            <a:r>
              <a:rPr lang="en-GB" sz="2800" dirty="0" smtClean="0"/>
              <a:t>This </a:t>
            </a:r>
            <a:r>
              <a:rPr lang="en-GB" sz="2800" dirty="0"/>
              <a:t>key can then be used to encrypt subsequent communications using a symmetric key cipher.</a:t>
            </a:r>
          </a:p>
        </p:txBody>
      </p:sp>
    </p:spTree>
    <p:extLst>
      <p:ext uri="{BB962C8B-B14F-4D97-AF65-F5344CB8AC3E}">
        <p14:creationId xmlns:p14="http://schemas.microsoft.com/office/powerpoint/2010/main" val="11693532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Diffie</a:t>
            </a:r>
            <a:r>
              <a:rPr lang="en-GB" dirty="0"/>
              <a:t>–Hellman key exchange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76400"/>
            <a:ext cx="3014790" cy="4525963"/>
          </a:xfrm>
        </p:spPr>
      </p:pic>
      <p:sp>
        <p:nvSpPr>
          <p:cNvPr id="7" name="TextBox 6"/>
          <p:cNvSpPr txBox="1"/>
          <p:nvPr/>
        </p:nvSpPr>
        <p:spPr>
          <a:xfrm>
            <a:off x="4724400" y="1752600"/>
            <a:ext cx="3886200" cy="4093428"/>
          </a:xfrm>
          <a:prstGeom prst="rect">
            <a:avLst/>
          </a:prstGeom>
          <a:noFill/>
        </p:spPr>
        <p:txBody>
          <a:bodyPr wrap="square" rtlCol="0">
            <a:spAutoFit/>
          </a:bodyPr>
          <a:lstStyle/>
          <a:p>
            <a:r>
              <a:rPr lang="en-GB" sz="2800" dirty="0" smtClean="0"/>
              <a:t>Note the common colour (yellow) is the </a:t>
            </a:r>
            <a:r>
              <a:rPr lang="en-GB" sz="2800" dirty="0" smtClean="0"/>
              <a:t>shared.</a:t>
            </a:r>
            <a:endParaRPr lang="en-GB" sz="2800" dirty="0" smtClean="0"/>
          </a:p>
          <a:p>
            <a:r>
              <a:rPr lang="en-GB" sz="2800" dirty="0" smtClean="0"/>
              <a:t>This must be agrees by both parties first.</a:t>
            </a:r>
          </a:p>
          <a:p>
            <a:endParaRPr lang="en-GB" sz="2800" dirty="0"/>
          </a:p>
          <a:p>
            <a:r>
              <a:rPr lang="en-GB" sz="2800" dirty="0" smtClean="0"/>
              <a:t>Brown is now the key they can use to encrypt future messages.</a:t>
            </a:r>
            <a:endParaRPr lang="en-GB" sz="2800" dirty="0" smtClean="0"/>
          </a:p>
          <a:p>
            <a:r>
              <a:rPr lang="en-GB" sz="1200" dirty="0"/>
              <a:t>Source http://en.wikipedia.org/wiki/Diffie%E2%80%93Hellman_key_exchange</a:t>
            </a:r>
          </a:p>
        </p:txBody>
      </p:sp>
    </p:spTree>
    <p:extLst>
      <p:ext uri="{BB962C8B-B14F-4D97-AF65-F5344CB8AC3E}">
        <p14:creationId xmlns:p14="http://schemas.microsoft.com/office/powerpoint/2010/main" val="1130681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68313" y="466725"/>
            <a:ext cx="8197850" cy="1020763"/>
          </a:xfrm>
          <a:ln/>
        </p:spPr>
        <p:txBody>
          <a:bodyPr lIns="0" tIns="0" rIns="0" bIns="0"/>
          <a:lstStyle/>
          <a:p>
            <a:pPr>
              <a:lnSpc>
                <a:spcPct val="93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z="3600"/>
              <a:t>An Information-Passing  Security Model</a:t>
            </a:r>
          </a:p>
        </p:txBody>
      </p:sp>
      <p:sp>
        <p:nvSpPr>
          <p:cNvPr id="11266" name="Rectangle 2"/>
          <p:cNvSpPr>
            <a:spLocks noGrp="1" noChangeArrowheads="1"/>
          </p:cNvSpPr>
          <p:nvPr>
            <p:ph idx="1"/>
          </p:nvPr>
        </p:nvSpPr>
        <p:spPr>
          <a:xfrm>
            <a:off x="457200" y="1484313"/>
            <a:ext cx="8220075" cy="4456112"/>
          </a:xfrm>
          <a:ln/>
        </p:spPr>
        <p:txBody>
          <a:bodyPr lIns="0" tIns="0" rIns="0" bIns="0">
            <a:normAutofit/>
          </a:bodyPr>
          <a:lstStyle/>
          <a:p>
            <a:pPr marL="312738" indent="-309563">
              <a:lnSpc>
                <a:spcPct val="100000"/>
              </a:lnSpc>
              <a:buClrTx/>
              <a:buFontTx/>
              <a:buNone/>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Note that attack may come in terms of:</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Corruption of original information</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Disruption of communication</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Corruption of information in transit</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Interference with processing of information</a:t>
            </a:r>
          </a:p>
          <a:p>
            <a:pPr marL="312738" indent="-309563">
              <a:lnSpc>
                <a:spcPct val="100000"/>
              </a:lnSpc>
              <a:buClr>
                <a:srgbClr val="FF9900"/>
              </a:buClr>
              <a:buFont typeface="Verdana" pitchFamily="32" charset="0"/>
              <a:buChar char="•"/>
              <a:tabLst>
                <a:tab pos="312738" algn="l"/>
                <a:tab pos="417513" algn="l"/>
                <a:tab pos="866775" algn="l"/>
                <a:tab pos="1316038" algn="l"/>
                <a:tab pos="1765300" algn="l"/>
                <a:tab pos="2214563" algn="l"/>
                <a:tab pos="2663825" algn="l"/>
                <a:tab pos="3113088" algn="l"/>
                <a:tab pos="3562350" algn="l"/>
                <a:tab pos="4011613" algn="l"/>
                <a:tab pos="4460875" algn="l"/>
                <a:tab pos="4910138" algn="l"/>
                <a:tab pos="5359400" algn="l"/>
                <a:tab pos="5808663" algn="l"/>
                <a:tab pos="6257925" algn="l"/>
                <a:tab pos="6707188" algn="l"/>
                <a:tab pos="7156450" algn="l"/>
                <a:tab pos="7605713" algn="l"/>
                <a:tab pos="8054975" algn="l"/>
                <a:tab pos="8504238" algn="l"/>
                <a:tab pos="8953500" algn="l"/>
              </a:tabLst>
            </a:pPr>
            <a:r>
              <a:rPr lang="en-GB" sz="2800" dirty="0"/>
              <a:t>Nullification of action</a:t>
            </a:r>
          </a:p>
        </p:txBody>
      </p:sp>
    </p:spTree>
    <p:extLst>
      <p:ext uri="{BB962C8B-B14F-4D97-AF65-F5344CB8AC3E}">
        <p14:creationId xmlns:p14="http://schemas.microsoft.com/office/powerpoint/2010/main" val="33084618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68313" y="549275"/>
            <a:ext cx="8188325" cy="849313"/>
          </a:xfrm>
          <a:ln/>
        </p:spPr>
        <p:txBody>
          <a:bodyPr lIns="0" tIns="0" rIns="0" bIns="0"/>
          <a:lstStyle/>
          <a:p>
            <a:pPr>
              <a:lnSpc>
                <a:spcPct val="76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Introduction</a:t>
            </a:r>
          </a:p>
        </p:txBody>
      </p:sp>
      <p:sp>
        <p:nvSpPr>
          <p:cNvPr id="5122" name="Rectangle 2"/>
          <p:cNvSpPr>
            <a:spLocks noGrp="1" noChangeArrowheads="1"/>
          </p:cNvSpPr>
          <p:nvPr>
            <p:ph idx="1"/>
          </p:nvPr>
        </p:nvSpPr>
        <p:spPr>
          <a:xfrm>
            <a:off x="457200" y="1484313"/>
            <a:ext cx="8210550" cy="4451350"/>
          </a:xfrm>
          <a:ln/>
        </p:spPr>
        <p:txBody>
          <a:bodyPr lIns="0" tIns="0" rIns="0" bIns="0"/>
          <a:lstStyle/>
          <a:p>
            <a:pPr marL="311150" indent="-307975">
              <a:lnSpc>
                <a:spcPct val="101000"/>
              </a:lnSpc>
              <a:buClrTx/>
              <a:buFontTx/>
              <a:buNone/>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3600" dirty="0"/>
              <a:t>So what will we need to cover?</a:t>
            </a:r>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2800" dirty="0"/>
              <a:t>We need to get an overview</a:t>
            </a:r>
            <a:r>
              <a:rPr lang="en-GB" sz="2800" dirty="0" smtClean="0"/>
              <a:t>...</a:t>
            </a:r>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endParaRPr lang="en-GB" sz="2800" dirty="0"/>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2800" dirty="0" smtClean="0"/>
              <a:t>? What model of security do we have</a:t>
            </a:r>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2800" dirty="0" smtClean="0"/>
              <a:t>Castle:- locking down servers</a:t>
            </a:r>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2800" dirty="0" smtClean="0"/>
              <a:t>Well-Fargo</a:t>
            </a:r>
            <a:r>
              <a:rPr lang="en-GB" sz="2800" dirty="0"/>
              <a:t>/ </a:t>
            </a:r>
            <a:r>
              <a:rPr lang="en-GB" sz="2800" dirty="0" smtClean="0"/>
              <a:t>Security Core : Transferring data.</a:t>
            </a:r>
          </a:p>
          <a:p>
            <a:pPr marL="311150" indent="-307975">
              <a:lnSpc>
                <a:spcPct val="104000"/>
              </a:lnSpc>
              <a:buClr>
                <a:srgbClr val="FF9900"/>
              </a:buClr>
              <a:buFont typeface="Verdana" pitchFamily="32" charset="0"/>
              <a:buChar char="•"/>
              <a:tabLst>
                <a:tab pos="311150" algn="l"/>
                <a:tab pos="415925" algn="l"/>
                <a:tab pos="865188" algn="l"/>
                <a:tab pos="1314450" algn="l"/>
                <a:tab pos="1763713" algn="l"/>
                <a:tab pos="2212975" algn="l"/>
                <a:tab pos="2662238" algn="l"/>
                <a:tab pos="3111500" algn="l"/>
                <a:tab pos="3560763" algn="l"/>
                <a:tab pos="4010025" algn="l"/>
                <a:tab pos="4459288" algn="l"/>
                <a:tab pos="4908550" algn="l"/>
                <a:tab pos="5357813" algn="l"/>
                <a:tab pos="5807075" algn="l"/>
                <a:tab pos="6256338" algn="l"/>
                <a:tab pos="6705600" algn="l"/>
                <a:tab pos="7154863" algn="l"/>
                <a:tab pos="7604125" algn="l"/>
                <a:tab pos="8053388" algn="l"/>
                <a:tab pos="8502650" algn="l"/>
                <a:tab pos="8951913" algn="l"/>
              </a:tabLst>
            </a:pPr>
            <a:r>
              <a:rPr lang="en-GB" sz="2800" dirty="0" smtClean="0"/>
              <a:t>In an </a:t>
            </a:r>
            <a:r>
              <a:rPr lang="en-GB" sz="2800" dirty="0" err="1" smtClean="0"/>
              <a:t>IoT</a:t>
            </a:r>
            <a:r>
              <a:rPr lang="en-GB" sz="2800" dirty="0" smtClean="0"/>
              <a:t> world is this changing.</a:t>
            </a:r>
            <a:endParaRPr lang="en-GB" sz="2800" dirty="0"/>
          </a:p>
        </p:txBody>
      </p:sp>
    </p:spTree>
    <p:extLst>
      <p:ext uri="{BB962C8B-B14F-4D97-AF65-F5344CB8AC3E}">
        <p14:creationId xmlns:p14="http://schemas.microsoft.com/office/powerpoint/2010/main" val="64744217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dirty="0" smtClean="0"/>
              <a:t>Castle Defence: in a changing world</a:t>
            </a:r>
            <a:endParaRPr lang="en-GB" sz="4000" dirty="0"/>
          </a:p>
        </p:txBody>
      </p:sp>
      <p:sp>
        <p:nvSpPr>
          <p:cNvPr id="3" name="Content Placeholder 2"/>
          <p:cNvSpPr>
            <a:spLocks noGrp="1"/>
          </p:cNvSpPr>
          <p:nvPr>
            <p:ph idx="1"/>
          </p:nvPr>
        </p:nvSpPr>
        <p:spPr/>
        <p:txBody>
          <a:bodyPr>
            <a:normAutofit/>
          </a:bodyPr>
          <a:lstStyle/>
          <a:p>
            <a:r>
              <a:rPr lang="en-GB" sz="2800" dirty="0" smtClean="0"/>
              <a:t>The castle defence has been a good model for a while.</a:t>
            </a:r>
          </a:p>
          <a:p>
            <a:r>
              <a:rPr lang="en-GB" sz="2800" dirty="0" smtClean="0"/>
              <a:t>However now people bring their own devices into work, we have the </a:t>
            </a:r>
            <a:r>
              <a:rPr lang="en-GB" sz="2800" dirty="0" err="1" smtClean="0"/>
              <a:t>IoT</a:t>
            </a:r>
            <a:r>
              <a:rPr lang="en-GB" sz="2800" dirty="0" smtClean="0"/>
              <a:t> providing information but from outside our walls.</a:t>
            </a:r>
          </a:p>
          <a:p>
            <a:r>
              <a:rPr lang="en-GB" sz="2800" dirty="0" smtClean="0"/>
              <a:t>Hence research is looking at new ways to handle this security.</a:t>
            </a:r>
            <a:endParaRPr lang="en-GB" sz="2800" dirty="0"/>
          </a:p>
        </p:txBody>
      </p:sp>
    </p:spTree>
    <p:extLst>
      <p:ext uri="{BB962C8B-B14F-4D97-AF65-F5344CB8AC3E}">
        <p14:creationId xmlns:p14="http://schemas.microsoft.com/office/powerpoint/2010/main" val="15525359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Summary</a:t>
            </a:r>
            <a:endParaRPr lang="en-GB" dirty="0"/>
          </a:p>
        </p:txBody>
      </p:sp>
      <p:sp>
        <p:nvSpPr>
          <p:cNvPr id="3" name="Content Placeholder 2"/>
          <p:cNvSpPr>
            <a:spLocks noGrp="1"/>
          </p:cNvSpPr>
          <p:nvPr>
            <p:ph idx="1"/>
          </p:nvPr>
        </p:nvSpPr>
        <p:spPr/>
        <p:txBody>
          <a:bodyPr>
            <a:normAutofit/>
          </a:bodyPr>
          <a:lstStyle/>
          <a:p>
            <a:r>
              <a:rPr lang="en-GB" sz="2800" dirty="0" smtClean="0"/>
              <a:t>Like a medieval castle we build defences around our sensitive information.</a:t>
            </a:r>
          </a:p>
          <a:p>
            <a:r>
              <a:rPr lang="en-GB" sz="2800" dirty="0" smtClean="0"/>
              <a:t>We can use this analogy to explain what we are trying to do to no technical peoples.</a:t>
            </a:r>
          </a:p>
          <a:p>
            <a:r>
              <a:rPr lang="en-GB" sz="2800" dirty="0" smtClean="0"/>
              <a:t>As an analogy it has worked well, however the landscape is changing and new models are required.</a:t>
            </a:r>
            <a:endParaRPr lang="en-GB" sz="2800" dirty="0"/>
          </a:p>
        </p:txBody>
      </p:sp>
    </p:spTree>
    <p:extLst>
      <p:ext uri="{BB962C8B-B14F-4D97-AF65-F5344CB8AC3E}">
        <p14:creationId xmlns:p14="http://schemas.microsoft.com/office/powerpoint/2010/main" val="3586627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Questions</a:t>
            </a:r>
            <a:endParaRPr lang="en-GB" dirty="0"/>
          </a:p>
        </p:txBody>
      </p:sp>
      <p:sp>
        <p:nvSpPr>
          <p:cNvPr id="3" name="Content Placeholder 2"/>
          <p:cNvSpPr>
            <a:spLocks noGrp="1"/>
          </p:cNvSpPr>
          <p:nvPr>
            <p:ph idx="1"/>
          </p:nvPr>
        </p:nvSpPr>
        <p:spPr/>
        <p:txBody>
          <a:bodyPr>
            <a:normAutofit/>
          </a:bodyPr>
          <a:lstStyle/>
          <a:p>
            <a:pPr marL="742950" indent="-742950">
              <a:buClr>
                <a:schemeClr val="accent6"/>
              </a:buClr>
              <a:buFont typeface="+mj-lt"/>
              <a:buAutoNum type="arabicPeriod"/>
            </a:pPr>
            <a:r>
              <a:rPr lang="en-GB" sz="4000" dirty="0" smtClean="0"/>
              <a:t>Explain what is meant by a </a:t>
            </a:r>
          </a:p>
          <a:p>
            <a:pPr marL="1200150" lvl="1" indent="-742950">
              <a:buClr>
                <a:schemeClr val="accent6"/>
              </a:buClr>
              <a:buFont typeface="+mj-lt"/>
              <a:buAutoNum type="alphaLcPeriod"/>
            </a:pPr>
            <a:r>
              <a:rPr lang="en-GB" sz="3600" dirty="0"/>
              <a:t>S</a:t>
            </a:r>
            <a:r>
              <a:rPr lang="en-GB" sz="3600" dirty="0" smtClean="0"/>
              <a:t>tatic security model (4 Marks)</a:t>
            </a:r>
          </a:p>
          <a:p>
            <a:pPr marL="1200150" lvl="1" indent="-742950">
              <a:buClr>
                <a:schemeClr val="accent6"/>
              </a:buClr>
              <a:buFont typeface="+mj-lt"/>
              <a:buAutoNum type="alphaLcPeriod"/>
            </a:pPr>
            <a:r>
              <a:rPr lang="en-GB" sz="3600" dirty="0" smtClean="0"/>
              <a:t>Information passing model (4 marks)</a:t>
            </a:r>
          </a:p>
          <a:p>
            <a:pPr marL="1200150" lvl="1" indent="-742950">
              <a:buClr>
                <a:schemeClr val="accent6"/>
              </a:buClr>
              <a:buFont typeface="+mj-lt"/>
              <a:buAutoNum type="alphaLcPeriod"/>
            </a:pPr>
            <a:r>
              <a:rPr lang="en-GB" sz="3600" dirty="0" smtClean="0"/>
              <a:t>Formal model (8 marks)</a:t>
            </a:r>
            <a:endParaRPr lang="en-GB" sz="3600" dirty="0"/>
          </a:p>
        </p:txBody>
      </p:sp>
    </p:spTree>
    <p:extLst>
      <p:ext uri="{BB962C8B-B14F-4D97-AF65-F5344CB8AC3E}">
        <p14:creationId xmlns:p14="http://schemas.microsoft.com/office/powerpoint/2010/main" val="20951439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ln/>
        </p:spPr>
        <p:txBody>
          <a:bodyPr lIns="0" tIns="0" rIns="0" bIns="0"/>
          <a:lstStyle/>
          <a:p>
            <a:pPr>
              <a:lnSpc>
                <a:spcPct val="76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dirty="0"/>
              <a:t>Language</a:t>
            </a:r>
          </a:p>
        </p:txBody>
      </p:sp>
      <p:sp>
        <p:nvSpPr>
          <p:cNvPr id="2" name="Text Placeholder 1"/>
          <p:cNvSpPr>
            <a:spLocks noGrp="1"/>
          </p:cNvSpPr>
          <p:nvPr>
            <p:ph type="body" idx="1"/>
          </p:nvPr>
        </p:nvSpPr>
        <p:spPr>
          <a:xfrm>
            <a:off x="629842" y="1681163"/>
            <a:ext cx="3868340" cy="223837"/>
          </a:xfrm>
        </p:spPr>
        <p:txBody>
          <a:bodyPr>
            <a:normAutofit fontScale="62500" lnSpcReduction="20000"/>
          </a:bodyPr>
          <a:lstStyle/>
          <a:p>
            <a:endParaRPr lang="en-GB" dirty="0"/>
          </a:p>
        </p:txBody>
      </p:sp>
      <p:sp>
        <p:nvSpPr>
          <p:cNvPr id="14338" name="Rectangle 2"/>
          <p:cNvSpPr>
            <a:spLocks noGrp="1" noChangeArrowheads="1"/>
          </p:cNvSpPr>
          <p:nvPr>
            <p:ph sz="half" idx="2"/>
          </p:nvPr>
        </p:nvSpPr>
        <p:spPr>
          <a:xfrm>
            <a:off x="629842" y="1905000"/>
            <a:ext cx="3868340" cy="4284663"/>
          </a:xfrm>
          <a:ln/>
        </p:spPr>
        <p:txBody>
          <a:bodyPr lIns="0" tIns="0" rIns="0" bIns="0">
            <a:normAutofit/>
          </a:bodyPr>
          <a:lstStyle/>
          <a:p>
            <a:pPr marL="309563" indent="-307975">
              <a:lnSpc>
                <a:spcPct val="101000"/>
              </a:lnSpc>
              <a:buClrTx/>
              <a:buFontTx/>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a:t>We need to ensure:</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a:t>Confidentiality</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a:t>Integrity</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smtClean="0"/>
              <a:t>Availability</a:t>
            </a:r>
          </a:p>
          <a:p>
            <a:pPr marL="1588" indent="0">
              <a:lnSpc>
                <a:spcPct val="104000"/>
              </a:lnSpc>
              <a:buClr>
                <a:srgbClr val="FF9900"/>
              </a:buClr>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smtClean="0"/>
              <a:t>Known as the CIA triad, security is achieved if you have all three</a:t>
            </a:r>
          </a:p>
          <a:p>
            <a:pPr marL="1588" indent="0">
              <a:lnSpc>
                <a:spcPct val="104000"/>
              </a:lnSpc>
              <a:buClr>
                <a:srgbClr val="FF9900"/>
              </a:buClr>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400" dirty="0" smtClean="0"/>
              <a:t>We have trust in the systems if all 3 are not violated</a:t>
            </a:r>
            <a:endParaRPr lang="en-GB" sz="2400" dirty="0"/>
          </a:p>
          <a:p>
            <a:pPr marL="309563" indent="-307975">
              <a:lnSpc>
                <a:spcPct val="104000"/>
              </a:lnSpc>
              <a:buClrTx/>
              <a:buFontTx/>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endParaRPr lang="en-GB" dirty="0"/>
          </a:p>
        </p:txBody>
      </p:sp>
      <p:sp>
        <p:nvSpPr>
          <p:cNvPr id="3" name="Text Placeholder 2"/>
          <p:cNvSpPr>
            <a:spLocks noGrp="1"/>
          </p:cNvSpPr>
          <p:nvPr>
            <p:ph type="body" sz="quarter" idx="3"/>
          </p:nvPr>
        </p:nvSpPr>
        <p:spPr/>
        <p:txBody>
          <a:bodyPr/>
          <a:lstStyle/>
          <a:p>
            <a:endParaRPr lang="en-GB"/>
          </a:p>
        </p:txBody>
      </p:sp>
      <p:sp>
        <p:nvSpPr>
          <p:cNvPr id="4" name="Content Placeholder 3"/>
          <p:cNvSpPr>
            <a:spLocks noGrp="1"/>
          </p:cNvSpPr>
          <p:nvPr>
            <p:ph sz="quarter" idx="4"/>
          </p:nvPr>
        </p:nvSpPr>
        <p:spPr/>
        <p:txBody>
          <a:bodyPr/>
          <a:lstStyle/>
          <a:p>
            <a:endParaRPr lang="en-GB"/>
          </a:p>
        </p:txBody>
      </p:sp>
      <p:pic>
        <p:nvPicPr>
          <p:cNvPr id="14339"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79950" y="1619250"/>
            <a:ext cx="4319588" cy="4208463"/>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611348768"/>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 </a:t>
            </a:r>
            <a:endParaRPr lang="en-GB" dirty="0"/>
          </a:p>
        </p:txBody>
      </p:sp>
      <p:sp>
        <p:nvSpPr>
          <p:cNvPr id="7" name="Content Placeholder 6"/>
          <p:cNvSpPr>
            <a:spLocks noGrp="1"/>
          </p:cNvSpPr>
          <p:nvPr>
            <p:ph idx="1"/>
          </p:nvPr>
        </p:nvSpPr>
        <p:spPr/>
        <p:txBody>
          <a:bodyPr>
            <a:normAutofit/>
          </a:bodyPr>
          <a:lstStyle/>
          <a:p>
            <a:r>
              <a:rPr lang="en-GB" sz="3200" dirty="0"/>
              <a:t>C</a:t>
            </a:r>
            <a:r>
              <a:rPr lang="en-GB" sz="3200" dirty="0" smtClean="0"/>
              <a:t>onfidentiality </a:t>
            </a:r>
            <a:r>
              <a:rPr lang="en-GB" sz="3200" dirty="0"/>
              <a:t>is focused on the information </a:t>
            </a:r>
            <a:endParaRPr lang="en-GB" sz="3200" dirty="0" smtClean="0"/>
          </a:p>
          <a:p>
            <a:pPr lvl="1"/>
            <a:r>
              <a:rPr lang="en-GB" sz="2800" dirty="0" smtClean="0"/>
              <a:t> </a:t>
            </a:r>
            <a:r>
              <a:rPr lang="en-GB" sz="2800" dirty="0"/>
              <a:t>making sure the only thing as you can see who have a right to say the information </a:t>
            </a:r>
            <a:r>
              <a:rPr lang="en-GB" sz="2800" dirty="0" smtClean="0"/>
              <a:t>conceded.</a:t>
            </a:r>
          </a:p>
          <a:p>
            <a:pPr lvl="1"/>
            <a:r>
              <a:rPr lang="en-GB" sz="2800" dirty="0" smtClean="0"/>
              <a:t>Access control, without it you  do not have  security.</a:t>
            </a:r>
          </a:p>
          <a:p>
            <a:pPr lvl="1"/>
            <a:r>
              <a:rPr lang="en-GB" sz="2800" dirty="0"/>
              <a:t> "is the property, that information is not made available or disclosed to unauthorized individuals, entities, or processes" (Except ISO27000</a:t>
            </a:r>
            <a:r>
              <a:rPr lang="en-GB" sz="2800" dirty="0" smtClean="0"/>
              <a:t>)</a:t>
            </a:r>
          </a:p>
          <a:p>
            <a:pPr lvl="1"/>
            <a:r>
              <a:rPr lang="en-GB" sz="2800" dirty="0" smtClean="0"/>
              <a:t>What is the difference between Confidentiality and Privacy?</a:t>
            </a:r>
            <a:endParaRPr lang="en-GB" sz="2800" dirty="0"/>
          </a:p>
          <a:p>
            <a:endParaRPr lang="en-GB" sz="3200" dirty="0"/>
          </a:p>
        </p:txBody>
      </p:sp>
    </p:spTree>
    <p:extLst>
      <p:ext uri="{BB962C8B-B14F-4D97-AF65-F5344CB8AC3E}">
        <p14:creationId xmlns:p14="http://schemas.microsoft.com/office/powerpoint/2010/main" val="39474925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 </a:t>
            </a:r>
            <a:endParaRPr lang="en-GB" dirty="0"/>
          </a:p>
        </p:txBody>
      </p:sp>
      <p:sp>
        <p:nvSpPr>
          <p:cNvPr id="7" name="Content Placeholder 6"/>
          <p:cNvSpPr>
            <a:spLocks noGrp="1"/>
          </p:cNvSpPr>
          <p:nvPr>
            <p:ph idx="1"/>
          </p:nvPr>
        </p:nvSpPr>
        <p:spPr/>
        <p:txBody>
          <a:bodyPr/>
          <a:lstStyle/>
          <a:p>
            <a:r>
              <a:rPr lang="en-GB" sz="2800" dirty="0" smtClean="0"/>
              <a:t>Availability is focusing on users</a:t>
            </a:r>
          </a:p>
          <a:p>
            <a:pPr lvl="1"/>
            <a:r>
              <a:rPr lang="en-GB" sz="2400" dirty="0" smtClean="0"/>
              <a:t>the idea that everybody who needs to see the information can.</a:t>
            </a:r>
          </a:p>
          <a:p>
            <a:pPr lvl="1"/>
            <a:r>
              <a:rPr lang="en-GB" sz="2400" dirty="0" smtClean="0"/>
              <a:t>Perverting disruptions caused by hardware/software failures, power cuts/brown outs</a:t>
            </a:r>
          </a:p>
          <a:p>
            <a:pPr lvl="1"/>
            <a:r>
              <a:rPr lang="en-GB" sz="2400" dirty="0" smtClean="0"/>
              <a:t>Could also mean preventing denial od service attacks</a:t>
            </a:r>
          </a:p>
          <a:p>
            <a:pPr lvl="1"/>
            <a:r>
              <a:rPr lang="en-GB" sz="2400" dirty="0" smtClean="0"/>
              <a:t>Not exactly opposite to confidentiality</a:t>
            </a:r>
          </a:p>
          <a:p>
            <a:endParaRPr lang="en-GB" dirty="0"/>
          </a:p>
        </p:txBody>
      </p:sp>
    </p:spTree>
    <p:extLst>
      <p:ext uri="{BB962C8B-B14F-4D97-AF65-F5344CB8AC3E}">
        <p14:creationId xmlns:p14="http://schemas.microsoft.com/office/powerpoint/2010/main" val="9594800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Language</a:t>
            </a:r>
            <a:endParaRPr lang="en-GB" dirty="0"/>
          </a:p>
        </p:txBody>
      </p:sp>
      <p:sp>
        <p:nvSpPr>
          <p:cNvPr id="3" name="Content Placeholder 2"/>
          <p:cNvSpPr>
            <a:spLocks noGrp="1"/>
          </p:cNvSpPr>
          <p:nvPr>
            <p:ph idx="1"/>
          </p:nvPr>
        </p:nvSpPr>
        <p:spPr/>
        <p:txBody>
          <a:bodyPr>
            <a:normAutofit fontScale="85000" lnSpcReduction="10000"/>
          </a:bodyPr>
          <a:lstStyle/>
          <a:p>
            <a:r>
              <a:rPr lang="en-GB" sz="3200" dirty="0"/>
              <a:t>Integrity, the data has not been </a:t>
            </a:r>
            <a:r>
              <a:rPr lang="en-GB" sz="3200" dirty="0" smtClean="0"/>
              <a:t>distributed; it is accurate and complete over the data’s lifecycle. </a:t>
            </a:r>
            <a:endParaRPr lang="en-GB" sz="3200" dirty="0"/>
          </a:p>
          <a:p>
            <a:r>
              <a:rPr lang="en-GB" sz="3200" dirty="0" smtClean="0"/>
              <a:t>Two more concepts that have been added since the original three.</a:t>
            </a:r>
          </a:p>
          <a:p>
            <a:r>
              <a:rPr lang="en-GB" sz="3200" dirty="0" smtClean="0"/>
              <a:t>Authenticity: </a:t>
            </a:r>
          </a:p>
          <a:p>
            <a:pPr lvl="1"/>
            <a:r>
              <a:rPr lang="en-GB" sz="2800" dirty="0" smtClean="0"/>
              <a:t>The assurance that  transaction is it really from who they say it is from, is it genuine, uses digital signatures</a:t>
            </a:r>
          </a:p>
          <a:p>
            <a:r>
              <a:rPr lang="en-GB" sz="3200" dirty="0" smtClean="0"/>
              <a:t>Non-repudiation</a:t>
            </a:r>
          </a:p>
          <a:p>
            <a:pPr lvl="1"/>
            <a:r>
              <a:rPr lang="en-GB" sz="2800" dirty="0" smtClean="0"/>
              <a:t>Law focused, it is  the obligations of a contract; to fulfil that contract. So you cannot say you did not receive or did not send the transaction. Technology helps but it is Law based</a:t>
            </a:r>
          </a:p>
          <a:p>
            <a:pPr lvl="1"/>
            <a:endParaRPr lang="en-GB" dirty="0"/>
          </a:p>
          <a:p>
            <a:endParaRPr lang="en-GB" dirty="0"/>
          </a:p>
        </p:txBody>
      </p:sp>
    </p:spTree>
    <p:extLst>
      <p:ext uri="{BB962C8B-B14F-4D97-AF65-F5344CB8AC3E}">
        <p14:creationId xmlns:p14="http://schemas.microsoft.com/office/powerpoint/2010/main" val="31138935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68313" y="549275"/>
            <a:ext cx="8188325" cy="849313"/>
          </a:xfrm>
          <a:ln/>
        </p:spPr>
        <p:txBody>
          <a:bodyPr lIns="0" tIns="0" rIns="0" bIns="0"/>
          <a:lstStyle/>
          <a:p>
            <a:pPr>
              <a:lnSpc>
                <a:spcPct val="76000"/>
              </a:lnSpc>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a:t>Language</a:t>
            </a:r>
          </a:p>
        </p:txBody>
      </p:sp>
      <p:sp>
        <p:nvSpPr>
          <p:cNvPr id="15362" name="Rectangle 2"/>
          <p:cNvSpPr>
            <a:spLocks noGrp="1" noChangeArrowheads="1"/>
          </p:cNvSpPr>
          <p:nvPr>
            <p:ph idx="1"/>
          </p:nvPr>
        </p:nvSpPr>
        <p:spPr>
          <a:xfrm>
            <a:off x="457200" y="1484313"/>
            <a:ext cx="8210550" cy="4451350"/>
          </a:xfrm>
          <a:ln/>
        </p:spPr>
        <p:txBody>
          <a:bodyPr lIns="0" tIns="0" rIns="0" bIns="0"/>
          <a:lstStyle/>
          <a:p>
            <a:pPr marL="309563" indent="-307975">
              <a:lnSpc>
                <a:spcPct val="101000"/>
              </a:lnSpc>
              <a:buClrTx/>
              <a:buFontTx/>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800" dirty="0"/>
              <a:t>There are:</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800" dirty="0"/>
              <a:t>Threats</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800" dirty="0"/>
              <a:t>Vulnerabilities</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800" dirty="0" smtClean="0"/>
              <a:t>Controls</a:t>
            </a:r>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endParaRPr lang="en-GB" sz="2800" dirty="0"/>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endParaRPr lang="en-GB" sz="2800" dirty="0" smtClean="0"/>
          </a:p>
          <a:p>
            <a:pPr marL="309563" indent="-307975">
              <a:lnSpc>
                <a:spcPct val="104000"/>
              </a:lnSpc>
              <a:buClr>
                <a:srgbClr val="FF9900"/>
              </a:buClr>
              <a:buFont typeface="Verdana" pitchFamily="32" charset="0"/>
              <a:buChar char="•"/>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r>
              <a:rPr lang="en-GB" sz="2800" dirty="0" smtClean="0"/>
              <a:t>Metaphor: chain</a:t>
            </a:r>
            <a:endParaRPr lang="en-GB" sz="2800" dirty="0"/>
          </a:p>
          <a:p>
            <a:pPr marL="309563" indent="-307975">
              <a:lnSpc>
                <a:spcPct val="104000"/>
              </a:lnSpc>
              <a:buClrTx/>
              <a:buFontTx/>
              <a:buNone/>
              <a:tabLst>
                <a:tab pos="309563" algn="l"/>
                <a:tab pos="414338" algn="l"/>
                <a:tab pos="863600" algn="l"/>
                <a:tab pos="1312863" algn="l"/>
                <a:tab pos="1762125" algn="l"/>
                <a:tab pos="2211388" algn="l"/>
                <a:tab pos="2660650" algn="l"/>
                <a:tab pos="3109913" algn="l"/>
                <a:tab pos="3559175" algn="l"/>
                <a:tab pos="4008438" algn="l"/>
                <a:tab pos="4457700" algn="l"/>
                <a:tab pos="4906963" algn="l"/>
                <a:tab pos="5356225" algn="l"/>
                <a:tab pos="5805488" algn="l"/>
                <a:tab pos="6254750" algn="l"/>
                <a:tab pos="6704013" algn="l"/>
                <a:tab pos="7153275" algn="l"/>
                <a:tab pos="7602538" algn="l"/>
                <a:tab pos="8051800" algn="l"/>
                <a:tab pos="8501063" algn="l"/>
                <a:tab pos="8950325" algn="l"/>
              </a:tabLst>
            </a:pPr>
            <a:endParaRPr lang="en-GB" dirty="0"/>
          </a:p>
        </p:txBody>
      </p:sp>
      <p:pic>
        <p:nvPicPr>
          <p:cNvPr id="15363"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40200" y="2146300"/>
            <a:ext cx="4679950" cy="32543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 name="Rectangle 1"/>
          <p:cNvSpPr/>
          <p:nvPr/>
        </p:nvSpPr>
        <p:spPr>
          <a:xfrm>
            <a:off x="4571999" y="4191000"/>
            <a:ext cx="1664751" cy="369332"/>
          </a:xfrm>
          <a:prstGeom prst="rect">
            <a:avLst/>
          </a:prstGeom>
        </p:spPr>
        <p:txBody>
          <a:bodyPr wrap="none">
            <a:spAutoFit/>
          </a:bodyPr>
          <a:lstStyle/>
          <a:p>
            <a:r>
              <a:rPr lang="en-GB" dirty="0" smtClean="0">
                <a:solidFill>
                  <a:schemeClr val="bg1"/>
                </a:solidFill>
              </a:rPr>
              <a:t>Threat  = water </a:t>
            </a:r>
            <a:endParaRPr lang="en-GB" dirty="0">
              <a:solidFill>
                <a:schemeClr val="bg1"/>
              </a:solidFill>
            </a:endParaRPr>
          </a:p>
        </p:txBody>
      </p:sp>
      <p:sp>
        <p:nvSpPr>
          <p:cNvPr id="3" name="Rectangle 2"/>
          <p:cNvSpPr/>
          <p:nvPr/>
        </p:nvSpPr>
        <p:spPr>
          <a:xfrm>
            <a:off x="7086600" y="5031343"/>
            <a:ext cx="1592872" cy="369332"/>
          </a:xfrm>
          <a:prstGeom prst="rect">
            <a:avLst/>
          </a:prstGeom>
        </p:spPr>
        <p:txBody>
          <a:bodyPr wrap="none">
            <a:spAutoFit/>
          </a:bodyPr>
          <a:lstStyle/>
          <a:p>
            <a:r>
              <a:rPr lang="en-GB" dirty="0" smtClean="0">
                <a:solidFill>
                  <a:schemeClr val="bg1"/>
                </a:solidFill>
              </a:rPr>
              <a:t>Control= </a:t>
            </a:r>
            <a:r>
              <a:rPr lang="en-GB" dirty="0">
                <a:solidFill>
                  <a:schemeClr val="bg1"/>
                </a:solidFill>
              </a:rPr>
              <a:t>figure</a:t>
            </a:r>
          </a:p>
        </p:txBody>
      </p:sp>
      <p:sp>
        <p:nvSpPr>
          <p:cNvPr id="4" name="Rectangle 3"/>
          <p:cNvSpPr/>
          <p:nvPr/>
        </p:nvSpPr>
        <p:spPr>
          <a:xfrm>
            <a:off x="4717519" y="2537719"/>
            <a:ext cx="1922706" cy="369332"/>
          </a:xfrm>
          <a:prstGeom prst="rect">
            <a:avLst/>
          </a:prstGeom>
        </p:spPr>
        <p:txBody>
          <a:bodyPr wrap="none">
            <a:spAutoFit/>
          </a:bodyPr>
          <a:lstStyle/>
          <a:p>
            <a:r>
              <a:rPr lang="en-GB" dirty="0" smtClean="0">
                <a:solidFill>
                  <a:schemeClr val="bg1"/>
                </a:solidFill>
              </a:rPr>
              <a:t>Vulnerability=hole</a:t>
            </a:r>
            <a:endParaRPr lang="en-GB" dirty="0">
              <a:solidFill>
                <a:schemeClr val="bg1"/>
              </a:solidFill>
            </a:endParaRPr>
          </a:p>
        </p:txBody>
      </p:sp>
    </p:spTree>
    <p:extLst>
      <p:ext uri="{BB962C8B-B14F-4D97-AF65-F5344CB8AC3E}">
        <p14:creationId xmlns:p14="http://schemas.microsoft.com/office/powerpoint/2010/main" val="428879829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Castle Defence</a:t>
            </a:r>
            <a:endParaRPr lang="en-GB"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07078" y="1825625"/>
            <a:ext cx="6929843" cy="4351338"/>
          </a:xfrm>
        </p:spPr>
      </p:pic>
    </p:spTree>
    <p:extLst>
      <p:ext uri="{BB962C8B-B14F-4D97-AF65-F5344CB8AC3E}">
        <p14:creationId xmlns:p14="http://schemas.microsoft.com/office/powerpoint/2010/main" val="1480995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TotalTime>
  <Words>2196</Words>
  <Application>Microsoft Office PowerPoint</Application>
  <PresentationFormat>On-screen Show (4:3)</PresentationFormat>
  <Paragraphs>224</Paragraphs>
  <Slides>32</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MS Gothic</vt:lpstr>
      <vt:lpstr>Arial</vt:lpstr>
      <vt:lpstr>Calibri</vt:lpstr>
      <vt:lpstr>Calibri Light</vt:lpstr>
      <vt:lpstr>Lucida Sans Unicode</vt:lpstr>
      <vt:lpstr>Verdana</vt:lpstr>
      <vt:lpstr>Office Theme</vt:lpstr>
      <vt:lpstr>COM6230 Implementing cyber security</vt:lpstr>
      <vt:lpstr>Outline</vt:lpstr>
      <vt:lpstr>Introduction</vt:lpstr>
      <vt:lpstr>Language</vt:lpstr>
      <vt:lpstr>Language </vt:lpstr>
      <vt:lpstr>Language </vt:lpstr>
      <vt:lpstr>Language</vt:lpstr>
      <vt:lpstr>Language</vt:lpstr>
      <vt:lpstr>Castle Defence</vt:lpstr>
      <vt:lpstr>Castle Defence</vt:lpstr>
      <vt:lpstr>Static Security Models</vt:lpstr>
      <vt:lpstr>A Static Security Model</vt:lpstr>
      <vt:lpstr>Static Models</vt:lpstr>
      <vt:lpstr>A Static Security Model</vt:lpstr>
      <vt:lpstr>Static Security Models</vt:lpstr>
      <vt:lpstr>Static Security Models</vt:lpstr>
      <vt:lpstr>Static Security Models</vt:lpstr>
      <vt:lpstr>A Static Security Model</vt:lpstr>
      <vt:lpstr>Static Security Model: layered defence</vt:lpstr>
      <vt:lpstr>A Static Security Model</vt:lpstr>
      <vt:lpstr>Static Security Models</vt:lpstr>
      <vt:lpstr>Static Security Models</vt:lpstr>
      <vt:lpstr>Passing information</vt:lpstr>
      <vt:lpstr>An Information-Passing  Security Model</vt:lpstr>
      <vt:lpstr>Another Information-Passing  Security Model</vt:lpstr>
      <vt:lpstr>How to pass information securely</vt:lpstr>
      <vt:lpstr>Diffie–Hellman key exchange</vt:lpstr>
      <vt:lpstr>Diffie–Hellman key exchange</vt:lpstr>
      <vt:lpstr>An Information-Passing  Security Model</vt:lpstr>
      <vt:lpstr>Castle Defence: in a changing world</vt:lpstr>
      <vt:lpstr>Summary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INFO3005 Applications of Security in IT</dc:title>
  <dc:creator>Gary B Wills</dc:creator>
  <cp:lastModifiedBy>Julia</cp:lastModifiedBy>
  <cp:revision>68</cp:revision>
  <dcterms:created xsi:type="dcterms:W3CDTF">2006-08-16T00:00:00Z</dcterms:created>
  <dcterms:modified xsi:type="dcterms:W3CDTF">2016-10-01T12:24:17Z</dcterms:modified>
</cp:coreProperties>
</file>