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0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86" r:id="rId17"/>
    <p:sldId id="271" r:id="rId18"/>
    <p:sldId id="272" r:id="rId19"/>
    <p:sldId id="273" r:id="rId20"/>
    <p:sldId id="275" r:id="rId21"/>
    <p:sldId id="285" r:id="rId22"/>
    <p:sldId id="277" r:id="rId23"/>
    <p:sldId id="278" r:id="rId24"/>
    <p:sldId id="279" r:id="rId25"/>
    <p:sldId id="276" r:id="rId26"/>
    <p:sldId id="280" r:id="rId27"/>
    <p:sldId id="281" r:id="rId28"/>
    <p:sldId id="282" r:id="rId29"/>
    <p:sldId id="283" r:id="rId30"/>
    <p:sldId id="284" r:id="rId31"/>
    <p:sldId id="294" r:id="rId32"/>
    <p:sldId id="292" r:id="rId33"/>
    <p:sldId id="293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custDataLst>
    <p:tags r:id="rId41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1071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pos="2880">
          <p15:clr>
            <a:srgbClr val="A4A3A4"/>
          </p15:clr>
        </p15:guide>
        <p15:guide id="6" pos="226">
          <p15:clr>
            <a:srgbClr val="A4A3A4"/>
          </p15:clr>
        </p15:guide>
        <p15:guide id="7" pos="5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DEFF0"/>
    <a:srgbClr val="000000"/>
    <a:srgbClr val="74818C"/>
    <a:srgbClr val="886681"/>
    <a:srgbClr val="C60C30"/>
    <a:srgbClr val="C1847A"/>
    <a:srgbClr val="AD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799"/>
        <p:guide orient="horz" pos="4088"/>
        <p:guide orient="horz" pos="1071"/>
        <p:guide orient="horz" pos="2840"/>
        <p:guide pos="2880"/>
        <p:guide pos="226"/>
        <p:guide pos="55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panose="020B0604020202020204" pitchFamily="34" charset="0"/>
              </a:defRPr>
            </a:lvl1pPr>
          </a:lstStyle>
          <a:p>
            <a:endParaRPr lang="en-GB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</a:defRPr>
            </a:lvl1pPr>
          </a:lstStyle>
          <a:p>
            <a:fld id="{656AE60C-B460-45F5-B218-CB7CCA179E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3554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775" y="1700213"/>
            <a:ext cx="8426450" cy="1873250"/>
          </a:xfrm>
        </p:spPr>
        <p:txBody>
          <a:bodyPr anchor="t"/>
          <a:lstStyle>
            <a:lvl1pPr>
              <a:lnSpc>
                <a:spcPct val="9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8775" y="4508500"/>
            <a:ext cx="8426450" cy="19812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ct val="45000"/>
              </a:spcAft>
              <a:buFont typeface="Wingdings" panose="05000000000000000000" pitchFamily="2" charset="2"/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grpSp>
        <p:nvGrpSpPr>
          <p:cNvPr id="29351" name="Group 1703"/>
          <p:cNvGrpSpPr>
            <a:grpSpLocks/>
          </p:cNvGrpSpPr>
          <p:nvPr userDrawn="1"/>
        </p:nvGrpSpPr>
        <p:grpSpPr bwMode="auto">
          <a:xfrm>
            <a:off x="6051550" y="368300"/>
            <a:ext cx="2697163" cy="585788"/>
            <a:chOff x="1610" y="2863"/>
            <a:chExt cx="3221" cy="699"/>
          </a:xfrm>
        </p:grpSpPr>
        <p:sp>
          <p:nvSpPr>
            <p:cNvPr id="29352" name="Freeform 1704"/>
            <p:cNvSpPr>
              <a:spLocks/>
            </p:cNvSpPr>
            <p:nvPr/>
          </p:nvSpPr>
          <p:spPr bwMode="auto">
            <a:xfrm>
              <a:off x="1610" y="2971"/>
              <a:ext cx="264" cy="449"/>
            </a:xfrm>
            <a:custGeom>
              <a:avLst/>
              <a:gdLst>
                <a:gd name="T0" fmla="*/ 142 w 264"/>
                <a:gd name="T1" fmla="*/ 179 h 449"/>
                <a:gd name="T2" fmla="*/ 210 w 264"/>
                <a:gd name="T3" fmla="*/ 216 h 449"/>
                <a:gd name="T4" fmla="*/ 247 w 264"/>
                <a:gd name="T5" fmla="*/ 253 h 449"/>
                <a:gd name="T6" fmla="*/ 256 w 264"/>
                <a:gd name="T7" fmla="*/ 267 h 449"/>
                <a:gd name="T8" fmla="*/ 264 w 264"/>
                <a:gd name="T9" fmla="*/ 298 h 449"/>
                <a:gd name="T10" fmla="*/ 264 w 264"/>
                <a:gd name="T11" fmla="*/ 318 h 449"/>
                <a:gd name="T12" fmla="*/ 253 w 264"/>
                <a:gd name="T13" fmla="*/ 369 h 449"/>
                <a:gd name="T14" fmla="*/ 222 w 264"/>
                <a:gd name="T15" fmla="*/ 412 h 449"/>
                <a:gd name="T16" fmla="*/ 199 w 264"/>
                <a:gd name="T17" fmla="*/ 429 h 449"/>
                <a:gd name="T18" fmla="*/ 148 w 264"/>
                <a:gd name="T19" fmla="*/ 446 h 449"/>
                <a:gd name="T20" fmla="*/ 122 w 264"/>
                <a:gd name="T21" fmla="*/ 449 h 449"/>
                <a:gd name="T22" fmla="*/ 60 w 264"/>
                <a:gd name="T23" fmla="*/ 440 h 449"/>
                <a:gd name="T24" fmla="*/ 34 w 264"/>
                <a:gd name="T25" fmla="*/ 429 h 449"/>
                <a:gd name="T26" fmla="*/ 0 w 264"/>
                <a:gd name="T27" fmla="*/ 318 h 449"/>
                <a:gd name="T28" fmla="*/ 9 w 264"/>
                <a:gd name="T29" fmla="*/ 338 h 449"/>
                <a:gd name="T30" fmla="*/ 28 w 264"/>
                <a:gd name="T31" fmla="*/ 375 h 449"/>
                <a:gd name="T32" fmla="*/ 43 w 264"/>
                <a:gd name="T33" fmla="*/ 392 h 449"/>
                <a:gd name="T34" fmla="*/ 74 w 264"/>
                <a:gd name="T35" fmla="*/ 415 h 449"/>
                <a:gd name="T36" fmla="*/ 116 w 264"/>
                <a:gd name="T37" fmla="*/ 423 h 449"/>
                <a:gd name="T38" fmla="*/ 139 w 264"/>
                <a:gd name="T39" fmla="*/ 421 h 449"/>
                <a:gd name="T40" fmla="*/ 173 w 264"/>
                <a:gd name="T41" fmla="*/ 406 h 449"/>
                <a:gd name="T42" fmla="*/ 185 w 264"/>
                <a:gd name="T43" fmla="*/ 395 h 449"/>
                <a:gd name="T44" fmla="*/ 199 w 264"/>
                <a:gd name="T45" fmla="*/ 367 h 449"/>
                <a:gd name="T46" fmla="*/ 205 w 264"/>
                <a:gd name="T47" fmla="*/ 335 h 449"/>
                <a:gd name="T48" fmla="*/ 205 w 264"/>
                <a:gd name="T49" fmla="*/ 318 h 449"/>
                <a:gd name="T50" fmla="*/ 193 w 264"/>
                <a:gd name="T51" fmla="*/ 290 h 449"/>
                <a:gd name="T52" fmla="*/ 185 w 264"/>
                <a:gd name="T53" fmla="*/ 278 h 449"/>
                <a:gd name="T54" fmla="*/ 97 w 264"/>
                <a:gd name="T55" fmla="*/ 230 h 449"/>
                <a:gd name="T56" fmla="*/ 74 w 264"/>
                <a:gd name="T57" fmla="*/ 219 h 449"/>
                <a:gd name="T58" fmla="*/ 37 w 264"/>
                <a:gd name="T59" fmla="*/ 193 h 449"/>
                <a:gd name="T60" fmla="*/ 26 w 264"/>
                <a:gd name="T61" fmla="*/ 179 h 449"/>
                <a:gd name="T62" fmla="*/ 9 w 264"/>
                <a:gd name="T63" fmla="*/ 148 h 449"/>
                <a:gd name="T64" fmla="*/ 3 w 264"/>
                <a:gd name="T65" fmla="*/ 114 h 449"/>
                <a:gd name="T66" fmla="*/ 6 w 264"/>
                <a:gd name="T67" fmla="*/ 88 h 449"/>
                <a:gd name="T68" fmla="*/ 26 w 264"/>
                <a:gd name="T69" fmla="*/ 45 h 449"/>
                <a:gd name="T70" fmla="*/ 43 w 264"/>
                <a:gd name="T71" fmla="*/ 28 h 449"/>
                <a:gd name="T72" fmla="*/ 85 w 264"/>
                <a:gd name="T73" fmla="*/ 6 h 449"/>
                <a:gd name="T74" fmla="*/ 136 w 264"/>
                <a:gd name="T75" fmla="*/ 0 h 449"/>
                <a:gd name="T76" fmla="*/ 162 w 264"/>
                <a:gd name="T77" fmla="*/ 0 h 449"/>
                <a:gd name="T78" fmla="*/ 207 w 264"/>
                <a:gd name="T79" fmla="*/ 14 h 449"/>
                <a:gd name="T80" fmla="*/ 230 w 264"/>
                <a:gd name="T81" fmla="*/ 108 h 449"/>
                <a:gd name="T82" fmla="*/ 227 w 264"/>
                <a:gd name="T83" fmla="*/ 94 h 449"/>
                <a:gd name="T84" fmla="*/ 207 w 264"/>
                <a:gd name="T85" fmla="*/ 65 h 449"/>
                <a:gd name="T86" fmla="*/ 196 w 264"/>
                <a:gd name="T87" fmla="*/ 51 h 449"/>
                <a:gd name="T88" fmla="*/ 165 w 264"/>
                <a:gd name="T89" fmla="*/ 31 h 449"/>
                <a:gd name="T90" fmla="*/ 128 w 264"/>
                <a:gd name="T91" fmla="*/ 26 h 449"/>
                <a:gd name="T92" fmla="*/ 108 w 264"/>
                <a:gd name="T93" fmla="*/ 26 h 449"/>
                <a:gd name="T94" fmla="*/ 82 w 264"/>
                <a:gd name="T95" fmla="*/ 37 h 449"/>
                <a:gd name="T96" fmla="*/ 71 w 264"/>
                <a:gd name="T97" fmla="*/ 48 h 449"/>
                <a:gd name="T98" fmla="*/ 60 w 264"/>
                <a:gd name="T99" fmla="*/ 68 h 449"/>
                <a:gd name="T100" fmla="*/ 54 w 264"/>
                <a:gd name="T101" fmla="*/ 94 h 449"/>
                <a:gd name="T102" fmla="*/ 57 w 264"/>
                <a:gd name="T103" fmla="*/ 108 h 449"/>
                <a:gd name="T104" fmla="*/ 65 w 264"/>
                <a:gd name="T105" fmla="*/ 128 h 449"/>
                <a:gd name="T106" fmla="*/ 71 w 264"/>
                <a:gd name="T107" fmla="*/ 139 h 449"/>
                <a:gd name="T108" fmla="*/ 142 w 264"/>
                <a:gd name="T109" fmla="*/ 17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449">
                  <a:moveTo>
                    <a:pt x="142" y="179"/>
                  </a:moveTo>
                  <a:lnTo>
                    <a:pt x="142" y="179"/>
                  </a:lnTo>
                  <a:lnTo>
                    <a:pt x="210" y="216"/>
                  </a:lnTo>
                  <a:lnTo>
                    <a:pt x="210" y="216"/>
                  </a:lnTo>
                  <a:lnTo>
                    <a:pt x="230" y="233"/>
                  </a:lnTo>
                  <a:lnTo>
                    <a:pt x="247" y="253"/>
                  </a:lnTo>
                  <a:lnTo>
                    <a:pt x="247" y="253"/>
                  </a:lnTo>
                  <a:lnTo>
                    <a:pt x="256" y="267"/>
                  </a:lnTo>
                  <a:lnTo>
                    <a:pt x="261" y="281"/>
                  </a:lnTo>
                  <a:lnTo>
                    <a:pt x="264" y="298"/>
                  </a:lnTo>
                  <a:lnTo>
                    <a:pt x="264" y="318"/>
                  </a:lnTo>
                  <a:lnTo>
                    <a:pt x="264" y="318"/>
                  </a:lnTo>
                  <a:lnTo>
                    <a:pt x="261" y="347"/>
                  </a:lnTo>
                  <a:lnTo>
                    <a:pt x="253" y="369"/>
                  </a:lnTo>
                  <a:lnTo>
                    <a:pt x="239" y="392"/>
                  </a:lnTo>
                  <a:lnTo>
                    <a:pt x="222" y="412"/>
                  </a:lnTo>
                  <a:lnTo>
                    <a:pt x="222" y="412"/>
                  </a:lnTo>
                  <a:lnTo>
                    <a:pt x="199" y="429"/>
                  </a:lnTo>
                  <a:lnTo>
                    <a:pt x="173" y="440"/>
                  </a:lnTo>
                  <a:lnTo>
                    <a:pt x="148" y="446"/>
                  </a:lnTo>
                  <a:lnTo>
                    <a:pt x="122" y="449"/>
                  </a:lnTo>
                  <a:lnTo>
                    <a:pt x="122" y="449"/>
                  </a:lnTo>
                  <a:lnTo>
                    <a:pt x="88" y="446"/>
                  </a:lnTo>
                  <a:lnTo>
                    <a:pt x="60" y="440"/>
                  </a:lnTo>
                  <a:lnTo>
                    <a:pt x="60" y="440"/>
                  </a:lnTo>
                  <a:lnTo>
                    <a:pt x="34" y="429"/>
                  </a:lnTo>
                  <a:lnTo>
                    <a:pt x="3" y="415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9" y="338"/>
                  </a:lnTo>
                  <a:lnTo>
                    <a:pt x="17" y="358"/>
                  </a:lnTo>
                  <a:lnTo>
                    <a:pt x="28" y="375"/>
                  </a:lnTo>
                  <a:lnTo>
                    <a:pt x="43" y="392"/>
                  </a:lnTo>
                  <a:lnTo>
                    <a:pt x="43" y="392"/>
                  </a:lnTo>
                  <a:lnTo>
                    <a:pt x="57" y="406"/>
                  </a:lnTo>
                  <a:lnTo>
                    <a:pt x="74" y="415"/>
                  </a:lnTo>
                  <a:lnTo>
                    <a:pt x="94" y="421"/>
                  </a:lnTo>
                  <a:lnTo>
                    <a:pt x="116" y="423"/>
                  </a:lnTo>
                  <a:lnTo>
                    <a:pt x="116" y="423"/>
                  </a:lnTo>
                  <a:lnTo>
                    <a:pt x="139" y="421"/>
                  </a:lnTo>
                  <a:lnTo>
                    <a:pt x="156" y="415"/>
                  </a:lnTo>
                  <a:lnTo>
                    <a:pt x="173" y="406"/>
                  </a:lnTo>
                  <a:lnTo>
                    <a:pt x="185" y="395"/>
                  </a:lnTo>
                  <a:lnTo>
                    <a:pt x="185" y="395"/>
                  </a:lnTo>
                  <a:lnTo>
                    <a:pt x="193" y="381"/>
                  </a:lnTo>
                  <a:lnTo>
                    <a:pt x="199" y="367"/>
                  </a:lnTo>
                  <a:lnTo>
                    <a:pt x="205" y="352"/>
                  </a:lnTo>
                  <a:lnTo>
                    <a:pt x="205" y="335"/>
                  </a:lnTo>
                  <a:lnTo>
                    <a:pt x="205" y="335"/>
                  </a:lnTo>
                  <a:lnTo>
                    <a:pt x="205" y="318"/>
                  </a:lnTo>
                  <a:lnTo>
                    <a:pt x="199" y="301"/>
                  </a:lnTo>
                  <a:lnTo>
                    <a:pt x="193" y="290"/>
                  </a:lnTo>
                  <a:lnTo>
                    <a:pt x="185" y="278"/>
                  </a:lnTo>
                  <a:lnTo>
                    <a:pt x="185" y="278"/>
                  </a:lnTo>
                  <a:lnTo>
                    <a:pt x="153" y="259"/>
                  </a:lnTo>
                  <a:lnTo>
                    <a:pt x="97" y="230"/>
                  </a:lnTo>
                  <a:lnTo>
                    <a:pt x="97" y="230"/>
                  </a:lnTo>
                  <a:lnTo>
                    <a:pt x="74" y="219"/>
                  </a:lnTo>
                  <a:lnTo>
                    <a:pt x="54" y="205"/>
                  </a:lnTo>
                  <a:lnTo>
                    <a:pt x="37" y="193"/>
                  </a:lnTo>
                  <a:lnTo>
                    <a:pt x="26" y="179"/>
                  </a:lnTo>
                  <a:lnTo>
                    <a:pt x="26" y="179"/>
                  </a:lnTo>
                  <a:lnTo>
                    <a:pt x="14" y="165"/>
                  </a:lnTo>
                  <a:lnTo>
                    <a:pt x="9" y="148"/>
                  </a:lnTo>
                  <a:lnTo>
                    <a:pt x="3" y="131"/>
                  </a:lnTo>
                  <a:lnTo>
                    <a:pt x="3" y="114"/>
                  </a:lnTo>
                  <a:lnTo>
                    <a:pt x="3" y="114"/>
                  </a:lnTo>
                  <a:lnTo>
                    <a:pt x="6" y="88"/>
                  </a:lnTo>
                  <a:lnTo>
                    <a:pt x="11" y="65"/>
                  </a:lnTo>
                  <a:lnTo>
                    <a:pt x="26" y="45"/>
                  </a:lnTo>
                  <a:lnTo>
                    <a:pt x="43" y="28"/>
                  </a:lnTo>
                  <a:lnTo>
                    <a:pt x="43" y="28"/>
                  </a:lnTo>
                  <a:lnTo>
                    <a:pt x="65" y="17"/>
                  </a:lnTo>
                  <a:lnTo>
                    <a:pt x="85" y="6"/>
                  </a:lnTo>
                  <a:lnTo>
                    <a:pt x="111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62" y="0"/>
                  </a:lnTo>
                  <a:lnTo>
                    <a:pt x="185" y="6"/>
                  </a:lnTo>
                  <a:lnTo>
                    <a:pt x="207" y="14"/>
                  </a:lnTo>
                  <a:lnTo>
                    <a:pt x="227" y="23"/>
                  </a:lnTo>
                  <a:lnTo>
                    <a:pt x="230" y="108"/>
                  </a:lnTo>
                  <a:lnTo>
                    <a:pt x="230" y="108"/>
                  </a:lnTo>
                  <a:lnTo>
                    <a:pt x="227" y="94"/>
                  </a:lnTo>
                  <a:lnTo>
                    <a:pt x="219" y="80"/>
                  </a:lnTo>
                  <a:lnTo>
                    <a:pt x="207" y="65"/>
                  </a:lnTo>
                  <a:lnTo>
                    <a:pt x="196" y="51"/>
                  </a:lnTo>
                  <a:lnTo>
                    <a:pt x="196" y="51"/>
                  </a:lnTo>
                  <a:lnTo>
                    <a:pt x="182" y="40"/>
                  </a:lnTo>
                  <a:lnTo>
                    <a:pt x="165" y="31"/>
                  </a:lnTo>
                  <a:lnTo>
                    <a:pt x="148" y="28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08" y="26"/>
                  </a:lnTo>
                  <a:lnTo>
                    <a:pt x="94" y="31"/>
                  </a:lnTo>
                  <a:lnTo>
                    <a:pt x="82" y="37"/>
                  </a:lnTo>
                  <a:lnTo>
                    <a:pt x="71" y="48"/>
                  </a:lnTo>
                  <a:lnTo>
                    <a:pt x="71" y="48"/>
                  </a:lnTo>
                  <a:lnTo>
                    <a:pt x="65" y="57"/>
                  </a:lnTo>
                  <a:lnTo>
                    <a:pt x="60" y="68"/>
                  </a:lnTo>
                  <a:lnTo>
                    <a:pt x="57" y="82"/>
                  </a:lnTo>
                  <a:lnTo>
                    <a:pt x="54" y="94"/>
                  </a:lnTo>
                  <a:lnTo>
                    <a:pt x="54" y="94"/>
                  </a:lnTo>
                  <a:lnTo>
                    <a:pt x="57" y="108"/>
                  </a:lnTo>
                  <a:lnTo>
                    <a:pt x="60" y="119"/>
                  </a:lnTo>
                  <a:lnTo>
                    <a:pt x="65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9" y="156"/>
                  </a:lnTo>
                  <a:lnTo>
                    <a:pt x="142" y="179"/>
                  </a:lnTo>
                  <a:lnTo>
                    <a:pt x="142" y="1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3" name="Freeform 1705"/>
            <p:cNvSpPr>
              <a:spLocks noEditPoints="1"/>
            </p:cNvSpPr>
            <p:nvPr/>
          </p:nvSpPr>
          <p:spPr bwMode="auto">
            <a:xfrm>
              <a:off x="1900" y="3110"/>
              <a:ext cx="281" cy="310"/>
            </a:xfrm>
            <a:custGeom>
              <a:avLst/>
              <a:gdLst>
                <a:gd name="T0" fmla="*/ 142 w 281"/>
                <a:gd name="T1" fmla="*/ 0 h 310"/>
                <a:gd name="T2" fmla="*/ 184 w 281"/>
                <a:gd name="T3" fmla="*/ 6 h 310"/>
                <a:gd name="T4" fmla="*/ 218 w 281"/>
                <a:gd name="T5" fmla="*/ 23 h 310"/>
                <a:gd name="T6" fmla="*/ 235 w 281"/>
                <a:gd name="T7" fmla="*/ 34 h 310"/>
                <a:gd name="T8" fmla="*/ 258 w 281"/>
                <a:gd name="T9" fmla="*/ 63 h 310"/>
                <a:gd name="T10" fmla="*/ 267 w 281"/>
                <a:gd name="T11" fmla="*/ 80 h 310"/>
                <a:gd name="T12" fmla="*/ 278 w 281"/>
                <a:gd name="T13" fmla="*/ 117 h 310"/>
                <a:gd name="T14" fmla="*/ 281 w 281"/>
                <a:gd name="T15" fmla="*/ 156 h 310"/>
                <a:gd name="T16" fmla="*/ 281 w 281"/>
                <a:gd name="T17" fmla="*/ 174 h 310"/>
                <a:gd name="T18" fmla="*/ 272 w 281"/>
                <a:gd name="T19" fmla="*/ 210 h 310"/>
                <a:gd name="T20" fmla="*/ 264 w 281"/>
                <a:gd name="T21" fmla="*/ 230 h 310"/>
                <a:gd name="T22" fmla="*/ 241 w 281"/>
                <a:gd name="T23" fmla="*/ 262 h 310"/>
                <a:gd name="T24" fmla="*/ 213 w 281"/>
                <a:gd name="T25" fmla="*/ 290 h 310"/>
                <a:gd name="T26" fmla="*/ 196 w 281"/>
                <a:gd name="T27" fmla="*/ 299 h 310"/>
                <a:gd name="T28" fmla="*/ 159 w 281"/>
                <a:gd name="T29" fmla="*/ 310 h 310"/>
                <a:gd name="T30" fmla="*/ 139 w 281"/>
                <a:gd name="T31" fmla="*/ 310 h 310"/>
                <a:gd name="T32" fmla="*/ 93 w 281"/>
                <a:gd name="T33" fmla="*/ 304 h 310"/>
                <a:gd name="T34" fmla="*/ 65 w 281"/>
                <a:gd name="T35" fmla="*/ 293 h 310"/>
                <a:gd name="T36" fmla="*/ 45 w 281"/>
                <a:gd name="T37" fmla="*/ 273 h 310"/>
                <a:gd name="T38" fmla="*/ 34 w 281"/>
                <a:gd name="T39" fmla="*/ 264 h 310"/>
                <a:gd name="T40" fmla="*/ 8 w 281"/>
                <a:gd name="T41" fmla="*/ 213 h 310"/>
                <a:gd name="T42" fmla="*/ 0 w 281"/>
                <a:gd name="T43" fmla="*/ 156 h 310"/>
                <a:gd name="T44" fmla="*/ 0 w 281"/>
                <a:gd name="T45" fmla="*/ 137 h 310"/>
                <a:gd name="T46" fmla="*/ 8 w 281"/>
                <a:gd name="T47" fmla="*/ 100 h 310"/>
                <a:gd name="T48" fmla="*/ 17 w 281"/>
                <a:gd name="T49" fmla="*/ 80 h 310"/>
                <a:gd name="T50" fmla="*/ 37 w 281"/>
                <a:gd name="T51" fmla="*/ 49 h 310"/>
                <a:gd name="T52" fmla="*/ 68 w 281"/>
                <a:gd name="T53" fmla="*/ 23 h 310"/>
                <a:gd name="T54" fmla="*/ 82 w 281"/>
                <a:gd name="T55" fmla="*/ 12 h 310"/>
                <a:gd name="T56" fmla="*/ 122 w 281"/>
                <a:gd name="T57" fmla="*/ 0 h 310"/>
                <a:gd name="T58" fmla="*/ 142 w 281"/>
                <a:gd name="T59" fmla="*/ 0 h 310"/>
                <a:gd name="T60" fmla="*/ 136 w 281"/>
                <a:gd name="T61" fmla="*/ 23 h 310"/>
                <a:gd name="T62" fmla="*/ 99 w 281"/>
                <a:gd name="T63" fmla="*/ 34 h 310"/>
                <a:gd name="T64" fmla="*/ 76 w 281"/>
                <a:gd name="T65" fmla="*/ 66 h 310"/>
                <a:gd name="T66" fmla="*/ 68 w 281"/>
                <a:gd name="T67" fmla="*/ 85 h 310"/>
                <a:gd name="T68" fmla="*/ 57 w 281"/>
                <a:gd name="T69" fmla="*/ 131 h 310"/>
                <a:gd name="T70" fmla="*/ 57 w 281"/>
                <a:gd name="T71" fmla="*/ 159 h 310"/>
                <a:gd name="T72" fmla="*/ 65 w 281"/>
                <a:gd name="T73" fmla="*/ 210 h 310"/>
                <a:gd name="T74" fmla="*/ 82 w 281"/>
                <a:gd name="T75" fmla="*/ 250 h 310"/>
                <a:gd name="T76" fmla="*/ 96 w 281"/>
                <a:gd name="T77" fmla="*/ 267 h 310"/>
                <a:gd name="T78" fmla="*/ 128 w 281"/>
                <a:gd name="T79" fmla="*/ 284 h 310"/>
                <a:gd name="T80" fmla="*/ 145 w 281"/>
                <a:gd name="T81" fmla="*/ 284 h 310"/>
                <a:gd name="T82" fmla="*/ 179 w 281"/>
                <a:gd name="T83" fmla="*/ 273 h 310"/>
                <a:gd name="T84" fmla="*/ 204 w 281"/>
                <a:gd name="T85" fmla="*/ 245 h 310"/>
                <a:gd name="T86" fmla="*/ 213 w 281"/>
                <a:gd name="T87" fmla="*/ 225 h 310"/>
                <a:gd name="T88" fmla="*/ 224 w 281"/>
                <a:gd name="T89" fmla="*/ 179 h 310"/>
                <a:gd name="T90" fmla="*/ 224 w 281"/>
                <a:gd name="T91" fmla="*/ 151 h 310"/>
                <a:gd name="T92" fmla="*/ 210 w 281"/>
                <a:gd name="T93" fmla="*/ 85 h 310"/>
                <a:gd name="T94" fmla="*/ 199 w 281"/>
                <a:gd name="T95" fmla="*/ 60 h 310"/>
                <a:gd name="T96" fmla="*/ 182 w 281"/>
                <a:gd name="T97" fmla="*/ 40 h 310"/>
                <a:gd name="T98" fmla="*/ 162 w 281"/>
                <a:gd name="T99" fmla="*/ 29 h 310"/>
                <a:gd name="T100" fmla="*/ 136 w 281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1" h="310">
                  <a:moveTo>
                    <a:pt x="142" y="0"/>
                  </a:moveTo>
                  <a:lnTo>
                    <a:pt x="142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1" y="12"/>
                  </a:lnTo>
                  <a:lnTo>
                    <a:pt x="218" y="23"/>
                  </a:lnTo>
                  <a:lnTo>
                    <a:pt x="218" y="23"/>
                  </a:lnTo>
                  <a:lnTo>
                    <a:pt x="235" y="34"/>
                  </a:lnTo>
                  <a:lnTo>
                    <a:pt x="247" y="49"/>
                  </a:lnTo>
                  <a:lnTo>
                    <a:pt x="258" y="63"/>
                  </a:lnTo>
                  <a:lnTo>
                    <a:pt x="267" y="80"/>
                  </a:lnTo>
                  <a:lnTo>
                    <a:pt x="267" y="80"/>
                  </a:lnTo>
                  <a:lnTo>
                    <a:pt x="272" y="100"/>
                  </a:lnTo>
                  <a:lnTo>
                    <a:pt x="278" y="117"/>
                  </a:lnTo>
                  <a:lnTo>
                    <a:pt x="281" y="137"/>
                  </a:lnTo>
                  <a:lnTo>
                    <a:pt x="281" y="156"/>
                  </a:lnTo>
                  <a:lnTo>
                    <a:pt x="281" y="156"/>
                  </a:lnTo>
                  <a:lnTo>
                    <a:pt x="281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4" y="230"/>
                  </a:lnTo>
                  <a:lnTo>
                    <a:pt x="264" y="230"/>
                  </a:lnTo>
                  <a:lnTo>
                    <a:pt x="253" y="247"/>
                  </a:lnTo>
                  <a:lnTo>
                    <a:pt x="241" y="262"/>
                  </a:lnTo>
                  <a:lnTo>
                    <a:pt x="230" y="276"/>
                  </a:lnTo>
                  <a:lnTo>
                    <a:pt x="213" y="290"/>
                  </a:lnTo>
                  <a:lnTo>
                    <a:pt x="213" y="290"/>
                  </a:lnTo>
                  <a:lnTo>
                    <a:pt x="196" y="299"/>
                  </a:lnTo>
                  <a:lnTo>
                    <a:pt x="179" y="304"/>
                  </a:lnTo>
                  <a:lnTo>
                    <a:pt x="159" y="310"/>
                  </a:lnTo>
                  <a:lnTo>
                    <a:pt x="139" y="310"/>
                  </a:lnTo>
                  <a:lnTo>
                    <a:pt x="139" y="310"/>
                  </a:lnTo>
                  <a:lnTo>
                    <a:pt x="108" y="307"/>
                  </a:lnTo>
                  <a:lnTo>
                    <a:pt x="93" y="304"/>
                  </a:lnTo>
                  <a:lnTo>
                    <a:pt x="79" y="299"/>
                  </a:lnTo>
                  <a:lnTo>
                    <a:pt x="65" y="293"/>
                  </a:lnTo>
                  <a:lnTo>
                    <a:pt x="54" y="284"/>
                  </a:lnTo>
                  <a:lnTo>
                    <a:pt x="45" y="273"/>
                  </a:lnTo>
                  <a:lnTo>
                    <a:pt x="34" y="264"/>
                  </a:lnTo>
                  <a:lnTo>
                    <a:pt x="34" y="264"/>
                  </a:lnTo>
                  <a:lnTo>
                    <a:pt x="20" y="239"/>
                  </a:lnTo>
                  <a:lnTo>
                    <a:pt x="8" y="213"/>
                  </a:lnTo>
                  <a:lnTo>
                    <a:pt x="0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3" y="117"/>
                  </a:lnTo>
                  <a:lnTo>
                    <a:pt x="8" y="100"/>
                  </a:lnTo>
                  <a:lnTo>
                    <a:pt x="17" y="80"/>
                  </a:lnTo>
                  <a:lnTo>
                    <a:pt x="17" y="80"/>
                  </a:lnTo>
                  <a:lnTo>
                    <a:pt x="25" y="63"/>
                  </a:lnTo>
                  <a:lnTo>
                    <a:pt x="37" y="49"/>
                  </a:lnTo>
                  <a:lnTo>
                    <a:pt x="51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2" y="12"/>
                  </a:lnTo>
                  <a:lnTo>
                    <a:pt x="102" y="6"/>
                  </a:lnTo>
                  <a:lnTo>
                    <a:pt x="122" y="0"/>
                  </a:lnTo>
                  <a:lnTo>
                    <a:pt x="142" y="0"/>
                  </a:lnTo>
                  <a:lnTo>
                    <a:pt x="142" y="0"/>
                  </a:lnTo>
                  <a:close/>
                  <a:moveTo>
                    <a:pt x="136" y="23"/>
                  </a:moveTo>
                  <a:lnTo>
                    <a:pt x="136" y="23"/>
                  </a:lnTo>
                  <a:lnTo>
                    <a:pt x="116" y="26"/>
                  </a:lnTo>
                  <a:lnTo>
                    <a:pt x="99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7" y="131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59" y="185"/>
                  </a:lnTo>
                  <a:lnTo>
                    <a:pt x="65" y="210"/>
                  </a:lnTo>
                  <a:lnTo>
                    <a:pt x="74" y="230"/>
                  </a:lnTo>
                  <a:lnTo>
                    <a:pt x="82" y="250"/>
                  </a:lnTo>
                  <a:lnTo>
                    <a:pt x="82" y="250"/>
                  </a:lnTo>
                  <a:lnTo>
                    <a:pt x="96" y="267"/>
                  </a:lnTo>
                  <a:lnTo>
                    <a:pt x="110" y="279"/>
                  </a:lnTo>
                  <a:lnTo>
                    <a:pt x="128" y="284"/>
                  </a:lnTo>
                  <a:lnTo>
                    <a:pt x="145" y="284"/>
                  </a:lnTo>
                  <a:lnTo>
                    <a:pt x="145" y="284"/>
                  </a:lnTo>
                  <a:lnTo>
                    <a:pt x="164" y="282"/>
                  </a:lnTo>
                  <a:lnTo>
                    <a:pt x="179" y="273"/>
                  </a:lnTo>
                  <a:lnTo>
                    <a:pt x="193" y="262"/>
                  </a:lnTo>
                  <a:lnTo>
                    <a:pt x="204" y="245"/>
                  </a:lnTo>
                  <a:lnTo>
                    <a:pt x="204" y="245"/>
                  </a:lnTo>
                  <a:lnTo>
                    <a:pt x="213" y="225"/>
                  </a:lnTo>
                  <a:lnTo>
                    <a:pt x="218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18" y="117"/>
                  </a:lnTo>
                  <a:lnTo>
                    <a:pt x="210" y="85"/>
                  </a:lnTo>
                  <a:lnTo>
                    <a:pt x="210" y="85"/>
                  </a:lnTo>
                  <a:lnTo>
                    <a:pt x="199" y="60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73" y="31"/>
                  </a:lnTo>
                  <a:lnTo>
                    <a:pt x="162" y="29"/>
                  </a:lnTo>
                  <a:lnTo>
                    <a:pt x="150" y="23"/>
                  </a:lnTo>
                  <a:lnTo>
                    <a:pt x="136" y="23"/>
                  </a:lnTo>
                  <a:lnTo>
                    <a:pt x="136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4" name="Freeform 1706"/>
            <p:cNvSpPr>
              <a:spLocks/>
            </p:cNvSpPr>
            <p:nvPr/>
          </p:nvSpPr>
          <p:spPr bwMode="auto">
            <a:xfrm>
              <a:off x="2493" y="3059"/>
              <a:ext cx="182" cy="361"/>
            </a:xfrm>
            <a:custGeom>
              <a:avLst/>
              <a:gdLst>
                <a:gd name="T0" fmla="*/ 86 w 182"/>
                <a:gd name="T1" fmla="*/ 0 h 361"/>
                <a:gd name="T2" fmla="*/ 86 w 182"/>
                <a:gd name="T3" fmla="*/ 60 h 361"/>
                <a:gd name="T4" fmla="*/ 174 w 182"/>
                <a:gd name="T5" fmla="*/ 60 h 361"/>
                <a:gd name="T6" fmla="*/ 151 w 182"/>
                <a:gd name="T7" fmla="*/ 85 h 361"/>
                <a:gd name="T8" fmla="*/ 83 w 182"/>
                <a:gd name="T9" fmla="*/ 85 h 361"/>
                <a:gd name="T10" fmla="*/ 83 w 182"/>
                <a:gd name="T11" fmla="*/ 267 h 361"/>
                <a:gd name="T12" fmla="*/ 83 w 182"/>
                <a:gd name="T13" fmla="*/ 267 h 361"/>
                <a:gd name="T14" fmla="*/ 83 w 182"/>
                <a:gd name="T15" fmla="*/ 284 h 361"/>
                <a:gd name="T16" fmla="*/ 86 w 182"/>
                <a:gd name="T17" fmla="*/ 296 h 361"/>
                <a:gd name="T18" fmla="*/ 91 w 182"/>
                <a:gd name="T19" fmla="*/ 307 h 361"/>
                <a:gd name="T20" fmla="*/ 97 w 182"/>
                <a:gd name="T21" fmla="*/ 318 h 361"/>
                <a:gd name="T22" fmla="*/ 105 w 182"/>
                <a:gd name="T23" fmla="*/ 324 h 361"/>
                <a:gd name="T24" fmla="*/ 117 w 182"/>
                <a:gd name="T25" fmla="*/ 330 h 361"/>
                <a:gd name="T26" fmla="*/ 128 w 182"/>
                <a:gd name="T27" fmla="*/ 333 h 361"/>
                <a:gd name="T28" fmla="*/ 142 w 182"/>
                <a:gd name="T29" fmla="*/ 335 h 361"/>
                <a:gd name="T30" fmla="*/ 142 w 182"/>
                <a:gd name="T31" fmla="*/ 335 h 361"/>
                <a:gd name="T32" fmla="*/ 157 w 182"/>
                <a:gd name="T33" fmla="*/ 333 h 361"/>
                <a:gd name="T34" fmla="*/ 165 w 182"/>
                <a:gd name="T35" fmla="*/ 330 h 361"/>
                <a:gd name="T36" fmla="*/ 165 w 182"/>
                <a:gd name="T37" fmla="*/ 330 h 361"/>
                <a:gd name="T38" fmla="*/ 182 w 182"/>
                <a:gd name="T39" fmla="*/ 318 h 361"/>
                <a:gd name="T40" fmla="*/ 182 w 182"/>
                <a:gd name="T41" fmla="*/ 318 h 361"/>
                <a:gd name="T42" fmla="*/ 182 w 182"/>
                <a:gd name="T43" fmla="*/ 324 h 361"/>
                <a:gd name="T44" fmla="*/ 179 w 182"/>
                <a:gd name="T45" fmla="*/ 333 h 361"/>
                <a:gd name="T46" fmla="*/ 162 w 182"/>
                <a:gd name="T47" fmla="*/ 347 h 361"/>
                <a:gd name="T48" fmla="*/ 162 w 182"/>
                <a:gd name="T49" fmla="*/ 347 h 361"/>
                <a:gd name="T50" fmla="*/ 154 w 182"/>
                <a:gd name="T51" fmla="*/ 352 h 361"/>
                <a:gd name="T52" fmla="*/ 142 w 182"/>
                <a:gd name="T53" fmla="*/ 358 h 361"/>
                <a:gd name="T54" fmla="*/ 131 w 182"/>
                <a:gd name="T55" fmla="*/ 361 h 361"/>
                <a:gd name="T56" fmla="*/ 117 w 182"/>
                <a:gd name="T57" fmla="*/ 361 h 361"/>
                <a:gd name="T58" fmla="*/ 117 w 182"/>
                <a:gd name="T59" fmla="*/ 361 h 361"/>
                <a:gd name="T60" fmla="*/ 100 w 182"/>
                <a:gd name="T61" fmla="*/ 361 h 361"/>
                <a:gd name="T62" fmla="*/ 83 w 182"/>
                <a:gd name="T63" fmla="*/ 355 h 361"/>
                <a:gd name="T64" fmla="*/ 66 w 182"/>
                <a:gd name="T65" fmla="*/ 347 h 361"/>
                <a:gd name="T66" fmla="*/ 54 w 182"/>
                <a:gd name="T67" fmla="*/ 335 h 361"/>
                <a:gd name="T68" fmla="*/ 54 w 182"/>
                <a:gd name="T69" fmla="*/ 335 h 361"/>
                <a:gd name="T70" fmla="*/ 43 w 182"/>
                <a:gd name="T71" fmla="*/ 324 h 361"/>
                <a:gd name="T72" fmla="*/ 34 w 182"/>
                <a:gd name="T73" fmla="*/ 307 h 361"/>
                <a:gd name="T74" fmla="*/ 29 w 182"/>
                <a:gd name="T75" fmla="*/ 290 h 361"/>
                <a:gd name="T76" fmla="*/ 29 w 182"/>
                <a:gd name="T77" fmla="*/ 267 h 361"/>
                <a:gd name="T78" fmla="*/ 29 w 182"/>
                <a:gd name="T79" fmla="*/ 85 h 361"/>
                <a:gd name="T80" fmla="*/ 0 w 182"/>
                <a:gd name="T81" fmla="*/ 85 h 361"/>
                <a:gd name="T82" fmla="*/ 86 w 182"/>
                <a:gd name="T83" fmla="*/ 0 h 361"/>
                <a:gd name="T84" fmla="*/ 86 w 182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2" h="361">
                  <a:moveTo>
                    <a:pt x="86" y="0"/>
                  </a:moveTo>
                  <a:lnTo>
                    <a:pt x="86" y="60"/>
                  </a:lnTo>
                  <a:lnTo>
                    <a:pt x="174" y="60"/>
                  </a:lnTo>
                  <a:lnTo>
                    <a:pt x="151" y="85"/>
                  </a:lnTo>
                  <a:lnTo>
                    <a:pt x="83" y="85"/>
                  </a:lnTo>
                  <a:lnTo>
                    <a:pt x="83" y="267"/>
                  </a:lnTo>
                  <a:lnTo>
                    <a:pt x="83" y="267"/>
                  </a:lnTo>
                  <a:lnTo>
                    <a:pt x="83" y="284"/>
                  </a:lnTo>
                  <a:lnTo>
                    <a:pt x="86" y="296"/>
                  </a:lnTo>
                  <a:lnTo>
                    <a:pt x="91" y="307"/>
                  </a:lnTo>
                  <a:lnTo>
                    <a:pt x="97" y="318"/>
                  </a:lnTo>
                  <a:lnTo>
                    <a:pt x="105" y="324"/>
                  </a:lnTo>
                  <a:lnTo>
                    <a:pt x="117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7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2" y="318"/>
                  </a:lnTo>
                  <a:lnTo>
                    <a:pt x="182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4" y="352"/>
                  </a:lnTo>
                  <a:lnTo>
                    <a:pt x="142" y="358"/>
                  </a:lnTo>
                  <a:lnTo>
                    <a:pt x="131" y="361"/>
                  </a:lnTo>
                  <a:lnTo>
                    <a:pt x="117" y="361"/>
                  </a:lnTo>
                  <a:lnTo>
                    <a:pt x="117" y="361"/>
                  </a:lnTo>
                  <a:lnTo>
                    <a:pt x="100" y="361"/>
                  </a:lnTo>
                  <a:lnTo>
                    <a:pt x="83" y="355"/>
                  </a:lnTo>
                  <a:lnTo>
                    <a:pt x="66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3" y="324"/>
                  </a:lnTo>
                  <a:lnTo>
                    <a:pt x="34" y="307"/>
                  </a:lnTo>
                  <a:lnTo>
                    <a:pt x="29" y="290"/>
                  </a:lnTo>
                  <a:lnTo>
                    <a:pt x="29" y="267"/>
                  </a:lnTo>
                  <a:lnTo>
                    <a:pt x="29" y="85"/>
                  </a:lnTo>
                  <a:lnTo>
                    <a:pt x="0" y="85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5" name="Freeform 1707"/>
            <p:cNvSpPr>
              <a:spLocks/>
            </p:cNvSpPr>
            <p:nvPr/>
          </p:nvSpPr>
          <p:spPr bwMode="auto">
            <a:xfrm>
              <a:off x="2695" y="2971"/>
              <a:ext cx="290" cy="443"/>
            </a:xfrm>
            <a:custGeom>
              <a:avLst/>
              <a:gdLst>
                <a:gd name="T0" fmla="*/ 176 w 290"/>
                <a:gd name="T1" fmla="*/ 139 h 443"/>
                <a:gd name="T2" fmla="*/ 213 w 290"/>
                <a:gd name="T3" fmla="*/ 145 h 443"/>
                <a:gd name="T4" fmla="*/ 244 w 290"/>
                <a:gd name="T5" fmla="*/ 162 h 443"/>
                <a:gd name="T6" fmla="*/ 256 w 290"/>
                <a:gd name="T7" fmla="*/ 176 h 443"/>
                <a:gd name="T8" fmla="*/ 270 w 290"/>
                <a:gd name="T9" fmla="*/ 207 h 443"/>
                <a:gd name="T10" fmla="*/ 273 w 290"/>
                <a:gd name="T11" fmla="*/ 421 h 443"/>
                <a:gd name="T12" fmla="*/ 273 w 290"/>
                <a:gd name="T13" fmla="*/ 429 h 443"/>
                <a:gd name="T14" fmla="*/ 276 w 290"/>
                <a:gd name="T15" fmla="*/ 435 h 443"/>
                <a:gd name="T16" fmla="*/ 199 w 290"/>
                <a:gd name="T17" fmla="*/ 443 h 443"/>
                <a:gd name="T18" fmla="*/ 207 w 290"/>
                <a:gd name="T19" fmla="*/ 438 h 443"/>
                <a:gd name="T20" fmla="*/ 216 w 290"/>
                <a:gd name="T21" fmla="*/ 426 h 443"/>
                <a:gd name="T22" fmla="*/ 216 w 290"/>
                <a:gd name="T23" fmla="*/ 250 h 443"/>
                <a:gd name="T24" fmla="*/ 216 w 290"/>
                <a:gd name="T25" fmla="*/ 233 h 443"/>
                <a:gd name="T26" fmla="*/ 207 w 290"/>
                <a:gd name="T27" fmla="*/ 207 h 443"/>
                <a:gd name="T28" fmla="*/ 202 w 290"/>
                <a:gd name="T29" fmla="*/ 196 h 443"/>
                <a:gd name="T30" fmla="*/ 179 w 290"/>
                <a:gd name="T31" fmla="*/ 182 h 443"/>
                <a:gd name="T32" fmla="*/ 148 w 290"/>
                <a:gd name="T33" fmla="*/ 176 h 443"/>
                <a:gd name="T34" fmla="*/ 128 w 290"/>
                <a:gd name="T35" fmla="*/ 179 h 443"/>
                <a:gd name="T36" fmla="*/ 108 w 290"/>
                <a:gd name="T37" fmla="*/ 188 h 443"/>
                <a:gd name="T38" fmla="*/ 77 w 290"/>
                <a:gd name="T39" fmla="*/ 210 h 443"/>
                <a:gd name="T40" fmla="*/ 77 w 290"/>
                <a:gd name="T41" fmla="*/ 421 h 443"/>
                <a:gd name="T42" fmla="*/ 82 w 290"/>
                <a:gd name="T43" fmla="*/ 432 h 443"/>
                <a:gd name="T44" fmla="*/ 88 w 290"/>
                <a:gd name="T45" fmla="*/ 438 h 443"/>
                <a:gd name="T46" fmla="*/ 6 w 290"/>
                <a:gd name="T47" fmla="*/ 443 h 443"/>
                <a:gd name="T48" fmla="*/ 11 w 290"/>
                <a:gd name="T49" fmla="*/ 438 h 443"/>
                <a:gd name="T50" fmla="*/ 20 w 290"/>
                <a:gd name="T51" fmla="*/ 426 h 443"/>
                <a:gd name="T52" fmla="*/ 20 w 290"/>
                <a:gd name="T53" fmla="*/ 40 h 443"/>
                <a:gd name="T54" fmla="*/ 20 w 290"/>
                <a:gd name="T55" fmla="*/ 31 h 443"/>
                <a:gd name="T56" fmla="*/ 17 w 290"/>
                <a:gd name="T57" fmla="*/ 23 h 443"/>
                <a:gd name="T58" fmla="*/ 77 w 290"/>
                <a:gd name="T59" fmla="*/ 0 h 443"/>
                <a:gd name="T60" fmla="*/ 77 w 290"/>
                <a:gd name="T61" fmla="*/ 185 h 443"/>
                <a:gd name="T62" fmla="*/ 128 w 290"/>
                <a:gd name="T63" fmla="*/ 151 h 443"/>
                <a:gd name="T64" fmla="*/ 176 w 290"/>
                <a:gd name="T65" fmla="*/ 139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0" h="443">
                  <a:moveTo>
                    <a:pt x="176" y="139"/>
                  </a:moveTo>
                  <a:lnTo>
                    <a:pt x="176" y="139"/>
                  </a:lnTo>
                  <a:lnTo>
                    <a:pt x="193" y="139"/>
                  </a:lnTo>
                  <a:lnTo>
                    <a:pt x="213" y="145"/>
                  </a:lnTo>
                  <a:lnTo>
                    <a:pt x="230" y="153"/>
                  </a:lnTo>
                  <a:lnTo>
                    <a:pt x="244" y="162"/>
                  </a:lnTo>
                  <a:lnTo>
                    <a:pt x="244" y="162"/>
                  </a:lnTo>
                  <a:lnTo>
                    <a:pt x="256" y="176"/>
                  </a:lnTo>
                  <a:lnTo>
                    <a:pt x="264" y="190"/>
                  </a:lnTo>
                  <a:lnTo>
                    <a:pt x="270" y="207"/>
                  </a:lnTo>
                  <a:lnTo>
                    <a:pt x="273" y="227"/>
                  </a:lnTo>
                  <a:lnTo>
                    <a:pt x="273" y="421"/>
                  </a:lnTo>
                  <a:lnTo>
                    <a:pt x="273" y="421"/>
                  </a:lnTo>
                  <a:lnTo>
                    <a:pt x="273" y="429"/>
                  </a:lnTo>
                  <a:lnTo>
                    <a:pt x="276" y="435"/>
                  </a:lnTo>
                  <a:lnTo>
                    <a:pt x="276" y="435"/>
                  </a:lnTo>
                  <a:lnTo>
                    <a:pt x="290" y="443"/>
                  </a:lnTo>
                  <a:lnTo>
                    <a:pt x="199" y="443"/>
                  </a:lnTo>
                  <a:lnTo>
                    <a:pt x="199" y="443"/>
                  </a:lnTo>
                  <a:lnTo>
                    <a:pt x="207" y="438"/>
                  </a:lnTo>
                  <a:lnTo>
                    <a:pt x="213" y="432"/>
                  </a:lnTo>
                  <a:lnTo>
                    <a:pt x="216" y="426"/>
                  </a:lnTo>
                  <a:lnTo>
                    <a:pt x="216" y="421"/>
                  </a:lnTo>
                  <a:lnTo>
                    <a:pt x="216" y="250"/>
                  </a:lnTo>
                  <a:lnTo>
                    <a:pt x="216" y="250"/>
                  </a:lnTo>
                  <a:lnTo>
                    <a:pt x="216" y="233"/>
                  </a:lnTo>
                  <a:lnTo>
                    <a:pt x="213" y="219"/>
                  </a:lnTo>
                  <a:lnTo>
                    <a:pt x="207" y="207"/>
                  </a:lnTo>
                  <a:lnTo>
                    <a:pt x="202" y="196"/>
                  </a:lnTo>
                  <a:lnTo>
                    <a:pt x="202" y="196"/>
                  </a:lnTo>
                  <a:lnTo>
                    <a:pt x="190" y="188"/>
                  </a:lnTo>
                  <a:lnTo>
                    <a:pt x="179" y="182"/>
                  </a:lnTo>
                  <a:lnTo>
                    <a:pt x="165" y="179"/>
                  </a:lnTo>
                  <a:lnTo>
                    <a:pt x="148" y="176"/>
                  </a:lnTo>
                  <a:lnTo>
                    <a:pt x="148" y="176"/>
                  </a:lnTo>
                  <a:lnTo>
                    <a:pt x="128" y="179"/>
                  </a:lnTo>
                  <a:lnTo>
                    <a:pt x="108" y="188"/>
                  </a:lnTo>
                  <a:lnTo>
                    <a:pt x="108" y="188"/>
                  </a:lnTo>
                  <a:lnTo>
                    <a:pt x="91" y="196"/>
                  </a:lnTo>
                  <a:lnTo>
                    <a:pt x="77" y="210"/>
                  </a:lnTo>
                  <a:lnTo>
                    <a:pt x="77" y="421"/>
                  </a:lnTo>
                  <a:lnTo>
                    <a:pt x="77" y="421"/>
                  </a:lnTo>
                  <a:lnTo>
                    <a:pt x="80" y="426"/>
                  </a:lnTo>
                  <a:lnTo>
                    <a:pt x="82" y="432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7" y="443"/>
                  </a:lnTo>
                  <a:lnTo>
                    <a:pt x="6" y="443"/>
                  </a:lnTo>
                  <a:lnTo>
                    <a:pt x="6" y="443"/>
                  </a:lnTo>
                  <a:lnTo>
                    <a:pt x="11" y="438"/>
                  </a:lnTo>
                  <a:lnTo>
                    <a:pt x="17" y="432"/>
                  </a:lnTo>
                  <a:lnTo>
                    <a:pt x="20" y="426"/>
                  </a:lnTo>
                  <a:lnTo>
                    <a:pt x="20" y="421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20" y="3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0" y="14"/>
                  </a:lnTo>
                  <a:lnTo>
                    <a:pt x="77" y="0"/>
                  </a:lnTo>
                  <a:lnTo>
                    <a:pt x="77" y="185"/>
                  </a:lnTo>
                  <a:lnTo>
                    <a:pt x="77" y="185"/>
                  </a:lnTo>
                  <a:lnTo>
                    <a:pt x="102" y="165"/>
                  </a:lnTo>
                  <a:lnTo>
                    <a:pt x="128" y="151"/>
                  </a:lnTo>
                  <a:lnTo>
                    <a:pt x="153" y="142"/>
                  </a:lnTo>
                  <a:lnTo>
                    <a:pt x="176" y="139"/>
                  </a:lnTo>
                  <a:lnTo>
                    <a:pt x="176" y="13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6" name="Freeform 1708"/>
            <p:cNvSpPr>
              <a:spLocks/>
            </p:cNvSpPr>
            <p:nvPr/>
          </p:nvSpPr>
          <p:spPr bwMode="auto">
            <a:xfrm>
              <a:off x="3274" y="3110"/>
              <a:ext cx="475" cy="304"/>
            </a:xfrm>
            <a:custGeom>
              <a:avLst/>
              <a:gdLst>
                <a:gd name="T0" fmla="*/ 364 w 475"/>
                <a:gd name="T1" fmla="*/ 0 h 304"/>
                <a:gd name="T2" fmla="*/ 398 w 475"/>
                <a:gd name="T3" fmla="*/ 6 h 304"/>
                <a:gd name="T4" fmla="*/ 429 w 475"/>
                <a:gd name="T5" fmla="*/ 23 h 304"/>
                <a:gd name="T6" fmla="*/ 444 w 475"/>
                <a:gd name="T7" fmla="*/ 37 h 304"/>
                <a:gd name="T8" fmla="*/ 458 w 475"/>
                <a:gd name="T9" fmla="*/ 68 h 304"/>
                <a:gd name="T10" fmla="*/ 458 w 475"/>
                <a:gd name="T11" fmla="*/ 282 h 304"/>
                <a:gd name="T12" fmla="*/ 461 w 475"/>
                <a:gd name="T13" fmla="*/ 287 h 304"/>
                <a:gd name="T14" fmla="*/ 463 w 475"/>
                <a:gd name="T15" fmla="*/ 293 h 304"/>
                <a:gd name="T16" fmla="*/ 387 w 475"/>
                <a:gd name="T17" fmla="*/ 304 h 304"/>
                <a:gd name="T18" fmla="*/ 392 w 475"/>
                <a:gd name="T19" fmla="*/ 299 h 304"/>
                <a:gd name="T20" fmla="*/ 404 w 475"/>
                <a:gd name="T21" fmla="*/ 287 h 304"/>
                <a:gd name="T22" fmla="*/ 404 w 475"/>
                <a:gd name="T23" fmla="*/ 108 h 304"/>
                <a:gd name="T24" fmla="*/ 404 w 475"/>
                <a:gd name="T25" fmla="*/ 91 h 304"/>
                <a:gd name="T26" fmla="*/ 395 w 475"/>
                <a:gd name="T27" fmla="*/ 66 h 304"/>
                <a:gd name="T28" fmla="*/ 387 w 475"/>
                <a:gd name="T29" fmla="*/ 57 h 304"/>
                <a:gd name="T30" fmla="*/ 367 w 475"/>
                <a:gd name="T31" fmla="*/ 43 h 304"/>
                <a:gd name="T32" fmla="*/ 336 w 475"/>
                <a:gd name="T33" fmla="*/ 37 h 304"/>
                <a:gd name="T34" fmla="*/ 316 w 475"/>
                <a:gd name="T35" fmla="*/ 40 h 304"/>
                <a:gd name="T36" fmla="*/ 282 w 475"/>
                <a:gd name="T37" fmla="*/ 60 h 304"/>
                <a:gd name="T38" fmla="*/ 267 w 475"/>
                <a:gd name="T39" fmla="*/ 77 h 304"/>
                <a:gd name="T40" fmla="*/ 267 w 475"/>
                <a:gd name="T41" fmla="*/ 282 h 304"/>
                <a:gd name="T42" fmla="*/ 270 w 475"/>
                <a:gd name="T43" fmla="*/ 287 h 304"/>
                <a:gd name="T44" fmla="*/ 273 w 475"/>
                <a:gd name="T45" fmla="*/ 293 h 304"/>
                <a:gd name="T46" fmla="*/ 194 w 475"/>
                <a:gd name="T47" fmla="*/ 304 h 304"/>
                <a:gd name="T48" fmla="*/ 202 w 475"/>
                <a:gd name="T49" fmla="*/ 299 h 304"/>
                <a:gd name="T50" fmla="*/ 211 w 475"/>
                <a:gd name="T51" fmla="*/ 287 h 304"/>
                <a:gd name="T52" fmla="*/ 211 w 475"/>
                <a:gd name="T53" fmla="*/ 105 h 304"/>
                <a:gd name="T54" fmla="*/ 211 w 475"/>
                <a:gd name="T55" fmla="*/ 88 h 304"/>
                <a:gd name="T56" fmla="*/ 202 w 475"/>
                <a:gd name="T57" fmla="*/ 63 h 304"/>
                <a:gd name="T58" fmla="*/ 185 w 475"/>
                <a:gd name="T59" fmla="*/ 46 h 304"/>
                <a:gd name="T60" fmla="*/ 160 w 475"/>
                <a:gd name="T61" fmla="*/ 37 h 304"/>
                <a:gd name="T62" fmla="*/ 145 w 475"/>
                <a:gd name="T63" fmla="*/ 37 h 304"/>
                <a:gd name="T64" fmla="*/ 108 w 475"/>
                <a:gd name="T65" fmla="*/ 46 h 304"/>
                <a:gd name="T66" fmla="*/ 80 w 475"/>
                <a:gd name="T67" fmla="*/ 68 h 304"/>
                <a:gd name="T68" fmla="*/ 80 w 475"/>
                <a:gd name="T69" fmla="*/ 282 h 304"/>
                <a:gd name="T70" fmla="*/ 83 w 475"/>
                <a:gd name="T71" fmla="*/ 293 h 304"/>
                <a:gd name="T72" fmla="*/ 97 w 475"/>
                <a:gd name="T73" fmla="*/ 304 h 304"/>
                <a:gd name="T74" fmla="*/ 6 w 475"/>
                <a:gd name="T75" fmla="*/ 304 h 304"/>
                <a:gd name="T76" fmla="*/ 20 w 475"/>
                <a:gd name="T77" fmla="*/ 293 h 304"/>
                <a:gd name="T78" fmla="*/ 23 w 475"/>
                <a:gd name="T79" fmla="*/ 282 h 304"/>
                <a:gd name="T80" fmla="*/ 23 w 475"/>
                <a:gd name="T81" fmla="*/ 40 h 304"/>
                <a:gd name="T82" fmla="*/ 18 w 475"/>
                <a:gd name="T83" fmla="*/ 23 h 304"/>
                <a:gd name="T84" fmla="*/ 9 w 475"/>
                <a:gd name="T85" fmla="*/ 17 h 304"/>
                <a:gd name="T86" fmla="*/ 80 w 475"/>
                <a:gd name="T87" fmla="*/ 0 h 304"/>
                <a:gd name="T88" fmla="*/ 80 w 475"/>
                <a:gd name="T89" fmla="*/ 43 h 304"/>
                <a:gd name="T90" fmla="*/ 123 w 475"/>
                <a:gd name="T91" fmla="*/ 14 h 304"/>
                <a:gd name="T92" fmla="*/ 134 w 475"/>
                <a:gd name="T93" fmla="*/ 9 h 304"/>
                <a:gd name="T94" fmla="*/ 160 w 475"/>
                <a:gd name="T95" fmla="*/ 0 h 304"/>
                <a:gd name="T96" fmla="*/ 174 w 475"/>
                <a:gd name="T97" fmla="*/ 0 h 304"/>
                <a:gd name="T98" fmla="*/ 202 w 475"/>
                <a:gd name="T99" fmla="*/ 3 h 304"/>
                <a:gd name="T100" fmla="*/ 228 w 475"/>
                <a:gd name="T101" fmla="*/ 14 h 304"/>
                <a:gd name="T102" fmla="*/ 239 w 475"/>
                <a:gd name="T103" fmla="*/ 23 h 304"/>
                <a:gd name="T104" fmla="*/ 256 w 475"/>
                <a:gd name="T105" fmla="*/ 43 h 304"/>
                <a:gd name="T106" fmla="*/ 262 w 475"/>
                <a:gd name="T107" fmla="*/ 57 h 304"/>
                <a:gd name="T108" fmla="*/ 307 w 475"/>
                <a:gd name="T109" fmla="*/ 17 h 304"/>
                <a:gd name="T110" fmla="*/ 321 w 475"/>
                <a:gd name="T111" fmla="*/ 9 h 304"/>
                <a:gd name="T112" fmla="*/ 350 w 475"/>
                <a:gd name="T113" fmla="*/ 0 h 304"/>
                <a:gd name="T114" fmla="*/ 364 w 475"/>
                <a:gd name="T11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5" h="304">
                  <a:moveTo>
                    <a:pt x="364" y="0"/>
                  </a:moveTo>
                  <a:lnTo>
                    <a:pt x="364" y="0"/>
                  </a:lnTo>
                  <a:lnTo>
                    <a:pt x="381" y="0"/>
                  </a:lnTo>
                  <a:lnTo>
                    <a:pt x="398" y="6"/>
                  </a:lnTo>
                  <a:lnTo>
                    <a:pt x="415" y="14"/>
                  </a:lnTo>
                  <a:lnTo>
                    <a:pt x="429" y="23"/>
                  </a:lnTo>
                  <a:lnTo>
                    <a:pt x="429" y="23"/>
                  </a:lnTo>
                  <a:lnTo>
                    <a:pt x="444" y="37"/>
                  </a:lnTo>
                  <a:lnTo>
                    <a:pt x="452" y="51"/>
                  </a:lnTo>
                  <a:lnTo>
                    <a:pt x="458" y="68"/>
                  </a:lnTo>
                  <a:lnTo>
                    <a:pt x="458" y="88"/>
                  </a:lnTo>
                  <a:lnTo>
                    <a:pt x="458" y="282"/>
                  </a:lnTo>
                  <a:lnTo>
                    <a:pt x="458" y="282"/>
                  </a:lnTo>
                  <a:lnTo>
                    <a:pt x="461" y="287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75" y="304"/>
                  </a:lnTo>
                  <a:lnTo>
                    <a:pt x="387" y="304"/>
                  </a:lnTo>
                  <a:lnTo>
                    <a:pt x="387" y="304"/>
                  </a:lnTo>
                  <a:lnTo>
                    <a:pt x="392" y="299"/>
                  </a:lnTo>
                  <a:lnTo>
                    <a:pt x="398" y="293"/>
                  </a:lnTo>
                  <a:lnTo>
                    <a:pt x="404" y="287"/>
                  </a:lnTo>
                  <a:lnTo>
                    <a:pt x="404" y="282"/>
                  </a:lnTo>
                  <a:lnTo>
                    <a:pt x="404" y="108"/>
                  </a:lnTo>
                  <a:lnTo>
                    <a:pt x="404" y="108"/>
                  </a:lnTo>
                  <a:lnTo>
                    <a:pt x="404" y="91"/>
                  </a:lnTo>
                  <a:lnTo>
                    <a:pt x="401" y="80"/>
                  </a:lnTo>
                  <a:lnTo>
                    <a:pt x="395" y="66"/>
                  </a:lnTo>
                  <a:lnTo>
                    <a:pt x="387" y="57"/>
                  </a:lnTo>
                  <a:lnTo>
                    <a:pt x="387" y="57"/>
                  </a:lnTo>
                  <a:lnTo>
                    <a:pt x="378" y="49"/>
                  </a:lnTo>
                  <a:lnTo>
                    <a:pt x="367" y="43"/>
                  </a:lnTo>
                  <a:lnTo>
                    <a:pt x="353" y="37"/>
                  </a:lnTo>
                  <a:lnTo>
                    <a:pt x="336" y="37"/>
                  </a:lnTo>
                  <a:lnTo>
                    <a:pt x="336" y="37"/>
                  </a:lnTo>
                  <a:lnTo>
                    <a:pt x="316" y="40"/>
                  </a:lnTo>
                  <a:lnTo>
                    <a:pt x="299" y="46"/>
                  </a:lnTo>
                  <a:lnTo>
                    <a:pt x="282" y="60"/>
                  </a:lnTo>
                  <a:lnTo>
                    <a:pt x="267" y="77"/>
                  </a:lnTo>
                  <a:lnTo>
                    <a:pt x="267" y="77"/>
                  </a:lnTo>
                  <a:lnTo>
                    <a:pt x="267" y="85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70" y="287"/>
                  </a:lnTo>
                  <a:lnTo>
                    <a:pt x="273" y="293"/>
                  </a:lnTo>
                  <a:lnTo>
                    <a:pt x="273" y="293"/>
                  </a:lnTo>
                  <a:lnTo>
                    <a:pt x="285" y="304"/>
                  </a:lnTo>
                  <a:lnTo>
                    <a:pt x="194" y="304"/>
                  </a:lnTo>
                  <a:lnTo>
                    <a:pt x="194" y="304"/>
                  </a:lnTo>
                  <a:lnTo>
                    <a:pt x="202" y="299"/>
                  </a:lnTo>
                  <a:lnTo>
                    <a:pt x="208" y="293"/>
                  </a:lnTo>
                  <a:lnTo>
                    <a:pt x="211" y="287"/>
                  </a:lnTo>
                  <a:lnTo>
                    <a:pt x="211" y="282"/>
                  </a:lnTo>
                  <a:lnTo>
                    <a:pt x="211" y="105"/>
                  </a:lnTo>
                  <a:lnTo>
                    <a:pt x="211" y="105"/>
                  </a:lnTo>
                  <a:lnTo>
                    <a:pt x="211" y="88"/>
                  </a:lnTo>
                  <a:lnTo>
                    <a:pt x="208" y="74"/>
                  </a:lnTo>
                  <a:lnTo>
                    <a:pt x="202" y="63"/>
                  </a:lnTo>
                  <a:lnTo>
                    <a:pt x="194" y="54"/>
                  </a:lnTo>
                  <a:lnTo>
                    <a:pt x="185" y="46"/>
                  </a:lnTo>
                  <a:lnTo>
                    <a:pt x="174" y="40"/>
                  </a:lnTo>
                  <a:lnTo>
                    <a:pt x="160" y="37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6"/>
                  </a:lnTo>
                  <a:lnTo>
                    <a:pt x="94" y="54"/>
                  </a:lnTo>
                  <a:lnTo>
                    <a:pt x="80" y="68"/>
                  </a:lnTo>
                  <a:lnTo>
                    <a:pt x="80" y="282"/>
                  </a:lnTo>
                  <a:lnTo>
                    <a:pt x="80" y="282"/>
                  </a:lnTo>
                  <a:lnTo>
                    <a:pt x="80" y="287"/>
                  </a:lnTo>
                  <a:lnTo>
                    <a:pt x="83" y="293"/>
                  </a:lnTo>
                  <a:lnTo>
                    <a:pt x="83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5" y="299"/>
                  </a:lnTo>
                  <a:lnTo>
                    <a:pt x="20" y="293"/>
                  </a:lnTo>
                  <a:lnTo>
                    <a:pt x="23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3" y="31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9" y="17"/>
                  </a:lnTo>
                  <a:lnTo>
                    <a:pt x="0" y="14"/>
                  </a:lnTo>
                  <a:lnTo>
                    <a:pt x="80" y="0"/>
                  </a:lnTo>
                  <a:lnTo>
                    <a:pt x="80" y="43"/>
                  </a:lnTo>
                  <a:lnTo>
                    <a:pt x="80" y="43"/>
                  </a:lnTo>
                  <a:lnTo>
                    <a:pt x="100" y="29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34" y="9"/>
                  </a:lnTo>
                  <a:lnTo>
                    <a:pt x="145" y="3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88" y="0"/>
                  </a:lnTo>
                  <a:lnTo>
                    <a:pt x="202" y="3"/>
                  </a:lnTo>
                  <a:lnTo>
                    <a:pt x="213" y="9"/>
                  </a:lnTo>
                  <a:lnTo>
                    <a:pt x="228" y="14"/>
                  </a:lnTo>
                  <a:lnTo>
                    <a:pt x="228" y="14"/>
                  </a:lnTo>
                  <a:lnTo>
                    <a:pt x="239" y="23"/>
                  </a:lnTo>
                  <a:lnTo>
                    <a:pt x="248" y="31"/>
                  </a:lnTo>
                  <a:lnTo>
                    <a:pt x="256" y="43"/>
                  </a:lnTo>
                  <a:lnTo>
                    <a:pt x="262" y="57"/>
                  </a:lnTo>
                  <a:lnTo>
                    <a:pt x="262" y="57"/>
                  </a:lnTo>
                  <a:lnTo>
                    <a:pt x="282" y="34"/>
                  </a:lnTo>
                  <a:lnTo>
                    <a:pt x="307" y="17"/>
                  </a:lnTo>
                  <a:lnTo>
                    <a:pt x="307" y="17"/>
                  </a:lnTo>
                  <a:lnTo>
                    <a:pt x="321" y="9"/>
                  </a:lnTo>
                  <a:lnTo>
                    <a:pt x="336" y="3"/>
                  </a:lnTo>
                  <a:lnTo>
                    <a:pt x="350" y="0"/>
                  </a:lnTo>
                  <a:lnTo>
                    <a:pt x="364" y="0"/>
                  </a:lnTo>
                  <a:lnTo>
                    <a:pt x="3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7" name="Freeform 1709"/>
            <p:cNvSpPr>
              <a:spLocks/>
            </p:cNvSpPr>
            <p:nvPr/>
          </p:nvSpPr>
          <p:spPr bwMode="auto">
            <a:xfrm>
              <a:off x="4070" y="3059"/>
              <a:ext cx="184" cy="361"/>
            </a:xfrm>
            <a:custGeom>
              <a:avLst/>
              <a:gdLst>
                <a:gd name="T0" fmla="*/ 85 w 184"/>
                <a:gd name="T1" fmla="*/ 0 h 361"/>
                <a:gd name="T2" fmla="*/ 85 w 184"/>
                <a:gd name="T3" fmla="*/ 60 h 361"/>
                <a:gd name="T4" fmla="*/ 173 w 184"/>
                <a:gd name="T5" fmla="*/ 60 h 361"/>
                <a:gd name="T6" fmla="*/ 150 w 184"/>
                <a:gd name="T7" fmla="*/ 85 h 361"/>
                <a:gd name="T8" fmla="*/ 82 w 184"/>
                <a:gd name="T9" fmla="*/ 85 h 361"/>
                <a:gd name="T10" fmla="*/ 82 w 184"/>
                <a:gd name="T11" fmla="*/ 267 h 361"/>
                <a:gd name="T12" fmla="*/ 82 w 184"/>
                <a:gd name="T13" fmla="*/ 267 h 361"/>
                <a:gd name="T14" fmla="*/ 85 w 184"/>
                <a:gd name="T15" fmla="*/ 284 h 361"/>
                <a:gd name="T16" fmla="*/ 88 w 184"/>
                <a:gd name="T17" fmla="*/ 296 h 361"/>
                <a:gd name="T18" fmla="*/ 91 w 184"/>
                <a:gd name="T19" fmla="*/ 307 h 361"/>
                <a:gd name="T20" fmla="*/ 99 w 184"/>
                <a:gd name="T21" fmla="*/ 318 h 361"/>
                <a:gd name="T22" fmla="*/ 105 w 184"/>
                <a:gd name="T23" fmla="*/ 324 h 361"/>
                <a:gd name="T24" fmla="*/ 116 w 184"/>
                <a:gd name="T25" fmla="*/ 330 h 361"/>
                <a:gd name="T26" fmla="*/ 128 w 184"/>
                <a:gd name="T27" fmla="*/ 333 h 361"/>
                <a:gd name="T28" fmla="*/ 142 w 184"/>
                <a:gd name="T29" fmla="*/ 335 h 361"/>
                <a:gd name="T30" fmla="*/ 142 w 184"/>
                <a:gd name="T31" fmla="*/ 335 h 361"/>
                <a:gd name="T32" fmla="*/ 156 w 184"/>
                <a:gd name="T33" fmla="*/ 333 h 361"/>
                <a:gd name="T34" fmla="*/ 165 w 184"/>
                <a:gd name="T35" fmla="*/ 330 h 361"/>
                <a:gd name="T36" fmla="*/ 165 w 184"/>
                <a:gd name="T37" fmla="*/ 330 h 361"/>
                <a:gd name="T38" fmla="*/ 184 w 184"/>
                <a:gd name="T39" fmla="*/ 318 h 361"/>
                <a:gd name="T40" fmla="*/ 184 w 184"/>
                <a:gd name="T41" fmla="*/ 318 h 361"/>
                <a:gd name="T42" fmla="*/ 182 w 184"/>
                <a:gd name="T43" fmla="*/ 324 h 361"/>
                <a:gd name="T44" fmla="*/ 179 w 184"/>
                <a:gd name="T45" fmla="*/ 333 h 361"/>
                <a:gd name="T46" fmla="*/ 162 w 184"/>
                <a:gd name="T47" fmla="*/ 347 h 361"/>
                <a:gd name="T48" fmla="*/ 162 w 184"/>
                <a:gd name="T49" fmla="*/ 347 h 361"/>
                <a:gd name="T50" fmla="*/ 153 w 184"/>
                <a:gd name="T51" fmla="*/ 352 h 361"/>
                <a:gd name="T52" fmla="*/ 142 w 184"/>
                <a:gd name="T53" fmla="*/ 358 h 361"/>
                <a:gd name="T54" fmla="*/ 130 w 184"/>
                <a:gd name="T55" fmla="*/ 361 h 361"/>
                <a:gd name="T56" fmla="*/ 119 w 184"/>
                <a:gd name="T57" fmla="*/ 361 h 361"/>
                <a:gd name="T58" fmla="*/ 119 w 184"/>
                <a:gd name="T59" fmla="*/ 361 h 361"/>
                <a:gd name="T60" fmla="*/ 99 w 184"/>
                <a:gd name="T61" fmla="*/ 361 h 361"/>
                <a:gd name="T62" fmla="*/ 82 w 184"/>
                <a:gd name="T63" fmla="*/ 355 h 361"/>
                <a:gd name="T64" fmla="*/ 65 w 184"/>
                <a:gd name="T65" fmla="*/ 347 h 361"/>
                <a:gd name="T66" fmla="*/ 54 w 184"/>
                <a:gd name="T67" fmla="*/ 335 h 361"/>
                <a:gd name="T68" fmla="*/ 54 w 184"/>
                <a:gd name="T69" fmla="*/ 335 h 361"/>
                <a:gd name="T70" fmla="*/ 42 w 184"/>
                <a:gd name="T71" fmla="*/ 324 h 361"/>
                <a:gd name="T72" fmla="*/ 34 w 184"/>
                <a:gd name="T73" fmla="*/ 307 h 361"/>
                <a:gd name="T74" fmla="*/ 31 w 184"/>
                <a:gd name="T75" fmla="*/ 290 h 361"/>
                <a:gd name="T76" fmla="*/ 28 w 184"/>
                <a:gd name="T77" fmla="*/ 267 h 361"/>
                <a:gd name="T78" fmla="*/ 28 w 184"/>
                <a:gd name="T79" fmla="*/ 85 h 361"/>
                <a:gd name="T80" fmla="*/ 0 w 184"/>
                <a:gd name="T81" fmla="*/ 85 h 361"/>
                <a:gd name="T82" fmla="*/ 85 w 184"/>
                <a:gd name="T83" fmla="*/ 0 h 361"/>
                <a:gd name="T84" fmla="*/ 85 w 184"/>
                <a:gd name="T85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361">
                  <a:moveTo>
                    <a:pt x="85" y="0"/>
                  </a:moveTo>
                  <a:lnTo>
                    <a:pt x="85" y="60"/>
                  </a:lnTo>
                  <a:lnTo>
                    <a:pt x="173" y="60"/>
                  </a:lnTo>
                  <a:lnTo>
                    <a:pt x="150" y="85"/>
                  </a:lnTo>
                  <a:lnTo>
                    <a:pt x="82" y="85"/>
                  </a:lnTo>
                  <a:lnTo>
                    <a:pt x="82" y="267"/>
                  </a:lnTo>
                  <a:lnTo>
                    <a:pt x="82" y="267"/>
                  </a:lnTo>
                  <a:lnTo>
                    <a:pt x="85" y="284"/>
                  </a:lnTo>
                  <a:lnTo>
                    <a:pt x="88" y="296"/>
                  </a:lnTo>
                  <a:lnTo>
                    <a:pt x="91" y="307"/>
                  </a:lnTo>
                  <a:lnTo>
                    <a:pt x="99" y="318"/>
                  </a:lnTo>
                  <a:lnTo>
                    <a:pt x="105" y="324"/>
                  </a:lnTo>
                  <a:lnTo>
                    <a:pt x="116" y="330"/>
                  </a:lnTo>
                  <a:lnTo>
                    <a:pt x="128" y="333"/>
                  </a:lnTo>
                  <a:lnTo>
                    <a:pt x="142" y="335"/>
                  </a:lnTo>
                  <a:lnTo>
                    <a:pt x="142" y="335"/>
                  </a:lnTo>
                  <a:lnTo>
                    <a:pt x="156" y="333"/>
                  </a:lnTo>
                  <a:lnTo>
                    <a:pt x="165" y="330"/>
                  </a:lnTo>
                  <a:lnTo>
                    <a:pt x="165" y="330"/>
                  </a:lnTo>
                  <a:lnTo>
                    <a:pt x="184" y="318"/>
                  </a:lnTo>
                  <a:lnTo>
                    <a:pt x="184" y="318"/>
                  </a:lnTo>
                  <a:lnTo>
                    <a:pt x="182" y="324"/>
                  </a:lnTo>
                  <a:lnTo>
                    <a:pt x="179" y="333"/>
                  </a:lnTo>
                  <a:lnTo>
                    <a:pt x="162" y="347"/>
                  </a:lnTo>
                  <a:lnTo>
                    <a:pt x="162" y="347"/>
                  </a:lnTo>
                  <a:lnTo>
                    <a:pt x="153" y="352"/>
                  </a:lnTo>
                  <a:lnTo>
                    <a:pt x="142" y="358"/>
                  </a:lnTo>
                  <a:lnTo>
                    <a:pt x="130" y="361"/>
                  </a:lnTo>
                  <a:lnTo>
                    <a:pt x="119" y="361"/>
                  </a:lnTo>
                  <a:lnTo>
                    <a:pt x="119" y="361"/>
                  </a:lnTo>
                  <a:lnTo>
                    <a:pt x="99" y="361"/>
                  </a:lnTo>
                  <a:lnTo>
                    <a:pt x="82" y="355"/>
                  </a:lnTo>
                  <a:lnTo>
                    <a:pt x="65" y="347"/>
                  </a:lnTo>
                  <a:lnTo>
                    <a:pt x="54" y="335"/>
                  </a:lnTo>
                  <a:lnTo>
                    <a:pt x="54" y="335"/>
                  </a:lnTo>
                  <a:lnTo>
                    <a:pt x="42" y="324"/>
                  </a:lnTo>
                  <a:lnTo>
                    <a:pt x="34" y="307"/>
                  </a:lnTo>
                  <a:lnTo>
                    <a:pt x="31" y="290"/>
                  </a:lnTo>
                  <a:lnTo>
                    <a:pt x="28" y="267"/>
                  </a:lnTo>
                  <a:lnTo>
                    <a:pt x="28" y="85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8" name="Freeform 1710"/>
            <p:cNvSpPr>
              <a:spLocks noEditPoints="1"/>
            </p:cNvSpPr>
            <p:nvPr/>
          </p:nvSpPr>
          <p:spPr bwMode="auto">
            <a:xfrm>
              <a:off x="4252" y="3110"/>
              <a:ext cx="284" cy="310"/>
            </a:xfrm>
            <a:custGeom>
              <a:avLst/>
              <a:gdLst>
                <a:gd name="T0" fmla="*/ 144 w 284"/>
                <a:gd name="T1" fmla="*/ 0 h 310"/>
                <a:gd name="T2" fmla="*/ 184 w 284"/>
                <a:gd name="T3" fmla="*/ 6 h 310"/>
                <a:gd name="T4" fmla="*/ 221 w 284"/>
                <a:gd name="T5" fmla="*/ 23 h 310"/>
                <a:gd name="T6" fmla="*/ 235 w 284"/>
                <a:gd name="T7" fmla="*/ 34 h 310"/>
                <a:gd name="T8" fmla="*/ 261 w 284"/>
                <a:gd name="T9" fmla="*/ 63 h 310"/>
                <a:gd name="T10" fmla="*/ 269 w 284"/>
                <a:gd name="T11" fmla="*/ 80 h 310"/>
                <a:gd name="T12" fmla="*/ 281 w 284"/>
                <a:gd name="T13" fmla="*/ 117 h 310"/>
                <a:gd name="T14" fmla="*/ 284 w 284"/>
                <a:gd name="T15" fmla="*/ 156 h 310"/>
                <a:gd name="T16" fmla="*/ 284 w 284"/>
                <a:gd name="T17" fmla="*/ 174 h 310"/>
                <a:gd name="T18" fmla="*/ 272 w 284"/>
                <a:gd name="T19" fmla="*/ 210 h 310"/>
                <a:gd name="T20" fmla="*/ 267 w 284"/>
                <a:gd name="T21" fmla="*/ 230 h 310"/>
                <a:gd name="T22" fmla="*/ 244 w 284"/>
                <a:gd name="T23" fmla="*/ 262 h 310"/>
                <a:gd name="T24" fmla="*/ 215 w 284"/>
                <a:gd name="T25" fmla="*/ 290 h 310"/>
                <a:gd name="T26" fmla="*/ 198 w 284"/>
                <a:gd name="T27" fmla="*/ 299 h 310"/>
                <a:gd name="T28" fmla="*/ 161 w 284"/>
                <a:gd name="T29" fmla="*/ 310 h 310"/>
                <a:gd name="T30" fmla="*/ 142 w 284"/>
                <a:gd name="T31" fmla="*/ 310 h 310"/>
                <a:gd name="T32" fmla="*/ 93 w 284"/>
                <a:gd name="T33" fmla="*/ 304 h 310"/>
                <a:gd name="T34" fmla="*/ 68 w 284"/>
                <a:gd name="T35" fmla="*/ 293 h 310"/>
                <a:gd name="T36" fmla="*/ 45 w 284"/>
                <a:gd name="T37" fmla="*/ 273 h 310"/>
                <a:gd name="T38" fmla="*/ 36 w 284"/>
                <a:gd name="T39" fmla="*/ 264 h 310"/>
                <a:gd name="T40" fmla="*/ 11 w 284"/>
                <a:gd name="T41" fmla="*/ 213 h 310"/>
                <a:gd name="T42" fmla="*/ 0 w 284"/>
                <a:gd name="T43" fmla="*/ 156 h 310"/>
                <a:gd name="T44" fmla="*/ 2 w 284"/>
                <a:gd name="T45" fmla="*/ 137 h 310"/>
                <a:gd name="T46" fmla="*/ 11 w 284"/>
                <a:gd name="T47" fmla="*/ 100 h 310"/>
                <a:gd name="T48" fmla="*/ 19 w 284"/>
                <a:gd name="T49" fmla="*/ 80 h 310"/>
                <a:gd name="T50" fmla="*/ 39 w 284"/>
                <a:gd name="T51" fmla="*/ 49 h 310"/>
                <a:gd name="T52" fmla="*/ 68 w 284"/>
                <a:gd name="T53" fmla="*/ 23 h 310"/>
                <a:gd name="T54" fmla="*/ 85 w 284"/>
                <a:gd name="T55" fmla="*/ 12 h 310"/>
                <a:gd name="T56" fmla="*/ 122 w 284"/>
                <a:gd name="T57" fmla="*/ 0 h 310"/>
                <a:gd name="T58" fmla="*/ 144 w 284"/>
                <a:gd name="T59" fmla="*/ 0 h 310"/>
                <a:gd name="T60" fmla="*/ 139 w 284"/>
                <a:gd name="T61" fmla="*/ 23 h 310"/>
                <a:gd name="T62" fmla="*/ 102 w 284"/>
                <a:gd name="T63" fmla="*/ 34 h 310"/>
                <a:gd name="T64" fmla="*/ 76 w 284"/>
                <a:gd name="T65" fmla="*/ 66 h 310"/>
                <a:gd name="T66" fmla="*/ 68 w 284"/>
                <a:gd name="T67" fmla="*/ 85 h 310"/>
                <a:gd name="T68" fmla="*/ 59 w 284"/>
                <a:gd name="T69" fmla="*/ 131 h 310"/>
                <a:gd name="T70" fmla="*/ 59 w 284"/>
                <a:gd name="T71" fmla="*/ 159 h 310"/>
                <a:gd name="T72" fmla="*/ 68 w 284"/>
                <a:gd name="T73" fmla="*/ 210 h 310"/>
                <a:gd name="T74" fmla="*/ 85 w 284"/>
                <a:gd name="T75" fmla="*/ 250 h 310"/>
                <a:gd name="T76" fmla="*/ 96 w 284"/>
                <a:gd name="T77" fmla="*/ 267 h 310"/>
                <a:gd name="T78" fmla="*/ 127 w 284"/>
                <a:gd name="T79" fmla="*/ 284 h 310"/>
                <a:gd name="T80" fmla="*/ 147 w 284"/>
                <a:gd name="T81" fmla="*/ 284 h 310"/>
                <a:gd name="T82" fmla="*/ 181 w 284"/>
                <a:gd name="T83" fmla="*/ 273 h 310"/>
                <a:gd name="T84" fmla="*/ 207 w 284"/>
                <a:gd name="T85" fmla="*/ 245 h 310"/>
                <a:gd name="T86" fmla="*/ 215 w 284"/>
                <a:gd name="T87" fmla="*/ 225 h 310"/>
                <a:gd name="T88" fmla="*/ 224 w 284"/>
                <a:gd name="T89" fmla="*/ 179 h 310"/>
                <a:gd name="T90" fmla="*/ 224 w 284"/>
                <a:gd name="T91" fmla="*/ 151 h 310"/>
                <a:gd name="T92" fmla="*/ 213 w 284"/>
                <a:gd name="T93" fmla="*/ 85 h 310"/>
                <a:gd name="T94" fmla="*/ 201 w 284"/>
                <a:gd name="T95" fmla="*/ 60 h 310"/>
                <a:gd name="T96" fmla="*/ 184 w 284"/>
                <a:gd name="T97" fmla="*/ 40 h 310"/>
                <a:gd name="T98" fmla="*/ 164 w 284"/>
                <a:gd name="T99" fmla="*/ 29 h 310"/>
                <a:gd name="T100" fmla="*/ 139 w 284"/>
                <a:gd name="T101" fmla="*/ 2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310">
                  <a:moveTo>
                    <a:pt x="144" y="0"/>
                  </a:moveTo>
                  <a:lnTo>
                    <a:pt x="144" y="0"/>
                  </a:lnTo>
                  <a:lnTo>
                    <a:pt x="164" y="0"/>
                  </a:lnTo>
                  <a:lnTo>
                    <a:pt x="184" y="6"/>
                  </a:lnTo>
                  <a:lnTo>
                    <a:pt x="204" y="12"/>
                  </a:lnTo>
                  <a:lnTo>
                    <a:pt x="221" y="23"/>
                  </a:lnTo>
                  <a:lnTo>
                    <a:pt x="221" y="23"/>
                  </a:lnTo>
                  <a:lnTo>
                    <a:pt x="235" y="34"/>
                  </a:lnTo>
                  <a:lnTo>
                    <a:pt x="250" y="49"/>
                  </a:lnTo>
                  <a:lnTo>
                    <a:pt x="261" y="63"/>
                  </a:lnTo>
                  <a:lnTo>
                    <a:pt x="269" y="80"/>
                  </a:lnTo>
                  <a:lnTo>
                    <a:pt x="269" y="80"/>
                  </a:lnTo>
                  <a:lnTo>
                    <a:pt x="275" y="100"/>
                  </a:lnTo>
                  <a:lnTo>
                    <a:pt x="281" y="117"/>
                  </a:lnTo>
                  <a:lnTo>
                    <a:pt x="284" y="137"/>
                  </a:lnTo>
                  <a:lnTo>
                    <a:pt x="284" y="156"/>
                  </a:lnTo>
                  <a:lnTo>
                    <a:pt x="284" y="156"/>
                  </a:lnTo>
                  <a:lnTo>
                    <a:pt x="284" y="174"/>
                  </a:lnTo>
                  <a:lnTo>
                    <a:pt x="278" y="193"/>
                  </a:lnTo>
                  <a:lnTo>
                    <a:pt x="272" y="210"/>
                  </a:lnTo>
                  <a:lnTo>
                    <a:pt x="267" y="230"/>
                  </a:lnTo>
                  <a:lnTo>
                    <a:pt x="267" y="230"/>
                  </a:lnTo>
                  <a:lnTo>
                    <a:pt x="255" y="247"/>
                  </a:lnTo>
                  <a:lnTo>
                    <a:pt x="244" y="262"/>
                  </a:lnTo>
                  <a:lnTo>
                    <a:pt x="230" y="276"/>
                  </a:lnTo>
                  <a:lnTo>
                    <a:pt x="215" y="290"/>
                  </a:lnTo>
                  <a:lnTo>
                    <a:pt x="215" y="290"/>
                  </a:lnTo>
                  <a:lnTo>
                    <a:pt x="198" y="299"/>
                  </a:lnTo>
                  <a:lnTo>
                    <a:pt x="181" y="304"/>
                  </a:lnTo>
                  <a:lnTo>
                    <a:pt x="161" y="310"/>
                  </a:lnTo>
                  <a:lnTo>
                    <a:pt x="142" y="310"/>
                  </a:lnTo>
                  <a:lnTo>
                    <a:pt x="142" y="310"/>
                  </a:lnTo>
                  <a:lnTo>
                    <a:pt x="110" y="307"/>
                  </a:lnTo>
                  <a:lnTo>
                    <a:pt x="93" y="304"/>
                  </a:lnTo>
                  <a:lnTo>
                    <a:pt x="82" y="299"/>
                  </a:lnTo>
                  <a:lnTo>
                    <a:pt x="68" y="293"/>
                  </a:lnTo>
                  <a:lnTo>
                    <a:pt x="56" y="284"/>
                  </a:lnTo>
                  <a:lnTo>
                    <a:pt x="45" y="273"/>
                  </a:lnTo>
                  <a:lnTo>
                    <a:pt x="36" y="264"/>
                  </a:lnTo>
                  <a:lnTo>
                    <a:pt x="36" y="264"/>
                  </a:lnTo>
                  <a:lnTo>
                    <a:pt x="19" y="239"/>
                  </a:lnTo>
                  <a:lnTo>
                    <a:pt x="11" y="213"/>
                  </a:lnTo>
                  <a:lnTo>
                    <a:pt x="2" y="185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37"/>
                  </a:lnTo>
                  <a:lnTo>
                    <a:pt x="5" y="117"/>
                  </a:lnTo>
                  <a:lnTo>
                    <a:pt x="11" y="100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28" y="63"/>
                  </a:lnTo>
                  <a:lnTo>
                    <a:pt x="39" y="49"/>
                  </a:lnTo>
                  <a:lnTo>
                    <a:pt x="54" y="34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85" y="12"/>
                  </a:lnTo>
                  <a:lnTo>
                    <a:pt x="105" y="6"/>
                  </a:lnTo>
                  <a:lnTo>
                    <a:pt x="122" y="0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39" y="23"/>
                  </a:moveTo>
                  <a:lnTo>
                    <a:pt x="139" y="23"/>
                  </a:lnTo>
                  <a:lnTo>
                    <a:pt x="119" y="26"/>
                  </a:lnTo>
                  <a:lnTo>
                    <a:pt x="102" y="34"/>
                  </a:lnTo>
                  <a:lnTo>
                    <a:pt x="88" y="49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68" y="85"/>
                  </a:lnTo>
                  <a:lnTo>
                    <a:pt x="62" y="108"/>
                  </a:lnTo>
                  <a:lnTo>
                    <a:pt x="59" y="131"/>
                  </a:lnTo>
                  <a:lnTo>
                    <a:pt x="59" y="159"/>
                  </a:lnTo>
                  <a:lnTo>
                    <a:pt x="59" y="159"/>
                  </a:lnTo>
                  <a:lnTo>
                    <a:pt x="62" y="185"/>
                  </a:lnTo>
                  <a:lnTo>
                    <a:pt x="68" y="210"/>
                  </a:lnTo>
                  <a:lnTo>
                    <a:pt x="73" y="230"/>
                  </a:lnTo>
                  <a:lnTo>
                    <a:pt x="85" y="250"/>
                  </a:lnTo>
                  <a:lnTo>
                    <a:pt x="85" y="250"/>
                  </a:lnTo>
                  <a:lnTo>
                    <a:pt x="96" y="267"/>
                  </a:lnTo>
                  <a:lnTo>
                    <a:pt x="113" y="279"/>
                  </a:lnTo>
                  <a:lnTo>
                    <a:pt x="127" y="284"/>
                  </a:lnTo>
                  <a:lnTo>
                    <a:pt x="147" y="284"/>
                  </a:lnTo>
                  <a:lnTo>
                    <a:pt x="147" y="284"/>
                  </a:lnTo>
                  <a:lnTo>
                    <a:pt x="164" y="282"/>
                  </a:lnTo>
                  <a:lnTo>
                    <a:pt x="181" y="273"/>
                  </a:lnTo>
                  <a:lnTo>
                    <a:pt x="196" y="262"/>
                  </a:lnTo>
                  <a:lnTo>
                    <a:pt x="207" y="245"/>
                  </a:lnTo>
                  <a:lnTo>
                    <a:pt x="207" y="245"/>
                  </a:lnTo>
                  <a:lnTo>
                    <a:pt x="215" y="225"/>
                  </a:lnTo>
                  <a:lnTo>
                    <a:pt x="221" y="202"/>
                  </a:lnTo>
                  <a:lnTo>
                    <a:pt x="224" y="179"/>
                  </a:lnTo>
                  <a:lnTo>
                    <a:pt x="224" y="151"/>
                  </a:lnTo>
                  <a:lnTo>
                    <a:pt x="224" y="151"/>
                  </a:lnTo>
                  <a:lnTo>
                    <a:pt x="221" y="117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01" y="6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76" y="31"/>
                  </a:lnTo>
                  <a:lnTo>
                    <a:pt x="164" y="29"/>
                  </a:lnTo>
                  <a:lnTo>
                    <a:pt x="150" y="23"/>
                  </a:lnTo>
                  <a:lnTo>
                    <a:pt x="139" y="23"/>
                  </a:lnTo>
                  <a:lnTo>
                    <a:pt x="139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59" name="Freeform 1711"/>
            <p:cNvSpPr>
              <a:spLocks/>
            </p:cNvSpPr>
            <p:nvPr/>
          </p:nvSpPr>
          <p:spPr bwMode="auto">
            <a:xfrm>
              <a:off x="4547" y="3110"/>
              <a:ext cx="284" cy="304"/>
            </a:xfrm>
            <a:custGeom>
              <a:avLst/>
              <a:gdLst>
                <a:gd name="T0" fmla="*/ 170 w 284"/>
                <a:gd name="T1" fmla="*/ 0 h 304"/>
                <a:gd name="T2" fmla="*/ 219 w 284"/>
                <a:gd name="T3" fmla="*/ 12 h 304"/>
                <a:gd name="T4" fmla="*/ 239 w 284"/>
                <a:gd name="T5" fmla="*/ 23 h 304"/>
                <a:gd name="T6" fmla="*/ 253 w 284"/>
                <a:gd name="T7" fmla="*/ 43 h 304"/>
                <a:gd name="T8" fmla="*/ 264 w 284"/>
                <a:gd name="T9" fmla="*/ 63 h 304"/>
                <a:gd name="T10" fmla="*/ 267 w 284"/>
                <a:gd name="T11" fmla="*/ 88 h 304"/>
                <a:gd name="T12" fmla="*/ 267 w 284"/>
                <a:gd name="T13" fmla="*/ 282 h 304"/>
                <a:gd name="T14" fmla="*/ 270 w 284"/>
                <a:gd name="T15" fmla="*/ 293 h 304"/>
                <a:gd name="T16" fmla="*/ 284 w 284"/>
                <a:gd name="T17" fmla="*/ 304 h 304"/>
                <a:gd name="T18" fmla="*/ 196 w 284"/>
                <a:gd name="T19" fmla="*/ 304 h 304"/>
                <a:gd name="T20" fmla="*/ 207 w 284"/>
                <a:gd name="T21" fmla="*/ 293 h 304"/>
                <a:gd name="T22" fmla="*/ 213 w 284"/>
                <a:gd name="T23" fmla="*/ 282 h 304"/>
                <a:gd name="T24" fmla="*/ 213 w 284"/>
                <a:gd name="T25" fmla="*/ 111 h 304"/>
                <a:gd name="T26" fmla="*/ 207 w 284"/>
                <a:gd name="T27" fmla="*/ 80 h 304"/>
                <a:gd name="T28" fmla="*/ 196 w 284"/>
                <a:gd name="T29" fmla="*/ 57 h 304"/>
                <a:gd name="T30" fmla="*/ 173 w 284"/>
                <a:gd name="T31" fmla="*/ 43 h 304"/>
                <a:gd name="T32" fmla="*/ 145 w 284"/>
                <a:gd name="T33" fmla="*/ 37 h 304"/>
                <a:gd name="T34" fmla="*/ 125 w 284"/>
                <a:gd name="T35" fmla="*/ 40 h 304"/>
                <a:gd name="T36" fmla="*/ 108 w 284"/>
                <a:gd name="T37" fmla="*/ 49 h 304"/>
                <a:gd name="T38" fmla="*/ 79 w 284"/>
                <a:gd name="T39" fmla="*/ 71 h 304"/>
                <a:gd name="T40" fmla="*/ 79 w 284"/>
                <a:gd name="T41" fmla="*/ 282 h 304"/>
                <a:gd name="T42" fmla="*/ 82 w 284"/>
                <a:gd name="T43" fmla="*/ 293 h 304"/>
                <a:gd name="T44" fmla="*/ 97 w 284"/>
                <a:gd name="T45" fmla="*/ 304 h 304"/>
                <a:gd name="T46" fmla="*/ 6 w 284"/>
                <a:gd name="T47" fmla="*/ 304 h 304"/>
                <a:gd name="T48" fmla="*/ 17 w 284"/>
                <a:gd name="T49" fmla="*/ 293 h 304"/>
                <a:gd name="T50" fmla="*/ 23 w 284"/>
                <a:gd name="T51" fmla="*/ 282 h 304"/>
                <a:gd name="T52" fmla="*/ 23 w 284"/>
                <a:gd name="T53" fmla="*/ 40 h 304"/>
                <a:gd name="T54" fmla="*/ 17 w 284"/>
                <a:gd name="T55" fmla="*/ 26 h 304"/>
                <a:gd name="T56" fmla="*/ 0 w 284"/>
                <a:gd name="T57" fmla="*/ 14 h 304"/>
                <a:gd name="T58" fmla="*/ 79 w 284"/>
                <a:gd name="T59" fmla="*/ 46 h 304"/>
                <a:gd name="T60" fmla="*/ 97 w 284"/>
                <a:gd name="T61" fmla="*/ 29 h 304"/>
                <a:gd name="T62" fmla="*/ 119 w 284"/>
                <a:gd name="T63" fmla="*/ 14 h 304"/>
                <a:gd name="T64" fmla="*/ 145 w 284"/>
                <a:gd name="T65" fmla="*/ 3 h 304"/>
                <a:gd name="T66" fmla="*/ 170 w 284"/>
                <a:gd name="T67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4" h="304">
                  <a:moveTo>
                    <a:pt x="170" y="0"/>
                  </a:moveTo>
                  <a:lnTo>
                    <a:pt x="170" y="0"/>
                  </a:lnTo>
                  <a:lnTo>
                    <a:pt x="196" y="3"/>
                  </a:lnTo>
                  <a:lnTo>
                    <a:pt x="219" y="12"/>
                  </a:lnTo>
                  <a:lnTo>
                    <a:pt x="219" y="12"/>
                  </a:lnTo>
                  <a:lnTo>
                    <a:pt x="239" y="23"/>
                  </a:lnTo>
                  <a:lnTo>
                    <a:pt x="253" y="43"/>
                  </a:lnTo>
                  <a:lnTo>
                    <a:pt x="253" y="43"/>
                  </a:lnTo>
                  <a:lnTo>
                    <a:pt x="258" y="51"/>
                  </a:lnTo>
                  <a:lnTo>
                    <a:pt x="264" y="63"/>
                  </a:lnTo>
                  <a:lnTo>
                    <a:pt x="267" y="77"/>
                  </a:lnTo>
                  <a:lnTo>
                    <a:pt x="267" y="88"/>
                  </a:lnTo>
                  <a:lnTo>
                    <a:pt x="267" y="282"/>
                  </a:lnTo>
                  <a:lnTo>
                    <a:pt x="267" y="282"/>
                  </a:lnTo>
                  <a:lnTo>
                    <a:pt x="267" y="287"/>
                  </a:lnTo>
                  <a:lnTo>
                    <a:pt x="270" y="293"/>
                  </a:lnTo>
                  <a:lnTo>
                    <a:pt x="270" y="293"/>
                  </a:lnTo>
                  <a:lnTo>
                    <a:pt x="284" y="304"/>
                  </a:lnTo>
                  <a:lnTo>
                    <a:pt x="196" y="304"/>
                  </a:lnTo>
                  <a:lnTo>
                    <a:pt x="196" y="304"/>
                  </a:lnTo>
                  <a:lnTo>
                    <a:pt x="202" y="301"/>
                  </a:lnTo>
                  <a:lnTo>
                    <a:pt x="207" y="293"/>
                  </a:lnTo>
                  <a:lnTo>
                    <a:pt x="210" y="287"/>
                  </a:lnTo>
                  <a:lnTo>
                    <a:pt x="213" y="282"/>
                  </a:lnTo>
                  <a:lnTo>
                    <a:pt x="213" y="111"/>
                  </a:lnTo>
                  <a:lnTo>
                    <a:pt x="213" y="111"/>
                  </a:lnTo>
                  <a:lnTo>
                    <a:pt x="210" y="94"/>
                  </a:lnTo>
                  <a:lnTo>
                    <a:pt x="207" y="80"/>
                  </a:lnTo>
                  <a:lnTo>
                    <a:pt x="202" y="66"/>
                  </a:lnTo>
                  <a:lnTo>
                    <a:pt x="196" y="57"/>
                  </a:lnTo>
                  <a:lnTo>
                    <a:pt x="185" y="49"/>
                  </a:lnTo>
                  <a:lnTo>
                    <a:pt x="173" y="43"/>
                  </a:lnTo>
                  <a:lnTo>
                    <a:pt x="159" y="40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25" y="40"/>
                  </a:lnTo>
                  <a:lnTo>
                    <a:pt x="108" y="49"/>
                  </a:lnTo>
                  <a:lnTo>
                    <a:pt x="108" y="49"/>
                  </a:lnTo>
                  <a:lnTo>
                    <a:pt x="91" y="57"/>
                  </a:lnTo>
                  <a:lnTo>
                    <a:pt x="79" y="71"/>
                  </a:lnTo>
                  <a:lnTo>
                    <a:pt x="79" y="282"/>
                  </a:lnTo>
                  <a:lnTo>
                    <a:pt x="79" y="282"/>
                  </a:lnTo>
                  <a:lnTo>
                    <a:pt x="79" y="287"/>
                  </a:lnTo>
                  <a:lnTo>
                    <a:pt x="82" y="293"/>
                  </a:lnTo>
                  <a:lnTo>
                    <a:pt x="82" y="293"/>
                  </a:lnTo>
                  <a:lnTo>
                    <a:pt x="97" y="304"/>
                  </a:lnTo>
                  <a:lnTo>
                    <a:pt x="6" y="304"/>
                  </a:lnTo>
                  <a:lnTo>
                    <a:pt x="6" y="304"/>
                  </a:lnTo>
                  <a:lnTo>
                    <a:pt x="14" y="301"/>
                  </a:lnTo>
                  <a:lnTo>
                    <a:pt x="17" y="293"/>
                  </a:lnTo>
                  <a:lnTo>
                    <a:pt x="20" y="287"/>
                  </a:lnTo>
                  <a:lnTo>
                    <a:pt x="23" y="282"/>
                  </a:lnTo>
                  <a:lnTo>
                    <a:pt x="23" y="40"/>
                  </a:lnTo>
                  <a:lnTo>
                    <a:pt x="23" y="40"/>
                  </a:lnTo>
                  <a:lnTo>
                    <a:pt x="20" y="31"/>
                  </a:lnTo>
                  <a:lnTo>
                    <a:pt x="17" y="26"/>
                  </a:lnTo>
                  <a:lnTo>
                    <a:pt x="11" y="20"/>
                  </a:lnTo>
                  <a:lnTo>
                    <a:pt x="0" y="14"/>
                  </a:lnTo>
                  <a:lnTo>
                    <a:pt x="79" y="0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97" y="29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133" y="9"/>
                  </a:lnTo>
                  <a:lnTo>
                    <a:pt x="145" y="3"/>
                  </a:lnTo>
                  <a:lnTo>
                    <a:pt x="159" y="0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0" name="Freeform 1712"/>
            <p:cNvSpPr>
              <a:spLocks/>
            </p:cNvSpPr>
            <p:nvPr/>
          </p:nvSpPr>
          <p:spPr bwMode="auto">
            <a:xfrm>
              <a:off x="3763" y="3110"/>
              <a:ext cx="293" cy="452"/>
            </a:xfrm>
            <a:custGeom>
              <a:avLst/>
              <a:gdLst>
                <a:gd name="T0" fmla="*/ 281 w 293"/>
                <a:gd name="T1" fmla="*/ 85 h 452"/>
                <a:gd name="T2" fmla="*/ 250 w 293"/>
                <a:gd name="T3" fmla="*/ 37 h 452"/>
                <a:gd name="T4" fmla="*/ 230 w 293"/>
                <a:gd name="T5" fmla="*/ 20 h 452"/>
                <a:gd name="T6" fmla="*/ 210 w 293"/>
                <a:gd name="T7" fmla="*/ 9 h 452"/>
                <a:gd name="T8" fmla="*/ 165 w 293"/>
                <a:gd name="T9" fmla="*/ 0 h 452"/>
                <a:gd name="T10" fmla="*/ 139 w 293"/>
                <a:gd name="T11" fmla="*/ 3 h 452"/>
                <a:gd name="T12" fmla="*/ 114 w 293"/>
                <a:gd name="T13" fmla="*/ 12 h 452"/>
                <a:gd name="T14" fmla="*/ 77 w 293"/>
                <a:gd name="T15" fmla="*/ 40 h 452"/>
                <a:gd name="T16" fmla="*/ 0 w 293"/>
                <a:gd name="T17" fmla="*/ 17 h 452"/>
                <a:gd name="T18" fmla="*/ 9 w 293"/>
                <a:gd name="T19" fmla="*/ 20 h 452"/>
                <a:gd name="T20" fmla="*/ 20 w 293"/>
                <a:gd name="T21" fmla="*/ 34 h 452"/>
                <a:gd name="T22" fmla="*/ 23 w 293"/>
                <a:gd name="T23" fmla="*/ 426 h 452"/>
                <a:gd name="T24" fmla="*/ 20 w 293"/>
                <a:gd name="T25" fmla="*/ 435 h 452"/>
                <a:gd name="T26" fmla="*/ 11 w 293"/>
                <a:gd name="T27" fmla="*/ 449 h 452"/>
                <a:gd name="T28" fmla="*/ 94 w 293"/>
                <a:gd name="T29" fmla="*/ 452 h 452"/>
                <a:gd name="T30" fmla="*/ 88 w 293"/>
                <a:gd name="T31" fmla="*/ 449 h 452"/>
                <a:gd name="T32" fmla="*/ 80 w 293"/>
                <a:gd name="T33" fmla="*/ 435 h 452"/>
                <a:gd name="T34" fmla="*/ 77 w 293"/>
                <a:gd name="T35" fmla="*/ 68 h 452"/>
                <a:gd name="T36" fmla="*/ 91 w 293"/>
                <a:gd name="T37" fmla="*/ 54 h 452"/>
                <a:gd name="T38" fmla="*/ 105 w 293"/>
                <a:gd name="T39" fmla="*/ 46 h 452"/>
                <a:gd name="T40" fmla="*/ 142 w 293"/>
                <a:gd name="T41" fmla="*/ 34 h 452"/>
                <a:gd name="T42" fmla="*/ 159 w 293"/>
                <a:gd name="T43" fmla="*/ 37 h 452"/>
                <a:gd name="T44" fmla="*/ 190 w 293"/>
                <a:gd name="T45" fmla="*/ 51 h 452"/>
                <a:gd name="T46" fmla="*/ 205 w 293"/>
                <a:gd name="T47" fmla="*/ 63 h 452"/>
                <a:gd name="T48" fmla="*/ 224 w 293"/>
                <a:gd name="T49" fmla="*/ 100 h 452"/>
                <a:gd name="T50" fmla="*/ 230 w 293"/>
                <a:gd name="T51" fmla="*/ 156 h 452"/>
                <a:gd name="T52" fmla="*/ 230 w 293"/>
                <a:gd name="T53" fmla="*/ 185 h 452"/>
                <a:gd name="T54" fmla="*/ 216 w 293"/>
                <a:gd name="T55" fmla="*/ 233 h 452"/>
                <a:gd name="T56" fmla="*/ 205 w 293"/>
                <a:gd name="T57" fmla="*/ 250 h 452"/>
                <a:gd name="T58" fmla="*/ 176 w 293"/>
                <a:gd name="T59" fmla="*/ 276 h 452"/>
                <a:gd name="T60" fmla="*/ 136 w 293"/>
                <a:gd name="T61" fmla="*/ 284 h 452"/>
                <a:gd name="T62" fmla="*/ 122 w 293"/>
                <a:gd name="T63" fmla="*/ 284 h 452"/>
                <a:gd name="T64" fmla="*/ 99 w 293"/>
                <a:gd name="T65" fmla="*/ 276 h 452"/>
                <a:gd name="T66" fmla="*/ 102 w 293"/>
                <a:gd name="T67" fmla="*/ 304 h 452"/>
                <a:gd name="T68" fmla="*/ 122 w 293"/>
                <a:gd name="T69" fmla="*/ 310 h 452"/>
                <a:gd name="T70" fmla="*/ 145 w 293"/>
                <a:gd name="T71" fmla="*/ 310 h 452"/>
                <a:gd name="T72" fmla="*/ 190 w 293"/>
                <a:gd name="T73" fmla="*/ 304 h 452"/>
                <a:gd name="T74" fmla="*/ 219 w 293"/>
                <a:gd name="T75" fmla="*/ 290 h 452"/>
                <a:gd name="T76" fmla="*/ 241 w 293"/>
                <a:gd name="T77" fmla="*/ 273 h 452"/>
                <a:gd name="T78" fmla="*/ 253 w 293"/>
                <a:gd name="T79" fmla="*/ 262 h 452"/>
                <a:gd name="T80" fmla="*/ 281 w 293"/>
                <a:gd name="T81" fmla="*/ 210 h 452"/>
                <a:gd name="T82" fmla="*/ 293 w 293"/>
                <a:gd name="T83" fmla="*/ 154 h 452"/>
                <a:gd name="T84" fmla="*/ 290 w 293"/>
                <a:gd name="T85" fmla="*/ 117 h 452"/>
                <a:gd name="T86" fmla="*/ 281 w 293"/>
                <a:gd name="T87" fmla="*/ 85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3" h="452">
                  <a:moveTo>
                    <a:pt x="281" y="85"/>
                  </a:moveTo>
                  <a:lnTo>
                    <a:pt x="281" y="85"/>
                  </a:lnTo>
                  <a:lnTo>
                    <a:pt x="267" y="57"/>
                  </a:lnTo>
                  <a:lnTo>
                    <a:pt x="250" y="37"/>
                  </a:lnTo>
                  <a:lnTo>
                    <a:pt x="250" y="37"/>
                  </a:lnTo>
                  <a:lnTo>
                    <a:pt x="230" y="20"/>
                  </a:lnTo>
                  <a:lnTo>
                    <a:pt x="210" y="9"/>
                  </a:lnTo>
                  <a:lnTo>
                    <a:pt x="210" y="9"/>
                  </a:lnTo>
                  <a:lnTo>
                    <a:pt x="187" y="3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39" y="3"/>
                  </a:lnTo>
                  <a:lnTo>
                    <a:pt x="114" y="12"/>
                  </a:lnTo>
                  <a:lnTo>
                    <a:pt x="114" y="12"/>
                  </a:lnTo>
                  <a:lnTo>
                    <a:pt x="94" y="26"/>
                  </a:lnTo>
                  <a:lnTo>
                    <a:pt x="77" y="40"/>
                  </a:lnTo>
                  <a:lnTo>
                    <a:pt x="77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9" y="20"/>
                  </a:lnTo>
                  <a:lnTo>
                    <a:pt x="17" y="26"/>
                  </a:lnTo>
                  <a:lnTo>
                    <a:pt x="20" y="34"/>
                  </a:lnTo>
                  <a:lnTo>
                    <a:pt x="23" y="43"/>
                  </a:lnTo>
                  <a:lnTo>
                    <a:pt x="23" y="426"/>
                  </a:lnTo>
                  <a:lnTo>
                    <a:pt x="23" y="426"/>
                  </a:lnTo>
                  <a:lnTo>
                    <a:pt x="20" y="435"/>
                  </a:lnTo>
                  <a:lnTo>
                    <a:pt x="17" y="443"/>
                  </a:lnTo>
                  <a:lnTo>
                    <a:pt x="11" y="449"/>
                  </a:lnTo>
                  <a:lnTo>
                    <a:pt x="6" y="452"/>
                  </a:lnTo>
                  <a:lnTo>
                    <a:pt x="94" y="452"/>
                  </a:lnTo>
                  <a:lnTo>
                    <a:pt x="94" y="452"/>
                  </a:lnTo>
                  <a:lnTo>
                    <a:pt x="88" y="449"/>
                  </a:lnTo>
                  <a:lnTo>
                    <a:pt x="82" y="443"/>
                  </a:lnTo>
                  <a:lnTo>
                    <a:pt x="80" y="435"/>
                  </a:lnTo>
                  <a:lnTo>
                    <a:pt x="77" y="426"/>
                  </a:lnTo>
                  <a:lnTo>
                    <a:pt x="77" y="68"/>
                  </a:lnTo>
                  <a:lnTo>
                    <a:pt x="77" y="68"/>
                  </a:lnTo>
                  <a:lnTo>
                    <a:pt x="91" y="54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22" y="37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9" y="37"/>
                  </a:lnTo>
                  <a:lnTo>
                    <a:pt x="173" y="43"/>
                  </a:lnTo>
                  <a:lnTo>
                    <a:pt x="190" y="51"/>
                  </a:lnTo>
                  <a:lnTo>
                    <a:pt x="205" y="63"/>
                  </a:lnTo>
                  <a:lnTo>
                    <a:pt x="205" y="63"/>
                  </a:lnTo>
                  <a:lnTo>
                    <a:pt x="216" y="80"/>
                  </a:lnTo>
                  <a:lnTo>
                    <a:pt x="224" y="100"/>
                  </a:lnTo>
                  <a:lnTo>
                    <a:pt x="230" y="125"/>
                  </a:lnTo>
                  <a:lnTo>
                    <a:pt x="230" y="156"/>
                  </a:lnTo>
                  <a:lnTo>
                    <a:pt x="230" y="156"/>
                  </a:lnTo>
                  <a:lnTo>
                    <a:pt x="230" y="185"/>
                  </a:lnTo>
                  <a:lnTo>
                    <a:pt x="224" y="210"/>
                  </a:lnTo>
                  <a:lnTo>
                    <a:pt x="216" y="233"/>
                  </a:lnTo>
                  <a:lnTo>
                    <a:pt x="205" y="250"/>
                  </a:lnTo>
                  <a:lnTo>
                    <a:pt x="205" y="250"/>
                  </a:lnTo>
                  <a:lnTo>
                    <a:pt x="190" y="267"/>
                  </a:lnTo>
                  <a:lnTo>
                    <a:pt x="176" y="276"/>
                  </a:lnTo>
                  <a:lnTo>
                    <a:pt x="156" y="284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22" y="284"/>
                  </a:lnTo>
                  <a:lnTo>
                    <a:pt x="111" y="282"/>
                  </a:lnTo>
                  <a:lnTo>
                    <a:pt x="99" y="276"/>
                  </a:lnTo>
                  <a:lnTo>
                    <a:pt x="88" y="264"/>
                  </a:lnTo>
                  <a:lnTo>
                    <a:pt x="102" y="304"/>
                  </a:lnTo>
                  <a:lnTo>
                    <a:pt x="102" y="304"/>
                  </a:lnTo>
                  <a:lnTo>
                    <a:pt x="122" y="310"/>
                  </a:lnTo>
                  <a:lnTo>
                    <a:pt x="145" y="310"/>
                  </a:lnTo>
                  <a:lnTo>
                    <a:pt x="145" y="310"/>
                  </a:lnTo>
                  <a:lnTo>
                    <a:pt x="176" y="307"/>
                  </a:lnTo>
                  <a:lnTo>
                    <a:pt x="190" y="304"/>
                  </a:lnTo>
                  <a:lnTo>
                    <a:pt x="205" y="299"/>
                  </a:lnTo>
                  <a:lnTo>
                    <a:pt x="219" y="290"/>
                  </a:lnTo>
                  <a:lnTo>
                    <a:pt x="230" y="284"/>
                  </a:lnTo>
                  <a:lnTo>
                    <a:pt x="241" y="273"/>
                  </a:lnTo>
                  <a:lnTo>
                    <a:pt x="253" y="262"/>
                  </a:lnTo>
                  <a:lnTo>
                    <a:pt x="253" y="262"/>
                  </a:lnTo>
                  <a:lnTo>
                    <a:pt x="270" y="236"/>
                  </a:lnTo>
                  <a:lnTo>
                    <a:pt x="281" y="210"/>
                  </a:lnTo>
                  <a:lnTo>
                    <a:pt x="290" y="182"/>
                  </a:lnTo>
                  <a:lnTo>
                    <a:pt x="293" y="154"/>
                  </a:lnTo>
                  <a:lnTo>
                    <a:pt x="293" y="154"/>
                  </a:lnTo>
                  <a:lnTo>
                    <a:pt x="290" y="117"/>
                  </a:lnTo>
                  <a:lnTo>
                    <a:pt x="281" y="85"/>
                  </a:lnTo>
                  <a:lnTo>
                    <a:pt x="281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1" name="Freeform 1713"/>
            <p:cNvSpPr>
              <a:spLocks/>
            </p:cNvSpPr>
            <p:nvPr/>
          </p:nvSpPr>
          <p:spPr bwMode="auto">
            <a:xfrm>
              <a:off x="2192" y="3110"/>
              <a:ext cx="208" cy="310"/>
            </a:xfrm>
            <a:custGeom>
              <a:avLst/>
              <a:gdLst>
                <a:gd name="T0" fmla="*/ 182 w 208"/>
                <a:gd name="T1" fmla="*/ 264 h 310"/>
                <a:gd name="T2" fmla="*/ 182 w 208"/>
                <a:gd name="T3" fmla="*/ 264 h 310"/>
                <a:gd name="T4" fmla="*/ 165 w 208"/>
                <a:gd name="T5" fmla="*/ 270 h 310"/>
                <a:gd name="T6" fmla="*/ 145 w 208"/>
                <a:gd name="T7" fmla="*/ 273 h 310"/>
                <a:gd name="T8" fmla="*/ 145 w 208"/>
                <a:gd name="T9" fmla="*/ 273 h 310"/>
                <a:gd name="T10" fmla="*/ 131 w 208"/>
                <a:gd name="T11" fmla="*/ 273 h 310"/>
                <a:gd name="T12" fmla="*/ 120 w 208"/>
                <a:gd name="T13" fmla="*/ 267 h 310"/>
                <a:gd name="T14" fmla="*/ 108 w 208"/>
                <a:gd name="T15" fmla="*/ 262 h 310"/>
                <a:gd name="T16" fmla="*/ 100 w 208"/>
                <a:gd name="T17" fmla="*/ 250 h 310"/>
                <a:gd name="T18" fmla="*/ 100 w 208"/>
                <a:gd name="T19" fmla="*/ 250 h 310"/>
                <a:gd name="T20" fmla="*/ 91 w 208"/>
                <a:gd name="T21" fmla="*/ 239 h 310"/>
                <a:gd name="T22" fmla="*/ 83 w 208"/>
                <a:gd name="T23" fmla="*/ 225 h 310"/>
                <a:gd name="T24" fmla="*/ 80 w 208"/>
                <a:gd name="T25" fmla="*/ 208 h 310"/>
                <a:gd name="T26" fmla="*/ 80 w 208"/>
                <a:gd name="T27" fmla="*/ 191 h 310"/>
                <a:gd name="T28" fmla="*/ 80 w 208"/>
                <a:gd name="T29" fmla="*/ 0 h 310"/>
                <a:gd name="T30" fmla="*/ 0 w 208"/>
                <a:gd name="T31" fmla="*/ 14 h 310"/>
                <a:gd name="T32" fmla="*/ 0 w 208"/>
                <a:gd name="T33" fmla="*/ 14 h 310"/>
                <a:gd name="T34" fmla="*/ 12 w 208"/>
                <a:gd name="T35" fmla="*/ 20 h 310"/>
                <a:gd name="T36" fmla="*/ 17 w 208"/>
                <a:gd name="T37" fmla="*/ 26 h 310"/>
                <a:gd name="T38" fmla="*/ 23 w 208"/>
                <a:gd name="T39" fmla="*/ 31 h 310"/>
                <a:gd name="T40" fmla="*/ 23 w 208"/>
                <a:gd name="T41" fmla="*/ 40 h 310"/>
                <a:gd name="T42" fmla="*/ 23 w 208"/>
                <a:gd name="T43" fmla="*/ 191 h 310"/>
                <a:gd name="T44" fmla="*/ 23 w 208"/>
                <a:gd name="T45" fmla="*/ 191 h 310"/>
                <a:gd name="T46" fmla="*/ 26 w 208"/>
                <a:gd name="T47" fmla="*/ 219 h 310"/>
                <a:gd name="T48" fmla="*/ 32 w 208"/>
                <a:gd name="T49" fmla="*/ 245 h 310"/>
                <a:gd name="T50" fmla="*/ 40 w 208"/>
                <a:gd name="T51" fmla="*/ 264 h 310"/>
                <a:gd name="T52" fmla="*/ 54 w 208"/>
                <a:gd name="T53" fmla="*/ 282 h 310"/>
                <a:gd name="T54" fmla="*/ 54 w 208"/>
                <a:gd name="T55" fmla="*/ 282 h 310"/>
                <a:gd name="T56" fmla="*/ 71 w 208"/>
                <a:gd name="T57" fmla="*/ 296 h 310"/>
                <a:gd name="T58" fmla="*/ 85 w 208"/>
                <a:gd name="T59" fmla="*/ 304 h 310"/>
                <a:gd name="T60" fmla="*/ 103 w 208"/>
                <a:gd name="T61" fmla="*/ 310 h 310"/>
                <a:gd name="T62" fmla="*/ 122 w 208"/>
                <a:gd name="T63" fmla="*/ 310 h 310"/>
                <a:gd name="T64" fmla="*/ 122 w 208"/>
                <a:gd name="T65" fmla="*/ 310 h 310"/>
                <a:gd name="T66" fmla="*/ 142 w 208"/>
                <a:gd name="T67" fmla="*/ 310 h 310"/>
                <a:gd name="T68" fmla="*/ 162 w 208"/>
                <a:gd name="T69" fmla="*/ 304 h 310"/>
                <a:gd name="T70" fmla="*/ 179 w 208"/>
                <a:gd name="T71" fmla="*/ 296 h 310"/>
                <a:gd name="T72" fmla="*/ 196 w 208"/>
                <a:gd name="T73" fmla="*/ 282 h 310"/>
                <a:gd name="T74" fmla="*/ 208 w 208"/>
                <a:gd name="T75" fmla="*/ 245 h 310"/>
                <a:gd name="T76" fmla="*/ 208 w 208"/>
                <a:gd name="T77" fmla="*/ 245 h 310"/>
                <a:gd name="T78" fmla="*/ 196 w 208"/>
                <a:gd name="T79" fmla="*/ 256 h 310"/>
                <a:gd name="T80" fmla="*/ 182 w 208"/>
                <a:gd name="T81" fmla="*/ 264 h 310"/>
                <a:gd name="T82" fmla="*/ 182 w 208"/>
                <a:gd name="T83" fmla="*/ 26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8" h="310">
                  <a:moveTo>
                    <a:pt x="182" y="264"/>
                  </a:moveTo>
                  <a:lnTo>
                    <a:pt x="182" y="264"/>
                  </a:lnTo>
                  <a:lnTo>
                    <a:pt x="165" y="270"/>
                  </a:lnTo>
                  <a:lnTo>
                    <a:pt x="145" y="273"/>
                  </a:lnTo>
                  <a:lnTo>
                    <a:pt x="145" y="273"/>
                  </a:lnTo>
                  <a:lnTo>
                    <a:pt x="131" y="273"/>
                  </a:lnTo>
                  <a:lnTo>
                    <a:pt x="120" y="267"/>
                  </a:lnTo>
                  <a:lnTo>
                    <a:pt x="108" y="262"/>
                  </a:lnTo>
                  <a:lnTo>
                    <a:pt x="100" y="250"/>
                  </a:lnTo>
                  <a:lnTo>
                    <a:pt x="100" y="250"/>
                  </a:lnTo>
                  <a:lnTo>
                    <a:pt x="91" y="239"/>
                  </a:lnTo>
                  <a:lnTo>
                    <a:pt x="83" y="225"/>
                  </a:lnTo>
                  <a:lnTo>
                    <a:pt x="80" y="208"/>
                  </a:lnTo>
                  <a:lnTo>
                    <a:pt x="80" y="191"/>
                  </a:lnTo>
                  <a:lnTo>
                    <a:pt x="8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2" y="20"/>
                  </a:lnTo>
                  <a:lnTo>
                    <a:pt x="17" y="26"/>
                  </a:lnTo>
                  <a:lnTo>
                    <a:pt x="23" y="31"/>
                  </a:lnTo>
                  <a:lnTo>
                    <a:pt x="23" y="40"/>
                  </a:lnTo>
                  <a:lnTo>
                    <a:pt x="23" y="191"/>
                  </a:lnTo>
                  <a:lnTo>
                    <a:pt x="23" y="191"/>
                  </a:lnTo>
                  <a:lnTo>
                    <a:pt x="26" y="219"/>
                  </a:lnTo>
                  <a:lnTo>
                    <a:pt x="32" y="245"/>
                  </a:lnTo>
                  <a:lnTo>
                    <a:pt x="40" y="264"/>
                  </a:lnTo>
                  <a:lnTo>
                    <a:pt x="54" y="282"/>
                  </a:lnTo>
                  <a:lnTo>
                    <a:pt x="54" y="282"/>
                  </a:lnTo>
                  <a:lnTo>
                    <a:pt x="71" y="296"/>
                  </a:lnTo>
                  <a:lnTo>
                    <a:pt x="85" y="304"/>
                  </a:lnTo>
                  <a:lnTo>
                    <a:pt x="103" y="310"/>
                  </a:lnTo>
                  <a:lnTo>
                    <a:pt x="122" y="310"/>
                  </a:lnTo>
                  <a:lnTo>
                    <a:pt x="122" y="310"/>
                  </a:lnTo>
                  <a:lnTo>
                    <a:pt x="142" y="310"/>
                  </a:lnTo>
                  <a:lnTo>
                    <a:pt x="162" y="304"/>
                  </a:lnTo>
                  <a:lnTo>
                    <a:pt x="179" y="296"/>
                  </a:lnTo>
                  <a:lnTo>
                    <a:pt x="196" y="282"/>
                  </a:lnTo>
                  <a:lnTo>
                    <a:pt x="208" y="245"/>
                  </a:lnTo>
                  <a:lnTo>
                    <a:pt x="208" y="245"/>
                  </a:lnTo>
                  <a:lnTo>
                    <a:pt x="196" y="256"/>
                  </a:lnTo>
                  <a:lnTo>
                    <a:pt x="182" y="264"/>
                  </a:lnTo>
                  <a:lnTo>
                    <a:pt x="182" y="2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2" name="Freeform 1714"/>
            <p:cNvSpPr>
              <a:spLocks/>
            </p:cNvSpPr>
            <p:nvPr/>
          </p:nvSpPr>
          <p:spPr bwMode="auto">
            <a:xfrm>
              <a:off x="2383" y="3110"/>
              <a:ext cx="105" cy="310"/>
            </a:xfrm>
            <a:custGeom>
              <a:avLst/>
              <a:gdLst>
                <a:gd name="T0" fmla="*/ 79 w 105"/>
                <a:gd name="T1" fmla="*/ 253 h 310"/>
                <a:gd name="T2" fmla="*/ 79 w 105"/>
                <a:gd name="T3" fmla="*/ 0 h 310"/>
                <a:gd name="T4" fmla="*/ 0 w 105"/>
                <a:gd name="T5" fmla="*/ 14 h 310"/>
                <a:gd name="T6" fmla="*/ 0 w 105"/>
                <a:gd name="T7" fmla="*/ 14 h 310"/>
                <a:gd name="T8" fmla="*/ 11 w 105"/>
                <a:gd name="T9" fmla="*/ 17 h 310"/>
                <a:gd name="T10" fmla="*/ 17 w 105"/>
                <a:gd name="T11" fmla="*/ 23 h 310"/>
                <a:gd name="T12" fmla="*/ 17 w 105"/>
                <a:gd name="T13" fmla="*/ 23 h 310"/>
                <a:gd name="T14" fmla="*/ 22 w 105"/>
                <a:gd name="T15" fmla="*/ 31 h 310"/>
                <a:gd name="T16" fmla="*/ 22 w 105"/>
                <a:gd name="T17" fmla="*/ 40 h 310"/>
                <a:gd name="T18" fmla="*/ 22 w 105"/>
                <a:gd name="T19" fmla="*/ 239 h 310"/>
                <a:gd name="T20" fmla="*/ 25 w 105"/>
                <a:gd name="T21" fmla="*/ 264 h 310"/>
                <a:gd name="T22" fmla="*/ 25 w 105"/>
                <a:gd name="T23" fmla="*/ 264 h 310"/>
                <a:gd name="T24" fmla="*/ 25 w 105"/>
                <a:gd name="T25" fmla="*/ 264 h 310"/>
                <a:gd name="T26" fmla="*/ 25 w 105"/>
                <a:gd name="T27" fmla="*/ 264 h 310"/>
                <a:gd name="T28" fmla="*/ 25 w 105"/>
                <a:gd name="T29" fmla="*/ 282 h 310"/>
                <a:gd name="T30" fmla="*/ 31 w 105"/>
                <a:gd name="T31" fmla="*/ 293 h 310"/>
                <a:gd name="T32" fmla="*/ 31 w 105"/>
                <a:gd name="T33" fmla="*/ 293 h 310"/>
                <a:gd name="T34" fmla="*/ 37 w 105"/>
                <a:gd name="T35" fmla="*/ 301 h 310"/>
                <a:gd name="T36" fmla="*/ 48 w 105"/>
                <a:gd name="T37" fmla="*/ 310 h 310"/>
                <a:gd name="T38" fmla="*/ 105 w 105"/>
                <a:gd name="T39" fmla="*/ 290 h 310"/>
                <a:gd name="T40" fmla="*/ 105 w 105"/>
                <a:gd name="T41" fmla="*/ 290 h 310"/>
                <a:gd name="T42" fmla="*/ 93 w 105"/>
                <a:gd name="T43" fmla="*/ 287 h 310"/>
                <a:gd name="T44" fmla="*/ 85 w 105"/>
                <a:gd name="T45" fmla="*/ 279 h 310"/>
                <a:gd name="T46" fmla="*/ 79 w 105"/>
                <a:gd name="T47" fmla="*/ 267 h 310"/>
                <a:gd name="T48" fmla="*/ 79 w 105"/>
                <a:gd name="T49" fmla="*/ 253 h 310"/>
                <a:gd name="T50" fmla="*/ 79 w 105"/>
                <a:gd name="T51" fmla="*/ 25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310">
                  <a:moveTo>
                    <a:pt x="79" y="253"/>
                  </a:moveTo>
                  <a:lnTo>
                    <a:pt x="79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1" y="17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22" y="31"/>
                  </a:lnTo>
                  <a:lnTo>
                    <a:pt x="22" y="40"/>
                  </a:lnTo>
                  <a:lnTo>
                    <a:pt x="22" y="239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64"/>
                  </a:lnTo>
                  <a:lnTo>
                    <a:pt x="25" y="282"/>
                  </a:lnTo>
                  <a:lnTo>
                    <a:pt x="31" y="293"/>
                  </a:lnTo>
                  <a:lnTo>
                    <a:pt x="31" y="293"/>
                  </a:lnTo>
                  <a:lnTo>
                    <a:pt x="37" y="301"/>
                  </a:lnTo>
                  <a:lnTo>
                    <a:pt x="48" y="310"/>
                  </a:lnTo>
                  <a:lnTo>
                    <a:pt x="105" y="290"/>
                  </a:lnTo>
                  <a:lnTo>
                    <a:pt x="105" y="290"/>
                  </a:lnTo>
                  <a:lnTo>
                    <a:pt x="93" y="287"/>
                  </a:lnTo>
                  <a:lnTo>
                    <a:pt x="85" y="279"/>
                  </a:lnTo>
                  <a:lnTo>
                    <a:pt x="79" y="267"/>
                  </a:lnTo>
                  <a:lnTo>
                    <a:pt x="79" y="253"/>
                  </a:lnTo>
                  <a:lnTo>
                    <a:pt x="79" y="25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3" name="Freeform 1715"/>
            <p:cNvSpPr>
              <a:spLocks/>
            </p:cNvSpPr>
            <p:nvPr/>
          </p:nvSpPr>
          <p:spPr bwMode="auto">
            <a:xfrm>
              <a:off x="3010" y="3110"/>
              <a:ext cx="250" cy="310"/>
            </a:xfrm>
            <a:custGeom>
              <a:avLst/>
              <a:gdLst>
                <a:gd name="T0" fmla="*/ 233 w 250"/>
                <a:gd name="T1" fmla="*/ 279 h 310"/>
                <a:gd name="T2" fmla="*/ 230 w 250"/>
                <a:gd name="T3" fmla="*/ 259 h 310"/>
                <a:gd name="T4" fmla="*/ 230 w 250"/>
                <a:gd name="T5" fmla="*/ 85 h 310"/>
                <a:gd name="T6" fmla="*/ 222 w 250"/>
                <a:gd name="T7" fmla="*/ 46 h 310"/>
                <a:gd name="T8" fmla="*/ 199 w 250"/>
                <a:gd name="T9" fmla="*/ 17 h 310"/>
                <a:gd name="T10" fmla="*/ 185 w 250"/>
                <a:gd name="T11" fmla="*/ 12 h 310"/>
                <a:gd name="T12" fmla="*/ 148 w 250"/>
                <a:gd name="T13" fmla="*/ 0 h 310"/>
                <a:gd name="T14" fmla="*/ 128 w 250"/>
                <a:gd name="T15" fmla="*/ 0 h 310"/>
                <a:gd name="T16" fmla="*/ 77 w 250"/>
                <a:gd name="T17" fmla="*/ 9 h 310"/>
                <a:gd name="T18" fmla="*/ 29 w 250"/>
                <a:gd name="T19" fmla="*/ 31 h 310"/>
                <a:gd name="T20" fmla="*/ 29 w 250"/>
                <a:gd name="T21" fmla="*/ 111 h 310"/>
                <a:gd name="T22" fmla="*/ 43 w 250"/>
                <a:gd name="T23" fmla="*/ 74 h 310"/>
                <a:gd name="T24" fmla="*/ 63 w 250"/>
                <a:gd name="T25" fmla="*/ 49 h 310"/>
                <a:gd name="T26" fmla="*/ 74 w 250"/>
                <a:gd name="T27" fmla="*/ 37 h 310"/>
                <a:gd name="T28" fmla="*/ 105 w 250"/>
                <a:gd name="T29" fmla="*/ 26 h 310"/>
                <a:gd name="T30" fmla="*/ 122 w 250"/>
                <a:gd name="T31" fmla="*/ 23 h 310"/>
                <a:gd name="T32" fmla="*/ 145 w 250"/>
                <a:gd name="T33" fmla="*/ 29 h 310"/>
                <a:gd name="T34" fmla="*/ 162 w 250"/>
                <a:gd name="T35" fmla="*/ 40 h 310"/>
                <a:gd name="T36" fmla="*/ 171 w 250"/>
                <a:gd name="T37" fmla="*/ 49 h 310"/>
                <a:gd name="T38" fmla="*/ 176 w 250"/>
                <a:gd name="T39" fmla="*/ 68 h 310"/>
                <a:gd name="T40" fmla="*/ 176 w 250"/>
                <a:gd name="T41" fmla="*/ 80 h 310"/>
                <a:gd name="T42" fmla="*/ 174 w 250"/>
                <a:gd name="T43" fmla="*/ 108 h 310"/>
                <a:gd name="T44" fmla="*/ 165 w 250"/>
                <a:gd name="T45" fmla="*/ 117 h 310"/>
                <a:gd name="T46" fmla="*/ 151 w 250"/>
                <a:gd name="T47" fmla="*/ 122 h 310"/>
                <a:gd name="T48" fmla="*/ 97 w 250"/>
                <a:gd name="T49" fmla="*/ 139 h 310"/>
                <a:gd name="T50" fmla="*/ 43 w 250"/>
                <a:gd name="T51" fmla="*/ 159 h 310"/>
                <a:gd name="T52" fmla="*/ 23 w 250"/>
                <a:gd name="T53" fmla="*/ 174 h 310"/>
                <a:gd name="T54" fmla="*/ 3 w 250"/>
                <a:gd name="T55" fmla="*/ 210 h 310"/>
                <a:gd name="T56" fmla="*/ 0 w 250"/>
                <a:gd name="T57" fmla="*/ 233 h 310"/>
                <a:gd name="T58" fmla="*/ 6 w 250"/>
                <a:gd name="T59" fmla="*/ 259 h 310"/>
                <a:gd name="T60" fmla="*/ 20 w 250"/>
                <a:gd name="T61" fmla="*/ 284 h 310"/>
                <a:gd name="T62" fmla="*/ 32 w 250"/>
                <a:gd name="T63" fmla="*/ 296 h 310"/>
                <a:gd name="T64" fmla="*/ 60 w 250"/>
                <a:gd name="T65" fmla="*/ 310 h 310"/>
                <a:gd name="T66" fmla="*/ 77 w 250"/>
                <a:gd name="T67" fmla="*/ 310 h 310"/>
                <a:gd name="T68" fmla="*/ 120 w 250"/>
                <a:gd name="T69" fmla="*/ 304 h 310"/>
                <a:gd name="T70" fmla="*/ 159 w 250"/>
                <a:gd name="T71" fmla="*/ 279 h 310"/>
                <a:gd name="T72" fmla="*/ 171 w 250"/>
                <a:gd name="T73" fmla="*/ 247 h 310"/>
                <a:gd name="T74" fmla="*/ 139 w 250"/>
                <a:gd name="T75" fmla="*/ 267 h 310"/>
                <a:gd name="T76" fmla="*/ 103 w 250"/>
                <a:gd name="T77" fmla="*/ 273 h 310"/>
                <a:gd name="T78" fmla="*/ 94 w 250"/>
                <a:gd name="T79" fmla="*/ 273 h 310"/>
                <a:gd name="T80" fmla="*/ 74 w 250"/>
                <a:gd name="T81" fmla="*/ 267 h 310"/>
                <a:gd name="T82" fmla="*/ 68 w 250"/>
                <a:gd name="T83" fmla="*/ 259 h 310"/>
                <a:gd name="T84" fmla="*/ 57 w 250"/>
                <a:gd name="T85" fmla="*/ 242 h 310"/>
                <a:gd name="T86" fmla="*/ 54 w 250"/>
                <a:gd name="T87" fmla="*/ 222 h 310"/>
                <a:gd name="T88" fmla="*/ 54 w 250"/>
                <a:gd name="T89" fmla="*/ 210 h 310"/>
                <a:gd name="T90" fmla="*/ 63 w 250"/>
                <a:gd name="T91" fmla="*/ 193 h 310"/>
                <a:gd name="T92" fmla="*/ 68 w 250"/>
                <a:gd name="T93" fmla="*/ 185 h 310"/>
                <a:gd name="T94" fmla="*/ 108 w 250"/>
                <a:gd name="T95" fmla="*/ 162 h 310"/>
                <a:gd name="T96" fmla="*/ 154 w 250"/>
                <a:gd name="T97" fmla="*/ 148 h 310"/>
                <a:gd name="T98" fmla="*/ 176 w 250"/>
                <a:gd name="T99" fmla="*/ 242 h 310"/>
                <a:gd name="T100" fmla="*/ 176 w 250"/>
                <a:gd name="T101" fmla="*/ 262 h 310"/>
                <a:gd name="T102" fmla="*/ 179 w 250"/>
                <a:gd name="T103" fmla="*/ 282 h 310"/>
                <a:gd name="T104" fmla="*/ 182 w 250"/>
                <a:gd name="T105" fmla="*/ 293 h 310"/>
                <a:gd name="T106" fmla="*/ 199 w 250"/>
                <a:gd name="T107" fmla="*/ 310 h 310"/>
                <a:gd name="T108" fmla="*/ 250 w 250"/>
                <a:gd name="T109" fmla="*/ 290 h 310"/>
                <a:gd name="T110" fmla="*/ 233 w 250"/>
                <a:gd name="T111" fmla="*/ 27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0" h="310">
                  <a:moveTo>
                    <a:pt x="233" y="279"/>
                  </a:moveTo>
                  <a:lnTo>
                    <a:pt x="233" y="279"/>
                  </a:lnTo>
                  <a:lnTo>
                    <a:pt x="230" y="273"/>
                  </a:lnTo>
                  <a:lnTo>
                    <a:pt x="230" y="259"/>
                  </a:lnTo>
                  <a:lnTo>
                    <a:pt x="230" y="85"/>
                  </a:lnTo>
                  <a:lnTo>
                    <a:pt x="230" y="85"/>
                  </a:lnTo>
                  <a:lnTo>
                    <a:pt x="228" y="63"/>
                  </a:lnTo>
                  <a:lnTo>
                    <a:pt x="222" y="46"/>
                  </a:lnTo>
                  <a:lnTo>
                    <a:pt x="213" y="29"/>
                  </a:lnTo>
                  <a:lnTo>
                    <a:pt x="199" y="17"/>
                  </a:lnTo>
                  <a:lnTo>
                    <a:pt x="199" y="17"/>
                  </a:lnTo>
                  <a:lnTo>
                    <a:pt x="185" y="12"/>
                  </a:lnTo>
                  <a:lnTo>
                    <a:pt x="168" y="6"/>
                  </a:lnTo>
                  <a:lnTo>
                    <a:pt x="148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3" y="3"/>
                  </a:lnTo>
                  <a:lnTo>
                    <a:pt x="77" y="9"/>
                  </a:lnTo>
                  <a:lnTo>
                    <a:pt x="51" y="17"/>
                  </a:lnTo>
                  <a:lnTo>
                    <a:pt x="29" y="31"/>
                  </a:lnTo>
                  <a:lnTo>
                    <a:pt x="29" y="111"/>
                  </a:lnTo>
                  <a:lnTo>
                    <a:pt x="29" y="111"/>
                  </a:lnTo>
                  <a:lnTo>
                    <a:pt x="37" y="91"/>
                  </a:lnTo>
                  <a:lnTo>
                    <a:pt x="43" y="74"/>
                  </a:lnTo>
                  <a:lnTo>
                    <a:pt x="54" y="60"/>
                  </a:lnTo>
                  <a:lnTo>
                    <a:pt x="63" y="49"/>
                  </a:lnTo>
                  <a:lnTo>
                    <a:pt x="63" y="49"/>
                  </a:lnTo>
                  <a:lnTo>
                    <a:pt x="74" y="37"/>
                  </a:lnTo>
                  <a:lnTo>
                    <a:pt x="88" y="31"/>
                  </a:lnTo>
                  <a:lnTo>
                    <a:pt x="105" y="26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34" y="26"/>
                  </a:lnTo>
                  <a:lnTo>
                    <a:pt x="145" y="29"/>
                  </a:lnTo>
                  <a:lnTo>
                    <a:pt x="157" y="34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71" y="49"/>
                  </a:lnTo>
                  <a:lnTo>
                    <a:pt x="174" y="60"/>
                  </a:lnTo>
                  <a:lnTo>
                    <a:pt x="176" y="68"/>
                  </a:lnTo>
                  <a:lnTo>
                    <a:pt x="176" y="80"/>
                  </a:lnTo>
                  <a:lnTo>
                    <a:pt x="176" y="80"/>
                  </a:lnTo>
                  <a:lnTo>
                    <a:pt x="176" y="100"/>
                  </a:lnTo>
                  <a:lnTo>
                    <a:pt x="174" y="108"/>
                  </a:lnTo>
                  <a:lnTo>
                    <a:pt x="174" y="108"/>
                  </a:lnTo>
                  <a:lnTo>
                    <a:pt x="165" y="117"/>
                  </a:lnTo>
                  <a:lnTo>
                    <a:pt x="151" y="122"/>
                  </a:lnTo>
                  <a:lnTo>
                    <a:pt x="151" y="122"/>
                  </a:lnTo>
                  <a:lnTo>
                    <a:pt x="97" y="139"/>
                  </a:lnTo>
                  <a:lnTo>
                    <a:pt x="97" y="139"/>
                  </a:lnTo>
                  <a:lnTo>
                    <a:pt x="63" y="151"/>
                  </a:lnTo>
                  <a:lnTo>
                    <a:pt x="43" y="159"/>
                  </a:lnTo>
                  <a:lnTo>
                    <a:pt x="43" y="159"/>
                  </a:lnTo>
                  <a:lnTo>
                    <a:pt x="23" y="174"/>
                  </a:lnTo>
                  <a:lnTo>
                    <a:pt x="12" y="191"/>
                  </a:lnTo>
                  <a:lnTo>
                    <a:pt x="3" y="210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45"/>
                  </a:lnTo>
                  <a:lnTo>
                    <a:pt x="6" y="259"/>
                  </a:lnTo>
                  <a:lnTo>
                    <a:pt x="12" y="270"/>
                  </a:lnTo>
                  <a:lnTo>
                    <a:pt x="20" y="284"/>
                  </a:lnTo>
                  <a:lnTo>
                    <a:pt x="20" y="284"/>
                  </a:lnTo>
                  <a:lnTo>
                    <a:pt x="32" y="296"/>
                  </a:lnTo>
                  <a:lnTo>
                    <a:pt x="43" y="304"/>
                  </a:lnTo>
                  <a:lnTo>
                    <a:pt x="60" y="310"/>
                  </a:lnTo>
                  <a:lnTo>
                    <a:pt x="77" y="310"/>
                  </a:lnTo>
                  <a:lnTo>
                    <a:pt x="77" y="310"/>
                  </a:lnTo>
                  <a:lnTo>
                    <a:pt x="100" y="310"/>
                  </a:lnTo>
                  <a:lnTo>
                    <a:pt x="120" y="304"/>
                  </a:lnTo>
                  <a:lnTo>
                    <a:pt x="139" y="293"/>
                  </a:lnTo>
                  <a:lnTo>
                    <a:pt x="159" y="279"/>
                  </a:lnTo>
                  <a:lnTo>
                    <a:pt x="171" y="247"/>
                  </a:lnTo>
                  <a:lnTo>
                    <a:pt x="171" y="247"/>
                  </a:lnTo>
                  <a:lnTo>
                    <a:pt x="157" y="259"/>
                  </a:lnTo>
                  <a:lnTo>
                    <a:pt x="139" y="267"/>
                  </a:lnTo>
                  <a:lnTo>
                    <a:pt x="122" y="273"/>
                  </a:lnTo>
                  <a:lnTo>
                    <a:pt x="103" y="273"/>
                  </a:lnTo>
                  <a:lnTo>
                    <a:pt x="103" y="273"/>
                  </a:lnTo>
                  <a:lnTo>
                    <a:pt x="94" y="273"/>
                  </a:lnTo>
                  <a:lnTo>
                    <a:pt x="83" y="270"/>
                  </a:lnTo>
                  <a:lnTo>
                    <a:pt x="74" y="267"/>
                  </a:lnTo>
                  <a:lnTo>
                    <a:pt x="68" y="259"/>
                  </a:lnTo>
                  <a:lnTo>
                    <a:pt x="68" y="259"/>
                  </a:lnTo>
                  <a:lnTo>
                    <a:pt x="63" y="253"/>
                  </a:lnTo>
                  <a:lnTo>
                    <a:pt x="57" y="242"/>
                  </a:lnTo>
                  <a:lnTo>
                    <a:pt x="54" y="233"/>
                  </a:lnTo>
                  <a:lnTo>
                    <a:pt x="54" y="222"/>
                  </a:lnTo>
                  <a:lnTo>
                    <a:pt x="54" y="222"/>
                  </a:lnTo>
                  <a:lnTo>
                    <a:pt x="54" y="210"/>
                  </a:lnTo>
                  <a:lnTo>
                    <a:pt x="57" y="202"/>
                  </a:lnTo>
                  <a:lnTo>
                    <a:pt x="63" y="193"/>
                  </a:lnTo>
                  <a:lnTo>
                    <a:pt x="68" y="185"/>
                  </a:lnTo>
                  <a:lnTo>
                    <a:pt x="68" y="185"/>
                  </a:lnTo>
                  <a:lnTo>
                    <a:pt x="86" y="174"/>
                  </a:lnTo>
                  <a:lnTo>
                    <a:pt x="108" y="162"/>
                  </a:lnTo>
                  <a:lnTo>
                    <a:pt x="108" y="162"/>
                  </a:lnTo>
                  <a:lnTo>
                    <a:pt x="154" y="148"/>
                  </a:lnTo>
                  <a:lnTo>
                    <a:pt x="176" y="137"/>
                  </a:lnTo>
                  <a:lnTo>
                    <a:pt x="176" y="242"/>
                  </a:lnTo>
                  <a:lnTo>
                    <a:pt x="176" y="242"/>
                  </a:lnTo>
                  <a:lnTo>
                    <a:pt x="176" y="262"/>
                  </a:lnTo>
                  <a:lnTo>
                    <a:pt x="176" y="262"/>
                  </a:lnTo>
                  <a:lnTo>
                    <a:pt x="179" y="282"/>
                  </a:lnTo>
                  <a:lnTo>
                    <a:pt x="182" y="293"/>
                  </a:lnTo>
                  <a:lnTo>
                    <a:pt x="182" y="293"/>
                  </a:lnTo>
                  <a:lnTo>
                    <a:pt x="191" y="301"/>
                  </a:lnTo>
                  <a:lnTo>
                    <a:pt x="199" y="310"/>
                  </a:lnTo>
                  <a:lnTo>
                    <a:pt x="250" y="290"/>
                  </a:lnTo>
                  <a:lnTo>
                    <a:pt x="250" y="290"/>
                  </a:lnTo>
                  <a:lnTo>
                    <a:pt x="239" y="284"/>
                  </a:lnTo>
                  <a:lnTo>
                    <a:pt x="233" y="279"/>
                  </a:lnTo>
                  <a:lnTo>
                    <a:pt x="233" y="27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4" name="Freeform 1716"/>
            <p:cNvSpPr>
              <a:spLocks/>
            </p:cNvSpPr>
            <p:nvPr/>
          </p:nvSpPr>
          <p:spPr bwMode="auto">
            <a:xfrm>
              <a:off x="2871" y="2866"/>
              <a:ext cx="136" cy="170"/>
            </a:xfrm>
            <a:custGeom>
              <a:avLst/>
              <a:gdLst>
                <a:gd name="T0" fmla="*/ 31 w 136"/>
                <a:gd name="T1" fmla="*/ 11 h 170"/>
                <a:gd name="T2" fmla="*/ 31 w 136"/>
                <a:gd name="T3" fmla="*/ 116 h 170"/>
                <a:gd name="T4" fmla="*/ 31 w 136"/>
                <a:gd name="T5" fmla="*/ 116 h 170"/>
                <a:gd name="T6" fmla="*/ 34 w 136"/>
                <a:gd name="T7" fmla="*/ 131 h 170"/>
                <a:gd name="T8" fmla="*/ 40 w 136"/>
                <a:gd name="T9" fmla="*/ 142 h 170"/>
                <a:gd name="T10" fmla="*/ 46 w 136"/>
                <a:gd name="T11" fmla="*/ 150 h 170"/>
                <a:gd name="T12" fmla="*/ 51 w 136"/>
                <a:gd name="T13" fmla="*/ 153 h 170"/>
                <a:gd name="T14" fmla="*/ 63 w 136"/>
                <a:gd name="T15" fmla="*/ 156 h 170"/>
                <a:gd name="T16" fmla="*/ 74 w 136"/>
                <a:gd name="T17" fmla="*/ 159 h 170"/>
                <a:gd name="T18" fmla="*/ 74 w 136"/>
                <a:gd name="T19" fmla="*/ 159 h 170"/>
                <a:gd name="T20" fmla="*/ 85 w 136"/>
                <a:gd name="T21" fmla="*/ 159 h 170"/>
                <a:gd name="T22" fmla="*/ 94 w 136"/>
                <a:gd name="T23" fmla="*/ 156 h 170"/>
                <a:gd name="T24" fmla="*/ 102 w 136"/>
                <a:gd name="T25" fmla="*/ 150 h 170"/>
                <a:gd name="T26" fmla="*/ 108 w 136"/>
                <a:gd name="T27" fmla="*/ 145 h 170"/>
                <a:gd name="T28" fmla="*/ 111 w 136"/>
                <a:gd name="T29" fmla="*/ 139 h 170"/>
                <a:gd name="T30" fmla="*/ 114 w 136"/>
                <a:gd name="T31" fmla="*/ 131 h 170"/>
                <a:gd name="T32" fmla="*/ 117 w 136"/>
                <a:gd name="T33" fmla="*/ 116 h 170"/>
                <a:gd name="T34" fmla="*/ 117 w 136"/>
                <a:gd name="T35" fmla="*/ 11 h 170"/>
                <a:gd name="T36" fmla="*/ 117 w 136"/>
                <a:gd name="T37" fmla="*/ 11 h 170"/>
                <a:gd name="T38" fmla="*/ 114 w 136"/>
                <a:gd name="T39" fmla="*/ 3 h 170"/>
                <a:gd name="T40" fmla="*/ 108 w 136"/>
                <a:gd name="T41" fmla="*/ 0 h 170"/>
                <a:gd name="T42" fmla="*/ 136 w 136"/>
                <a:gd name="T43" fmla="*/ 0 h 170"/>
                <a:gd name="T44" fmla="*/ 136 w 136"/>
                <a:gd name="T45" fmla="*/ 0 h 170"/>
                <a:gd name="T46" fmla="*/ 131 w 136"/>
                <a:gd name="T47" fmla="*/ 3 h 170"/>
                <a:gd name="T48" fmla="*/ 131 w 136"/>
                <a:gd name="T49" fmla="*/ 11 h 170"/>
                <a:gd name="T50" fmla="*/ 128 w 136"/>
                <a:gd name="T51" fmla="*/ 114 h 170"/>
                <a:gd name="T52" fmla="*/ 128 w 136"/>
                <a:gd name="T53" fmla="*/ 114 h 170"/>
                <a:gd name="T54" fmla="*/ 128 w 136"/>
                <a:gd name="T55" fmla="*/ 128 h 170"/>
                <a:gd name="T56" fmla="*/ 125 w 136"/>
                <a:gd name="T57" fmla="*/ 139 h 170"/>
                <a:gd name="T58" fmla="*/ 119 w 136"/>
                <a:gd name="T59" fmla="*/ 150 h 170"/>
                <a:gd name="T60" fmla="*/ 111 w 136"/>
                <a:gd name="T61" fmla="*/ 156 h 170"/>
                <a:gd name="T62" fmla="*/ 102 w 136"/>
                <a:gd name="T63" fmla="*/ 162 h 170"/>
                <a:gd name="T64" fmla="*/ 94 w 136"/>
                <a:gd name="T65" fmla="*/ 167 h 170"/>
                <a:gd name="T66" fmla="*/ 71 w 136"/>
                <a:gd name="T67" fmla="*/ 170 h 170"/>
                <a:gd name="T68" fmla="*/ 71 w 136"/>
                <a:gd name="T69" fmla="*/ 170 h 170"/>
                <a:gd name="T70" fmla="*/ 51 w 136"/>
                <a:gd name="T71" fmla="*/ 167 h 170"/>
                <a:gd name="T72" fmla="*/ 40 w 136"/>
                <a:gd name="T73" fmla="*/ 165 h 170"/>
                <a:gd name="T74" fmla="*/ 31 w 136"/>
                <a:gd name="T75" fmla="*/ 159 h 170"/>
                <a:gd name="T76" fmla="*/ 20 w 136"/>
                <a:gd name="T77" fmla="*/ 150 h 170"/>
                <a:gd name="T78" fmla="*/ 14 w 136"/>
                <a:gd name="T79" fmla="*/ 142 h 170"/>
                <a:gd name="T80" fmla="*/ 9 w 136"/>
                <a:gd name="T81" fmla="*/ 128 h 170"/>
                <a:gd name="T82" fmla="*/ 9 w 136"/>
                <a:gd name="T83" fmla="*/ 114 h 170"/>
                <a:gd name="T84" fmla="*/ 9 w 136"/>
                <a:gd name="T85" fmla="*/ 11 h 170"/>
                <a:gd name="T86" fmla="*/ 9 w 136"/>
                <a:gd name="T87" fmla="*/ 11 h 170"/>
                <a:gd name="T88" fmla="*/ 6 w 136"/>
                <a:gd name="T89" fmla="*/ 3 h 170"/>
                <a:gd name="T90" fmla="*/ 0 w 136"/>
                <a:gd name="T91" fmla="*/ 0 h 170"/>
                <a:gd name="T92" fmla="*/ 40 w 136"/>
                <a:gd name="T93" fmla="*/ 0 h 170"/>
                <a:gd name="T94" fmla="*/ 40 w 136"/>
                <a:gd name="T95" fmla="*/ 0 h 170"/>
                <a:gd name="T96" fmla="*/ 34 w 136"/>
                <a:gd name="T97" fmla="*/ 3 h 170"/>
                <a:gd name="T98" fmla="*/ 31 w 136"/>
                <a:gd name="T99" fmla="*/ 11 h 170"/>
                <a:gd name="T100" fmla="*/ 31 w 136"/>
                <a:gd name="T101" fmla="*/ 1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6" h="170">
                  <a:moveTo>
                    <a:pt x="31" y="11"/>
                  </a:moveTo>
                  <a:lnTo>
                    <a:pt x="31" y="116"/>
                  </a:lnTo>
                  <a:lnTo>
                    <a:pt x="31" y="116"/>
                  </a:lnTo>
                  <a:lnTo>
                    <a:pt x="34" y="131"/>
                  </a:lnTo>
                  <a:lnTo>
                    <a:pt x="40" y="142"/>
                  </a:lnTo>
                  <a:lnTo>
                    <a:pt x="46" y="150"/>
                  </a:lnTo>
                  <a:lnTo>
                    <a:pt x="51" y="153"/>
                  </a:lnTo>
                  <a:lnTo>
                    <a:pt x="63" y="156"/>
                  </a:lnTo>
                  <a:lnTo>
                    <a:pt x="74" y="159"/>
                  </a:lnTo>
                  <a:lnTo>
                    <a:pt x="74" y="159"/>
                  </a:lnTo>
                  <a:lnTo>
                    <a:pt x="85" y="159"/>
                  </a:lnTo>
                  <a:lnTo>
                    <a:pt x="94" y="156"/>
                  </a:lnTo>
                  <a:lnTo>
                    <a:pt x="102" y="150"/>
                  </a:lnTo>
                  <a:lnTo>
                    <a:pt x="108" y="145"/>
                  </a:lnTo>
                  <a:lnTo>
                    <a:pt x="111" y="139"/>
                  </a:lnTo>
                  <a:lnTo>
                    <a:pt x="114" y="131"/>
                  </a:lnTo>
                  <a:lnTo>
                    <a:pt x="117" y="116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31" y="3"/>
                  </a:lnTo>
                  <a:lnTo>
                    <a:pt x="131" y="11"/>
                  </a:lnTo>
                  <a:lnTo>
                    <a:pt x="128" y="114"/>
                  </a:lnTo>
                  <a:lnTo>
                    <a:pt x="128" y="114"/>
                  </a:lnTo>
                  <a:lnTo>
                    <a:pt x="128" y="128"/>
                  </a:lnTo>
                  <a:lnTo>
                    <a:pt x="125" y="139"/>
                  </a:lnTo>
                  <a:lnTo>
                    <a:pt x="119" y="150"/>
                  </a:lnTo>
                  <a:lnTo>
                    <a:pt x="111" y="156"/>
                  </a:lnTo>
                  <a:lnTo>
                    <a:pt x="102" y="162"/>
                  </a:lnTo>
                  <a:lnTo>
                    <a:pt x="94" y="167"/>
                  </a:lnTo>
                  <a:lnTo>
                    <a:pt x="71" y="170"/>
                  </a:lnTo>
                  <a:lnTo>
                    <a:pt x="71" y="170"/>
                  </a:lnTo>
                  <a:lnTo>
                    <a:pt x="51" y="167"/>
                  </a:lnTo>
                  <a:lnTo>
                    <a:pt x="40" y="165"/>
                  </a:lnTo>
                  <a:lnTo>
                    <a:pt x="31" y="159"/>
                  </a:lnTo>
                  <a:lnTo>
                    <a:pt x="20" y="150"/>
                  </a:lnTo>
                  <a:lnTo>
                    <a:pt x="14" y="142"/>
                  </a:lnTo>
                  <a:lnTo>
                    <a:pt x="9" y="128"/>
                  </a:lnTo>
                  <a:lnTo>
                    <a:pt x="9" y="114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4" y="3"/>
                  </a:lnTo>
                  <a:lnTo>
                    <a:pt x="31" y="11"/>
                  </a:lnTo>
                  <a:lnTo>
                    <a:pt x="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5" name="Freeform 1717"/>
            <p:cNvSpPr>
              <a:spLocks/>
            </p:cNvSpPr>
            <p:nvPr/>
          </p:nvSpPr>
          <p:spPr bwMode="auto">
            <a:xfrm>
              <a:off x="3022" y="2866"/>
              <a:ext cx="153" cy="173"/>
            </a:xfrm>
            <a:custGeom>
              <a:avLst/>
              <a:gdLst>
                <a:gd name="T0" fmla="*/ 133 w 153"/>
                <a:gd name="T1" fmla="*/ 11 h 173"/>
                <a:gd name="T2" fmla="*/ 133 w 153"/>
                <a:gd name="T3" fmla="*/ 11 h 173"/>
                <a:gd name="T4" fmla="*/ 133 w 153"/>
                <a:gd name="T5" fmla="*/ 3 h 173"/>
                <a:gd name="T6" fmla="*/ 127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7 w 153"/>
                <a:gd name="T13" fmla="*/ 3 h 173"/>
                <a:gd name="T14" fmla="*/ 147 w 153"/>
                <a:gd name="T15" fmla="*/ 11 h 173"/>
                <a:gd name="T16" fmla="*/ 147 w 153"/>
                <a:gd name="T17" fmla="*/ 173 h 173"/>
                <a:gd name="T18" fmla="*/ 147 w 153"/>
                <a:gd name="T19" fmla="*/ 173 h 173"/>
                <a:gd name="T20" fmla="*/ 88 w 153"/>
                <a:gd name="T21" fmla="*/ 99 h 173"/>
                <a:gd name="T22" fmla="*/ 28 w 153"/>
                <a:gd name="T23" fmla="*/ 25 h 173"/>
                <a:gd name="T24" fmla="*/ 28 w 153"/>
                <a:gd name="T25" fmla="*/ 156 h 173"/>
                <a:gd name="T26" fmla="*/ 28 w 153"/>
                <a:gd name="T27" fmla="*/ 156 h 173"/>
                <a:gd name="T28" fmla="*/ 31 w 153"/>
                <a:gd name="T29" fmla="*/ 165 h 173"/>
                <a:gd name="T30" fmla="*/ 34 w 153"/>
                <a:gd name="T31" fmla="*/ 167 h 173"/>
                <a:gd name="T32" fmla="*/ 8 w 153"/>
                <a:gd name="T33" fmla="*/ 167 h 173"/>
                <a:gd name="T34" fmla="*/ 8 w 153"/>
                <a:gd name="T35" fmla="*/ 167 h 173"/>
                <a:gd name="T36" fmla="*/ 14 w 153"/>
                <a:gd name="T37" fmla="*/ 165 h 173"/>
                <a:gd name="T38" fmla="*/ 14 w 153"/>
                <a:gd name="T39" fmla="*/ 156 h 173"/>
                <a:gd name="T40" fmla="*/ 14 w 153"/>
                <a:gd name="T41" fmla="*/ 20 h 173"/>
                <a:gd name="T42" fmla="*/ 14 w 153"/>
                <a:gd name="T43" fmla="*/ 20 h 173"/>
                <a:gd name="T44" fmla="*/ 14 w 153"/>
                <a:gd name="T45" fmla="*/ 14 h 173"/>
                <a:gd name="T46" fmla="*/ 11 w 153"/>
                <a:gd name="T47" fmla="*/ 8 h 173"/>
                <a:gd name="T48" fmla="*/ 11 w 153"/>
                <a:gd name="T49" fmla="*/ 8 h 173"/>
                <a:gd name="T50" fmla="*/ 8 w 153"/>
                <a:gd name="T51" fmla="*/ 3 h 173"/>
                <a:gd name="T52" fmla="*/ 0 w 153"/>
                <a:gd name="T53" fmla="*/ 0 h 173"/>
                <a:gd name="T54" fmla="*/ 37 w 153"/>
                <a:gd name="T55" fmla="*/ 0 h 173"/>
                <a:gd name="T56" fmla="*/ 133 w 153"/>
                <a:gd name="T57" fmla="*/ 119 h 173"/>
                <a:gd name="T58" fmla="*/ 133 w 153"/>
                <a:gd name="T59" fmla="*/ 11 h 173"/>
                <a:gd name="T60" fmla="*/ 133 w 153"/>
                <a:gd name="T61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3" h="173">
                  <a:moveTo>
                    <a:pt x="133" y="11"/>
                  </a:moveTo>
                  <a:lnTo>
                    <a:pt x="133" y="11"/>
                  </a:lnTo>
                  <a:lnTo>
                    <a:pt x="133" y="3"/>
                  </a:lnTo>
                  <a:lnTo>
                    <a:pt x="127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7" y="3"/>
                  </a:lnTo>
                  <a:lnTo>
                    <a:pt x="147" y="11"/>
                  </a:lnTo>
                  <a:lnTo>
                    <a:pt x="147" y="173"/>
                  </a:lnTo>
                  <a:lnTo>
                    <a:pt x="147" y="173"/>
                  </a:lnTo>
                  <a:lnTo>
                    <a:pt x="88" y="99"/>
                  </a:lnTo>
                  <a:lnTo>
                    <a:pt x="28" y="25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4" y="167"/>
                  </a:lnTo>
                  <a:lnTo>
                    <a:pt x="8" y="167"/>
                  </a:lnTo>
                  <a:lnTo>
                    <a:pt x="8" y="167"/>
                  </a:lnTo>
                  <a:lnTo>
                    <a:pt x="14" y="165"/>
                  </a:lnTo>
                  <a:lnTo>
                    <a:pt x="14" y="15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4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8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133" y="119"/>
                  </a:lnTo>
                  <a:lnTo>
                    <a:pt x="133" y="11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6" name="Freeform 1718"/>
            <p:cNvSpPr>
              <a:spLocks/>
            </p:cNvSpPr>
            <p:nvPr/>
          </p:nvSpPr>
          <p:spPr bwMode="auto">
            <a:xfrm>
              <a:off x="320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1 w 37"/>
                <a:gd name="T5" fmla="*/ 3 h 167"/>
                <a:gd name="T6" fmla="*/ 28 w 37"/>
                <a:gd name="T7" fmla="*/ 11 h 167"/>
                <a:gd name="T8" fmla="*/ 28 w 37"/>
                <a:gd name="T9" fmla="*/ 156 h 167"/>
                <a:gd name="T10" fmla="*/ 28 w 37"/>
                <a:gd name="T11" fmla="*/ 156 h 167"/>
                <a:gd name="T12" fmla="*/ 31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2 w 37"/>
                <a:gd name="T21" fmla="*/ 165 h 167"/>
                <a:gd name="T22" fmla="*/ 5 w 37"/>
                <a:gd name="T23" fmla="*/ 156 h 167"/>
                <a:gd name="T24" fmla="*/ 5 w 37"/>
                <a:gd name="T25" fmla="*/ 11 h 167"/>
                <a:gd name="T26" fmla="*/ 5 w 37"/>
                <a:gd name="T27" fmla="*/ 11 h 167"/>
                <a:gd name="T28" fmla="*/ 2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1" y="3"/>
                  </a:lnTo>
                  <a:lnTo>
                    <a:pt x="28" y="11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2" y="165"/>
                  </a:lnTo>
                  <a:lnTo>
                    <a:pt x="5" y="156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7" name="Freeform 1719"/>
            <p:cNvSpPr>
              <a:spLocks/>
            </p:cNvSpPr>
            <p:nvPr/>
          </p:nvSpPr>
          <p:spPr bwMode="auto">
            <a:xfrm>
              <a:off x="3249" y="2866"/>
              <a:ext cx="153" cy="173"/>
            </a:xfrm>
            <a:custGeom>
              <a:avLst/>
              <a:gdLst>
                <a:gd name="T0" fmla="*/ 131 w 153"/>
                <a:gd name="T1" fmla="*/ 11 h 173"/>
                <a:gd name="T2" fmla="*/ 131 w 153"/>
                <a:gd name="T3" fmla="*/ 11 h 173"/>
                <a:gd name="T4" fmla="*/ 131 w 153"/>
                <a:gd name="T5" fmla="*/ 3 h 173"/>
                <a:gd name="T6" fmla="*/ 125 w 153"/>
                <a:gd name="T7" fmla="*/ 0 h 173"/>
                <a:gd name="T8" fmla="*/ 153 w 153"/>
                <a:gd name="T9" fmla="*/ 0 h 173"/>
                <a:gd name="T10" fmla="*/ 153 w 153"/>
                <a:gd name="T11" fmla="*/ 0 h 173"/>
                <a:gd name="T12" fmla="*/ 148 w 153"/>
                <a:gd name="T13" fmla="*/ 6 h 173"/>
                <a:gd name="T14" fmla="*/ 142 w 153"/>
                <a:gd name="T15" fmla="*/ 11 h 173"/>
                <a:gd name="T16" fmla="*/ 142 w 153"/>
                <a:gd name="T17" fmla="*/ 11 h 173"/>
                <a:gd name="T18" fmla="*/ 82 w 153"/>
                <a:gd name="T19" fmla="*/ 173 h 173"/>
                <a:gd name="T20" fmla="*/ 82 w 153"/>
                <a:gd name="T21" fmla="*/ 173 h 173"/>
                <a:gd name="T22" fmla="*/ 14 w 153"/>
                <a:gd name="T23" fmla="*/ 11 h 173"/>
                <a:gd name="T24" fmla="*/ 14 w 153"/>
                <a:gd name="T25" fmla="*/ 11 h 173"/>
                <a:gd name="T26" fmla="*/ 8 w 153"/>
                <a:gd name="T27" fmla="*/ 6 h 173"/>
                <a:gd name="T28" fmla="*/ 0 w 153"/>
                <a:gd name="T29" fmla="*/ 0 h 173"/>
                <a:gd name="T30" fmla="*/ 45 w 153"/>
                <a:gd name="T31" fmla="*/ 0 h 173"/>
                <a:gd name="T32" fmla="*/ 45 w 153"/>
                <a:gd name="T33" fmla="*/ 0 h 173"/>
                <a:gd name="T34" fmla="*/ 43 w 153"/>
                <a:gd name="T35" fmla="*/ 3 h 173"/>
                <a:gd name="T36" fmla="*/ 40 w 153"/>
                <a:gd name="T37" fmla="*/ 6 h 173"/>
                <a:gd name="T38" fmla="*/ 43 w 153"/>
                <a:gd name="T39" fmla="*/ 14 h 173"/>
                <a:gd name="T40" fmla="*/ 43 w 153"/>
                <a:gd name="T41" fmla="*/ 14 h 173"/>
                <a:gd name="T42" fmla="*/ 85 w 153"/>
                <a:gd name="T43" fmla="*/ 128 h 173"/>
                <a:gd name="T44" fmla="*/ 85 w 153"/>
                <a:gd name="T45" fmla="*/ 128 h 173"/>
                <a:gd name="T46" fmla="*/ 131 w 153"/>
                <a:gd name="T47" fmla="*/ 11 h 173"/>
                <a:gd name="T48" fmla="*/ 131 w 153"/>
                <a:gd name="T49" fmla="*/ 1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" h="173">
                  <a:moveTo>
                    <a:pt x="131" y="11"/>
                  </a:moveTo>
                  <a:lnTo>
                    <a:pt x="131" y="11"/>
                  </a:lnTo>
                  <a:lnTo>
                    <a:pt x="131" y="3"/>
                  </a:lnTo>
                  <a:lnTo>
                    <a:pt x="12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48" y="6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82" y="173"/>
                  </a:lnTo>
                  <a:lnTo>
                    <a:pt x="82" y="17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8" y="6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0" y="6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85" y="128"/>
                  </a:lnTo>
                  <a:lnTo>
                    <a:pt x="85" y="128"/>
                  </a:lnTo>
                  <a:lnTo>
                    <a:pt x="131" y="11"/>
                  </a:lnTo>
                  <a:lnTo>
                    <a:pt x="131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8" name="Freeform 1720"/>
            <p:cNvSpPr>
              <a:spLocks/>
            </p:cNvSpPr>
            <p:nvPr/>
          </p:nvSpPr>
          <p:spPr bwMode="auto">
            <a:xfrm>
              <a:off x="3411" y="2866"/>
              <a:ext cx="105" cy="167"/>
            </a:xfrm>
            <a:custGeom>
              <a:avLst/>
              <a:gdLst>
                <a:gd name="T0" fmla="*/ 94 w 105"/>
                <a:gd name="T1" fmla="*/ 23 h 167"/>
                <a:gd name="T2" fmla="*/ 94 w 105"/>
                <a:gd name="T3" fmla="*/ 23 h 167"/>
                <a:gd name="T4" fmla="*/ 85 w 105"/>
                <a:gd name="T5" fmla="*/ 14 h 167"/>
                <a:gd name="T6" fmla="*/ 74 w 105"/>
                <a:gd name="T7" fmla="*/ 11 h 167"/>
                <a:gd name="T8" fmla="*/ 74 w 105"/>
                <a:gd name="T9" fmla="*/ 11 h 167"/>
                <a:gd name="T10" fmla="*/ 31 w 105"/>
                <a:gd name="T11" fmla="*/ 11 h 167"/>
                <a:gd name="T12" fmla="*/ 31 w 105"/>
                <a:gd name="T13" fmla="*/ 68 h 167"/>
                <a:gd name="T14" fmla="*/ 71 w 105"/>
                <a:gd name="T15" fmla="*/ 68 h 167"/>
                <a:gd name="T16" fmla="*/ 71 w 105"/>
                <a:gd name="T17" fmla="*/ 68 h 167"/>
                <a:gd name="T18" fmla="*/ 76 w 105"/>
                <a:gd name="T19" fmla="*/ 65 h 167"/>
                <a:gd name="T20" fmla="*/ 79 w 105"/>
                <a:gd name="T21" fmla="*/ 62 h 167"/>
                <a:gd name="T22" fmla="*/ 79 w 105"/>
                <a:gd name="T23" fmla="*/ 88 h 167"/>
                <a:gd name="T24" fmla="*/ 79 w 105"/>
                <a:gd name="T25" fmla="*/ 88 h 167"/>
                <a:gd name="T26" fmla="*/ 76 w 105"/>
                <a:gd name="T27" fmla="*/ 82 h 167"/>
                <a:gd name="T28" fmla="*/ 71 w 105"/>
                <a:gd name="T29" fmla="*/ 82 h 167"/>
                <a:gd name="T30" fmla="*/ 31 w 105"/>
                <a:gd name="T31" fmla="*/ 82 h 167"/>
                <a:gd name="T32" fmla="*/ 31 w 105"/>
                <a:gd name="T33" fmla="*/ 153 h 167"/>
                <a:gd name="T34" fmla="*/ 31 w 105"/>
                <a:gd name="T35" fmla="*/ 153 h 167"/>
                <a:gd name="T36" fmla="*/ 59 w 105"/>
                <a:gd name="T37" fmla="*/ 156 h 167"/>
                <a:gd name="T38" fmla="*/ 59 w 105"/>
                <a:gd name="T39" fmla="*/ 156 h 167"/>
                <a:gd name="T40" fmla="*/ 76 w 105"/>
                <a:gd name="T41" fmla="*/ 156 h 167"/>
                <a:gd name="T42" fmla="*/ 88 w 105"/>
                <a:gd name="T43" fmla="*/ 153 h 167"/>
                <a:gd name="T44" fmla="*/ 96 w 105"/>
                <a:gd name="T45" fmla="*/ 148 h 167"/>
                <a:gd name="T46" fmla="*/ 105 w 105"/>
                <a:gd name="T47" fmla="*/ 139 h 167"/>
                <a:gd name="T48" fmla="*/ 99 w 105"/>
                <a:gd name="T49" fmla="*/ 167 h 167"/>
                <a:gd name="T50" fmla="*/ 0 w 105"/>
                <a:gd name="T51" fmla="*/ 167 h 167"/>
                <a:gd name="T52" fmla="*/ 0 w 105"/>
                <a:gd name="T53" fmla="*/ 167 h 167"/>
                <a:gd name="T54" fmla="*/ 5 w 105"/>
                <a:gd name="T55" fmla="*/ 165 h 167"/>
                <a:gd name="T56" fmla="*/ 8 w 105"/>
                <a:gd name="T57" fmla="*/ 156 h 167"/>
                <a:gd name="T58" fmla="*/ 8 w 105"/>
                <a:gd name="T59" fmla="*/ 11 h 167"/>
                <a:gd name="T60" fmla="*/ 8 w 105"/>
                <a:gd name="T61" fmla="*/ 11 h 167"/>
                <a:gd name="T62" fmla="*/ 5 w 105"/>
                <a:gd name="T63" fmla="*/ 3 h 167"/>
                <a:gd name="T64" fmla="*/ 0 w 105"/>
                <a:gd name="T65" fmla="*/ 0 h 167"/>
                <a:gd name="T66" fmla="*/ 94 w 105"/>
                <a:gd name="T67" fmla="*/ 0 h 167"/>
                <a:gd name="T68" fmla="*/ 94 w 105"/>
                <a:gd name="T69" fmla="*/ 23 h 167"/>
                <a:gd name="T70" fmla="*/ 94 w 105"/>
                <a:gd name="T71" fmla="*/ 2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5" h="167">
                  <a:moveTo>
                    <a:pt x="94" y="23"/>
                  </a:moveTo>
                  <a:lnTo>
                    <a:pt x="94" y="23"/>
                  </a:lnTo>
                  <a:lnTo>
                    <a:pt x="85" y="14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6" y="65"/>
                  </a:lnTo>
                  <a:lnTo>
                    <a:pt x="79" y="62"/>
                  </a:lnTo>
                  <a:lnTo>
                    <a:pt x="79" y="88"/>
                  </a:lnTo>
                  <a:lnTo>
                    <a:pt x="79" y="88"/>
                  </a:lnTo>
                  <a:lnTo>
                    <a:pt x="76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3"/>
                  </a:lnTo>
                  <a:lnTo>
                    <a:pt x="31" y="153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76" y="156"/>
                  </a:lnTo>
                  <a:lnTo>
                    <a:pt x="88" y="153"/>
                  </a:lnTo>
                  <a:lnTo>
                    <a:pt x="96" y="148"/>
                  </a:lnTo>
                  <a:lnTo>
                    <a:pt x="105" y="139"/>
                  </a:lnTo>
                  <a:lnTo>
                    <a:pt x="99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5" y="165"/>
                  </a:lnTo>
                  <a:lnTo>
                    <a:pt x="8" y="156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23"/>
                  </a:lnTo>
                  <a:lnTo>
                    <a:pt x="94" y="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69" name="Freeform 1721"/>
            <p:cNvSpPr>
              <a:spLocks noEditPoints="1"/>
            </p:cNvSpPr>
            <p:nvPr/>
          </p:nvSpPr>
          <p:spPr bwMode="auto">
            <a:xfrm>
              <a:off x="3527" y="2866"/>
              <a:ext cx="145" cy="167"/>
            </a:xfrm>
            <a:custGeom>
              <a:avLst/>
              <a:gdLst>
                <a:gd name="T0" fmla="*/ 68 w 145"/>
                <a:gd name="T1" fmla="*/ 82 h 167"/>
                <a:gd name="T2" fmla="*/ 85 w 145"/>
                <a:gd name="T3" fmla="*/ 91 h 167"/>
                <a:gd name="T4" fmla="*/ 94 w 145"/>
                <a:gd name="T5" fmla="*/ 102 h 167"/>
                <a:gd name="T6" fmla="*/ 120 w 145"/>
                <a:gd name="T7" fmla="*/ 145 h 167"/>
                <a:gd name="T8" fmla="*/ 131 w 145"/>
                <a:gd name="T9" fmla="*/ 159 h 167"/>
                <a:gd name="T10" fmla="*/ 145 w 145"/>
                <a:gd name="T11" fmla="*/ 167 h 167"/>
                <a:gd name="T12" fmla="*/ 120 w 145"/>
                <a:gd name="T13" fmla="*/ 167 h 167"/>
                <a:gd name="T14" fmla="*/ 108 w 145"/>
                <a:gd name="T15" fmla="*/ 165 h 167"/>
                <a:gd name="T16" fmla="*/ 100 w 145"/>
                <a:gd name="T17" fmla="*/ 156 h 167"/>
                <a:gd name="T18" fmla="*/ 71 w 145"/>
                <a:gd name="T19" fmla="*/ 111 h 167"/>
                <a:gd name="T20" fmla="*/ 54 w 145"/>
                <a:gd name="T21" fmla="*/ 91 h 167"/>
                <a:gd name="T22" fmla="*/ 46 w 145"/>
                <a:gd name="T23" fmla="*/ 91 h 167"/>
                <a:gd name="T24" fmla="*/ 32 w 145"/>
                <a:gd name="T25" fmla="*/ 156 h 167"/>
                <a:gd name="T26" fmla="*/ 34 w 145"/>
                <a:gd name="T27" fmla="*/ 165 h 167"/>
                <a:gd name="T28" fmla="*/ 0 w 145"/>
                <a:gd name="T29" fmla="*/ 167 h 167"/>
                <a:gd name="T30" fmla="*/ 6 w 145"/>
                <a:gd name="T31" fmla="*/ 165 h 167"/>
                <a:gd name="T32" fmla="*/ 9 w 145"/>
                <a:gd name="T33" fmla="*/ 11 h 167"/>
                <a:gd name="T34" fmla="*/ 6 w 145"/>
                <a:gd name="T35" fmla="*/ 3 h 167"/>
                <a:gd name="T36" fmla="*/ 49 w 145"/>
                <a:gd name="T37" fmla="*/ 0 h 167"/>
                <a:gd name="T38" fmla="*/ 66 w 145"/>
                <a:gd name="T39" fmla="*/ 0 h 167"/>
                <a:gd name="T40" fmla="*/ 88 w 145"/>
                <a:gd name="T41" fmla="*/ 8 h 167"/>
                <a:gd name="T42" fmla="*/ 103 w 145"/>
                <a:gd name="T43" fmla="*/ 20 h 167"/>
                <a:gd name="T44" fmla="*/ 108 w 145"/>
                <a:gd name="T45" fmla="*/ 40 h 167"/>
                <a:gd name="T46" fmla="*/ 108 w 145"/>
                <a:gd name="T47" fmla="*/ 51 h 167"/>
                <a:gd name="T48" fmla="*/ 100 w 145"/>
                <a:gd name="T49" fmla="*/ 65 h 167"/>
                <a:gd name="T50" fmla="*/ 83 w 145"/>
                <a:gd name="T51" fmla="*/ 79 h 167"/>
                <a:gd name="T52" fmla="*/ 68 w 145"/>
                <a:gd name="T53" fmla="*/ 82 h 167"/>
                <a:gd name="T54" fmla="*/ 32 w 145"/>
                <a:gd name="T55" fmla="*/ 77 h 167"/>
                <a:gd name="T56" fmla="*/ 46 w 145"/>
                <a:gd name="T57" fmla="*/ 77 h 167"/>
                <a:gd name="T58" fmla="*/ 60 w 145"/>
                <a:gd name="T59" fmla="*/ 77 h 167"/>
                <a:gd name="T60" fmla="*/ 77 w 145"/>
                <a:gd name="T61" fmla="*/ 65 h 167"/>
                <a:gd name="T62" fmla="*/ 83 w 145"/>
                <a:gd name="T63" fmla="*/ 51 h 167"/>
                <a:gd name="T64" fmla="*/ 83 w 145"/>
                <a:gd name="T65" fmla="*/ 42 h 167"/>
                <a:gd name="T66" fmla="*/ 77 w 145"/>
                <a:gd name="T67" fmla="*/ 20 h 167"/>
                <a:gd name="T68" fmla="*/ 60 w 145"/>
                <a:gd name="T69" fmla="*/ 11 h 167"/>
                <a:gd name="T70" fmla="*/ 49 w 145"/>
                <a:gd name="T71" fmla="*/ 8 h 167"/>
                <a:gd name="T72" fmla="*/ 32 w 145"/>
                <a:gd name="T73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67">
                  <a:moveTo>
                    <a:pt x="68" y="82"/>
                  </a:moveTo>
                  <a:lnTo>
                    <a:pt x="68" y="82"/>
                  </a:lnTo>
                  <a:lnTo>
                    <a:pt x="77" y="85"/>
                  </a:lnTo>
                  <a:lnTo>
                    <a:pt x="85" y="91"/>
                  </a:lnTo>
                  <a:lnTo>
                    <a:pt x="94" y="102"/>
                  </a:lnTo>
                  <a:lnTo>
                    <a:pt x="94" y="102"/>
                  </a:lnTo>
                  <a:lnTo>
                    <a:pt x="108" y="125"/>
                  </a:lnTo>
                  <a:lnTo>
                    <a:pt x="120" y="145"/>
                  </a:lnTo>
                  <a:lnTo>
                    <a:pt x="131" y="159"/>
                  </a:lnTo>
                  <a:lnTo>
                    <a:pt x="131" y="159"/>
                  </a:lnTo>
                  <a:lnTo>
                    <a:pt x="139" y="165"/>
                  </a:lnTo>
                  <a:lnTo>
                    <a:pt x="145" y="167"/>
                  </a:lnTo>
                  <a:lnTo>
                    <a:pt x="120" y="167"/>
                  </a:lnTo>
                  <a:lnTo>
                    <a:pt x="120" y="167"/>
                  </a:lnTo>
                  <a:lnTo>
                    <a:pt x="114" y="167"/>
                  </a:lnTo>
                  <a:lnTo>
                    <a:pt x="108" y="165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71" y="111"/>
                  </a:lnTo>
                  <a:lnTo>
                    <a:pt x="71" y="111"/>
                  </a:lnTo>
                  <a:lnTo>
                    <a:pt x="60" y="96"/>
                  </a:lnTo>
                  <a:lnTo>
                    <a:pt x="54" y="91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32" y="91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34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9" y="15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6" y="0"/>
                  </a:lnTo>
                  <a:lnTo>
                    <a:pt x="77" y="3"/>
                  </a:lnTo>
                  <a:lnTo>
                    <a:pt x="88" y="8"/>
                  </a:lnTo>
                  <a:lnTo>
                    <a:pt x="97" y="14"/>
                  </a:lnTo>
                  <a:lnTo>
                    <a:pt x="103" y="20"/>
                  </a:lnTo>
                  <a:lnTo>
                    <a:pt x="105" y="28"/>
                  </a:lnTo>
                  <a:lnTo>
                    <a:pt x="108" y="40"/>
                  </a:lnTo>
                  <a:lnTo>
                    <a:pt x="108" y="40"/>
                  </a:lnTo>
                  <a:lnTo>
                    <a:pt x="108" y="51"/>
                  </a:lnTo>
                  <a:lnTo>
                    <a:pt x="105" y="60"/>
                  </a:lnTo>
                  <a:lnTo>
                    <a:pt x="100" y="65"/>
                  </a:lnTo>
                  <a:lnTo>
                    <a:pt x="94" y="71"/>
                  </a:lnTo>
                  <a:lnTo>
                    <a:pt x="83" y="79"/>
                  </a:lnTo>
                  <a:lnTo>
                    <a:pt x="68" y="82"/>
                  </a:lnTo>
                  <a:lnTo>
                    <a:pt x="68" y="82"/>
                  </a:lnTo>
                  <a:close/>
                  <a:moveTo>
                    <a:pt x="32" y="11"/>
                  </a:moveTo>
                  <a:lnTo>
                    <a:pt x="32" y="77"/>
                  </a:lnTo>
                  <a:lnTo>
                    <a:pt x="32" y="77"/>
                  </a:lnTo>
                  <a:lnTo>
                    <a:pt x="46" y="77"/>
                  </a:lnTo>
                  <a:lnTo>
                    <a:pt x="46" y="77"/>
                  </a:lnTo>
                  <a:lnTo>
                    <a:pt x="60" y="77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57"/>
                  </a:lnTo>
                  <a:lnTo>
                    <a:pt x="83" y="51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3" y="31"/>
                  </a:lnTo>
                  <a:lnTo>
                    <a:pt x="77" y="20"/>
                  </a:lnTo>
                  <a:lnTo>
                    <a:pt x="66" y="11"/>
                  </a:lnTo>
                  <a:lnTo>
                    <a:pt x="60" y="11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32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0" name="Freeform 1722"/>
            <p:cNvSpPr>
              <a:spLocks/>
            </p:cNvSpPr>
            <p:nvPr/>
          </p:nvSpPr>
          <p:spPr bwMode="auto">
            <a:xfrm>
              <a:off x="3672" y="2863"/>
              <a:ext cx="102" cy="173"/>
            </a:xfrm>
            <a:custGeom>
              <a:avLst/>
              <a:gdLst>
                <a:gd name="T0" fmla="*/ 102 w 102"/>
                <a:gd name="T1" fmla="*/ 122 h 173"/>
                <a:gd name="T2" fmla="*/ 97 w 102"/>
                <a:gd name="T3" fmla="*/ 142 h 173"/>
                <a:gd name="T4" fmla="*/ 85 w 102"/>
                <a:gd name="T5" fmla="*/ 159 h 173"/>
                <a:gd name="T6" fmla="*/ 68 w 102"/>
                <a:gd name="T7" fmla="*/ 170 h 173"/>
                <a:gd name="T8" fmla="*/ 48 w 102"/>
                <a:gd name="T9" fmla="*/ 173 h 173"/>
                <a:gd name="T10" fmla="*/ 34 w 102"/>
                <a:gd name="T11" fmla="*/ 170 h 173"/>
                <a:gd name="T12" fmla="*/ 3 w 102"/>
                <a:gd name="T13" fmla="*/ 159 h 173"/>
                <a:gd name="T14" fmla="*/ 0 w 102"/>
                <a:gd name="T15" fmla="*/ 122 h 173"/>
                <a:gd name="T16" fmla="*/ 14 w 102"/>
                <a:gd name="T17" fmla="*/ 148 h 173"/>
                <a:gd name="T18" fmla="*/ 37 w 102"/>
                <a:gd name="T19" fmla="*/ 162 h 173"/>
                <a:gd name="T20" fmla="*/ 46 w 102"/>
                <a:gd name="T21" fmla="*/ 162 h 173"/>
                <a:gd name="T22" fmla="*/ 63 w 102"/>
                <a:gd name="T23" fmla="*/ 159 h 173"/>
                <a:gd name="T24" fmla="*/ 74 w 102"/>
                <a:gd name="T25" fmla="*/ 151 h 173"/>
                <a:gd name="T26" fmla="*/ 80 w 102"/>
                <a:gd name="T27" fmla="*/ 131 h 173"/>
                <a:gd name="T28" fmla="*/ 80 w 102"/>
                <a:gd name="T29" fmla="*/ 122 h 173"/>
                <a:gd name="T30" fmla="*/ 68 w 102"/>
                <a:gd name="T31" fmla="*/ 105 h 173"/>
                <a:gd name="T32" fmla="*/ 37 w 102"/>
                <a:gd name="T33" fmla="*/ 88 h 173"/>
                <a:gd name="T34" fmla="*/ 23 w 102"/>
                <a:gd name="T35" fmla="*/ 80 h 173"/>
                <a:gd name="T36" fmla="*/ 3 w 102"/>
                <a:gd name="T37" fmla="*/ 57 h 173"/>
                <a:gd name="T38" fmla="*/ 3 w 102"/>
                <a:gd name="T39" fmla="*/ 43 h 173"/>
                <a:gd name="T40" fmla="*/ 6 w 102"/>
                <a:gd name="T41" fmla="*/ 26 h 173"/>
                <a:gd name="T42" fmla="*/ 20 w 102"/>
                <a:gd name="T43" fmla="*/ 11 h 173"/>
                <a:gd name="T44" fmla="*/ 54 w 102"/>
                <a:gd name="T45" fmla="*/ 0 h 173"/>
                <a:gd name="T46" fmla="*/ 71 w 102"/>
                <a:gd name="T47" fmla="*/ 3 h 173"/>
                <a:gd name="T48" fmla="*/ 88 w 102"/>
                <a:gd name="T49" fmla="*/ 9 h 173"/>
                <a:gd name="T50" fmla="*/ 91 w 102"/>
                <a:gd name="T51" fmla="*/ 43 h 173"/>
                <a:gd name="T52" fmla="*/ 77 w 102"/>
                <a:gd name="T53" fmla="*/ 23 h 173"/>
                <a:gd name="T54" fmla="*/ 57 w 102"/>
                <a:gd name="T55" fmla="*/ 11 h 173"/>
                <a:gd name="T56" fmla="*/ 48 w 102"/>
                <a:gd name="T57" fmla="*/ 11 h 173"/>
                <a:gd name="T58" fmla="*/ 29 w 102"/>
                <a:gd name="T59" fmla="*/ 20 h 173"/>
                <a:gd name="T60" fmla="*/ 23 w 102"/>
                <a:gd name="T61" fmla="*/ 37 h 173"/>
                <a:gd name="T62" fmla="*/ 23 w 102"/>
                <a:gd name="T63" fmla="*/ 45 h 173"/>
                <a:gd name="T64" fmla="*/ 40 w 102"/>
                <a:gd name="T65" fmla="*/ 63 h 173"/>
                <a:gd name="T66" fmla="*/ 57 w 102"/>
                <a:gd name="T67" fmla="*/ 68 h 173"/>
                <a:gd name="T68" fmla="*/ 88 w 102"/>
                <a:gd name="T69" fmla="*/ 88 h 173"/>
                <a:gd name="T70" fmla="*/ 100 w 102"/>
                <a:gd name="T71" fmla="*/ 102 h 173"/>
                <a:gd name="T72" fmla="*/ 102 w 102"/>
                <a:gd name="T73" fmla="*/ 12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73">
                  <a:moveTo>
                    <a:pt x="102" y="122"/>
                  </a:moveTo>
                  <a:lnTo>
                    <a:pt x="102" y="122"/>
                  </a:lnTo>
                  <a:lnTo>
                    <a:pt x="102" y="134"/>
                  </a:lnTo>
                  <a:lnTo>
                    <a:pt x="97" y="142"/>
                  </a:lnTo>
                  <a:lnTo>
                    <a:pt x="91" y="151"/>
                  </a:lnTo>
                  <a:lnTo>
                    <a:pt x="85" y="159"/>
                  </a:lnTo>
                  <a:lnTo>
                    <a:pt x="77" y="165"/>
                  </a:lnTo>
                  <a:lnTo>
                    <a:pt x="68" y="170"/>
                  </a:lnTo>
                  <a:lnTo>
                    <a:pt x="57" y="173"/>
                  </a:lnTo>
                  <a:lnTo>
                    <a:pt x="48" y="173"/>
                  </a:lnTo>
                  <a:lnTo>
                    <a:pt x="48" y="173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3" y="159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6" y="136"/>
                  </a:lnTo>
                  <a:lnTo>
                    <a:pt x="14" y="148"/>
                  </a:lnTo>
                  <a:lnTo>
                    <a:pt x="29" y="159"/>
                  </a:lnTo>
                  <a:lnTo>
                    <a:pt x="37" y="162"/>
                  </a:lnTo>
                  <a:lnTo>
                    <a:pt x="46" y="162"/>
                  </a:lnTo>
                  <a:lnTo>
                    <a:pt x="46" y="162"/>
                  </a:lnTo>
                  <a:lnTo>
                    <a:pt x="54" y="162"/>
                  </a:lnTo>
                  <a:lnTo>
                    <a:pt x="63" y="159"/>
                  </a:lnTo>
                  <a:lnTo>
                    <a:pt x="68" y="156"/>
                  </a:lnTo>
                  <a:lnTo>
                    <a:pt x="74" y="151"/>
                  </a:lnTo>
                  <a:lnTo>
                    <a:pt x="80" y="139"/>
                  </a:lnTo>
                  <a:lnTo>
                    <a:pt x="80" y="131"/>
                  </a:lnTo>
                  <a:lnTo>
                    <a:pt x="80" y="131"/>
                  </a:lnTo>
                  <a:lnTo>
                    <a:pt x="80" y="122"/>
                  </a:lnTo>
                  <a:lnTo>
                    <a:pt x="77" y="114"/>
                  </a:lnTo>
                  <a:lnTo>
                    <a:pt x="68" y="105"/>
                  </a:lnTo>
                  <a:lnTo>
                    <a:pt x="54" y="97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23" y="80"/>
                  </a:lnTo>
                  <a:lnTo>
                    <a:pt x="11" y="68"/>
                  </a:lnTo>
                  <a:lnTo>
                    <a:pt x="3" y="57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3" y="34"/>
                  </a:lnTo>
                  <a:lnTo>
                    <a:pt x="6" y="26"/>
                  </a:lnTo>
                  <a:lnTo>
                    <a:pt x="11" y="17"/>
                  </a:lnTo>
                  <a:lnTo>
                    <a:pt x="20" y="11"/>
                  </a:lnTo>
                  <a:lnTo>
                    <a:pt x="34" y="3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71" y="3"/>
                  </a:lnTo>
                  <a:lnTo>
                    <a:pt x="80" y="6"/>
                  </a:lnTo>
                  <a:lnTo>
                    <a:pt x="88" y="9"/>
                  </a:lnTo>
                  <a:lnTo>
                    <a:pt x="91" y="43"/>
                  </a:lnTo>
                  <a:lnTo>
                    <a:pt x="91" y="43"/>
                  </a:lnTo>
                  <a:lnTo>
                    <a:pt x="85" y="31"/>
                  </a:lnTo>
                  <a:lnTo>
                    <a:pt x="77" y="23"/>
                  </a:lnTo>
                  <a:lnTo>
                    <a:pt x="65" y="14"/>
                  </a:lnTo>
                  <a:lnTo>
                    <a:pt x="57" y="11"/>
                  </a:lnTo>
                  <a:lnTo>
                    <a:pt x="48" y="11"/>
                  </a:lnTo>
                  <a:lnTo>
                    <a:pt x="48" y="11"/>
                  </a:lnTo>
                  <a:lnTo>
                    <a:pt x="37" y="11"/>
                  </a:lnTo>
                  <a:lnTo>
                    <a:pt x="29" y="20"/>
                  </a:lnTo>
                  <a:lnTo>
                    <a:pt x="23" y="28"/>
                  </a:lnTo>
                  <a:lnTo>
                    <a:pt x="23" y="37"/>
                  </a:lnTo>
                  <a:lnTo>
                    <a:pt x="23" y="37"/>
                  </a:lnTo>
                  <a:lnTo>
                    <a:pt x="23" y="45"/>
                  </a:lnTo>
                  <a:lnTo>
                    <a:pt x="31" y="54"/>
                  </a:lnTo>
                  <a:lnTo>
                    <a:pt x="40" y="63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74" y="77"/>
                  </a:lnTo>
                  <a:lnTo>
                    <a:pt x="88" y="88"/>
                  </a:lnTo>
                  <a:lnTo>
                    <a:pt x="94" y="94"/>
                  </a:lnTo>
                  <a:lnTo>
                    <a:pt x="100" y="102"/>
                  </a:lnTo>
                  <a:lnTo>
                    <a:pt x="102" y="111"/>
                  </a:lnTo>
                  <a:lnTo>
                    <a:pt x="102" y="122"/>
                  </a:lnTo>
                  <a:lnTo>
                    <a:pt x="102" y="12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1" name="Freeform 1723"/>
            <p:cNvSpPr>
              <a:spLocks/>
            </p:cNvSpPr>
            <p:nvPr/>
          </p:nvSpPr>
          <p:spPr bwMode="auto">
            <a:xfrm>
              <a:off x="3791" y="2866"/>
              <a:ext cx="37" cy="167"/>
            </a:xfrm>
            <a:custGeom>
              <a:avLst/>
              <a:gdLst>
                <a:gd name="T0" fmla="*/ 37 w 37"/>
                <a:gd name="T1" fmla="*/ 0 h 167"/>
                <a:gd name="T2" fmla="*/ 37 w 37"/>
                <a:gd name="T3" fmla="*/ 0 h 167"/>
                <a:gd name="T4" fmla="*/ 32 w 37"/>
                <a:gd name="T5" fmla="*/ 3 h 167"/>
                <a:gd name="T6" fmla="*/ 29 w 37"/>
                <a:gd name="T7" fmla="*/ 11 h 167"/>
                <a:gd name="T8" fmla="*/ 29 w 37"/>
                <a:gd name="T9" fmla="*/ 156 h 167"/>
                <a:gd name="T10" fmla="*/ 29 w 37"/>
                <a:gd name="T11" fmla="*/ 156 h 167"/>
                <a:gd name="T12" fmla="*/ 32 w 37"/>
                <a:gd name="T13" fmla="*/ 165 h 167"/>
                <a:gd name="T14" fmla="*/ 37 w 37"/>
                <a:gd name="T15" fmla="*/ 167 h 167"/>
                <a:gd name="T16" fmla="*/ 0 w 37"/>
                <a:gd name="T17" fmla="*/ 167 h 167"/>
                <a:gd name="T18" fmla="*/ 0 w 37"/>
                <a:gd name="T19" fmla="*/ 167 h 167"/>
                <a:gd name="T20" fmla="*/ 3 w 37"/>
                <a:gd name="T21" fmla="*/ 165 h 167"/>
                <a:gd name="T22" fmla="*/ 6 w 37"/>
                <a:gd name="T23" fmla="*/ 156 h 167"/>
                <a:gd name="T24" fmla="*/ 6 w 37"/>
                <a:gd name="T25" fmla="*/ 11 h 167"/>
                <a:gd name="T26" fmla="*/ 6 w 37"/>
                <a:gd name="T27" fmla="*/ 11 h 167"/>
                <a:gd name="T28" fmla="*/ 3 w 37"/>
                <a:gd name="T29" fmla="*/ 3 h 167"/>
                <a:gd name="T30" fmla="*/ 0 w 37"/>
                <a:gd name="T31" fmla="*/ 0 h 167"/>
                <a:gd name="T32" fmla="*/ 37 w 37"/>
                <a:gd name="T33" fmla="*/ 0 h 167"/>
                <a:gd name="T34" fmla="*/ 37 w 37"/>
                <a:gd name="T3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167">
                  <a:moveTo>
                    <a:pt x="37" y="0"/>
                  </a:moveTo>
                  <a:lnTo>
                    <a:pt x="37" y="0"/>
                  </a:lnTo>
                  <a:lnTo>
                    <a:pt x="32" y="3"/>
                  </a:lnTo>
                  <a:lnTo>
                    <a:pt x="29" y="11"/>
                  </a:lnTo>
                  <a:lnTo>
                    <a:pt x="29" y="156"/>
                  </a:lnTo>
                  <a:lnTo>
                    <a:pt x="29" y="156"/>
                  </a:lnTo>
                  <a:lnTo>
                    <a:pt x="32" y="165"/>
                  </a:lnTo>
                  <a:lnTo>
                    <a:pt x="37" y="167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3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3" y="3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2" name="Freeform 1724"/>
            <p:cNvSpPr>
              <a:spLocks/>
            </p:cNvSpPr>
            <p:nvPr/>
          </p:nvSpPr>
          <p:spPr bwMode="auto">
            <a:xfrm>
              <a:off x="3840" y="2866"/>
              <a:ext cx="130" cy="167"/>
            </a:xfrm>
            <a:custGeom>
              <a:avLst/>
              <a:gdLst>
                <a:gd name="T0" fmla="*/ 79 w 130"/>
                <a:gd name="T1" fmla="*/ 11 h 167"/>
                <a:gd name="T2" fmla="*/ 79 w 130"/>
                <a:gd name="T3" fmla="*/ 156 h 167"/>
                <a:gd name="T4" fmla="*/ 79 w 130"/>
                <a:gd name="T5" fmla="*/ 156 h 167"/>
                <a:gd name="T6" fmla="*/ 79 w 130"/>
                <a:gd name="T7" fmla="*/ 165 h 167"/>
                <a:gd name="T8" fmla="*/ 85 w 130"/>
                <a:gd name="T9" fmla="*/ 167 h 167"/>
                <a:gd name="T10" fmla="*/ 48 w 130"/>
                <a:gd name="T11" fmla="*/ 167 h 167"/>
                <a:gd name="T12" fmla="*/ 48 w 130"/>
                <a:gd name="T13" fmla="*/ 167 h 167"/>
                <a:gd name="T14" fmla="*/ 54 w 130"/>
                <a:gd name="T15" fmla="*/ 165 h 167"/>
                <a:gd name="T16" fmla="*/ 54 w 130"/>
                <a:gd name="T17" fmla="*/ 156 h 167"/>
                <a:gd name="T18" fmla="*/ 54 w 130"/>
                <a:gd name="T19" fmla="*/ 11 h 167"/>
                <a:gd name="T20" fmla="*/ 54 w 130"/>
                <a:gd name="T21" fmla="*/ 11 h 167"/>
                <a:gd name="T22" fmla="*/ 14 w 130"/>
                <a:gd name="T23" fmla="*/ 14 h 167"/>
                <a:gd name="T24" fmla="*/ 14 w 130"/>
                <a:gd name="T25" fmla="*/ 14 h 167"/>
                <a:gd name="T26" fmla="*/ 11 w 130"/>
                <a:gd name="T27" fmla="*/ 14 h 167"/>
                <a:gd name="T28" fmla="*/ 5 w 130"/>
                <a:gd name="T29" fmla="*/ 17 h 167"/>
                <a:gd name="T30" fmla="*/ 0 w 130"/>
                <a:gd name="T31" fmla="*/ 23 h 167"/>
                <a:gd name="T32" fmla="*/ 0 w 130"/>
                <a:gd name="T33" fmla="*/ 0 h 167"/>
                <a:gd name="T34" fmla="*/ 130 w 130"/>
                <a:gd name="T35" fmla="*/ 0 h 167"/>
                <a:gd name="T36" fmla="*/ 130 w 130"/>
                <a:gd name="T37" fmla="*/ 23 h 167"/>
                <a:gd name="T38" fmla="*/ 130 w 130"/>
                <a:gd name="T39" fmla="*/ 23 h 167"/>
                <a:gd name="T40" fmla="*/ 128 w 130"/>
                <a:gd name="T41" fmla="*/ 17 h 167"/>
                <a:gd name="T42" fmla="*/ 119 w 130"/>
                <a:gd name="T43" fmla="*/ 14 h 167"/>
                <a:gd name="T44" fmla="*/ 119 w 130"/>
                <a:gd name="T45" fmla="*/ 14 h 167"/>
                <a:gd name="T46" fmla="*/ 79 w 130"/>
                <a:gd name="T47" fmla="*/ 11 h 167"/>
                <a:gd name="T48" fmla="*/ 79 w 130"/>
                <a:gd name="T49" fmla="*/ 1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0" h="167">
                  <a:moveTo>
                    <a:pt x="79" y="11"/>
                  </a:moveTo>
                  <a:lnTo>
                    <a:pt x="79" y="156"/>
                  </a:lnTo>
                  <a:lnTo>
                    <a:pt x="79" y="156"/>
                  </a:lnTo>
                  <a:lnTo>
                    <a:pt x="79" y="165"/>
                  </a:lnTo>
                  <a:lnTo>
                    <a:pt x="85" y="167"/>
                  </a:lnTo>
                  <a:lnTo>
                    <a:pt x="48" y="167"/>
                  </a:lnTo>
                  <a:lnTo>
                    <a:pt x="48" y="167"/>
                  </a:lnTo>
                  <a:lnTo>
                    <a:pt x="54" y="165"/>
                  </a:lnTo>
                  <a:lnTo>
                    <a:pt x="54" y="156"/>
                  </a:lnTo>
                  <a:lnTo>
                    <a:pt x="54" y="11"/>
                  </a:lnTo>
                  <a:lnTo>
                    <a:pt x="54" y="11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1" y="14"/>
                  </a:lnTo>
                  <a:lnTo>
                    <a:pt x="5" y="17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3"/>
                  </a:lnTo>
                  <a:lnTo>
                    <a:pt x="130" y="23"/>
                  </a:lnTo>
                  <a:lnTo>
                    <a:pt x="128" y="17"/>
                  </a:lnTo>
                  <a:lnTo>
                    <a:pt x="119" y="14"/>
                  </a:lnTo>
                  <a:lnTo>
                    <a:pt x="119" y="14"/>
                  </a:lnTo>
                  <a:lnTo>
                    <a:pt x="79" y="11"/>
                  </a:lnTo>
                  <a:lnTo>
                    <a:pt x="79" y="1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3" name="Freeform 1725"/>
            <p:cNvSpPr>
              <a:spLocks/>
            </p:cNvSpPr>
            <p:nvPr/>
          </p:nvSpPr>
          <p:spPr bwMode="auto">
            <a:xfrm>
              <a:off x="3976" y="2866"/>
              <a:ext cx="142" cy="167"/>
            </a:xfrm>
            <a:custGeom>
              <a:avLst/>
              <a:gdLst>
                <a:gd name="T0" fmla="*/ 142 w 142"/>
                <a:gd name="T1" fmla="*/ 0 h 167"/>
                <a:gd name="T2" fmla="*/ 142 w 142"/>
                <a:gd name="T3" fmla="*/ 0 h 167"/>
                <a:gd name="T4" fmla="*/ 131 w 142"/>
                <a:gd name="T5" fmla="*/ 6 h 167"/>
                <a:gd name="T6" fmla="*/ 125 w 142"/>
                <a:gd name="T7" fmla="*/ 14 h 167"/>
                <a:gd name="T8" fmla="*/ 85 w 142"/>
                <a:gd name="T9" fmla="*/ 88 h 167"/>
                <a:gd name="T10" fmla="*/ 85 w 142"/>
                <a:gd name="T11" fmla="*/ 156 h 167"/>
                <a:gd name="T12" fmla="*/ 85 w 142"/>
                <a:gd name="T13" fmla="*/ 156 h 167"/>
                <a:gd name="T14" fmla="*/ 88 w 142"/>
                <a:gd name="T15" fmla="*/ 165 h 167"/>
                <a:gd name="T16" fmla="*/ 97 w 142"/>
                <a:gd name="T17" fmla="*/ 167 h 167"/>
                <a:gd name="T18" fmla="*/ 54 w 142"/>
                <a:gd name="T19" fmla="*/ 167 h 167"/>
                <a:gd name="T20" fmla="*/ 54 w 142"/>
                <a:gd name="T21" fmla="*/ 167 h 167"/>
                <a:gd name="T22" fmla="*/ 60 w 142"/>
                <a:gd name="T23" fmla="*/ 165 h 167"/>
                <a:gd name="T24" fmla="*/ 63 w 142"/>
                <a:gd name="T25" fmla="*/ 162 h 167"/>
                <a:gd name="T26" fmla="*/ 63 w 142"/>
                <a:gd name="T27" fmla="*/ 156 h 167"/>
                <a:gd name="T28" fmla="*/ 63 w 142"/>
                <a:gd name="T29" fmla="*/ 88 h 167"/>
                <a:gd name="T30" fmla="*/ 14 w 142"/>
                <a:gd name="T31" fmla="*/ 11 h 167"/>
                <a:gd name="T32" fmla="*/ 14 w 142"/>
                <a:gd name="T33" fmla="*/ 11 h 167"/>
                <a:gd name="T34" fmla="*/ 9 w 142"/>
                <a:gd name="T35" fmla="*/ 6 h 167"/>
                <a:gd name="T36" fmla="*/ 0 w 142"/>
                <a:gd name="T37" fmla="*/ 0 h 167"/>
                <a:gd name="T38" fmla="*/ 48 w 142"/>
                <a:gd name="T39" fmla="*/ 0 h 167"/>
                <a:gd name="T40" fmla="*/ 48 w 142"/>
                <a:gd name="T41" fmla="*/ 0 h 167"/>
                <a:gd name="T42" fmla="*/ 45 w 142"/>
                <a:gd name="T43" fmla="*/ 0 h 167"/>
                <a:gd name="T44" fmla="*/ 43 w 142"/>
                <a:gd name="T45" fmla="*/ 3 h 167"/>
                <a:gd name="T46" fmla="*/ 43 w 142"/>
                <a:gd name="T47" fmla="*/ 8 h 167"/>
                <a:gd name="T48" fmla="*/ 45 w 142"/>
                <a:gd name="T49" fmla="*/ 14 h 167"/>
                <a:gd name="T50" fmla="*/ 80 w 142"/>
                <a:gd name="T51" fmla="*/ 77 h 167"/>
                <a:gd name="T52" fmla="*/ 114 w 142"/>
                <a:gd name="T53" fmla="*/ 11 h 167"/>
                <a:gd name="T54" fmla="*/ 114 w 142"/>
                <a:gd name="T55" fmla="*/ 11 h 167"/>
                <a:gd name="T56" fmla="*/ 114 w 142"/>
                <a:gd name="T57" fmla="*/ 6 h 167"/>
                <a:gd name="T58" fmla="*/ 114 w 142"/>
                <a:gd name="T59" fmla="*/ 3 h 167"/>
                <a:gd name="T60" fmla="*/ 108 w 142"/>
                <a:gd name="T61" fmla="*/ 0 h 167"/>
                <a:gd name="T62" fmla="*/ 142 w 142"/>
                <a:gd name="T63" fmla="*/ 0 h 167"/>
                <a:gd name="T64" fmla="*/ 142 w 142"/>
                <a:gd name="T6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" h="167">
                  <a:moveTo>
                    <a:pt x="142" y="0"/>
                  </a:moveTo>
                  <a:lnTo>
                    <a:pt x="142" y="0"/>
                  </a:lnTo>
                  <a:lnTo>
                    <a:pt x="131" y="6"/>
                  </a:lnTo>
                  <a:lnTo>
                    <a:pt x="125" y="14"/>
                  </a:lnTo>
                  <a:lnTo>
                    <a:pt x="85" y="88"/>
                  </a:lnTo>
                  <a:lnTo>
                    <a:pt x="85" y="156"/>
                  </a:lnTo>
                  <a:lnTo>
                    <a:pt x="85" y="156"/>
                  </a:lnTo>
                  <a:lnTo>
                    <a:pt x="88" y="165"/>
                  </a:lnTo>
                  <a:lnTo>
                    <a:pt x="97" y="167"/>
                  </a:lnTo>
                  <a:lnTo>
                    <a:pt x="54" y="167"/>
                  </a:lnTo>
                  <a:lnTo>
                    <a:pt x="54" y="167"/>
                  </a:lnTo>
                  <a:lnTo>
                    <a:pt x="60" y="165"/>
                  </a:lnTo>
                  <a:lnTo>
                    <a:pt x="63" y="162"/>
                  </a:lnTo>
                  <a:lnTo>
                    <a:pt x="63" y="156"/>
                  </a:lnTo>
                  <a:lnTo>
                    <a:pt x="63" y="88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9" y="6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43" y="8"/>
                  </a:lnTo>
                  <a:lnTo>
                    <a:pt x="45" y="14"/>
                  </a:lnTo>
                  <a:lnTo>
                    <a:pt x="80" y="77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6"/>
                  </a:lnTo>
                  <a:lnTo>
                    <a:pt x="114" y="3"/>
                  </a:lnTo>
                  <a:lnTo>
                    <a:pt x="108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4" name="Freeform 1726"/>
            <p:cNvSpPr>
              <a:spLocks noEditPoints="1"/>
            </p:cNvSpPr>
            <p:nvPr/>
          </p:nvSpPr>
          <p:spPr bwMode="auto">
            <a:xfrm>
              <a:off x="4192" y="2863"/>
              <a:ext cx="156" cy="173"/>
            </a:xfrm>
            <a:custGeom>
              <a:avLst/>
              <a:gdLst>
                <a:gd name="T0" fmla="*/ 77 w 156"/>
                <a:gd name="T1" fmla="*/ 173 h 173"/>
                <a:gd name="T2" fmla="*/ 48 w 156"/>
                <a:gd name="T3" fmla="*/ 165 h 173"/>
                <a:gd name="T4" fmla="*/ 23 w 156"/>
                <a:gd name="T5" fmla="*/ 148 h 173"/>
                <a:gd name="T6" fmla="*/ 6 w 156"/>
                <a:gd name="T7" fmla="*/ 119 h 173"/>
                <a:gd name="T8" fmla="*/ 0 w 156"/>
                <a:gd name="T9" fmla="*/ 85 h 173"/>
                <a:gd name="T10" fmla="*/ 3 w 156"/>
                <a:gd name="T11" fmla="*/ 68 h 173"/>
                <a:gd name="T12" fmla="*/ 14 w 156"/>
                <a:gd name="T13" fmla="*/ 40 h 173"/>
                <a:gd name="T14" fmla="*/ 34 w 156"/>
                <a:gd name="T15" fmla="*/ 14 h 173"/>
                <a:gd name="T16" fmla="*/ 62 w 156"/>
                <a:gd name="T17" fmla="*/ 3 h 173"/>
                <a:gd name="T18" fmla="*/ 82 w 156"/>
                <a:gd name="T19" fmla="*/ 0 h 173"/>
                <a:gd name="T20" fmla="*/ 108 w 156"/>
                <a:gd name="T21" fmla="*/ 6 h 173"/>
                <a:gd name="T22" fmla="*/ 133 w 156"/>
                <a:gd name="T23" fmla="*/ 23 h 173"/>
                <a:gd name="T24" fmla="*/ 150 w 156"/>
                <a:gd name="T25" fmla="*/ 51 h 173"/>
                <a:gd name="T26" fmla="*/ 156 w 156"/>
                <a:gd name="T27" fmla="*/ 88 h 173"/>
                <a:gd name="T28" fmla="*/ 156 w 156"/>
                <a:gd name="T29" fmla="*/ 108 h 173"/>
                <a:gd name="T30" fmla="*/ 142 w 156"/>
                <a:gd name="T31" fmla="*/ 139 h 173"/>
                <a:gd name="T32" fmla="*/ 119 w 156"/>
                <a:gd name="T33" fmla="*/ 162 h 173"/>
                <a:gd name="T34" fmla="*/ 91 w 156"/>
                <a:gd name="T35" fmla="*/ 173 h 173"/>
                <a:gd name="T36" fmla="*/ 77 w 156"/>
                <a:gd name="T37" fmla="*/ 173 h 173"/>
                <a:gd name="T38" fmla="*/ 25 w 156"/>
                <a:gd name="T39" fmla="*/ 82 h 173"/>
                <a:gd name="T40" fmla="*/ 31 w 156"/>
                <a:gd name="T41" fmla="*/ 119 h 173"/>
                <a:gd name="T42" fmla="*/ 43 w 156"/>
                <a:gd name="T43" fmla="*/ 142 h 173"/>
                <a:gd name="T44" fmla="*/ 60 w 156"/>
                <a:gd name="T45" fmla="*/ 156 h 173"/>
                <a:gd name="T46" fmla="*/ 79 w 156"/>
                <a:gd name="T47" fmla="*/ 162 h 173"/>
                <a:gd name="T48" fmla="*/ 91 w 156"/>
                <a:gd name="T49" fmla="*/ 159 h 173"/>
                <a:gd name="T50" fmla="*/ 111 w 156"/>
                <a:gd name="T51" fmla="*/ 151 h 173"/>
                <a:gd name="T52" fmla="*/ 122 w 156"/>
                <a:gd name="T53" fmla="*/ 131 h 173"/>
                <a:gd name="T54" fmla="*/ 131 w 156"/>
                <a:gd name="T55" fmla="*/ 105 h 173"/>
                <a:gd name="T56" fmla="*/ 131 w 156"/>
                <a:gd name="T57" fmla="*/ 88 h 173"/>
                <a:gd name="T58" fmla="*/ 128 w 156"/>
                <a:gd name="T59" fmla="*/ 57 h 173"/>
                <a:gd name="T60" fmla="*/ 116 w 156"/>
                <a:gd name="T61" fmla="*/ 31 h 173"/>
                <a:gd name="T62" fmla="*/ 102 w 156"/>
                <a:gd name="T63" fmla="*/ 17 h 173"/>
                <a:gd name="T64" fmla="*/ 79 w 156"/>
                <a:gd name="T65" fmla="*/ 11 h 173"/>
                <a:gd name="T66" fmla="*/ 68 w 156"/>
                <a:gd name="T67" fmla="*/ 11 h 173"/>
                <a:gd name="T68" fmla="*/ 48 w 156"/>
                <a:gd name="T69" fmla="*/ 23 h 173"/>
                <a:gd name="T70" fmla="*/ 34 w 156"/>
                <a:gd name="T71" fmla="*/ 40 h 173"/>
                <a:gd name="T72" fmla="*/ 28 w 156"/>
                <a:gd name="T73" fmla="*/ 65 h 173"/>
                <a:gd name="T74" fmla="*/ 25 w 156"/>
                <a:gd name="T75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6" h="173">
                  <a:moveTo>
                    <a:pt x="77" y="173"/>
                  </a:moveTo>
                  <a:lnTo>
                    <a:pt x="77" y="173"/>
                  </a:lnTo>
                  <a:lnTo>
                    <a:pt x="62" y="170"/>
                  </a:lnTo>
                  <a:lnTo>
                    <a:pt x="48" y="165"/>
                  </a:lnTo>
                  <a:lnTo>
                    <a:pt x="34" y="159"/>
                  </a:lnTo>
                  <a:lnTo>
                    <a:pt x="23" y="148"/>
                  </a:lnTo>
                  <a:lnTo>
                    <a:pt x="14" y="134"/>
                  </a:lnTo>
                  <a:lnTo>
                    <a:pt x="6" y="119"/>
                  </a:lnTo>
                  <a:lnTo>
                    <a:pt x="3" y="10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3" y="68"/>
                  </a:lnTo>
                  <a:lnTo>
                    <a:pt x="6" y="54"/>
                  </a:lnTo>
                  <a:lnTo>
                    <a:pt x="14" y="40"/>
                  </a:lnTo>
                  <a:lnTo>
                    <a:pt x="23" y="26"/>
                  </a:lnTo>
                  <a:lnTo>
                    <a:pt x="34" y="14"/>
                  </a:lnTo>
                  <a:lnTo>
                    <a:pt x="48" y="6"/>
                  </a:lnTo>
                  <a:lnTo>
                    <a:pt x="62" y="3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4" y="3"/>
                  </a:lnTo>
                  <a:lnTo>
                    <a:pt x="108" y="6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2" y="37"/>
                  </a:lnTo>
                  <a:lnTo>
                    <a:pt x="150" y="51"/>
                  </a:lnTo>
                  <a:lnTo>
                    <a:pt x="156" y="68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56" y="108"/>
                  </a:lnTo>
                  <a:lnTo>
                    <a:pt x="150" y="125"/>
                  </a:lnTo>
                  <a:lnTo>
                    <a:pt x="142" y="139"/>
                  </a:lnTo>
                  <a:lnTo>
                    <a:pt x="131" y="153"/>
                  </a:lnTo>
                  <a:lnTo>
                    <a:pt x="119" y="162"/>
                  </a:lnTo>
                  <a:lnTo>
                    <a:pt x="105" y="168"/>
                  </a:lnTo>
                  <a:lnTo>
                    <a:pt x="91" y="173"/>
                  </a:lnTo>
                  <a:lnTo>
                    <a:pt x="77" y="173"/>
                  </a:lnTo>
                  <a:lnTo>
                    <a:pt x="77" y="173"/>
                  </a:lnTo>
                  <a:close/>
                  <a:moveTo>
                    <a:pt x="25" y="82"/>
                  </a:moveTo>
                  <a:lnTo>
                    <a:pt x="25" y="82"/>
                  </a:lnTo>
                  <a:lnTo>
                    <a:pt x="28" y="102"/>
                  </a:lnTo>
                  <a:lnTo>
                    <a:pt x="31" y="119"/>
                  </a:lnTo>
                  <a:lnTo>
                    <a:pt x="37" y="131"/>
                  </a:lnTo>
                  <a:lnTo>
                    <a:pt x="43" y="142"/>
                  </a:lnTo>
                  <a:lnTo>
                    <a:pt x="51" y="151"/>
                  </a:lnTo>
                  <a:lnTo>
                    <a:pt x="60" y="156"/>
                  </a:lnTo>
                  <a:lnTo>
                    <a:pt x="71" y="159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91" y="159"/>
                  </a:lnTo>
                  <a:lnTo>
                    <a:pt x="102" y="156"/>
                  </a:lnTo>
                  <a:lnTo>
                    <a:pt x="111" y="151"/>
                  </a:lnTo>
                  <a:lnTo>
                    <a:pt x="116" y="142"/>
                  </a:lnTo>
                  <a:lnTo>
                    <a:pt x="122" y="131"/>
                  </a:lnTo>
                  <a:lnTo>
                    <a:pt x="128" y="119"/>
                  </a:lnTo>
                  <a:lnTo>
                    <a:pt x="131" y="105"/>
                  </a:lnTo>
                  <a:lnTo>
                    <a:pt x="131" y="88"/>
                  </a:lnTo>
                  <a:lnTo>
                    <a:pt x="131" y="88"/>
                  </a:lnTo>
                  <a:lnTo>
                    <a:pt x="131" y="71"/>
                  </a:lnTo>
                  <a:lnTo>
                    <a:pt x="128" y="57"/>
                  </a:lnTo>
                  <a:lnTo>
                    <a:pt x="122" y="43"/>
                  </a:lnTo>
                  <a:lnTo>
                    <a:pt x="116" y="31"/>
                  </a:lnTo>
                  <a:lnTo>
                    <a:pt x="111" y="23"/>
                  </a:lnTo>
                  <a:lnTo>
                    <a:pt x="102" y="17"/>
                  </a:lnTo>
                  <a:lnTo>
                    <a:pt x="91" y="11"/>
                  </a:lnTo>
                  <a:lnTo>
                    <a:pt x="79" y="11"/>
                  </a:lnTo>
                  <a:lnTo>
                    <a:pt x="79" y="11"/>
                  </a:lnTo>
                  <a:lnTo>
                    <a:pt x="68" y="11"/>
                  </a:lnTo>
                  <a:lnTo>
                    <a:pt x="57" y="14"/>
                  </a:lnTo>
                  <a:lnTo>
                    <a:pt x="48" y="23"/>
                  </a:lnTo>
                  <a:lnTo>
                    <a:pt x="40" y="28"/>
                  </a:lnTo>
                  <a:lnTo>
                    <a:pt x="34" y="40"/>
                  </a:lnTo>
                  <a:lnTo>
                    <a:pt x="31" y="51"/>
                  </a:lnTo>
                  <a:lnTo>
                    <a:pt x="28" y="65"/>
                  </a:lnTo>
                  <a:lnTo>
                    <a:pt x="25" y="82"/>
                  </a:lnTo>
                  <a:lnTo>
                    <a:pt x="25" y="8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75" name="Freeform 1727"/>
            <p:cNvSpPr>
              <a:spLocks/>
            </p:cNvSpPr>
            <p:nvPr/>
          </p:nvSpPr>
          <p:spPr bwMode="auto">
            <a:xfrm>
              <a:off x="4365" y="2866"/>
              <a:ext cx="100" cy="167"/>
            </a:xfrm>
            <a:custGeom>
              <a:avLst/>
              <a:gdLst>
                <a:gd name="T0" fmla="*/ 37 w 100"/>
                <a:gd name="T1" fmla="*/ 167 h 167"/>
                <a:gd name="T2" fmla="*/ 0 w 100"/>
                <a:gd name="T3" fmla="*/ 167 h 167"/>
                <a:gd name="T4" fmla="*/ 0 w 100"/>
                <a:gd name="T5" fmla="*/ 167 h 167"/>
                <a:gd name="T6" fmla="*/ 6 w 100"/>
                <a:gd name="T7" fmla="*/ 165 h 167"/>
                <a:gd name="T8" fmla="*/ 6 w 100"/>
                <a:gd name="T9" fmla="*/ 156 h 167"/>
                <a:gd name="T10" fmla="*/ 6 w 100"/>
                <a:gd name="T11" fmla="*/ 11 h 167"/>
                <a:gd name="T12" fmla="*/ 6 w 100"/>
                <a:gd name="T13" fmla="*/ 11 h 167"/>
                <a:gd name="T14" fmla="*/ 6 w 100"/>
                <a:gd name="T15" fmla="*/ 3 h 167"/>
                <a:gd name="T16" fmla="*/ 0 w 100"/>
                <a:gd name="T17" fmla="*/ 0 h 167"/>
                <a:gd name="T18" fmla="*/ 100 w 100"/>
                <a:gd name="T19" fmla="*/ 0 h 167"/>
                <a:gd name="T20" fmla="*/ 100 w 100"/>
                <a:gd name="T21" fmla="*/ 23 h 167"/>
                <a:gd name="T22" fmla="*/ 100 w 100"/>
                <a:gd name="T23" fmla="*/ 23 h 167"/>
                <a:gd name="T24" fmla="*/ 91 w 100"/>
                <a:gd name="T25" fmla="*/ 14 h 167"/>
                <a:gd name="T26" fmla="*/ 77 w 100"/>
                <a:gd name="T27" fmla="*/ 11 h 167"/>
                <a:gd name="T28" fmla="*/ 77 w 100"/>
                <a:gd name="T29" fmla="*/ 11 h 167"/>
                <a:gd name="T30" fmla="*/ 31 w 100"/>
                <a:gd name="T31" fmla="*/ 11 h 167"/>
                <a:gd name="T32" fmla="*/ 31 w 100"/>
                <a:gd name="T33" fmla="*/ 68 h 167"/>
                <a:gd name="T34" fmla="*/ 71 w 100"/>
                <a:gd name="T35" fmla="*/ 68 h 167"/>
                <a:gd name="T36" fmla="*/ 71 w 100"/>
                <a:gd name="T37" fmla="*/ 68 h 167"/>
                <a:gd name="T38" fmla="*/ 77 w 100"/>
                <a:gd name="T39" fmla="*/ 65 h 167"/>
                <a:gd name="T40" fmla="*/ 80 w 100"/>
                <a:gd name="T41" fmla="*/ 62 h 167"/>
                <a:gd name="T42" fmla="*/ 80 w 100"/>
                <a:gd name="T43" fmla="*/ 88 h 167"/>
                <a:gd name="T44" fmla="*/ 80 w 100"/>
                <a:gd name="T45" fmla="*/ 88 h 167"/>
                <a:gd name="T46" fmla="*/ 77 w 100"/>
                <a:gd name="T47" fmla="*/ 82 h 167"/>
                <a:gd name="T48" fmla="*/ 71 w 100"/>
                <a:gd name="T49" fmla="*/ 82 h 167"/>
                <a:gd name="T50" fmla="*/ 31 w 100"/>
                <a:gd name="T51" fmla="*/ 82 h 167"/>
                <a:gd name="T52" fmla="*/ 31 w 100"/>
                <a:gd name="T53" fmla="*/ 156 h 167"/>
                <a:gd name="T54" fmla="*/ 31 w 100"/>
                <a:gd name="T55" fmla="*/ 156 h 167"/>
                <a:gd name="T56" fmla="*/ 31 w 100"/>
                <a:gd name="T57" fmla="*/ 165 h 167"/>
                <a:gd name="T58" fmla="*/ 37 w 100"/>
                <a:gd name="T59" fmla="*/ 167 h 167"/>
                <a:gd name="T60" fmla="*/ 37 w 100"/>
                <a:gd name="T6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0" h="167">
                  <a:moveTo>
                    <a:pt x="37" y="167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6" y="165"/>
                  </a:lnTo>
                  <a:lnTo>
                    <a:pt x="6" y="156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3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3"/>
                  </a:lnTo>
                  <a:lnTo>
                    <a:pt x="100" y="23"/>
                  </a:lnTo>
                  <a:lnTo>
                    <a:pt x="91" y="14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31" y="11"/>
                  </a:lnTo>
                  <a:lnTo>
                    <a:pt x="3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7" y="65"/>
                  </a:lnTo>
                  <a:lnTo>
                    <a:pt x="80" y="62"/>
                  </a:lnTo>
                  <a:lnTo>
                    <a:pt x="80" y="88"/>
                  </a:lnTo>
                  <a:lnTo>
                    <a:pt x="80" y="88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31" y="8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31" y="165"/>
                  </a:lnTo>
                  <a:lnTo>
                    <a:pt x="37" y="167"/>
                  </a:lnTo>
                  <a:lnTo>
                    <a:pt x="37" y="16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8DA291-8341-44DD-9BA5-DD0CD5B3D68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68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8613" y="0"/>
            <a:ext cx="2106612" cy="6202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0"/>
            <a:ext cx="6167438" cy="6202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50AC6-12BB-45F5-A781-391DF1215F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36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4BBCB-7C98-4D34-A486-ADFE0D729D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6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172E-2456-4449-9BF5-B32AEF029B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63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700213"/>
            <a:ext cx="4137025" cy="450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137025" cy="4502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3C2A7-5114-4E8B-B213-D7F6ACFA71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024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609EA-6B77-4C98-A1B4-208629EB59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77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3A0E1-7FC5-4B2A-8A21-B08360AD8E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48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301F0-368C-4B23-A0F2-742E7D661A4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691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59CA8-C1A9-4D5E-A0A7-F948F72506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45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7BAE89-157B-4DBF-B0E0-54AFAB3959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52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0"/>
            <a:ext cx="842645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1700213"/>
            <a:ext cx="842645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308725"/>
            <a:ext cx="19050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8538" y="6308725"/>
            <a:ext cx="460851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308725"/>
            <a:ext cx="1908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8D708C-AD7D-4286-89FA-E8AB58770AB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Lucida Sans" panose="020B0602030504020204" pitchFamily="34" charset="0"/>
          <a:ea typeface="ＭＳ Ｐゴシック" panose="020B0600070205080204" pitchFamily="34" charset="-128"/>
        </a:defRPr>
      </a:lvl9pPr>
    </p:titleStyle>
    <p:bodyStyle>
      <a:lvl1pPr marL="271463" indent="-271463" algn="l" rtl="0" fontAlgn="base">
        <a:spcBef>
          <a:spcPct val="7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87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·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2682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hurst.com/visual-guide-to-nosql-system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4627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org/manual/reference/operator/query-comparis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share.soton.ac.uk/1750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Data Management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err="1" smtClean="0"/>
              <a:t>Huw</a:t>
            </a:r>
            <a:r>
              <a:rPr lang="en-GB" altLang="en-US" dirty="0" smtClean="0"/>
              <a:t> Fryer</a:t>
            </a:r>
            <a:endParaRPr lang="en-GB" altLang="en-US" sz="2800" dirty="0"/>
          </a:p>
          <a:p>
            <a:r>
              <a:rPr lang="en-GB" altLang="en-US" sz="2800" dirty="0" smtClean="0"/>
              <a:t>hf1g10@ecs.soton.ac.uk</a:t>
            </a:r>
            <a:endParaRPr lang="en-GB" altLang="en-US" sz="2800" dirty="0"/>
          </a:p>
          <a:p>
            <a:r>
              <a:rPr lang="en-GB" altLang="en-US" sz="2800" dirty="0" smtClean="0"/>
              <a:t>Electronics and Computer Science</a:t>
            </a:r>
            <a:endParaRPr lang="en-GB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split the concept of a user and the concept of a DVD into different tables</a:t>
            </a:r>
          </a:p>
          <a:p>
            <a:r>
              <a:rPr lang="en-GB" dirty="0" smtClean="0"/>
              <a:t>We use a </a:t>
            </a:r>
            <a:r>
              <a:rPr lang="en-GB" b="1" dirty="0" smtClean="0"/>
              <a:t>primary key </a:t>
            </a:r>
            <a:r>
              <a:rPr lang="en-GB" dirty="0" smtClean="0"/>
              <a:t>to uniquely identify each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10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96104"/>
              </p:ext>
            </p:extLst>
          </p:nvPr>
        </p:nvGraphicFramePr>
        <p:xfrm>
          <a:off x="2051720" y="4191187"/>
          <a:ext cx="1872208" cy="238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05719"/>
              </p:ext>
            </p:extLst>
          </p:nvPr>
        </p:nvGraphicFramePr>
        <p:xfrm>
          <a:off x="5760132" y="4200188"/>
          <a:ext cx="1872208" cy="19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DVD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2051720" y="4704244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796136" y="4704244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4526" y="467462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Primary</a:t>
            </a:r>
          </a:p>
          <a:p>
            <a:r>
              <a:rPr lang="en-GB" dirty="0" smtClean="0"/>
              <a:t>keys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8" idx="3"/>
          </p:cNvCxnSpPr>
          <p:nvPr/>
        </p:nvCxnSpPr>
        <p:spPr bwMode="auto">
          <a:xfrm flipH="1" flipV="1">
            <a:off x="3887924" y="4884264"/>
            <a:ext cx="576602" cy="14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213449" y="4884264"/>
            <a:ext cx="58268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665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 we join these tables to represent the concept of someone owning a DVD</a:t>
            </a:r>
          </a:p>
          <a:p>
            <a:r>
              <a:rPr lang="en-GB" dirty="0" smtClean="0"/>
              <a:t>These have foreign keys, which uniquely identify a row in the other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11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62351"/>
              </p:ext>
            </p:extLst>
          </p:nvPr>
        </p:nvGraphicFramePr>
        <p:xfrm>
          <a:off x="467544" y="4013583"/>
          <a:ext cx="1872208" cy="238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User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0093"/>
              </p:ext>
            </p:extLst>
          </p:nvPr>
        </p:nvGraphicFramePr>
        <p:xfrm>
          <a:off x="6876949" y="4013583"/>
          <a:ext cx="1872208" cy="19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DVD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135200"/>
              </p:ext>
            </p:extLst>
          </p:nvPr>
        </p:nvGraphicFramePr>
        <p:xfrm>
          <a:off x="3635896" y="4869160"/>
          <a:ext cx="1872208" cy="19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UserDVD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user_dvd_id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467544" y="4553643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76256" y="4517639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71900" y="5877272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71900" y="6345324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17" idx="1"/>
            <a:endCxn id="15" idx="3"/>
          </p:cNvCxnSpPr>
          <p:nvPr/>
        </p:nvCxnSpPr>
        <p:spPr bwMode="auto">
          <a:xfrm rot="10800000">
            <a:off x="2303748" y="4733664"/>
            <a:ext cx="1368152" cy="132362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18" idx="3"/>
            <a:endCxn id="16" idx="1"/>
          </p:cNvCxnSpPr>
          <p:nvPr/>
        </p:nvCxnSpPr>
        <p:spPr bwMode="auto">
          <a:xfrm flipV="1">
            <a:off x="5508104" y="4697659"/>
            <a:ext cx="1368152" cy="18276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735796" y="614420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Foreign</a:t>
            </a:r>
          </a:p>
          <a:p>
            <a:r>
              <a:rPr lang="en-GB" dirty="0" smtClean="0"/>
              <a:t>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 we can do the same thing for the movie stars as well…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12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43524"/>
              </p:ext>
            </p:extLst>
          </p:nvPr>
        </p:nvGraphicFramePr>
        <p:xfrm>
          <a:off x="467544" y="4013583"/>
          <a:ext cx="1872208" cy="238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DVD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60872"/>
              </p:ext>
            </p:extLst>
          </p:nvPr>
        </p:nvGraphicFramePr>
        <p:xfrm>
          <a:off x="6876949" y="4013583"/>
          <a:ext cx="1872208" cy="19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Stars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star_id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63054"/>
              </p:ext>
            </p:extLst>
          </p:nvPr>
        </p:nvGraphicFramePr>
        <p:xfrm>
          <a:off x="3635896" y="4869160"/>
          <a:ext cx="1872208" cy="190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DVDStar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dvd_star_id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  <a:tr h="477053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star_id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467544" y="4553643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876256" y="4517639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671900" y="5877272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671900" y="6345324"/>
            <a:ext cx="1836204" cy="36004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17" idx="1"/>
            <a:endCxn id="15" idx="3"/>
          </p:cNvCxnSpPr>
          <p:nvPr/>
        </p:nvCxnSpPr>
        <p:spPr bwMode="auto">
          <a:xfrm rot="10800000">
            <a:off x="2303748" y="4733664"/>
            <a:ext cx="1368152" cy="132362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25"/>
          <p:cNvCxnSpPr>
            <a:stCxn id="18" idx="3"/>
            <a:endCxn id="16" idx="1"/>
          </p:cNvCxnSpPr>
          <p:nvPr/>
        </p:nvCxnSpPr>
        <p:spPr bwMode="auto">
          <a:xfrm flipV="1">
            <a:off x="5508104" y="4697659"/>
            <a:ext cx="1368152" cy="182768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735796" y="6144206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Foreign</a:t>
            </a:r>
          </a:p>
          <a:p>
            <a:r>
              <a:rPr lang="en-GB" dirty="0" smtClean="0"/>
              <a:t>Keys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940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we have 5 small tables: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13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227687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7545" y="3360596"/>
          <a:ext cx="6084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225"/>
                <a:gridCol w="2028225"/>
                <a:gridCol w="20282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Naked</a:t>
                      </a:r>
                      <a:r>
                        <a:rPr lang="en-GB" baseline="0" dirty="0" smtClean="0"/>
                        <a:t> Gun 2½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4761148"/>
          <a:ext cx="60846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225"/>
                <a:gridCol w="2028225"/>
                <a:gridCol w="20282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user_dvd_id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user_id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Relational Database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Instead we have 5 small tables: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14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250560"/>
              </p:ext>
            </p:extLst>
          </p:nvPr>
        </p:nvGraphicFramePr>
        <p:xfrm>
          <a:off x="71501" y="2276872"/>
          <a:ext cx="4788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44"/>
                <a:gridCol w="1703944"/>
                <a:gridCol w="138064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star_id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Nielsen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Priscilla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Presley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Ricardo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Montalban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George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Kennedy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O.J.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Simpson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41616"/>
              </p:ext>
            </p:extLst>
          </p:nvPr>
        </p:nvGraphicFramePr>
        <p:xfrm>
          <a:off x="5148064" y="2276872"/>
          <a:ext cx="39604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71"/>
                <a:gridCol w="1116124"/>
                <a:gridCol w="129614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dvd_star_id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star_id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2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 Guarantees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Atomicity</a:t>
            </a:r>
            <a:r>
              <a:rPr lang="en-GB" dirty="0" smtClean="0"/>
              <a:t> – either the whole transaction succeeds or none of it succeeds</a:t>
            </a:r>
          </a:p>
          <a:p>
            <a:r>
              <a:rPr lang="en-GB" b="1" dirty="0" smtClean="0"/>
              <a:t>Consistency</a:t>
            </a:r>
            <a:r>
              <a:rPr lang="en-GB" dirty="0" smtClean="0"/>
              <a:t> – Any transaction can only affect the system in defined ways</a:t>
            </a:r>
          </a:p>
          <a:p>
            <a:r>
              <a:rPr lang="en-GB" b="1" dirty="0" smtClean="0"/>
              <a:t>Isolation</a:t>
            </a:r>
            <a:r>
              <a:rPr lang="en-GB" dirty="0" smtClean="0"/>
              <a:t> – Change by one user should not affect change by another user</a:t>
            </a:r>
            <a:endParaRPr lang="en-GB" b="1" dirty="0" smtClean="0"/>
          </a:p>
          <a:p>
            <a:r>
              <a:rPr lang="en-GB" b="1" dirty="0" smtClean="0"/>
              <a:t>Durability</a:t>
            </a:r>
            <a:r>
              <a:rPr lang="en-GB" dirty="0" smtClean="0"/>
              <a:t> – transactions which have committed will survive permanently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680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NoSQL</a:t>
            </a:r>
            <a:r>
              <a:rPr lang="en-GB" dirty="0" smtClean="0"/>
              <a:t>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[necessarily] using SQL or a relational model</a:t>
            </a:r>
          </a:p>
          <a:p>
            <a:r>
              <a:rPr lang="en-GB" dirty="0" smtClean="0"/>
              <a:t>Allows an alternative focus for some of the guarantees</a:t>
            </a:r>
          </a:p>
          <a:p>
            <a:r>
              <a:rPr lang="en-GB" b="1" dirty="0"/>
              <a:t>B</a:t>
            </a:r>
            <a:r>
              <a:rPr lang="en-GB" dirty="0"/>
              <a:t>asically </a:t>
            </a:r>
            <a:r>
              <a:rPr lang="en-GB" b="1" dirty="0"/>
              <a:t>A</a:t>
            </a:r>
            <a:r>
              <a:rPr lang="en-GB" dirty="0"/>
              <a:t>vailable, </a:t>
            </a:r>
            <a:r>
              <a:rPr lang="en-GB" b="1" dirty="0"/>
              <a:t>S</a:t>
            </a:r>
            <a:r>
              <a:rPr lang="en-GB" dirty="0"/>
              <a:t>oft state, </a:t>
            </a:r>
            <a:r>
              <a:rPr lang="en-GB" b="1" dirty="0"/>
              <a:t>E</a:t>
            </a:r>
            <a:r>
              <a:rPr lang="en-GB" dirty="0"/>
              <a:t>ventual </a:t>
            </a:r>
            <a:r>
              <a:rPr lang="en-GB" dirty="0" smtClean="0"/>
              <a:t>consistency model (BASE)</a:t>
            </a:r>
          </a:p>
          <a:p>
            <a:r>
              <a:rPr lang="en-GB" dirty="0" smtClean="0"/>
              <a:t>Brewer’s CAP Theorem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375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Brewer’s CAP Theorem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17</a:t>
            </a:fld>
            <a:endParaRPr lang="en-GB" altLang="en-US"/>
          </a:p>
        </p:txBody>
      </p:sp>
      <p:pic>
        <p:nvPicPr>
          <p:cNvPr id="33794" name="Picture 2" descr="https://phaven-prod.s3.amazonaws.com/files/image_part/asset/607361/CausfGVcU2tskB-TR5b8CMm8Keg/medium_media_httpfarm5static_mev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54" y="1669749"/>
            <a:ext cx="6438292" cy="48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96036" y="6597352"/>
            <a:ext cx="439248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smtClean="0">
                <a:hlinkClick r:id="rId3"/>
              </a:rPr>
              <a:t>http://blog.nahurst.com/visual-guide-to-nosql-systems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3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Brewer’s CAP Theorem -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700212"/>
            <a:ext cx="8426450" cy="5005151"/>
          </a:xfrm>
        </p:spPr>
        <p:txBody>
          <a:bodyPr/>
          <a:lstStyle/>
          <a:p>
            <a:r>
              <a:rPr lang="en-GB" sz="2800" dirty="0" smtClean="0"/>
              <a:t>The definitions used are not the same as in the ACID definition</a:t>
            </a:r>
          </a:p>
          <a:p>
            <a:r>
              <a:rPr lang="en-GB" sz="2800" dirty="0" smtClean="0"/>
              <a:t>Partitions are network failures – not something you can opt out of!</a:t>
            </a:r>
          </a:p>
          <a:p>
            <a:pPr lvl="1"/>
            <a:r>
              <a:rPr lang="en-GB" sz="2600" dirty="0" smtClean="0"/>
              <a:t>And does not include latency!</a:t>
            </a:r>
          </a:p>
          <a:p>
            <a:r>
              <a:rPr lang="en-GB" sz="2800" dirty="0" smtClean="0"/>
              <a:t>We can have degrees of each property, and products which don’t fit any two nicely</a:t>
            </a:r>
          </a:p>
          <a:p>
            <a:r>
              <a:rPr lang="en-GB" sz="2800" dirty="0"/>
              <a:t>Was only intended as a means of discussing trade-offs in distributed </a:t>
            </a:r>
            <a:r>
              <a:rPr lang="en-GB" sz="2800" dirty="0" smtClean="0"/>
              <a:t>systems</a:t>
            </a:r>
            <a:endParaRPr lang="en-GB" sz="2800" dirty="0"/>
          </a:p>
          <a:p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77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</a:t>
            </a:r>
            <a:r>
              <a:rPr lang="en-GB" dirty="0" err="1" smtClean="0"/>
              <a:t>NoSQL</a:t>
            </a:r>
            <a:r>
              <a:rPr lang="en-GB" dirty="0" smtClean="0"/>
              <a:t>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Key/Value </a:t>
            </a:r>
            <a:r>
              <a:rPr lang="en-GB" dirty="0" smtClean="0"/>
              <a:t>– Uses a hash table data structure with a pointer to a data item</a:t>
            </a:r>
          </a:p>
          <a:p>
            <a:r>
              <a:rPr lang="en-GB" b="1" dirty="0" smtClean="0"/>
              <a:t>Document-based </a:t>
            </a:r>
            <a:r>
              <a:rPr lang="en-GB" dirty="0" smtClean="0"/>
              <a:t>– Collections of key/value pairs as “documents” e.g., JSON</a:t>
            </a:r>
          </a:p>
          <a:p>
            <a:r>
              <a:rPr lang="en-GB" b="1" dirty="0" smtClean="0"/>
              <a:t>Column-based </a:t>
            </a:r>
            <a:r>
              <a:rPr lang="en-GB" dirty="0" smtClean="0"/>
              <a:t>– Data are grouped in columns of data rather than rows</a:t>
            </a:r>
          </a:p>
          <a:p>
            <a:r>
              <a:rPr lang="en-GB" b="1" dirty="0" smtClean="0"/>
              <a:t>Graph-based</a:t>
            </a:r>
            <a:r>
              <a:rPr lang="en-GB" dirty="0" smtClean="0"/>
              <a:t> – Represents data using nodes and edges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1721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ANNOUNCEMENT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the next two weeks, the tutorial on Friday afternoon will be in the </a:t>
            </a:r>
            <a:r>
              <a:rPr lang="en-GB" dirty="0" err="1" smtClean="0"/>
              <a:t>Zepler</a:t>
            </a:r>
            <a:r>
              <a:rPr lang="en-GB" dirty="0" smtClean="0"/>
              <a:t> computer </a:t>
            </a:r>
            <a:r>
              <a:rPr lang="en-GB" dirty="0" smtClean="0"/>
              <a:t>labs 59/2203</a:t>
            </a:r>
            <a:endParaRPr lang="en-GB" dirty="0" smtClean="0"/>
          </a:p>
          <a:p>
            <a:r>
              <a:rPr lang="en-GB" dirty="0" smtClean="0"/>
              <a:t>We will meet on Level </a:t>
            </a:r>
            <a:r>
              <a:rPr lang="en-GB" dirty="0" smtClean="0"/>
              <a:t>2 South </a:t>
            </a:r>
            <a:r>
              <a:rPr lang="en-GB" dirty="0" smtClean="0"/>
              <a:t>– the electronics lab</a:t>
            </a:r>
          </a:p>
          <a:p>
            <a:r>
              <a:rPr lang="en-GB" dirty="0" smtClean="0"/>
              <a:t>Your cards probably won’t work, so I will let you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5952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is an example of a </a:t>
            </a:r>
            <a:r>
              <a:rPr lang="en-GB" dirty="0" err="1" smtClean="0"/>
              <a:t>NoSQL</a:t>
            </a:r>
            <a:r>
              <a:rPr lang="en-GB" dirty="0" smtClean="0"/>
              <a:t> database</a:t>
            </a:r>
          </a:p>
          <a:p>
            <a:r>
              <a:rPr lang="en-GB" dirty="0" smtClean="0"/>
              <a:t>Name derived from the word Hu</a:t>
            </a:r>
            <a:r>
              <a:rPr lang="en-GB" b="1" dirty="0" smtClean="0"/>
              <a:t>mongo</a:t>
            </a:r>
            <a:r>
              <a:rPr lang="en-GB" dirty="0" smtClean="0"/>
              <a:t>us</a:t>
            </a:r>
          </a:p>
          <a:p>
            <a:r>
              <a:rPr lang="en-GB" dirty="0" smtClean="0"/>
              <a:t>It has a document-based storage model rather than a relational model</a:t>
            </a:r>
          </a:p>
          <a:p>
            <a:r>
              <a:rPr lang="en-GB" dirty="0" smtClean="0"/>
              <a:t>Documents are stored in a JSON format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58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Features and Trade-offs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Designed to easily support horizontal scaling by </a:t>
            </a:r>
            <a:r>
              <a:rPr lang="en-GB" dirty="0" err="1" smtClean="0"/>
              <a:t>sharding</a:t>
            </a:r>
            <a:endParaRPr lang="en-GB" dirty="0" smtClean="0"/>
          </a:p>
          <a:p>
            <a:r>
              <a:rPr lang="en-GB" dirty="0" smtClean="0"/>
              <a:t>Limited support for transactions and joins</a:t>
            </a:r>
          </a:p>
          <a:p>
            <a:r>
              <a:rPr lang="en-GB" dirty="0" smtClean="0"/>
              <a:t>Trades additional storage requirement for speed</a:t>
            </a:r>
          </a:p>
          <a:p>
            <a:r>
              <a:rPr lang="en-GB" dirty="0" smtClean="0"/>
              <a:t>Moves processing to client where possible</a:t>
            </a:r>
          </a:p>
          <a:p>
            <a:r>
              <a:rPr lang="en-GB" dirty="0" smtClean="0"/>
              <a:t>Aggregation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065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&amp; BSON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JSON is a subset of JavaScript, first defined in IETF RFC 4627 </a:t>
            </a:r>
            <a:r>
              <a:rPr lang="en-GB" u="sng" dirty="0" smtClean="0">
                <a:solidFill>
                  <a:schemeClr val="hlink"/>
                </a:solidFill>
                <a:hlinkClick r:id="rId2"/>
              </a:rPr>
              <a:t>https://www.ietf.org/rfc/rfc4627.txt</a:t>
            </a:r>
            <a:r>
              <a:rPr lang="en-GB" dirty="0" smtClean="0"/>
              <a:t> 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Represents data with an unordered name/value pairs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err="1" smtClean="0"/>
              <a:t>MongoDB</a:t>
            </a:r>
            <a:r>
              <a:rPr lang="en-GB" dirty="0" smtClean="0"/>
              <a:t> uses BSON (Binary JSON) to store data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smtClean="0"/>
              <a:t>BSON is essentially JSON, but some extra features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smtClean="0"/>
              <a:t>And some optimisation to make access faster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97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JSON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700213"/>
            <a:ext cx="8677721" cy="4502150"/>
          </a:xfrm>
        </p:spPr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The name and value are separated by colons “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dirty="0" smtClean="0"/>
              <a:t>”</a:t>
            </a:r>
          </a:p>
          <a:p>
            <a:pPr marL="914400" lvl="1" indent="-228600">
              <a:spcBef>
                <a:spcPts val="0"/>
              </a:spcBef>
              <a:buFont typeface="Courier New"/>
            </a:pP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{“key” : “value”}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Name/value pairs are separated by commas </a:t>
            </a:r>
          </a:p>
          <a:p>
            <a:pPr marL="914400" lvl="1" indent="-228600">
              <a:spcBef>
                <a:spcPts val="0"/>
              </a:spcBef>
            </a:pP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{“key” : “value”, “age” : 21}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Values can be a string, number, </a:t>
            </a:r>
            <a:r>
              <a:rPr lang="en-GB" dirty="0" err="1" smtClean="0"/>
              <a:t>boolean</a:t>
            </a:r>
            <a:r>
              <a:rPr lang="en-GB" dirty="0" smtClean="0"/>
              <a:t>, null or array</a:t>
            </a:r>
          </a:p>
          <a:p>
            <a:pPr marL="914400" lvl="1" indent="-228600">
              <a:spcBef>
                <a:spcPts val="0"/>
              </a:spcBef>
              <a:buFont typeface="Courier New"/>
            </a:pP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{“age” : null, “info” : [1, 23.5, 7] }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Can include objects within an object e.g.,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smtClean="0"/>
              <a:t> </a:t>
            </a: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{“</a:t>
            </a:r>
            <a:r>
              <a:rPr lang="en-GB" sz="2600" dirty="0" err="1" smtClean="0">
                <a:latin typeface="Courier New"/>
                <a:ea typeface="Courier New"/>
                <a:cs typeface="Courier New"/>
                <a:sym typeface="Courier New"/>
              </a:rPr>
              <a:t>obj_key</a:t>
            </a: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” : {“</a:t>
            </a:r>
            <a:r>
              <a:rPr lang="en-GB" sz="2600" dirty="0" err="1" smtClean="0">
                <a:latin typeface="Courier New"/>
                <a:ea typeface="Courier New"/>
                <a:cs typeface="Courier New"/>
                <a:sym typeface="Courier New"/>
              </a:rPr>
              <a:t>good_obj</a:t>
            </a: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” : true} 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486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JSON Object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4" y="1412776"/>
            <a:ext cx="8641717" cy="4502150"/>
          </a:xfrm>
        </p:spPr>
        <p:txBody>
          <a:bodyPr/>
          <a:lstStyle/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“user”: 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“username”: </a:t>
            </a: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6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littlebobbytables</a:t>
            </a: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id”: 3452,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</a:t>
            </a:r>
            <a:r>
              <a:rPr lang="en-GB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”: “Robert”, 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“surname”: “Tables”,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“pets”: </a:t>
            </a: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[“</a:t>
            </a: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Callie”, “Mittens</a:t>
            </a: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Ginger”],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“over_18”: true,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“active”: false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GB" sz="2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429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MongoDB</a:t>
            </a:r>
            <a:r>
              <a:rPr lang="en-GB" dirty="0" smtClean="0"/>
              <a:t> Storage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25</a:t>
            </a:fld>
            <a:endParaRPr lang="en-GB" altLang="en-US"/>
          </a:p>
        </p:txBody>
      </p:sp>
      <p:sp>
        <p:nvSpPr>
          <p:cNvPr id="5" name="Shape 137"/>
          <p:cNvSpPr/>
          <p:nvPr/>
        </p:nvSpPr>
        <p:spPr>
          <a:xfrm>
            <a:off x="2231740" y="2348880"/>
            <a:ext cx="5158525" cy="3439050"/>
          </a:xfrm>
          <a:prstGeom prst="flowChartMagneticDisk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138"/>
          <p:cNvSpPr/>
          <p:nvPr/>
        </p:nvSpPr>
        <p:spPr>
          <a:xfrm>
            <a:off x="5426418" y="3519480"/>
            <a:ext cx="1835100" cy="19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139"/>
          <p:cNvSpPr/>
          <p:nvPr/>
        </p:nvSpPr>
        <p:spPr>
          <a:xfrm>
            <a:off x="5511818" y="42386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john, surname: “doe”}</a:t>
            </a:r>
          </a:p>
        </p:txBody>
      </p:sp>
      <p:sp>
        <p:nvSpPr>
          <p:cNvPr id="8" name="Shape 140"/>
          <p:cNvSpPr/>
          <p:nvPr/>
        </p:nvSpPr>
        <p:spPr>
          <a:xfrm>
            <a:off x="5664218" y="40862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9" name="Shape 141"/>
          <p:cNvSpPr/>
          <p:nvPr/>
        </p:nvSpPr>
        <p:spPr>
          <a:xfrm>
            <a:off x="5816618" y="39338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10" name="Shape 142"/>
          <p:cNvSpPr/>
          <p:nvPr/>
        </p:nvSpPr>
        <p:spPr>
          <a:xfrm>
            <a:off x="5969018" y="37814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11" name="Shape 143"/>
          <p:cNvSpPr/>
          <p:nvPr/>
        </p:nvSpPr>
        <p:spPr>
          <a:xfrm>
            <a:off x="2607018" y="3519480"/>
            <a:ext cx="1835100" cy="1906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44"/>
          <p:cNvSpPr/>
          <p:nvPr/>
        </p:nvSpPr>
        <p:spPr>
          <a:xfrm>
            <a:off x="2844818" y="42386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john, surname: “doe”}</a:t>
            </a:r>
          </a:p>
        </p:txBody>
      </p:sp>
      <p:sp>
        <p:nvSpPr>
          <p:cNvPr id="13" name="Shape 145"/>
          <p:cNvSpPr/>
          <p:nvPr/>
        </p:nvSpPr>
        <p:spPr>
          <a:xfrm>
            <a:off x="2997218" y="40862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14" name="Shape 146"/>
          <p:cNvSpPr/>
          <p:nvPr/>
        </p:nvSpPr>
        <p:spPr>
          <a:xfrm>
            <a:off x="3149618" y="39338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15" name="Shape 147"/>
          <p:cNvSpPr/>
          <p:nvPr/>
        </p:nvSpPr>
        <p:spPr>
          <a:xfrm>
            <a:off x="3302018" y="3781480"/>
            <a:ext cx="1063550" cy="10033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{“name”: jane, surname: “doe”}</a:t>
            </a:r>
          </a:p>
        </p:txBody>
      </p:sp>
      <p:sp>
        <p:nvSpPr>
          <p:cNvPr id="16" name="Shape 148"/>
          <p:cNvSpPr txBox="1"/>
          <p:nvPr/>
        </p:nvSpPr>
        <p:spPr>
          <a:xfrm>
            <a:off x="434518" y="3843705"/>
            <a:ext cx="9504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Database</a:t>
            </a:r>
          </a:p>
        </p:txBody>
      </p:sp>
      <p:cxnSp>
        <p:nvCxnSpPr>
          <p:cNvPr id="17" name="Shape 149"/>
          <p:cNvCxnSpPr>
            <a:stCxn id="16" idx="3"/>
            <a:endCxn id="5" idx="2"/>
          </p:cNvCxnSpPr>
          <p:nvPr/>
        </p:nvCxnSpPr>
        <p:spPr>
          <a:xfrm>
            <a:off x="1384918" y="4068405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8" name="Shape 150"/>
          <p:cNvSpPr txBox="1"/>
          <p:nvPr/>
        </p:nvSpPr>
        <p:spPr>
          <a:xfrm>
            <a:off x="4259618" y="2500030"/>
            <a:ext cx="10635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Collections</a:t>
            </a:r>
          </a:p>
        </p:txBody>
      </p:sp>
      <p:cxnSp>
        <p:nvCxnSpPr>
          <p:cNvPr id="19" name="Shape 151"/>
          <p:cNvCxnSpPr>
            <a:stCxn id="18" idx="2"/>
            <a:endCxn id="11" idx="0"/>
          </p:cNvCxnSpPr>
          <p:nvPr/>
        </p:nvCxnSpPr>
        <p:spPr>
          <a:xfrm flipH="1">
            <a:off x="3524468" y="2949430"/>
            <a:ext cx="12669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" name="Shape 152"/>
          <p:cNvCxnSpPr>
            <a:stCxn id="18" idx="2"/>
            <a:endCxn id="6" idx="0"/>
          </p:cNvCxnSpPr>
          <p:nvPr/>
        </p:nvCxnSpPr>
        <p:spPr>
          <a:xfrm>
            <a:off x="4791368" y="2949430"/>
            <a:ext cx="1552500" cy="5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1" name="Shape 153"/>
          <p:cNvSpPr txBox="1"/>
          <p:nvPr/>
        </p:nvSpPr>
        <p:spPr>
          <a:xfrm>
            <a:off x="4383704" y="4805061"/>
            <a:ext cx="11244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Documents</a:t>
            </a:r>
          </a:p>
        </p:txBody>
      </p:sp>
      <p:cxnSp>
        <p:nvCxnSpPr>
          <p:cNvPr id="22" name="Shape 154"/>
          <p:cNvCxnSpPr>
            <a:stCxn id="21" idx="1"/>
            <a:endCxn id="15" idx="2"/>
          </p:cNvCxnSpPr>
          <p:nvPr/>
        </p:nvCxnSpPr>
        <p:spPr>
          <a:xfrm flipH="1" flipV="1">
            <a:off x="3833793" y="4784855"/>
            <a:ext cx="549911" cy="2449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3" name="Shape 155"/>
          <p:cNvCxnSpPr>
            <a:stCxn id="21" idx="1"/>
            <a:endCxn id="14" idx="2"/>
          </p:cNvCxnSpPr>
          <p:nvPr/>
        </p:nvCxnSpPr>
        <p:spPr>
          <a:xfrm flipH="1" flipV="1">
            <a:off x="3681393" y="4937255"/>
            <a:ext cx="702311" cy="9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" name="Shape 156"/>
          <p:cNvCxnSpPr>
            <a:stCxn id="21" idx="1"/>
            <a:endCxn id="13" idx="2"/>
          </p:cNvCxnSpPr>
          <p:nvPr/>
        </p:nvCxnSpPr>
        <p:spPr>
          <a:xfrm flipH="1">
            <a:off x="3528993" y="5029761"/>
            <a:ext cx="854711" cy="598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" name="Shape 157"/>
          <p:cNvCxnSpPr>
            <a:stCxn id="21" idx="1"/>
            <a:endCxn id="12" idx="2"/>
          </p:cNvCxnSpPr>
          <p:nvPr/>
        </p:nvCxnSpPr>
        <p:spPr>
          <a:xfrm flipH="1">
            <a:off x="3376593" y="5029761"/>
            <a:ext cx="1007111" cy="2122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6" name="Shape 158"/>
          <p:cNvCxnSpPr>
            <a:stCxn id="21" idx="3"/>
            <a:endCxn id="10" idx="2"/>
          </p:cNvCxnSpPr>
          <p:nvPr/>
        </p:nvCxnSpPr>
        <p:spPr>
          <a:xfrm flipV="1">
            <a:off x="5508104" y="4784855"/>
            <a:ext cx="992689" cy="2449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" name="Shape 159"/>
          <p:cNvCxnSpPr>
            <a:stCxn id="21" idx="3"/>
            <a:endCxn id="9" idx="2"/>
          </p:cNvCxnSpPr>
          <p:nvPr/>
        </p:nvCxnSpPr>
        <p:spPr>
          <a:xfrm flipV="1">
            <a:off x="5508104" y="4937255"/>
            <a:ext cx="840289" cy="9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" name="Shape 160"/>
          <p:cNvCxnSpPr>
            <a:stCxn id="21" idx="3"/>
            <a:endCxn id="8" idx="2"/>
          </p:cNvCxnSpPr>
          <p:nvPr/>
        </p:nvCxnSpPr>
        <p:spPr>
          <a:xfrm>
            <a:off x="5508104" y="5029761"/>
            <a:ext cx="687889" cy="598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9" name="Shape 161"/>
          <p:cNvCxnSpPr>
            <a:stCxn id="21" idx="3"/>
            <a:endCxn id="7" idx="2"/>
          </p:cNvCxnSpPr>
          <p:nvPr/>
        </p:nvCxnSpPr>
        <p:spPr>
          <a:xfrm>
            <a:off x="5508104" y="5029761"/>
            <a:ext cx="535489" cy="2122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40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The name of the collection you create is an object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Using dot syntax, functions on this object can be called.  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E.g., the collection “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collection_name</a:t>
            </a:r>
            <a:r>
              <a:rPr lang="en-GB" dirty="0" smtClean="0"/>
              <a:t>” would have operations written as:</a:t>
            </a:r>
          </a:p>
          <a:p>
            <a:pPr marL="914400" lvl="1" indent="-228600">
              <a:spcBef>
                <a:spcPts val="0"/>
              </a:spcBef>
            </a:pPr>
            <a:r>
              <a:rPr lang="en-GB" sz="2600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</a:t>
            </a: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.&lt;&lt;</a:t>
            </a:r>
            <a:r>
              <a:rPr lang="en-GB" sz="2600" dirty="0" err="1" smtClean="0">
                <a:latin typeface="Courier New"/>
                <a:ea typeface="Courier New"/>
                <a:cs typeface="Courier New"/>
                <a:sym typeface="Courier New"/>
              </a:rPr>
              <a:t>function_name</a:t>
            </a:r>
            <a:r>
              <a:rPr lang="en-GB" sz="2600" dirty="0" smtClean="0"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For these examples, we will assume the collection is called 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collection_name</a:t>
            </a:r>
            <a:endParaRPr lang="en-GB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0926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Find all documents in </a:t>
            </a:r>
            <a:r>
              <a:rPr lang="en-GB" dirty="0" err="1" smtClean="0"/>
              <a:t>collection_name</a:t>
            </a:r>
            <a:r>
              <a:rPr lang="en-GB" dirty="0" smtClean="0"/>
              <a:t>: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db.collection_name.find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To get all distinct records from a collection:</a:t>
            </a:r>
          </a:p>
          <a:p>
            <a:pPr marL="914400" lvl="1" indent="-228600">
              <a:spcBef>
                <a:spcPts val="0"/>
              </a:spcBef>
              <a:buFont typeface="Courier New"/>
            </a:pP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db.collection_name.distinct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(key)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To get the amount of documents in a collection: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db.collection_name.count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8567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With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Each of these functions allows conditions to be specified on queries with an object as a parameter in the format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field_name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: condition}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E.g., to find all records with a surname of Doe:</a:t>
            </a:r>
          </a:p>
          <a:p>
            <a:pPr marL="914400" lvl="1" indent="-228600">
              <a:spcBef>
                <a:spcPts val="0"/>
              </a:spcBef>
            </a:pP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db.collection_name.find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( </a:t>
            </a:r>
            <a:b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	{ surname : “Doe”}</a:t>
            </a:r>
            <a:b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860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with Multiple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possible to set more than one condition on a query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db.collection_name.find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surname : “Doe”, 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“John”}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374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Data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all of data science is doing fancy algorithms and visualisations</a:t>
            </a:r>
          </a:p>
          <a:p>
            <a:r>
              <a:rPr lang="en-GB" dirty="0" smtClean="0"/>
              <a:t>There needs to be some way of storing, accessing, and updating the data</a:t>
            </a:r>
          </a:p>
          <a:p>
            <a:r>
              <a:rPr lang="en-GB" dirty="0" smtClean="0"/>
              <a:t>This is a significant part of the Data Science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1126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Queries With Comparisons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-GB" dirty="0" err="1" smtClean="0"/>
              <a:t>MongoDB</a:t>
            </a:r>
            <a:r>
              <a:rPr lang="en-GB" dirty="0" smtClean="0"/>
              <a:t> comparisons also supported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E.g., for all records with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1111</a:t>
            </a:r>
            <a:r>
              <a:rPr lang="en-GB" dirty="0" smtClean="0"/>
              <a:t>:</a:t>
            </a:r>
          </a:p>
          <a:p>
            <a:pPr marL="914400" lvl="1" indent="-228600">
              <a:spcBef>
                <a:spcPts val="0"/>
              </a:spcBef>
              <a:buFont typeface="Courier New"/>
            </a:pP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db.collection_name.find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 : {$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 : 1111});</a:t>
            </a:r>
          </a:p>
          <a:p>
            <a:pPr marL="457200" lvl="0" indent="-228600">
              <a:spcBef>
                <a:spcPts val="0"/>
              </a:spcBef>
            </a:pPr>
            <a:r>
              <a:rPr lang="en-GB" dirty="0" smtClean="0"/>
              <a:t>A list of comparisons: </a:t>
            </a:r>
          </a:p>
          <a:p>
            <a:pPr marL="995362" lvl="1" indent="-228600">
              <a:spcBef>
                <a:spcPts val="0"/>
              </a:spcBef>
            </a:pP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gte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lte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$ne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$in</a:t>
            </a:r>
            <a:r>
              <a:rPr lang="en-GB" dirty="0" smtClean="0"/>
              <a:t>, </a:t>
            </a:r>
            <a:r>
              <a:rPr lang="en-GB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 smtClean="0">
                <a:latin typeface="Courier New"/>
                <a:ea typeface="Courier New"/>
                <a:cs typeface="Courier New"/>
                <a:sym typeface="Courier New"/>
              </a:rPr>
              <a:t>nin</a:t>
            </a:r>
            <a:endParaRPr lang="en-GB" dirty="0">
              <a:sym typeface="Courier New"/>
            </a:endParaRPr>
          </a:p>
          <a:p>
            <a:pPr marL="457200" indent="-228600">
              <a:spcBef>
                <a:spcPts val="0"/>
              </a:spcBef>
            </a:pPr>
            <a:r>
              <a:rPr lang="en-GB" dirty="0" smtClean="0"/>
              <a:t>For more detail see </a:t>
            </a:r>
            <a:r>
              <a:rPr lang="en-GB" u="sng" dirty="0" smtClean="0">
                <a:solidFill>
                  <a:schemeClr val="hlink"/>
                </a:solidFill>
                <a:hlinkClick r:id="rId2"/>
              </a:rPr>
              <a:t>https://docs.mongodb.org/manual/</a:t>
            </a:r>
            <a:br>
              <a:rPr lang="en-GB" u="sng" dirty="0" smtClean="0">
                <a:solidFill>
                  <a:schemeClr val="hlink"/>
                </a:solidFill>
                <a:hlinkClick r:id="rId2"/>
              </a:rPr>
            </a:br>
            <a:r>
              <a:rPr lang="en-GB" u="sng" dirty="0" smtClean="0">
                <a:solidFill>
                  <a:schemeClr val="hlink"/>
                </a:solidFill>
                <a:hlinkClick r:id="rId2"/>
              </a:rPr>
              <a:t>reference/operator/query-comparison/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913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doing more complex operations, e.g., grouping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b.collection_name.aggregate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{“$match”: {“Area”: “SO16”} },	{“$group”: {“_id”: None, 				“average”: 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{“$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 “$salary”}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519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System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answer… It depends!</a:t>
            </a:r>
          </a:p>
          <a:p>
            <a:r>
              <a:rPr lang="en-GB" dirty="0" smtClean="0"/>
              <a:t>The structure of the data</a:t>
            </a:r>
          </a:p>
          <a:p>
            <a:pPr lvl="1"/>
            <a:r>
              <a:rPr lang="en-GB" dirty="0" smtClean="0"/>
              <a:t>Does it easily fit into a relational model, or is it more complex?</a:t>
            </a:r>
          </a:p>
          <a:p>
            <a:r>
              <a:rPr lang="en-GB" dirty="0" smtClean="0"/>
              <a:t>What will you be doing with the data?</a:t>
            </a:r>
          </a:p>
          <a:p>
            <a:pPr lvl="1"/>
            <a:r>
              <a:rPr lang="en-GB" dirty="0" smtClean="0"/>
              <a:t>Lots of reads?  Lots of updates?</a:t>
            </a:r>
          </a:p>
          <a:p>
            <a:r>
              <a:rPr lang="en-GB" dirty="0" smtClean="0"/>
              <a:t>How “big” is the data?</a:t>
            </a:r>
          </a:p>
          <a:p>
            <a:r>
              <a:rPr lang="en-GB" dirty="0" smtClean="0"/>
              <a:t>How stable are the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0774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System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 technical issues</a:t>
            </a:r>
          </a:p>
          <a:p>
            <a:pPr lvl="1"/>
            <a:r>
              <a:rPr lang="en-GB" dirty="0" smtClean="0"/>
              <a:t>How comfortable are you with the different products?  How easy would it be to hire someone for this</a:t>
            </a:r>
          </a:p>
          <a:p>
            <a:pPr lvl="1"/>
            <a:r>
              <a:rPr lang="en-GB" dirty="0" smtClean="0"/>
              <a:t>Is the company behind the particular product reputable?</a:t>
            </a:r>
          </a:p>
          <a:p>
            <a:pPr lvl="1"/>
            <a:r>
              <a:rPr lang="en-GB" dirty="0" smtClean="0"/>
              <a:t>Is the product well supported?</a:t>
            </a:r>
          </a:p>
          <a:p>
            <a:r>
              <a:rPr lang="en-GB" dirty="0" smtClean="0"/>
              <a:t>There is a huge variety of products with different trade-offs</a:t>
            </a:r>
          </a:p>
          <a:p>
            <a:r>
              <a:rPr lang="en-GB" dirty="0" smtClean="0"/>
              <a:t>Thinking about all these issues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8098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and Coursework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tutorial will give you a chance to set up and perform queries against a </a:t>
            </a:r>
            <a:r>
              <a:rPr lang="en-GB" sz="2800" dirty="0" err="1" smtClean="0"/>
              <a:t>MongoDB</a:t>
            </a:r>
            <a:r>
              <a:rPr lang="en-GB" sz="2800" dirty="0" smtClean="0"/>
              <a:t> instance</a:t>
            </a:r>
          </a:p>
          <a:p>
            <a:r>
              <a:rPr lang="en-GB" sz="2800" dirty="0" smtClean="0"/>
              <a:t>You will be using:</a:t>
            </a:r>
          </a:p>
          <a:p>
            <a:pPr lvl="1"/>
            <a:r>
              <a:rPr lang="en-GB" sz="2600" dirty="0" smtClean="0"/>
              <a:t>Bash command line</a:t>
            </a:r>
          </a:p>
          <a:p>
            <a:pPr lvl="1"/>
            <a:r>
              <a:rPr lang="en-GB" sz="2600" dirty="0" err="1" smtClean="0"/>
              <a:t>Jupyter</a:t>
            </a:r>
            <a:r>
              <a:rPr lang="en-GB" sz="2600" dirty="0" smtClean="0"/>
              <a:t> notebook with </a:t>
            </a:r>
            <a:r>
              <a:rPr lang="en-GB" sz="2600" dirty="0" err="1" smtClean="0"/>
              <a:t>Jupyterhub</a:t>
            </a:r>
            <a:r>
              <a:rPr lang="en-GB" sz="2600" dirty="0" smtClean="0"/>
              <a:t> for authentication</a:t>
            </a:r>
          </a:p>
          <a:p>
            <a:pPr lvl="1"/>
            <a:r>
              <a:rPr lang="en-GB" sz="2600" dirty="0" err="1" smtClean="0"/>
              <a:t>PyMongo</a:t>
            </a:r>
            <a:r>
              <a:rPr lang="en-GB" sz="2600" dirty="0" smtClean="0"/>
              <a:t>/</a:t>
            </a:r>
            <a:r>
              <a:rPr lang="en-GB" sz="2600" dirty="0" err="1" smtClean="0"/>
              <a:t>MongoDB</a:t>
            </a:r>
            <a:endParaRPr lang="en-GB" sz="2600" dirty="0" smtClean="0"/>
          </a:p>
          <a:p>
            <a:r>
              <a:rPr lang="en-GB" sz="2800" dirty="0" smtClean="0"/>
              <a:t>Has anyone not received an email about receiving a VM?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557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 Preparation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The tutorial has two sets of instructions:</a:t>
            </a:r>
          </a:p>
          <a:p>
            <a:pPr lvl="1"/>
            <a:r>
              <a:rPr lang="en-GB" sz="2600" dirty="0" smtClean="0"/>
              <a:t>There is a </a:t>
            </a:r>
            <a:r>
              <a:rPr lang="en-GB" sz="2600" dirty="0" smtClean="0"/>
              <a:t>HTML file on </a:t>
            </a:r>
            <a:r>
              <a:rPr lang="en-GB" sz="2600" dirty="0" err="1" smtClean="0"/>
              <a:t>Edshare</a:t>
            </a:r>
            <a:r>
              <a:rPr lang="en-GB" sz="2600" dirty="0" smtClean="0"/>
              <a:t> </a:t>
            </a:r>
            <a:r>
              <a:rPr lang="en-GB" sz="2600" dirty="0" smtClean="0"/>
              <a:t>which gives you instructions for setting up the </a:t>
            </a:r>
            <a:r>
              <a:rPr lang="en-GB" sz="2600" dirty="0" smtClean="0"/>
              <a:t>server </a:t>
            </a:r>
            <a:r>
              <a:rPr lang="en-GB" sz="2600" dirty="0" smtClean="0">
                <a:hlinkClick r:id="rId2"/>
              </a:rPr>
              <a:t>http://www.edshare.soton.ac.uk/17500</a:t>
            </a:r>
            <a:r>
              <a:rPr lang="en-GB" sz="2600" dirty="0" smtClean="0"/>
              <a:t> </a:t>
            </a:r>
            <a:endParaRPr lang="en-GB" sz="2600" dirty="0" smtClean="0"/>
          </a:p>
          <a:p>
            <a:pPr lvl="1"/>
            <a:r>
              <a:rPr lang="en-GB" sz="2600" dirty="0" smtClean="0"/>
              <a:t>A </a:t>
            </a:r>
            <a:r>
              <a:rPr lang="en-GB" sz="2600" dirty="0" err="1" smtClean="0"/>
              <a:t>Jupyter</a:t>
            </a:r>
            <a:r>
              <a:rPr lang="en-GB" sz="2600" dirty="0" smtClean="0"/>
              <a:t> notebook file which you will use </a:t>
            </a:r>
            <a:r>
              <a:rPr lang="en-GB" sz="2600" dirty="0" smtClean="0"/>
              <a:t>interactively (will be made available before the tutorial)</a:t>
            </a:r>
            <a:endParaRPr lang="en-GB" sz="2600" dirty="0" smtClean="0"/>
          </a:p>
          <a:p>
            <a:r>
              <a:rPr lang="en-GB" sz="2800" dirty="0" smtClean="0"/>
              <a:t>To connect, you will need to be on the ECS </a:t>
            </a:r>
            <a:r>
              <a:rPr lang="en-GB" sz="2800" dirty="0" smtClean="0"/>
              <a:t>network</a:t>
            </a:r>
            <a:endParaRPr lang="en-GB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193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Jupyter</a:t>
            </a:r>
            <a:r>
              <a:rPr lang="en-GB" dirty="0" smtClean="0"/>
              <a:t> Notebooks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36</a:t>
            </a:fld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1" y="1412776"/>
            <a:ext cx="7110997" cy="53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Jupyter</a:t>
            </a:r>
            <a:r>
              <a:rPr lang="en-GB" dirty="0" smtClean="0"/>
              <a:t> Notebooks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37</a:t>
            </a:fld>
            <a:endParaRPr lang="en-GB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18" y="1705214"/>
            <a:ext cx="5931763" cy="51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4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Connection is not Private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</a:t>
            </a:r>
            <a:r>
              <a:rPr lang="en-GB" b="1" dirty="0" smtClean="0"/>
              <a:t>will </a:t>
            </a:r>
            <a:r>
              <a:rPr lang="en-GB" dirty="0" smtClean="0"/>
              <a:t>get this message when you run </a:t>
            </a:r>
            <a:r>
              <a:rPr lang="en-GB" dirty="0" err="1" smtClean="0"/>
              <a:t>Jupyterhub</a:t>
            </a:r>
            <a:endParaRPr lang="en-GB" dirty="0" smtClean="0"/>
          </a:p>
          <a:p>
            <a:r>
              <a:rPr lang="en-GB" dirty="0" smtClean="0"/>
              <a:t>This is because you are using a self-signed digital certificate</a:t>
            </a:r>
          </a:p>
          <a:p>
            <a:r>
              <a:rPr lang="en-GB" dirty="0" smtClean="0"/>
              <a:t>That is okay, the important thing is that you are not sending your password in plain text to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6581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Relational Databases</a:t>
            </a:r>
          </a:p>
          <a:p>
            <a:r>
              <a:rPr lang="en-GB" dirty="0" err="1" smtClean="0"/>
              <a:t>NoSQL</a:t>
            </a:r>
            <a:r>
              <a:rPr lang="en-GB" dirty="0" smtClean="0"/>
              <a:t> Databases</a:t>
            </a:r>
          </a:p>
          <a:p>
            <a:r>
              <a:rPr lang="en-GB" dirty="0" smtClean="0"/>
              <a:t>Introduction to </a:t>
            </a:r>
            <a:r>
              <a:rPr lang="en-GB" dirty="0" err="1" smtClean="0"/>
              <a:t>MongoDB</a:t>
            </a:r>
            <a:r>
              <a:rPr lang="en-GB" dirty="0" smtClean="0"/>
              <a:t> and </a:t>
            </a:r>
            <a:r>
              <a:rPr lang="en-GB" dirty="0" err="1" smtClean="0"/>
              <a:t>PyMongo</a:t>
            </a:r>
            <a:endParaRPr lang="en-GB" dirty="0" smtClean="0"/>
          </a:p>
          <a:p>
            <a:r>
              <a:rPr lang="en-GB" dirty="0"/>
              <a:t>Choosing a database</a:t>
            </a:r>
          </a:p>
          <a:p>
            <a:r>
              <a:rPr lang="en-GB" dirty="0" smtClean="0"/>
              <a:t>A bit about the </a:t>
            </a:r>
            <a:r>
              <a:rPr lang="en-GB" dirty="0" smtClean="0"/>
              <a:t>tutorial…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83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Relational Databases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relational database stores data according to the relational model</a:t>
            </a:r>
          </a:p>
          <a:p>
            <a:r>
              <a:rPr lang="en-GB" dirty="0" smtClean="0"/>
              <a:t>A series of tables with rows, where each is identified by a key</a:t>
            </a:r>
          </a:p>
          <a:p>
            <a:r>
              <a:rPr lang="en-GB" dirty="0" smtClean="0"/>
              <a:t>Avoids data duplication through normalisation</a:t>
            </a:r>
          </a:p>
          <a:p>
            <a:r>
              <a:rPr lang="en-GB" dirty="0" smtClean="0"/>
              <a:t>Frequent use of joins to extract data</a:t>
            </a:r>
          </a:p>
          <a:p>
            <a:r>
              <a:rPr lang="en-GB" dirty="0" smtClean="0"/>
              <a:t>Uses Structured Query Language (SQL)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515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Non-relational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4" y="1700808"/>
            <a:ext cx="8426450" cy="4502150"/>
          </a:xfrm>
        </p:spPr>
        <p:txBody>
          <a:bodyPr/>
          <a:lstStyle/>
          <a:p>
            <a:r>
              <a:rPr lang="en-GB" dirty="0" smtClean="0"/>
              <a:t>Consider the problem of using a single table to store information</a:t>
            </a:r>
          </a:p>
          <a:p>
            <a:r>
              <a:rPr lang="en-GB" dirty="0" smtClean="0"/>
              <a:t>Consider the example of a list of users with their DVD collection, starting like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6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99042"/>
              </p:ext>
            </p:extLst>
          </p:nvPr>
        </p:nvGraphicFramePr>
        <p:xfrm>
          <a:off x="107506" y="4293096"/>
          <a:ext cx="90364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82"/>
                <a:gridCol w="1506082"/>
                <a:gridCol w="1506082"/>
                <a:gridCol w="1506082"/>
                <a:gridCol w="1506082"/>
                <a:gridCol w="150608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Non-relational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4" y="1700808"/>
            <a:ext cx="8426450" cy="4502150"/>
          </a:xfrm>
        </p:spPr>
        <p:txBody>
          <a:bodyPr/>
          <a:lstStyle/>
          <a:p>
            <a:r>
              <a:rPr lang="en-GB" dirty="0" smtClean="0"/>
              <a:t>But The Naked Gun also has other stars…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7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66078"/>
              </p:ext>
            </p:extLst>
          </p:nvPr>
        </p:nvGraphicFramePr>
        <p:xfrm>
          <a:off x="251520" y="2572735"/>
          <a:ext cx="867696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61"/>
                <a:gridCol w="1446161"/>
                <a:gridCol w="1446161"/>
                <a:gridCol w="1446161"/>
                <a:gridCol w="1446161"/>
                <a:gridCol w="144616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Priscilla Presley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Ricardo </a:t>
                      </a:r>
                      <a:r>
                        <a:rPr lang="en-GB" dirty="0" err="1" smtClean="0"/>
                        <a:t>Montalban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George Kennedy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O.J. Simpson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25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Non-relational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4" y="1700808"/>
            <a:ext cx="8426450" cy="4502150"/>
          </a:xfrm>
        </p:spPr>
        <p:txBody>
          <a:bodyPr/>
          <a:lstStyle/>
          <a:p>
            <a:r>
              <a:rPr lang="en-GB" dirty="0" smtClean="0"/>
              <a:t>And I might have more than one DVD!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8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5027"/>
              </p:ext>
            </p:extLst>
          </p:nvPr>
        </p:nvGraphicFramePr>
        <p:xfrm>
          <a:off x="251520" y="2572735"/>
          <a:ext cx="867696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61"/>
                <a:gridCol w="1446161"/>
                <a:gridCol w="1446161"/>
                <a:gridCol w="1446161"/>
                <a:gridCol w="1446161"/>
                <a:gridCol w="144616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Priscilla Presley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Ricardo </a:t>
                      </a:r>
                      <a:r>
                        <a:rPr lang="en-GB" dirty="0" err="1" smtClean="0"/>
                        <a:t>Montalban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George Kennedy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O.J. Simpson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Naked Gun 2½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1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Non-relational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4" y="1700808"/>
            <a:ext cx="8426450" cy="4502150"/>
          </a:xfrm>
        </p:spPr>
        <p:txBody>
          <a:bodyPr/>
          <a:lstStyle/>
          <a:p>
            <a:r>
              <a:rPr lang="en-GB" dirty="0" smtClean="0"/>
              <a:t>The grey data is all duplicated!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BBCB-7C98-4D34-A486-ADFE0D729DCE}" type="slidenum">
              <a:rPr lang="en-GB" altLang="en-US" smtClean="0"/>
              <a:pPr/>
              <a:t>9</a:t>
            </a:fld>
            <a:endParaRPr lang="en-GB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57352"/>
              </p:ext>
            </p:extLst>
          </p:nvPr>
        </p:nvGraphicFramePr>
        <p:xfrm>
          <a:off x="251520" y="2572735"/>
          <a:ext cx="867696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161"/>
                <a:gridCol w="1446161"/>
                <a:gridCol w="1446161"/>
                <a:gridCol w="1446161"/>
                <a:gridCol w="1446161"/>
                <a:gridCol w="144616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username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first_name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dvd_title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Huw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Fryer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Naked Gun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Naked Gun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1988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Priscilla Presley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Naked Gun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1988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Ricardo </a:t>
                      </a:r>
                      <a:r>
                        <a:rPr lang="en-GB" dirty="0" err="1" smtClean="0"/>
                        <a:t>Montalban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Naked Gun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1988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George Kennedy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Fryer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GB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Naked Gun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1988</a:t>
                      </a:r>
                      <a:endParaRPr lang="en-GB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O.J. Simpson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huwfryer</a:t>
                      </a:r>
                      <a:endParaRPr lang="en-GB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Huw</a:t>
                      </a:r>
                      <a:endParaRPr lang="en-GB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Fryer</a:t>
                      </a:r>
                      <a:endParaRPr lang="en-GB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 Naked Gun 2½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Leslie Nielsen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700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FIBDISPLAYKEYWORDS" val="True"/>
  <p:tag name="USESECONDARYMONITOR" val="True"/>
  <p:tag name="RESPCOUNTERSTYLE" val="-1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1.0"/>
  <p:tag name="BACKUPSESSIONS" val="True"/>
  <p:tag name="MAXRESPONDERS" val="5"/>
  <p:tag name="USESCHEMECOLORS" val="True"/>
  <p:tag name="PARTLISTDEFAULT" val="0"/>
  <p:tag name="FIBNUMRESULTS" val="5"/>
  <p:tag name="RESPCOUNTERFORMAT" val="0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OUNTDOWNSTYLE" val="-1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  <p:tag name="INCLUDESESSION" val="True"/>
  <p:tag name="ADVANCEDSETTINGSVIEW" val="True"/>
  <p:tag name="CHARTCOLOR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UoSnew3">
  <a:themeElements>
    <a:clrScheme name="UoSnew3 1">
      <a:dk1>
        <a:srgbClr val="005C84"/>
      </a:dk1>
      <a:lt1>
        <a:srgbClr val="DBDFE1"/>
      </a:lt1>
      <a:dk2>
        <a:srgbClr val="005C84"/>
      </a:dk2>
      <a:lt2>
        <a:srgbClr val="A4AEB5"/>
      </a:lt2>
      <a:accent1>
        <a:srgbClr val="005C84"/>
      </a:accent1>
      <a:accent2>
        <a:srgbClr val="007C92"/>
      </a:accent2>
      <a:accent3>
        <a:srgbClr val="EAECEE"/>
      </a:accent3>
      <a:accent4>
        <a:srgbClr val="004D70"/>
      </a:accent4>
      <a:accent5>
        <a:srgbClr val="AAB5C2"/>
      </a:accent5>
      <a:accent6>
        <a:srgbClr val="007084"/>
      </a:accent6>
      <a:hlink>
        <a:srgbClr val="0098C3"/>
      </a:hlink>
      <a:folHlink>
        <a:srgbClr val="6A4061"/>
      </a:folHlink>
    </a:clrScheme>
    <a:fontScheme name="UoSnew3">
      <a:majorFont>
        <a:latin typeface="Lucida Sans"/>
        <a:ea typeface="ＭＳ Ｐゴシック"/>
        <a:cs typeface=""/>
      </a:majorFont>
      <a:minorFont>
        <a:latin typeface="Lucida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anose="020B0602030504020204" pitchFamily="34" charset="0"/>
            <a:ea typeface="ＭＳ Ｐゴシック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UoSnew3 1">
        <a:dk1>
          <a:srgbClr val="005C84"/>
        </a:dk1>
        <a:lt1>
          <a:srgbClr val="DBDFE1"/>
        </a:lt1>
        <a:dk2>
          <a:srgbClr val="005C84"/>
        </a:dk2>
        <a:lt2>
          <a:srgbClr val="A4AEB5"/>
        </a:lt2>
        <a:accent1>
          <a:srgbClr val="005C84"/>
        </a:accent1>
        <a:accent2>
          <a:srgbClr val="007C92"/>
        </a:accent2>
        <a:accent3>
          <a:srgbClr val="EAECEE"/>
        </a:accent3>
        <a:accent4>
          <a:srgbClr val="004D70"/>
        </a:accent4>
        <a:accent5>
          <a:srgbClr val="AAB5C2"/>
        </a:accent5>
        <a:accent6>
          <a:srgbClr val="007084"/>
        </a:accent6>
        <a:hlink>
          <a:srgbClr val="0098C3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UoSnew3</Template>
  <TotalTime>865</TotalTime>
  <Words>1617</Words>
  <Application>Microsoft Office PowerPoint</Application>
  <PresentationFormat>On-screen Show (4:3)</PresentationFormat>
  <Paragraphs>454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Courier New</vt:lpstr>
      <vt:lpstr>Lucida Sans</vt:lpstr>
      <vt:lpstr>Symbol</vt:lpstr>
      <vt:lpstr>Wingdings</vt:lpstr>
      <vt:lpstr>UoSnew3</vt:lpstr>
      <vt:lpstr>Data Management</vt:lpstr>
      <vt:lpstr>ANNOUNCEMENT</vt:lpstr>
      <vt:lpstr>Introduction to Data Management</vt:lpstr>
      <vt:lpstr>This Lecture</vt:lpstr>
      <vt:lpstr>Relational Databases</vt:lpstr>
      <vt:lpstr>Non-relational Data</vt:lpstr>
      <vt:lpstr>Non-relational Data</vt:lpstr>
      <vt:lpstr>Non-relational Data</vt:lpstr>
      <vt:lpstr>Non-relational Data</vt:lpstr>
      <vt:lpstr>The Relational Database Method</vt:lpstr>
      <vt:lpstr>The Relational Database Method</vt:lpstr>
      <vt:lpstr>The Relational Database Method</vt:lpstr>
      <vt:lpstr>The Relational Database Method</vt:lpstr>
      <vt:lpstr>The Relational Database Method</vt:lpstr>
      <vt:lpstr>Relational Database Guarantees</vt:lpstr>
      <vt:lpstr>NoSQL Databases</vt:lpstr>
      <vt:lpstr>Brewer’s CAP Theorem</vt:lpstr>
      <vt:lpstr>Brewer’s CAP Theorem - Limitations</vt:lpstr>
      <vt:lpstr>Types of NoSQL Databases</vt:lpstr>
      <vt:lpstr>MongoDB</vt:lpstr>
      <vt:lpstr>MongoDB Features and Trade-offs</vt:lpstr>
      <vt:lpstr>JSON &amp; BSON</vt:lpstr>
      <vt:lpstr>JSON Syntax</vt:lpstr>
      <vt:lpstr>An Example JSON Object</vt:lpstr>
      <vt:lpstr>MongoDB Storage Structure</vt:lpstr>
      <vt:lpstr>Using MongoDB</vt:lpstr>
      <vt:lpstr>Basic Operations</vt:lpstr>
      <vt:lpstr>Queries With Conditions</vt:lpstr>
      <vt:lpstr>Queries with Multiple Conditions</vt:lpstr>
      <vt:lpstr>Queries With Comparisons</vt:lpstr>
      <vt:lpstr>Aggregation Framework</vt:lpstr>
      <vt:lpstr>Which System to Use?</vt:lpstr>
      <vt:lpstr>Which System to Use?</vt:lpstr>
      <vt:lpstr>Tutorial and Coursework</vt:lpstr>
      <vt:lpstr>Tutorial Preparation</vt:lpstr>
      <vt:lpstr>Jupyter Notebooks</vt:lpstr>
      <vt:lpstr>Jupyter Notebooks</vt:lpstr>
      <vt:lpstr>Your Connection is not Private</vt:lpstr>
    </vt:vector>
  </TitlesOfParts>
  <Company>Science Learning Centre South East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hf1g10</dc:creator>
  <cp:lastModifiedBy>Fryer H.</cp:lastModifiedBy>
  <cp:revision>72</cp:revision>
  <dcterms:created xsi:type="dcterms:W3CDTF">2008-04-22T13:46:56Z</dcterms:created>
  <dcterms:modified xsi:type="dcterms:W3CDTF">2016-10-27T09:41:58Z</dcterms:modified>
</cp:coreProperties>
</file>