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9"/>
  </p:notesMasterIdLst>
  <p:sldIdLst>
    <p:sldId id="256" r:id="rId2"/>
    <p:sldId id="286" r:id="rId3"/>
    <p:sldId id="289" r:id="rId4"/>
    <p:sldId id="290" r:id="rId5"/>
    <p:sldId id="291" r:id="rId6"/>
    <p:sldId id="292" r:id="rId7"/>
    <p:sldId id="293" r:id="rId8"/>
    <p:sldId id="294" r:id="rId9"/>
    <p:sldId id="295" r:id="rId10"/>
    <p:sldId id="296" r:id="rId11"/>
    <p:sldId id="297" r:id="rId12"/>
    <p:sldId id="298" r:id="rId13"/>
    <p:sldId id="299" r:id="rId14"/>
    <p:sldId id="300" r:id="rId15"/>
    <p:sldId id="314" r:id="rId16"/>
    <p:sldId id="301" r:id="rId17"/>
    <p:sldId id="302" r:id="rId18"/>
    <p:sldId id="303" r:id="rId19"/>
    <p:sldId id="304" r:id="rId20"/>
    <p:sldId id="305" r:id="rId21"/>
    <p:sldId id="306" r:id="rId22"/>
    <p:sldId id="307" r:id="rId23"/>
    <p:sldId id="308" r:id="rId24"/>
    <p:sldId id="309" r:id="rId25"/>
    <p:sldId id="310" r:id="rId26"/>
    <p:sldId id="312" r:id="rId27"/>
    <p:sldId id="31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48" autoAdjust="0"/>
  </p:normalViewPr>
  <p:slideViewPr>
    <p:cSldViewPr>
      <p:cViewPr varScale="1">
        <p:scale>
          <a:sx n="87" d="100"/>
          <a:sy n="87" d="100"/>
        </p:scale>
        <p:origin x="162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E41F64-5FCB-4A94-AAFA-9A0FD4293A27}" type="datetimeFigureOut">
              <a:rPr lang="en-GB" smtClean="0"/>
              <a:pPr/>
              <a:t>16/10/2016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3FB8B-297A-4EE5-8454-729DEEFFD60D}" type="slidenum">
              <a:rPr lang="en-GB" smtClean="0"/>
              <a:pPr/>
              <a:t>‹#›</a:t>
            </a:fld>
            <a:endParaRPr lang="en-GB"/>
          </a:p>
        </p:txBody>
      </p:sp>
    </p:spTree>
    <p:extLst>
      <p:ext uri="{BB962C8B-B14F-4D97-AF65-F5344CB8AC3E}">
        <p14:creationId xmlns:p14="http://schemas.microsoft.com/office/powerpoint/2010/main" val="230672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2770"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1143000" y="695325"/>
            <a:ext cx="457041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403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Not a CS</a:t>
            </a:r>
            <a:r>
              <a:rPr lang="en-US" baseline="0" dirty="0" smtClean="0"/>
              <a:t> </a:t>
            </a:r>
            <a:r>
              <a:rPr lang="en-US" baseline="0" dirty="0" err="1" smtClean="0"/>
              <a:t>favourite</a:t>
            </a:r>
            <a:r>
              <a:rPr lang="en-US" baseline="0" dirty="0" smtClean="0"/>
              <a:t> to  documented every thing</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143000" y="695325"/>
            <a:ext cx="457041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5058"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Probably y looking at hard disks</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1143000" y="695325"/>
            <a:ext cx="457041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6082"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1143000" y="695325"/>
            <a:ext cx="457041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7106"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1143000" y="695325"/>
            <a:ext cx="457041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8130"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1143000" y="695325"/>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915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Degaussed</a:t>
            </a:r>
            <a:r>
              <a:rPr lang="en-US" baseline="0" dirty="0" smtClean="0"/>
              <a:t> </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143000" y="695325"/>
            <a:ext cx="457041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0178"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Innocent until proven guilty</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1143000" y="695325"/>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1202"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1143000" y="695325"/>
            <a:ext cx="457041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2226"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Switch machine off, unplug hard disk and put in the bottom draw</a:t>
            </a:r>
            <a:r>
              <a:rPr lang="en-US" baseline="0" dirty="0" smtClean="0"/>
              <a:t> until you are told to reuse.</a:t>
            </a:r>
            <a:endParaRPr lang="en-US" dirty="0" smtClean="0"/>
          </a:p>
          <a:p>
            <a:r>
              <a:rPr lang="en-US" dirty="0" smtClean="0"/>
              <a:t>So keep back-up</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1143000" y="695325"/>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3250"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p:cNvSpPr txBox="1">
            <a:spLocks noGrp="1" noRot="1" noChangeAspect="1" noChangeArrowheads="1"/>
          </p:cNvSpPr>
          <p:nvPr>
            <p:ph type="sldImg"/>
          </p:nvPr>
        </p:nvSpPr>
        <p:spPr bwMode="auto">
          <a:xfrm>
            <a:off x="1143000" y="695325"/>
            <a:ext cx="4565650" cy="3425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p:cNvSpPr txBox="1">
            <a:spLocks noGrp="1" noChangeArrowheads="1"/>
          </p:cNvSpPr>
          <p:nvPr>
            <p:ph type="body" idx="1"/>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1143000" y="695325"/>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427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1143000" y="695325"/>
            <a:ext cx="457041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5298"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1143000" y="695325"/>
            <a:ext cx="4568825"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6322"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1143000" y="695325"/>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6866"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7890"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1143000" y="695325"/>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8914"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Your machine is used for</a:t>
            </a:r>
            <a:r>
              <a:rPr lang="en-US" baseline="0" dirty="0" smtClean="0"/>
              <a:t> denial of service.</a:t>
            </a:r>
          </a:p>
          <a:p>
            <a:r>
              <a:rPr lang="en-US" baseline="0" dirty="0" smtClean="0"/>
              <a:t>Or operating as part of an illegal server.</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1143000" y="695325"/>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9938"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1143000" y="695325"/>
            <a:ext cx="457041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0962"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1143000" y="695325"/>
            <a:ext cx="457041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986"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1143000" y="695325"/>
            <a:ext cx="457041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3010" name="Rectangle 2"/>
          <p:cNvSpPr txBox="1">
            <a:spLocks noGrp="1" noChangeArrowheads="1"/>
          </p:cNvSpPr>
          <p:nvPr>
            <p:ph type="body"/>
          </p:nvPr>
        </p:nvSpPr>
        <p:spPr bwMode="auto">
          <a:xfrm>
            <a:off x="685800" y="4343400"/>
            <a:ext cx="5476875"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972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56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5722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771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0357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70656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126100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121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1205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943426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6279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10/16/2016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363266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met.police.uk/pceu/documents/ACPOguidelinescomputerevidence.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disklabs.com/computer-forensics-investigation.asp" TargetMode="External"/><Relationship Id="rId7" Type="http://schemas.openxmlformats.org/officeDocument/2006/relationships/hyperlink" Target="http://www.disklabs.com/computer-forensics-training.asp"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www.disklabs.com/computer-forensics-password-cracking.asp" TargetMode="External"/><Relationship Id="rId5" Type="http://schemas.openxmlformats.org/officeDocument/2006/relationships/hyperlink" Target="http://www.disklabs.com/computer-forensics-expert-witness.asp" TargetMode="External"/><Relationship Id="rId4" Type="http://schemas.openxmlformats.org/officeDocument/2006/relationships/hyperlink" Target="http://www.disklabs.com/computer-forensics-evidence.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omputerforensicsworld.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disklabs.com/computer-forensics.as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COMP6230 Implementing Cyber Security</a:t>
            </a:r>
            <a:endParaRPr lang="en-GB" dirty="0"/>
          </a:p>
        </p:txBody>
      </p:sp>
      <p:sp>
        <p:nvSpPr>
          <p:cNvPr id="3" name="Subtitle 2"/>
          <p:cNvSpPr>
            <a:spLocks noGrp="1"/>
          </p:cNvSpPr>
          <p:nvPr>
            <p:ph type="subTitle" idx="1"/>
          </p:nvPr>
        </p:nvSpPr>
        <p:spPr/>
        <p:txBody>
          <a:bodyPr>
            <a:normAutofit/>
          </a:bodyPr>
          <a:lstStyle/>
          <a:p>
            <a:r>
              <a:rPr lang="en-GB" sz="3200" dirty="0" smtClean="0"/>
              <a:t>Forensic Computing</a:t>
            </a:r>
            <a:endParaRPr lang="en-GB" sz="3200" dirty="0"/>
          </a:p>
        </p:txBody>
      </p:sp>
    </p:spTree>
    <p:extLst>
      <p:ext uri="{BB962C8B-B14F-4D97-AF65-F5344CB8AC3E}">
        <p14:creationId xmlns:p14="http://schemas.microsoft.com/office/powerpoint/2010/main" val="3460597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68313" y="593725"/>
            <a:ext cx="8162925" cy="731838"/>
          </a:xfrm>
          <a:ln/>
        </p:spPr>
        <p:txBody>
          <a:bodyPr lIns="0" tIns="0" rIns="0" bIns="0">
            <a:normAutofit/>
          </a:bodyPr>
          <a:lstStyle/>
          <a:p>
            <a:pPr>
              <a:lnSpc>
                <a:spcPct val="81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What is Computer Forensics?</a:t>
            </a:r>
          </a:p>
        </p:txBody>
      </p:sp>
      <p:sp>
        <p:nvSpPr>
          <p:cNvPr id="14338" name="Rectangle 2"/>
          <p:cNvSpPr>
            <a:spLocks noGrp="1" noChangeArrowheads="1"/>
          </p:cNvSpPr>
          <p:nvPr>
            <p:ph idx="1"/>
          </p:nvPr>
        </p:nvSpPr>
        <p:spPr>
          <a:xfrm>
            <a:off x="457200" y="1484313"/>
            <a:ext cx="8185150" cy="4633912"/>
          </a:xfrm>
          <a:ln/>
        </p:spPr>
        <p:txBody>
          <a:bodyPr lIns="0" tIns="0" rIns="0" bIns="0">
            <a:normAutofit/>
          </a:bodyPr>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concerns the gathering and preserving of computer evidence for use in legal proceedings</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it covers:</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smtClean="0"/>
              <a:t>discovery</a:t>
            </a:r>
            <a:endParaRPr lang="en-GB" sz="2800" dirty="0"/>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identification</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smtClean="0"/>
              <a:t>Extraction</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smtClean="0"/>
              <a:t>preservation</a:t>
            </a:r>
            <a:endParaRPr lang="en-GB" sz="2800" dirty="0"/>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smtClean="0"/>
              <a:t>documentation</a:t>
            </a:r>
            <a:endParaRPr lang="en-GB" sz="2800" dirty="0"/>
          </a:p>
          <a:p>
            <a:pPr marL="290513" indent="-290513">
              <a:lnSpc>
                <a:spcPct val="103000"/>
              </a:lnSpc>
              <a:buClrTx/>
              <a:buFontTx/>
              <a:buNone/>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  of evidence</a:t>
            </a:r>
          </a:p>
        </p:txBody>
      </p:sp>
    </p:spTree>
    <p:extLst>
      <p:ext uri="{BB962C8B-B14F-4D97-AF65-F5344CB8AC3E}">
        <p14:creationId xmlns:p14="http://schemas.microsoft.com/office/powerpoint/2010/main" val="182385505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68313" y="593725"/>
            <a:ext cx="8162925" cy="731838"/>
          </a:xfrm>
          <a:ln/>
        </p:spPr>
        <p:txBody>
          <a:bodyPr lIns="0" tIns="0" rIns="0" bIns="0">
            <a:normAutofit/>
          </a:bodyPr>
          <a:lstStyle/>
          <a:p>
            <a:pPr>
              <a:lnSpc>
                <a:spcPct val="81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What is Computer Forensics?</a:t>
            </a:r>
          </a:p>
        </p:txBody>
      </p:sp>
      <p:sp>
        <p:nvSpPr>
          <p:cNvPr id="15362" name="Rectangle 2"/>
          <p:cNvSpPr>
            <a:spLocks noGrp="1" noChangeArrowheads="1"/>
          </p:cNvSpPr>
          <p:nvPr>
            <p:ph idx="1"/>
          </p:nvPr>
        </p:nvSpPr>
        <p:spPr>
          <a:xfrm>
            <a:off x="457200" y="1484313"/>
            <a:ext cx="8185150" cy="4424362"/>
          </a:xfrm>
          <a:ln/>
        </p:spPr>
        <p:txBody>
          <a:bodyPr lIns="0" tIns="0" rIns="0" bIns="0">
            <a:normAutofit/>
          </a:bodyPr>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is scientific:</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the results must provide a reliable, consistent, non-arbitrary understanding of the data</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evidence is acquired through a thorough, efficient, secure and documented investigation</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sophisticated tools are used</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detailed procedures must be followed exactly if the evidence is to stand up in court</a:t>
            </a:r>
          </a:p>
        </p:txBody>
      </p:sp>
    </p:spTree>
    <p:extLst>
      <p:ext uri="{BB962C8B-B14F-4D97-AF65-F5344CB8AC3E}">
        <p14:creationId xmlns:p14="http://schemas.microsoft.com/office/powerpoint/2010/main" val="3960658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68313" y="549275"/>
            <a:ext cx="8162925" cy="820738"/>
          </a:xfrm>
          <a:ln/>
        </p:spPr>
        <p:txBody>
          <a:bodyPr lIns="0" tIns="0" rIns="0" bIns="0">
            <a:normAutofit/>
          </a:bodyPr>
          <a:lstStyle/>
          <a:p>
            <a:pPr>
              <a:lnSpc>
                <a:spcPct val="81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What is Computer Forensics?</a:t>
            </a:r>
          </a:p>
        </p:txBody>
      </p:sp>
      <p:sp>
        <p:nvSpPr>
          <p:cNvPr id="16386" name="Rectangle 2"/>
          <p:cNvSpPr>
            <a:spLocks noGrp="1" noChangeArrowheads="1"/>
          </p:cNvSpPr>
          <p:nvPr>
            <p:ph idx="1"/>
          </p:nvPr>
        </p:nvSpPr>
        <p:spPr>
          <a:xfrm>
            <a:off x="457200" y="1484313"/>
            <a:ext cx="8185150" cy="4424362"/>
          </a:xfrm>
          <a:ln/>
        </p:spPr>
        <p:txBody>
          <a:bodyPr lIns="0" tIns="0" rIns="0" bIns="0">
            <a:normAutofit/>
          </a:bodyPr>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evidence must me “authentic” and “continuous”:</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authenticity proves that evidence is true and faithful copy of that which was present at the crime scene</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continuity (“chain of custody”) guarantees that evidence hasn't been</a:t>
            </a:r>
          </a:p>
          <a:p>
            <a:pPr marL="1139825" lvl="2" indent="-225425">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tampered with</a:t>
            </a:r>
          </a:p>
          <a:p>
            <a:pPr marL="1139825" lvl="2" indent="-225425">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contaminated</a:t>
            </a:r>
          </a:p>
        </p:txBody>
      </p:sp>
    </p:spTree>
    <p:extLst>
      <p:ext uri="{BB962C8B-B14F-4D97-AF65-F5344CB8AC3E}">
        <p14:creationId xmlns:p14="http://schemas.microsoft.com/office/powerpoint/2010/main" val="51263134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68313" y="549275"/>
            <a:ext cx="8162925" cy="820738"/>
          </a:xfrm>
          <a:ln/>
        </p:spPr>
        <p:txBody>
          <a:bodyPr lIns="0" tIns="0" rIns="0" bIns="0">
            <a:normAutofit/>
          </a:bodyPr>
          <a:lstStyle/>
          <a:p>
            <a:pPr>
              <a:lnSpc>
                <a:spcPct val="81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What is Computer Forensics?</a:t>
            </a:r>
          </a:p>
        </p:txBody>
      </p:sp>
      <p:sp>
        <p:nvSpPr>
          <p:cNvPr id="17410" name="Rectangle 2"/>
          <p:cNvSpPr>
            <a:spLocks noGrp="1" noChangeArrowheads="1"/>
          </p:cNvSpPr>
          <p:nvPr>
            <p:ph idx="1"/>
          </p:nvPr>
        </p:nvSpPr>
        <p:spPr>
          <a:xfrm>
            <a:off x="685800" y="1484313"/>
            <a:ext cx="7956550" cy="4424362"/>
          </a:xfrm>
          <a:ln/>
        </p:spPr>
        <p:txBody>
          <a:bodyPr lIns="0" tIns="0" rIns="0" bIns="0">
            <a:normAutofit/>
          </a:bodyPr>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methods used:</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have stood the test of time</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employ multiple software tools from independent suppliers</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evidence is:</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physical (e.g. hard drives)‏</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logical (e.g. data; needs interpreting in order to be understood).  Is like finger prints</a:t>
            </a:r>
          </a:p>
        </p:txBody>
      </p:sp>
    </p:spTree>
    <p:extLst>
      <p:ext uri="{BB962C8B-B14F-4D97-AF65-F5344CB8AC3E}">
        <p14:creationId xmlns:p14="http://schemas.microsoft.com/office/powerpoint/2010/main" val="6912303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68313" y="549275"/>
            <a:ext cx="8162925" cy="820738"/>
          </a:xfrm>
          <a:ln/>
        </p:spPr>
        <p:txBody>
          <a:bodyPr lIns="0" tIns="0" rIns="0" bIns="0">
            <a:normAutofit/>
          </a:bodyPr>
          <a:lstStyle/>
          <a:p>
            <a:pPr>
              <a:lnSpc>
                <a:spcPct val="81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What is Computer Forensics?</a:t>
            </a:r>
          </a:p>
        </p:txBody>
      </p:sp>
      <p:sp>
        <p:nvSpPr>
          <p:cNvPr id="18434" name="Rectangle 2"/>
          <p:cNvSpPr>
            <a:spLocks noGrp="1" noChangeArrowheads="1"/>
          </p:cNvSpPr>
          <p:nvPr>
            <p:ph idx="1"/>
          </p:nvPr>
        </p:nvSpPr>
        <p:spPr>
          <a:xfrm>
            <a:off x="457200" y="1484313"/>
            <a:ext cx="8185150" cy="4335462"/>
          </a:xfrm>
          <a:ln/>
        </p:spPr>
        <p:txBody>
          <a:bodyPr lIns="0" tIns="0" rIns="0" bIns="0">
            <a:normAutofit/>
          </a:bodyPr>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4000" dirty="0"/>
              <a:t>is different from other forensic disciplines:</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600" dirty="0"/>
              <a:t>all other forensic disciplines involve destruction of part of evidence in analysing it</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600" dirty="0"/>
              <a:t>computer forensics involves making a faithful copy of the evidence</a:t>
            </a:r>
          </a:p>
        </p:txBody>
      </p:sp>
    </p:spTree>
    <p:extLst>
      <p:ext uri="{BB962C8B-B14F-4D97-AF65-F5344CB8AC3E}">
        <p14:creationId xmlns:p14="http://schemas.microsoft.com/office/powerpoint/2010/main" val="3531066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discussion</a:t>
            </a:r>
            <a:endParaRPr lang="en-GB" dirty="0"/>
          </a:p>
        </p:txBody>
      </p:sp>
      <p:sp>
        <p:nvSpPr>
          <p:cNvPr id="3" name="Content Placeholder 2"/>
          <p:cNvSpPr>
            <a:spLocks noGrp="1"/>
          </p:cNvSpPr>
          <p:nvPr>
            <p:ph idx="1"/>
          </p:nvPr>
        </p:nvSpPr>
        <p:spPr/>
        <p:txBody>
          <a:bodyPr>
            <a:normAutofit/>
          </a:bodyPr>
          <a:lstStyle/>
          <a:p>
            <a:r>
              <a:rPr lang="en-GB" sz="3600" dirty="0" smtClean="0"/>
              <a:t>What would you do if you found someone had hacked in and changed you data base.</a:t>
            </a:r>
          </a:p>
          <a:p>
            <a:pPr lvl="1"/>
            <a:r>
              <a:rPr lang="en-GB" sz="3200" dirty="0" smtClean="0"/>
              <a:t>Procedure</a:t>
            </a:r>
          </a:p>
          <a:p>
            <a:pPr lvl="1"/>
            <a:r>
              <a:rPr lang="en-GB" sz="3200" dirty="0"/>
              <a:t>T</a:t>
            </a:r>
            <a:r>
              <a:rPr lang="en-GB" sz="3200" dirty="0" smtClean="0"/>
              <a:t>echnology</a:t>
            </a:r>
            <a:endParaRPr lang="en-GB" sz="3200" dirty="0"/>
          </a:p>
        </p:txBody>
      </p:sp>
    </p:spTree>
    <p:extLst>
      <p:ext uri="{BB962C8B-B14F-4D97-AF65-F5344CB8AC3E}">
        <p14:creationId xmlns:p14="http://schemas.microsoft.com/office/powerpoint/2010/main" val="1526348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68313" y="593725"/>
            <a:ext cx="8162925" cy="731838"/>
          </a:xfrm>
          <a:ln/>
        </p:spPr>
        <p:txBody>
          <a:bodyPr lIns="0" tIns="0" rIns="0" bIns="0"/>
          <a:lstStyle/>
          <a:p>
            <a:pPr>
              <a:lnSpc>
                <a:spcPct val="81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Gathering evidence</a:t>
            </a:r>
          </a:p>
        </p:txBody>
      </p:sp>
      <p:sp>
        <p:nvSpPr>
          <p:cNvPr id="19458" name="Rectangle 2"/>
          <p:cNvSpPr>
            <a:spLocks noGrp="1" noChangeArrowheads="1"/>
          </p:cNvSpPr>
          <p:nvPr>
            <p:ph idx="1"/>
          </p:nvPr>
        </p:nvSpPr>
        <p:spPr>
          <a:xfrm>
            <a:off x="457200" y="1484313"/>
            <a:ext cx="8185150" cy="4424362"/>
          </a:xfrm>
          <a:ln/>
        </p:spPr>
        <p:txBody>
          <a:bodyPr lIns="0" tIns="0" rIns="0" bIns="0">
            <a:normAutofit/>
          </a:bodyPr>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Functionally identical:</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If you email your Word.doc to a friend, it will be functionally identical (we hope!)...</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Forensically identical:</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 but this is not good enough for a court of law.  The file in question must be bit-for-bit identical</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would satisfy an MD5 hash comparison</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including time &amp; date stamps for example</a:t>
            </a:r>
          </a:p>
        </p:txBody>
      </p:sp>
    </p:spTree>
    <p:extLst>
      <p:ext uri="{BB962C8B-B14F-4D97-AF65-F5344CB8AC3E}">
        <p14:creationId xmlns:p14="http://schemas.microsoft.com/office/powerpoint/2010/main" val="192743340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68313" y="593725"/>
            <a:ext cx="8164512" cy="731838"/>
          </a:xfrm>
          <a:ln/>
        </p:spPr>
        <p:txBody>
          <a:bodyPr lIns="0" tIns="0" rIns="0" bIns="0"/>
          <a:lstStyle/>
          <a:p>
            <a:pPr>
              <a:lnSpc>
                <a:spcPct val="87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Gathering evidence</a:t>
            </a:r>
          </a:p>
        </p:txBody>
      </p:sp>
      <p:sp>
        <p:nvSpPr>
          <p:cNvPr id="20482" name="Rectangle 2"/>
          <p:cNvSpPr>
            <a:spLocks noGrp="1" noChangeArrowheads="1"/>
          </p:cNvSpPr>
          <p:nvPr>
            <p:ph idx="1"/>
          </p:nvPr>
        </p:nvSpPr>
        <p:spPr>
          <a:xfrm>
            <a:off x="457200" y="1484313"/>
            <a:ext cx="8186738" cy="4557712"/>
          </a:xfrm>
          <a:ln/>
        </p:spPr>
        <p:txBody>
          <a:bodyPr lIns="0" tIns="0" rIns="0" bIns="0">
            <a:normAutofit/>
          </a:bodyPr>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protecting the source drive:</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to make sure, use a read-only device between source drive and copy</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perform (e.g.) </a:t>
            </a:r>
            <a:r>
              <a:rPr lang="en-GB" sz="2400" dirty="0" smtClean="0"/>
              <a:t>an AES</a:t>
            </a:r>
            <a:r>
              <a:rPr lang="en-GB" sz="2400" dirty="0" smtClean="0"/>
              <a:t> </a:t>
            </a:r>
            <a:r>
              <a:rPr lang="en-GB" sz="2400" dirty="0"/>
              <a:t>on source before, &amp; after, and on destination drive after the copy process.  All 3 hashes must agree</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destination drive:</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needs to be “forensically sterile”; i.e. absolutely clean prior to copying</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process of making it sterile needs to be documented</a:t>
            </a:r>
          </a:p>
        </p:txBody>
      </p:sp>
    </p:spTree>
    <p:extLst>
      <p:ext uri="{BB962C8B-B14F-4D97-AF65-F5344CB8AC3E}">
        <p14:creationId xmlns:p14="http://schemas.microsoft.com/office/powerpoint/2010/main" val="42761174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68313" y="593725"/>
            <a:ext cx="8162925" cy="731838"/>
          </a:xfrm>
          <a:ln/>
        </p:spPr>
        <p:txBody>
          <a:bodyPr lIns="0" tIns="0" rIns="0" bIns="0"/>
          <a:lstStyle/>
          <a:p>
            <a:pPr>
              <a:lnSpc>
                <a:spcPct val="81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Formal procedure</a:t>
            </a:r>
          </a:p>
        </p:txBody>
      </p:sp>
      <p:sp>
        <p:nvSpPr>
          <p:cNvPr id="21506" name="Rectangle 2"/>
          <p:cNvSpPr>
            <a:spLocks noGrp="1" noChangeArrowheads="1"/>
          </p:cNvSpPr>
          <p:nvPr>
            <p:ph idx="1"/>
          </p:nvPr>
        </p:nvSpPr>
        <p:spPr>
          <a:xfrm>
            <a:off x="457200" y="1484313"/>
            <a:ext cx="8185150" cy="4424362"/>
          </a:xfrm>
          <a:ln/>
        </p:spPr>
        <p:txBody>
          <a:bodyPr lIns="0" tIns="0" rIns="0" bIns="0">
            <a:normAutofit/>
          </a:bodyPr>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What should one do after an “incident”?</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DON'T DO ANYTHING!  Just call the police.</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Three problems:</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contaminating the evidence</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voiding the chain of custody</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infringing the rights of the suspect</a:t>
            </a:r>
          </a:p>
        </p:txBody>
      </p:sp>
    </p:spTree>
    <p:extLst>
      <p:ext uri="{BB962C8B-B14F-4D97-AF65-F5344CB8AC3E}">
        <p14:creationId xmlns:p14="http://schemas.microsoft.com/office/powerpoint/2010/main" val="171657014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68313" y="593725"/>
            <a:ext cx="8164512" cy="731838"/>
          </a:xfrm>
          <a:ln/>
        </p:spPr>
        <p:txBody>
          <a:bodyPr lIns="0" tIns="0" rIns="0" bIns="0"/>
          <a:lstStyle/>
          <a:p>
            <a:pPr>
              <a:lnSpc>
                <a:spcPct val="87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Formal procedure</a:t>
            </a:r>
          </a:p>
        </p:txBody>
      </p:sp>
      <p:sp>
        <p:nvSpPr>
          <p:cNvPr id="22530" name="Rectangle 2"/>
          <p:cNvSpPr>
            <a:spLocks noGrp="1" noChangeArrowheads="1"/>
          </p:cNvSpPr>
          <p:nvPr>
            <p:ph idx="1"/>
          </p:nvPr>
        </p:nvSpPr>
        <p:spPr>
          <a:xfrm>
            <a:off x="457200" y="1484313"/>
            <a:ext cx="8186738" cy="4425950"/>
          </a:xfrm>
          <a:ln/>
        </p:spPr>
        <p:txBody>
          <a:bodyPr lIns="0" tIns="0" rIns="0" bIns="0">
            <a:normAutofit/>
          </a:bodyPr>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Three things to be done beforehand:</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politics: talk to those who might be concerned, e.g. police; for us, JANET?</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policy: make sure you have a policy in place (</a:t>
            </a:r>
            <a:r>
              <a:rPr lang="en-GB" sz="2800" dirty="0" err="1"/>
              <a:t>Dhillon</a:t>
            </a:r>
            <a:r>
              <a:rPr lang="en-GB" sz="2800" dirty="0"/>
              <a:t> has a detailed pro forma suitable for a company in the US)‏</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training: make sure those who will be involved know beforehand what to do</a:t>
            </a:r>
          </a:p>
        </p:txBody>
      </p:sp>
    </p:spTree>
    <p:extLst>
      <p:ext uri="{BB962C8B-B14F-4D97-AF65-F5344CB8AC3E}">
        <p14:creationId xmlns:p14="http://schemas.microsoft.com/office/powerpoint/2010/main" val="27927237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68313" y="549275"/>
            <a:ext cx="8201025" cy="857250"/>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Today's Programme</a:t>
            </a:r>
          </a:p>
        </p:txBody>
      </p:sp>
      <p:sp>
        <p:nvSpPr>
          <p:cNvPr id="4098" name="Rectangle 2"/>
          <p:cNvSpPr>
            <a:spLocks noGrp="1" noChangeArrowheads="1"/>
          </p:cNvSpPr>
          <p:nvPr>
            <p:ph idx="1"/>
          </p:nvPr>
        </p:nvSpPr>
        <p:spPr>
          <a:xfrm>
            <a:off x="457200" y="1484313"/>
            <a:ext cx="8223250" cy="4525962"/>
          </a:xfrm>
          <a:ln/>
        </p:spPr>
        <p:txBody>
          <a:bodyPr lIns="0" tIns="0" rIns="0" bIns="0"/>
          <a:lstStyle/>
          <a:p>
            <a:pPr marL="290513" indent="-290513">
              <a:lnSpc>
                <a:spcPct val="100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dirty="0" smtClean="0"/>
              <a:t>Where </a:t>
            </a:r>
            <a:r>
              <a:rPr lang="en-GB" dirty="0"/>
              <a:t>we've got to</a:t>
            </a:r>
          </a:p>
          <a:p>
            <a:pPr marL="290513" indent="-290513">
              <a:lnSpc>
                <a:spcPct val="100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dirty="0"/>
              <a:t>Source texts</a:t>
            </a:r>
          </a:p>
          <a:p>
            <a:pPr marL="290513" indent="-290513">
              <a:lnSpc>
                <a:spcPct val="100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dirty="0"/>
              <a:t>Lecture: Computer Forensics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3276600"/>
            <a:ext cx="3581400" cy="2826050"/>
          </a:xfrm>
          <a:prstGeom prst="rect">
            <a:avLst/>
          </a:prstGeom>
        </p:spPr>
      </p:pic>
    </p:spTree>
    <p:extLst>
      <p:ext uri="{BB962C8B-B14F-4D97-AF65-F5344CB8AC3E}">
        <p14:creationId xmlns:p14="http://schemas.microsoft.com/office/powerpoint/2010/main" val="14024103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68313" y="593725"/>
            <a:ext cx="8162925" cy="731838"/>
          </a:xfrm>
          <a:ln/>
        </p:spPr>
        <p:txBody>
          <a:bodyPr lIns="0" tIns="0" rIns="0" bIns="0"/>
          <a:lstStyle/>
          <a:p>
            <a:pPr>
              <a:lnSpc>
                <a:spcPct val="81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The law</a:t>
            </a:r>
          </a:p>
        </p:txBody>
      </p:sp>
      <p:sp>
        <p:nvSpPr>
          <p:cNvPr id="23554" name="Rectangle 2"/>
          <p:cNvSpPr>
            <a:spLocks noGrp="1" noChangeArrowheads="1"/>
          </p:cNvSpPr>
          <p:nvPr>
            <p:ph idx="1"/>
          </p:nvPr>
        </p:nvSpPr>
        <p:spPr>
          <a:xfrm>
            <a:off x="457200" y="1484313"/>
            <a:ext cx="8185150" cy="4424362"/>
          </a:xfrm>
          <a:ln/>
        </p:spPr>
        <p:txBody>
          <a:bodyPr lIns="0" tIns="0" rIns="0" bIns="0"/>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Covers 3 stages:</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search &amp; seizure</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forensic analysis</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presentation in court</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Is obviously country-specific...</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...and is very detailed</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Is there to protect the innocent as well as to convict the guilty...</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...so evidence </a:t>
            </a:r>
            <a:r>
              <a:rPr lang="en-GB" sz="2800" i="1" dirty="0"/>
              <a:t>must</a:t>
            </a:r>
            <a:r>
              <a:rPr lang="en-GB" sz="2800" dirty="0"/>
              <a:t> be good</a:t>
            </a:r>
          </a:p>
        </p:txBody>
      </p:sp>
    </p:spTree>
    <p:extLst>
      <p:ext uri="{BB962C8B-B14F-4D97-AF65-F5344CB8AC3E}">
        <p14:creationId xmlns:p14="http://schemas.microsoft.com/office/powerpoint/2010/main" val="144448601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468313" y="593725"/>
            <a:ext cx="8164512" cy="731838"/>
          </a:xfrm>
          <a:ln/>
        </p:spPr>
        <p:txBody>
          <a:bodyPr lIns="0" tIns="0" rIns="0" bIns="0"/>
          <a:lstStyle/>
          <a:p>
            <a:pPr>
              <a:lnSpc>
                <a:spcPct val="87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Emergent issues</a:t>
            </a:r>
          </a:p>
        </p:txBody>
      </p:sp>
      <p:sp>
        <p:nvSpPr>
          <p:cNvPr id="24578" name="Rectangle 2"/>
          <p:cNvSpPr>
            <a:spLocks noGrp="1" noChangeArrowheads="1"/>
          </p:cNvSpPr>
          <p:nvPr>
            <p:ph idx="1"/>
          </p:nvPr>
        </p:nvSpPr>
        <p:spPr>
          <a:xfrm>
            <a:off x="457200" y="1484313"/>
            <a:ext cx="8186738" cy="4530725"/>
          </a:xfrm>
          <a:ln/>
        </p:spPr>
        <p:txBody>
          <a:bodyPr lIns="0" tIns="0" rIns="0" bIns="0">
            <a:normAutofit/>
          </a:bodyPr>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dirty="0"/>
              <a:t>Key problem is that the Internet is international</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but IT is a rapidly-developing area, and the law is very different in different countries</a:t>
            </a:r>
          </a:p>
          <a:p>
            <a:pPr marL="1139825" lvl="2" indent="-225425">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countries have differing viewpoints</a:t>
            </a:r>
          </a:p>
          <a:p>
            <a:pPr marL="1139825" lvl="2" indent="-225425">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and differing approaches to the implementation of the law</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600" dirty="0"/>
              <a:t>Even nationally there are problems</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e.g. in US as 9/11 unfolded, the FBI &amp; CIA were not allowed to share information...</a:t>
            </a:r>
          </a:p>
        </p:txBody>
      </p:sp>
    </p:spTree>
    <p:extLst>
      <p:ext uri="{BB962C8B-B14F-4D97-AF65-F5344CB8AC3E}">
        <p14:creationId xmlns:p14="http://schemas.microsoft.com/office/powerpoint/2010/main" val="3755131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468313" y="593725"/>
            <a:ext cx="8164512" cy="731838"/>
          </a:xfrm>
          <a:ln/>
        </p:spPr>
        <p:txBody>
          <a:bodyPr lIns="0" tIns="0" rIns="0" bIns="0"/>
          <a:lstStyle/>
          <a:p>
            <a:pPr>
              <a:lnSpc>
                <a:spcPct val="87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Taken from “Disklabs”</a:t>
            </a:r>
          </a:p>
        </p:txBody>
      </p:sp>
      <p:sp>
        <p:nvSpPr>
          <p:cNvPr id="25602" name="Rectangle 2"/>
          <p:cNvSpPr>
            <a:spLocks noGrp="1" noChangeArrowheads="1"/>
          </p:cNvSpPr>
          <p:nvPr>
            <p:ph idx="1"/>
          </p:nvPr>
        </p:nvSpPr>
        <p:spPr>
          <a:xfrm>
            <a:off x="457200" y="1484313"/>
            <a:ext cx="8186738" cy="4335462"/>
          </a:xfrm>
          <a:ln/>
        </p:spPr>
        <p:txBody>
          <a:bodyPr lIns="0" tIns="0" rIns="0" bIns="0">
            <a:noAutofit/>
          </a:bodyPr>
          <a:lstStyle/>
          <a:p>
            <a:pPr marL="344487">
              <a:lnSpc>
                <a:spcPct val="102000"/>
              </a:lnSpc>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t>The 4 Most Important Steps of Computer Forensics Investigation which must be followed:</a:t>
            </a:r>
          </a:p>
          <a:p>
            <a:pPr marL="854075" lvl="2" indent="-225425">
              <a:lnSpc>
                <a:spcPct val="87000"/>
              </a:lnSpc>
              <a:buSzPct val="45000"/>
              <a:buFont typeface="Wingdings"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t>Adhere to </a:t>
            </a:r>
            <a:r>
              <a:rPr lang="en-GB" sz="2800" dirty="0" err="1"/>
              <a:t>ACPO</a:t>
            </a:r>
            <a:r>
              <a:rPr lang="en-GB" sz="2800" dirty="0"/>
              <a:t> guidelines</a:t>
            </a:r>
            <a:br>
              <a:rPr lang="en-GB" sz="2800" dirty="0"/>
            </a:br>
            <a:r>
              <a:rPr lang="en-GB" sz="1400" dirty="0">
                <a:solidFill>
                  <a:srgbClr val="FFFF00"/>
                </a:solidFill>
                <a:hlinkClick r:id="rId3"/>
              </a:rPr>
              <a:t>http://</a:t>
            </a:r>
            <a:r>
              <a:rPr lang="en-GB" sz="1400" dirty="0" smtClean="0">
                <a:solidFill>
                  <a:srgbClr val="FFFF00"/>
                </a:solidFill>
                <a:hlinkClick r:id="rId3"/>
              </a:rPr>
              <a:t>www.met.police.uk/pceu/documents/ACPOguidelinescomputerevidence.pdf</a:t>
            </a:r>
            <a:endParaRPr lang="en-GB" sz="1400" dirty="0" smtClean="0">
              <a:solidFill>
                <a:srgbClr val="FFFF00"/>
              </a:solidFill>
            </a:endParaRPr>
          </a:p>
          <a:p>
            <a:pPr marL="854075" lvl="2" indent="-225425">
              <a:lnSpc>
                <a:spcPct val="87000"/>
              </a:lnSpc>
              <a:buSzPct val="45000"/>
              <a:buFont typeface="Wingdings"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smtClean="0">
                <a:latin typeface="Arial" charset="0"/>
              </a:rPr>
              <a:t>Preserve </a:t>
            </a:r>
            <a:r>
              <a:rPr lang="en-GB" sz="2800" dirty="0">
                <a:latin typeface="Arial" charset="0"/>
              </a:rPr>
              <a:t>the evidence</a:t>
            </a:r>
          </a:p>
          <a:p>
            <a:pPr marL="854075" lvl="2" indent="-225425">
              <a:lnSpc>
                <a:spcPct val="87000"/>
              </a:lnSpc>
              <a:buSzPct val="45000"/>
              <a:buFont typeface="Wingdings"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latin typeface="Arial" charset="0"/>
              </a:rPr>
              <a:t>Never work on the original media</a:t>
            </a:r>
          </a:p>
          <a:p>
            <a:pPr marL="854075" lvl="2" indent="-225425">
              <a:lnSpc>
                <a:spcPct val="87000"/>
              </a:lnSpc>
              <a:buSzPct val="45000"/>
              <a:buFont typeface="Wingdings"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latin typeface="Arial" charset="0"/>
              </a:rPr>
              <a:t>Examinations must be repeatable</a:t>
            </a:r>
          </a:p>
          <a:p>
            <a:pPr indent="-341313">
              <a:lnSpc>
                <a:spcPct val="102000"/>
              </a:lnSpc>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cs typeface="Arial" charset="0"/>
              </a:rPr>
              <a:t>Computer Forensics analysis is an exact science. </a:t>
            </a:r>
            <a:r>
              <a:rPr lang="en-GB" sz="2800" i="1" dirty="0">
                <a:cs typeface="Arial" charset="0"/>
              </a:rPr>
              <a:t>We deal in proof, not speculation.</a:t>
            </a:r>
          </a:p>
        </p:txBody>
      </p:sp>
    </p:spTree>
    <p:extLst>
      <p:ext uri="{BB962C8B-B14F-4D97-AF65-F5344CB8AC3E}">
        <p14:creationId xmlns:p14="http://schemas.microsoft.com/office/powerpoint/2010/main" val="375678307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468313" y="565150"/>
            <a:ext cx="8162925" cy="788988"/>
          </a:xfrm>
          <a:ln/>
        </p:spPr>
        <p:txBody>
          <a:bodyPr lIns="0" tIns="0" rIns="0" bIns="0">
            <a:normAutofit/>
          </a:bodyPr>
          <a:lstStyle/>
          <a:p>
            <a:pPr>
              <a:lnSpc>
                <a:spcPct val="81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200"/>
              <a:t>McKemmish's Four Rules for Good Practice</a:t>
            </a:r>
          </a:p>
        </p:txBody>
      </p:sp>
      <p:sp>
        <p:nvSpPr>
          <p:cNvPr id="26626" name="Rectangle 2"/>
          <p:cNvSpPr>
            <a:spLocks noGrp="1" noChangeArrowheads="1"/>
          </p:cNvSpPr>
          <p:nvPr>
            <p:ph idx="1"/>
          </p:nvPr>
        </p:nvSpPr>
        <p:spPr>
          <a:xfrm>
            <a:off x="457200" y="1484313"/>
            <a:ext cx="8185150" cy="4392612"/>
          </a:xfrm>
          <a:ln/>
        </p:spPr>
        <p:txBody>
          <a:bodyPr lIns="0" tIns="0" rIns="0" bIns="0">
            <a:normAutofit/>
          </a:bodyPr>
          <a:lstStyle/>
          <a:p>
            <a:pPr marL="290513" indent="-290513">
              <a:lnSpc>
                <a:spcPct val="103000"/>
              </a:lnSpc>
              <a:buClr>
                <a:srgbClr val="FF9900"/>
              </a:buClr>
              <a:buFont typeface="Times New Roman" pitchFamily="16"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Minimise handling of original</a:t>
            </a:r>
          </a:p>
          <a:p>
            <a:pPr marL="690563" lvl="1" indent="-233363">
              <a:lnSpc>
                <a:spcPct val="81000"/>
              </a:lnSpc>
              <a:buClr>
                <a:srgbClr val="FF9900"/>
              </a:buClr>
              <a:buSzPct val="45000"/>
              <a:buFont typeface="Symbol" charset="2"/>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work on the copies</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Account for any change</a:t>
            </a:r>
          </a:p>
          <a:p>
            <a:pPr marL="690563" lvl="1" indent="-233363">
              <a:lnSpc>
                <a:spcPct val="81000"/>
              </a:lnSpc>
              <a:buClr>
                <a:srgbClr val="FF9900"/>
              </a:buClr>
              <a:buSzPct val="45000"/>
              <a:buFont typeface="Symbol" charset="2"/>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e.g. if you need to decrypt a file</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Comply with rules of evidence</a:t>
            </a:r>
          </a:p>
          <a:p>
            <a:pPr marL="690563" lvl="1" indent="-233363">
              <a:lnSpc>
                <a:spcPct val="81000"/>
              </a:lnSpc>
              <a:buClr>
                <a:srgbClr val="FF9900"/>
              </a:buClr>
              <a:buSzPct val="45000"/>
              <a:buFont typeface="Symbol" charset="2"/>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maintain the “chain of evidence” in a potentially international context</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Do not exceed knowledge</a:t>
            </a:r>
          </a:p>
          <a:p>
            <a:pPr marL="690563" lvl="1" indent="-233363">
              <a:lnSpc>
                <a:spcPct val="81000"/>
              </a:lnSpc>
              <a:buClr>
                <a:srgbClr val="FF9900"/>
              </a:buClr>
              <a:buSzPct val="45000"/>
              <a:buFont typeface="Symbol" charset="2"/>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if you don't know - say so!</a:t>
            </a:r>
          </a:p>
        </p:txBody>
      </p:sp>
    </p:spTree>
    <p:extLst>
      <p:ext uri="{BB962C8B-B14F-4D97-AF65-F5344CB8AC3E}">
        <p14:creationId xmlns:p14="http://schemas.microsoft.com/office/powerpoint/2010/main" val="20510555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468313" y="593725"/>
            <a:ext cx="8161337" cy="728663"/>
          </a:xfrm>
          <a:ln/>
        </p:spPr>
        <p:txBody>
          <a:bodyPr lIns="0" tIns="0" rIns="0" bIns="0"/>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Taken from “Disklabs”</a:t>
            </a:r>
          </a:p>
        </p:txBody>
      </p:sp>
      <p:sp>
        <p:nvSpPr>
          <p:cNvPr id="27650" name="Rectangle 2"/>
          <p:cNvSpPr>
            <a:spLocks noGrp="1" noChangeArrowheads="1"/>
          </p:cNvSpPr>
          <p:nvPr>
            <p:ph idx="1"/>
          </p:nvPr>
        </p:nvSpPr>
        <p:spPr>
          <a:xfrm>
            <a:off x="457200" y="1484313"/>
            <a:ext cx="8183563" cy="4648200"/>
          </a:xfrm>
          <a:ln/>
        </p:spPr>
        <p:txBody>
          <a:bodyPr lIns="0" tIns="0" rIns="0" bIns="0"/>
          <a:lstStyle/>
          <a:p>
            <a:pPr marL="292100" indent="-290513">
              <a:lnSpc>
                <a:spcPct val="102000"/>
              </a:lnSpc>
              <a:buClrTx/>
              <a:buFontTx/>
              <a:buNone/>
              <a:tabLst>
                <a:tab pos="292100" algn="l"/>
                <a:tab pos="396875" algn="l"/>
                <a:tab pos="846138" algn="l"/>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Lst>
            </a:pPr>
            <a:r>
              <a:rPr lang="en-GB" dirty="0"/>
              <a:t>“</a:t>
            </a:r>
            <a:r>
              <a:rPr lang="en-GB" sz="2800" dirty="0"/>
              <a:t>Computer Forensics - What We [i.e. they] Do:</a:t>
            </a:r>
          </a:p>
          <a:p>
            <a:pPr marL="292100" indent="-290513">
              <a:buSzPct val="45000"/>
              <a:buFont typeface="Wingdings" charset="2"/>
              <a:buChar char=""/>
              <a:tabLst>
                <a:tab pos="292100" algn="l"/>
                <a:tab pos="396875" algn="l"/>
                <a:tab pos="846138" algn="l"/>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Lst>
            </a:pPr>
            <a:r>
              <a:rPr lang="en-GB" sz="2800" dirty="0">
                <a:hlinkClick r:id="rId3"/>
              </a:rPr>
              <a:t>Investigation Report </a:t>
            </a:r>
          </a:p>
          <a:p>
            <a:pPr marL="292100" indent="-290513">
              <a:buSzPct val="45000"/>
              <a:buFont typeface="Wingdings" charset="2"/>
              <a:buChar char=""/>
              <a:tabLst>
                <a:tab pos="292100" algn="l"/>
                <a:tab pos="396875" algn="l"/>
                <a:tab pos="846138" algn="l"/>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Lst>
            </a:pPr>
            <a:r>
              <a:rPr lang="en-GB" sz="2800" dirty="0">
                <a:hlinkClick r:id="rId4"/>
              </a:rPr>
              <a:t>Covert/On-Site Evidence Gathering </a:t>
            </a:r>
          </a:p>
          <a:p>
            <a:pPr marL="292100" indent="-290513">
              <a:buSzPct val="45000"/>
              <a:buFont typeface="Wingdings" charset="2"/>
              <a:buChar char=""/>
              <a:tabLst>
                <a:tab pos="292100" algn="l"/>
                <a:tab pos="396875" algn="l"/>
                <a:tab pos="846138" algn="l"/>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Lst>
            </a:pPr>
            <a:r>
              <a:rPr lang="en-GB" sz="2800" dirty="0">
                <a:hlinkClick r:id="rId5"/>
              </a:rPr>
              <a:t>Expert Witness </a:t>
            </a:r>
          </a:p>
          <a:p>
            <a:pPr marL="292100" indent="-290513">
              <a:buSzPct val="45000"/>
              <a:buFont typeface="Wingdings" charset="2"/>
              <a:buChar char=""/>
              <a:tabLst>
                <a:tab pos="292100" algn="l"/>
                <a:tab pos="396875" algn="l"/>
                <a:tab pos="846138" algn="l"/>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Lst>
            </a:pPr>
            <a:r>
              <a:rPr lang="en-GB" sz="2800" dirty="0">
                <a:hlinkClick r:id="rId6"/>
              </a:rPr>
              <a:t>Password Cracking </a:t>
            </a:r>
          </a:p>
          <a:p>
            <a:pPr marL="292100" indent="-290513">
              <a:buSzPct val="45000"/>
              <a:buFont typeface="Wingdings" charset="2"/>
              <a:buChar char=""/>
              <a:tabLst>
                <a:tab pos="292100" algn="l"/>
                <a:tab pos="396875" algn="l"/>
                <a:tab pos="846138" algn="l"/>
                <a:tab pos="1295400" algn="l"/>
                <a:tab pos="1744663" algn="l"/>
                <a:tab pos="2193925" algn="l"/>
                <a:tab pos="2643188" algn="l"/>
                <a:tab pos="3092450" algn="l"/>
                <a:tab pos="3541713" algn="l"/>
                <a:tab pos="3990975" algn="l"/>
                <a:tab pos="4440238" algn="l"/>
                <a:tab pos="4889500" algn="l"/>
                <a:tab pos="5338763" algn="l"/>
                <a:tab pos="5788025" algn="l"/>
                <a:tab pos="6237288" algn="l"/>
                <a:tab pos="6686550" algn="l"/>
                <a:tab pos="7135813" algn="l"/>
                <a:tab pos="7585075" algn="l"/>
                <a:tab pos="8034338" algn="l"/>
                <a:tab pos="8483600" algn="l"/>
                <a:tab pos="8932863" algn="l"/>
              </a:tabLst>
            </a:pPr>
            <a:r>
              <a:rPr lang="en-GB" sz="2800" dirty="0" smtClean="0">
                <a:hlinkClick r:id="rId7"/>
              </a:rPr>
              <a:t>Training </a:t>
            </a:r>
            <a:r>
              <a:rPr lang="en-GB" sz="2800" dirty="0">
                <a:hlinkClick r:id="rId7"/>
              </a:rPr>
              <a:t>Seminars </a:t>
            </a:r>
            <a:r>
              <a:rPr lang="en-GB" sz="2800" dirty="0"/>
              <a:t>“</a:t>
            </a:r>
          </a:p>
        </p:txBody>
      </p:sp>
    </p:spTree>
    <p:extLst>
      <p:ext uri="{BB962C8B-B14F-4D97-AF65-F5344CB8AC3E}">
        <p14:creationId xmlns:p14="http://schemas.microsoft.com/office/powerpoint/2010/main" val="13815889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noAutofit/>
          </a:bodyPr>
          <a:lstStyle/>
          <a:p>
            <a:pPr marL="514350" indent="-514350">
              <a:buClr>
                <a:schemeClr val="accent6"/>
              </a:buClr>
              <a:buFont typeface="+mj-lt"/>
              <a:buAutoNum type="arabicPeriod"/>
            </a:pPr>
            <a:r>
              <a:rPr lang="en-GB" sz="3200" dirty="0" smtClean="0"/>
              <a:t>What is a Computer </a:t>
            </a:r>
            <a:r>
              <a:rPr lang="en-GB" sz="3200" dirty="0"/>
              <a:t>Forensics</a:t>
            </a:r>
            <a:endParaRPr lang="en-GB" sz="3200" dirty="0" smtClean="0"/>
          </a:p>
          <a:p>
            <a:pPr marL="514350" indent="-514350">
              <a:buClr>
                <a:schemeClr val="accent6"/>
              </a:buClr>
              <a:buFont typeface="+mj-lt"/>
              <a:buAutoNum type="arabicPeriod"/>
            </a:pPr>
            <a:r>
              <a:rPr lang="en-GB" sz="3200" dirty="0" smtClean="0"/>
              <a:t>You found someone has hacked into your system, what is the process you must undertake to provide forensic evidence.</a:t>
            </a:r>
          </a:p>
          <a:p>
            <a:pPr marL="514350" indent="-514350">
              <a:buClr>
                <a:schemeClr val="accent6"/>
              </a:buClr>
              <a:buFont typeface="+mj-lt"/>
              <a:buAutoNum type="arabicPeriod"/>
            </a:pPr>
            <a:r>
              <a:rPr lang="en-GB" sz="3200" dirty="0" smtClean="0"/>
              <a:t>You have been asked to write a procedure for handling a suspected hacking incidence, what are the main point to include in this procedure.</a:t>
            </a:r>
          </a:p>
        </p:txBody>
      </p:sp>
    </p:spTree>
    <p:extLst>
      <p:ext uri="{BB962C8B-B14F-4D97-AF65-F5344CB8AC3E}">
        <p14:creationId xmlns:p14="http://schemas.microsoft.com/office/powerpoint/2010/main" val="167537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Case</a:t>
            </a:r>
            <a:endParaRPr lang="en-GB" dirty="0"/>
          </a:p>
        </p:txBody>
      </p:sp>
      <p:sp>
        <p:nvSpPr>
          <p:cNvPr id="3" name="Content Placeholder 2"/>
          <p:cNvSpPr>
            <a:spLocks noGrp="1"/>
          </p:cNvSpPr>
          <p:nvPr>
            <p:ph idx="1"/>
          </p:nvPr>
        </p:nvSpPr>
        <p:spPr/>
        <p:txBody>
          <a:bodyPr>
            <a:normAutofit/>
          </a:bodyPr>
          <a:lstStyle/>
          <a:p>
            <a:r>
              <a:rPr lang="en-GB" sz="2800" dirty="0"/>
              <a:t>A major energy services provider was faced with a request from the Securities </a:t>
            </a:r>
            <a:r>
              <a:rPr lang="en-GB" sz="2800" dirty="0" smtClean="0"/>
              <a:t>and Exchange </a:t>
            </a:r>
            <a:r>
              <a:rPr lang="en-GB" sz="2800" dirty="0"/>
              <a:t>Commission to provide copies of all electronic correspondence </a:t>
            </a:r>
            <a:r>
              <a:rPr lang="en-GB" sz="2800" dirty="0" smtClean="0"/>
              <a:t>within the </a:t>
            </a:r>
            <a:r>
              <a:rPr lang="en-GB" sz="2800" dirty="0"/>
              <a:t>company and its subsidiaries worldwide relating to key projects. </a:t>
            </a:r>
            <a:endParaRPr lang="en-GB" sz="2800" dirty="0" smtClean="0"/>
          </a:p>
          <a:p>
            <a:r>
              <a:rPr lang="en-GB" sz="2800" dirty="0" smtClean="0"/>
              <a:t>How </a:t>
            </a:r>
            <a:r>
              <a:rPr lang="en-GB" sz="2800" dirty="0"/>
              <a:t>do you </a:t>
            </a:r>
            <a:r>
              <a:rPr lang="en-GB" sz="2800" dirty="0" smtClean="0"/>
              <a:t>as a </a:t>
            </a:r>
            <a:r>
              <a:rPr lang="en-GB" sz="2800" dirty="0"/>
              <a:t>computer forensics specialist handle this?</a:t>
            </a:r>
          </a:p>
        </p:txBody>
      </p:sp>
    </p:spTree>
    <p:extLst>
      <p:ext uri="{BB962C8B-B14F-4D97-AF65-F5344CB8AC3E}">
        <p14:creationId xmlns:p14="http://schemas.microsoft.com/office/powerpoint/2010/main" val="2691910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sz="3200" dirty="0"/>
              <a:t>The following is a partial solution </a:t>
            </a:r>
            <a:r>
              <a:rPr lang="en-GB" sz="3200" dirty="0" smtClean="0"/>
              <a:t>as an aid </a:t>
            </a:r>
          </a:p>
          <a:p>
            <a:r>
              <a:rPr lang="en-GB" sz="3200" dirty="0" smtClean="0"/>
              <a:t> </a:t>
            </a:r>
            <a:r>
              <a:rPr lang="en-GB" sz="3200" dirty="0"/>
              <a:t>You should deploy </a:t>
            </a:r>
            <a:r>
              <a:rPr lang="en-GB" sz="3200" dirty="0" err="1"/>
              <a:t>CFSs</a:t>
            </a:r>
            <a:r>
              <a:rPr lang="en-GB" sz="3200" dirty="0"/>
              <a:t> </a:t>
            </a:r>
            <a:r>
              <a:rPr lang="en-GB" sz="3200" dirty="0" smtClean="0"/>
              <a:t>to the </a:t>
            </a:r>
            <a:r>
              <a:rPr lang="en-GB" sz="3200" dirty="0"/>
              <a:t>client locations worldwide to preserve </a:t>
            </a:r>
            <a:r>
              <a:rPr lang="en-GB" sz="3200" dirty="0" smtClean="0"/>
              <a:t>electronic evidence</a:t>
            </a:r>
            <a:r>
              <a:rPr lang="en-GB" sz="3200" dirty="0"/>
              <a:t>. </a:t>
            </a:r>
            <a:endParaRPr lang="en-GB" sz="3200" dirty="0" smtClean="0"/>
          </a:p>
          <a:p>
            <a:r>
              <a:rPr lang="en-GB" sz="3200" dirty="0" smtClean="0"/>
              <a:t>The </a:t>
            </a:r>
            <a:r>
              <a:rPr lang="en-GB" sz="3200" dirty="0"/>
              <a:t>team should </a:t>
            </a:r>
            <a:r>
              <a:rPr lang="en-GB" sz="3200" dirty="0" smtClean="0"/>
              <a:t>search through </a:t>
            </a:r>
            <a:r>
              <a:rPr lang="en-GB" sz="3200" dirty="0"/>
              <a:t>the electronic data and provide an </a:t>
            </a:r>
            <a:r>
              <a:rPr lang="en-GB" sz="3200" dirty="0" smtClean="0"/>
              <a:t>onsite delivery </a:t>
            </a:r>
            <a:r>
              <a:rPr lang="en-GB" sz="3200" dirty="0"/>
              <a:t>strategy for legal review, thus </a:t>
            </a:r>
            <a:r>
              <a:rPr lang="en-GB" sz="3200" dirty="0" smtClean="0"/>
              <a:t>allowing the </a:t>
            </a:r>
            <a:r>
              <a:rPr lang="en-GB" sz="3200" dirty="0"/>
              <a:t>client to expeditiously comply </a:t>
            </a:r>
            <a:r>
              <a:rPr lang="en-GB" sz="3200" dirty="0" smtClean="0"/>
              <a:t>with the </a:t>
            </a:r>
            <a:r>
              <a:rPr lang="en-GB" sz="3200" dirty="0"/>
              <a:t>SEC requirements</a:t>
            </a:r>
            <a:r>
              <a:rPr lang="en-GB" sz="2800" dirty="0"/>
              <a:t>.</a:t>
            </a:r>
          </a:p>
        </p:txBody>
      </p:sp>
    </p:spTree>
    <p:extLst>
      <p:ext uri="{BB962C8B-B14F-4D97-AF65-F5344CB8AC3E}">
        <p14:creationId xmlns:p14="http://schemas.microsoft.com/office/powerpoint/2010/main" val="178729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68313" y="492125"/>
            <a:ext cx="8158162" cy="930275"/>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Source Texts</a:t>
            </a:r>
          </a:p>
        </p:txBody>
      </p:sp>
      <p:sp>
        <p:nvSpPr>
          <p:cNvPr id="7170" name="Rectangle 2"/>
          <p:cNvSpPr>
            <a:spLocks noGrp="1" noChangeArrowheads="1"/>
          </p:cNvSpPr>
          <p:nvPr>
            <p:ph idx="1"/>
          </p:nvPr>
        </p:nvSpPr>
        <p:spPr>
          <a:xfrm>
            <a:off x="457200" y="1484313"/>
            <a:ext cx="8180388" cy="4421187"/>
          </a:xfrm>
          <a:ln/>
        </p:spPr>
        <p:txBody>
          <a:bodyPr/>
          <a:lstStyle/>
          <a:p>
            <a:pPr marL="690563" lvl="1" indent="-233363">
              <a:lnSpc>
                <a:spcPct val="93000"/>
              </a:lnSpc>
              <a:buClr>
                <a:srgbClr val="FF9900"/>
              </a:buClr>
              <a:buFont typeface="GillSans" pitchFamily="32" charset="0"/>
              <a:buChar char="–"/>
              <a:tabLst>
                <a:tab pos="690563"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 pos="9380538" algn="l"/>
              </a:tabLst>
            </a:pPr>
            <a:r>
              <a:rPr lang="en-GB" dirty="0" err="1"/>
              <a:t>Dhillon</a:t>
            </a:r>
            <a:r>
              <a:rPr lang="en-GB" dirty="0"/>
              <a:t>, G. “Information Systems Security,” Wiley, 2007(!): </a:t>
            </a:r>
            <a:r>
              <a:rPr lang="en-GB" dirty="0" err="1"/>
              <a:t>ch</a:t>
            </a:r>
            <a:r>
              <a:rPr lang="en-GB" dirty="0"/>
              <a:t> 15</a:t>
            </a:r>
          </a:p>
          <a:p>
            <a:pPr marL="690563" lvl="1" indent="-233363">
              <a:lnSpc>
                <a:spcPct val="93000"/>
              </a:lnSpc>
              <a:buClr>
                <a:srgbClr val="FF9900"/>
              </a:buClr>
              <a:buFont typeface="GillSans" pitchFamily="32" charset="0"/>
              <a:buChar char="–"/>
              <a:tabLst>
                <a:tab pos="690563"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 pos="9380538" algn="l"/>
              </a:tabLst>
            </a:pPr>
            <a:r>
              <a:rPr lang="en-GB" dirty="0"/>
              <a:t>Slay, J &amp; </a:t>
            </a:r>
            <a:r>
              <a:rPr lang="en-GB" dirty="0" err="1"/>
              <a:t>Koronios</a:t>
            </a:r>
            <a:r>
              <a:rPr lang="en-GB" dirty="0"/>
              <a:t> A. “Information Technology Security &amp; Risk Management,” Wiley, 2006: </a:t>
            </a:r>
            <a:r>
              <a:rPr lang="en-GB" dirty="0" err="1"/>
              <a:t>ch</a:t>
            </a:r>
            <a:r>
              <a:rPr lang="en-GB" dirty="0"/>
              <a:t> 4</a:t>
            </a:r>
          </a:p>
          <a:p>
            <a:pPr marL="690563" lvl="1" indent="-233363">
              <a:lnSpc>
                <a:spcPct val="100000"/>
              </a:lnSpc>
              <a:buClr>
                <a:srgbClr val="FF9900"/>
              </a:buClr>
              <a:buFont typeface="GillSans" pitchFamily="32" charset="0"/>
              <a:buChar char="–"/>
              <a:tabLst>
                <a:tab pos="690563"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 pos="9380538" algn="l"/>
              </a:tabLst>
            </a:pPr>
            <a:r>
              <a:rPr lang="en-GB" dirty="0"/>
              <a:t>Nothing in </a:t>
            </a:r>
            <a:r>
              <a:rPr lang="en-GB" dirty="0" err="1"/>
              <a:t>Pfleeger</a:t>
            </a:r>
            <a:r>
              <a:rPr lang="en-GB" dirty="0"/>
              <a:t> &amp; </a:t>
            </a:r>
            <a:r>
              <a:rPr lang="en-GB" dirty="0" err="1"/>
              <a:t>Pfleeger</a:t>
            </a:r>
            <a:r>
              <a:rPr lang="en-GB" dirty="0"/>
              <a:t> or any of the others we've used so far</a:t>
            </a:r>
          </a:p>
          <a:p>
            <a:pPr marL="690563" lvl="1" indent="-233363">
              <a:lnSpc>
                <a:spcPct val="100000"/>
              </a:lnSpc>
              <a:buClr>
                <a:srgbClr val="FF9900"/>
              </a:buClr>
              <a:buFont typeface="GillSans" pitchFamily="32" charset="0"/>
              <a:buChar char="–"/>
              <a:tabLst>
                <a:tab pos="690563"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 pos="9380538" algn="l"/>
              </a:tabLst>
            </a:pPr>
            <a:r>
              <a:rPr lang="en-GB" dirty="0"/>
              <a:t>Actually, the Internet sources are </a:t>
            </a:r>
            <a:r>
              <a:rPr lang="en-GB" dirty="0" smtClean="0"/>
              <a:t>good</a:t>
            </a:r>
            <a:endParaRPr lang="en-GB" dirty="0"/>
          </a:p>
        </p:txBody>
      </p:sp>
    </p:spTree>
    <p:extLst>
      <p:ext uri="{BB962C8B-B14F-4D97-AF65-F5344CB8AC3E}">
        <p14:creationId xmlns:p14="http://schemas.microsoft.com/office/powerpoint/2010/main" val="56385894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68313" y="534988"/>
            <a:ext cx="8164512" cy="847725"/>
          </a:xfrm>
          <a:ln/>
        </p:spPr>
        <p:txBody>
          <a:bodyPr lIns="0" tIns="0" rIns="0" bIns="0">
            <a:normAutofit/>
          </a:bodyPr>
          <a:lstStyle/>
          <a:p>
            <a:pPr>
              <a:lnSpc>
                <a:spcPct val="87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200" dirty="0">
                <a:solidFill>
                  <a:srgbClr val="FFFF00"/>
                </a:solidFill>
                <a:hlinkClick r:id="rId3"/>
              </a:rPr>
              <a:t>http://www.computerforensicsworld.com</a:t>
            </a:r>
            <a:r>
              <a:rPr lang="en-GB" sz="3200" dirty="0" smtClean="0">
                <a:solidFill>
                  <a:srgbClr val="FFFF00"/>
                </a:solidFill>
                <a:hlinkClick r:id="rId3"/>
              </a:rPr>
              <a:t>/</a:t>
            </a:r>
            <a:r>
              <a:rPr lang="en-GB" sz="3200" dirty="0" smtClean="0">
                <a:solidFill>
                  <a:srgbClr val="FFFF00"/>
                </a:solidFill>
              </a:rPr>
              <a:t> </a:t>
            </a:r>
            <a:endParaRPr lang="en-GB" sz="3200" dirty="0">
              <a:solidFill>
                <a:srgbClr val="FFFF00"/>
              </a:solidFill>
            </a:endParaRPr>
          </a:p>
        </p:txBody>
      </p:sp>
      <p:sp>
        <p:nvSpPr>
          <p:cNvPr id="8194" name="Rectangle 2"/>
          <p:cNvSpPr>
            <a:spLocks noGrp="1" noChangeArrowheads="1"/>
          </p:cNvSpPr>
          <p:nvPr>
            <p:ph idx="1"/>
          </p:nvPr>
        </p:nvSpPr>
        <p:spPr>
          <a:xfrm>
            <a:off x="457200" y="1484313"/>
            <a:ext cx="8186738" cy="4630737"/>
          </a:xfrm>
          <a:ln/>
        </p:spPr>
        <p:txBody>
          <a:bodyPr lIns="0" tIns="0" rIns="0" bIns="0"/>
          <a:lstStyle/>
          <a:p>
            <a:pPr marL="690563" lvl="1" indent="-233363">
              <a:lnSpc>
                <a:spcPct val="93000"/>
              </a:lnSpc>
              <a:buClr>
                <a:srgbClr val="FF9900"/>
              </a:buClr>
              <a:buFont typeface="GillSans" pitchFamily="32" charset="0"/>
              <a:buChar char="–"/>
              <a:tabLst>
                <a:tab pos="690563"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 pos="9380538" algn="l"/>
              </a:tabLst>
            </a:pPr>
            <a:r>
              <a:rPr lang="en-GB" dirty="0"/>
              <a:t>“Computer Forensics World is a growing community of professionals involved in the digital forensics industry. It is an open resource, free for all to access and to use. It strongly encourages the sharing of information and peer to peer assistance.”</a:t>
            </a:r>
          </a:p>
          <a:p>
            <a:pPr indent="-341313">
              <a:lnSpc>
                <a:spcPct val="102000"/>
              </a:lnSpc>
              <a:buClrTx/>
              <a:buFontTx/>
              <a:buNone/>
              <a:tabLst>
                <a:tab pos="690563"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 pos="9380538" algn="l"/>
              </a:tabLst>
            </a:pPr>
            <a:r>
              <a:rPr lang="en-GB" sz="2800" dirty="0"/>
              <a:t>Also: </a:t>
            </a:r>
            <a:r>
              <a:rPr lang="en-GB" sz="2800" dirty="0">
                <a:solidFill>
                  <a:srgbClr val="FFFF00"/>
                </a:solidFill>
                <a:hlinkClick r:id="rId4"/>
              </a:rPr>
              <a:t>http://</a:t>
            </a:r>
            <a:r>
              <a:rPr lang="en-GB" sz="2800" dirty="0" smtClean="0">
                <a:solidFill>
                  <a:srgbClr val="FFFF00"/>
                </a:solidFill>
                <a:hlinkClick r:id="rId4"/>
              </a:rPr>
              <a:t>www.disklabs.com/computer-forensics.asp</a:t>
            </a:r>
            <a:r>
              <a:rPr lang="en-GB" sz="2800" dirty="0" smtClean="0">
                <a:solidFill>
                  <a:srgbClr val="FFFF00"/>
                </a:solidFill>
              </a:rPr>
              <a:t> </a:t>
            </a:r>
            <a:endParaRPr lang="en-GB" sz="2800" dirty="0">
              <a:solidFill>
                <a:srgbClr val="FFFF00"/>
              </a:solidFill>
            </a:endParaRPr>
          </a:p>
          <a:p>
            <a:pPr marL="690563" lvl="1" indent="-233363">
              <a:lnSpc>
                <a:spcPct val="93000"/>
              </a:lnSpc>
              <a:buClr>
                <a:srgbClr val="FF9900"/>
              </a:buClr>
              <a:buFont typeface="GillSans" pitchFamily="32" charset="0"/>
              <a:buChar char="–"/>
              <a:tabLst>
                <a:tab pos="690563"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 pos="9380538" algn="l"/>
              </a:tabLst>
            </a:pPr>
            <a:r>
              <a:rPr lang="en-GB" dirty="0"/>
              <a:t>Although it's a company site, this is well-written and informative.</a:t>
            </a:r>
          </a:p>
        </p:txBody>
      </p:sp>
    </p:spTree>
    <p:extLst>
      <p:ext uri="{BB962C8B-B14F-4D97-AF65-F5344CB8AC3E}">
        <p14:creationId xmlns:p14="http://schemas.microsoft.com/office/powerpoint/2010/main" val="14683209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68313" y="549275"/>
            <a:ext cx="8169275" cy="825500"/>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Outline</a:t>
            </a:r>
          </a:p>
        </p:txBody>
      </p:sp>
      <p:sp>
        <p:nvSpPr>
          <p:cNvPr id="9218" name="Rectangle 2"/>
          <p:cNvSpPr>
            <a:spLocks noGrp="1" noChangeArrowheads="1"/>
          </p:cNvSpPr>
          <p:nvPr>
            <p:ph idx="1"/>
          </p:nvPr>
        </p:nvSpPr>
        <p:spPr>
          <a:xfrm>
            <a:off x="457200" y="1484313"/>
            <a:ext cx="8191500" cy="4429125"/>
          </a:xfrm>
          <a:ln/>
        </p:spPr>
        <p:txBody>
          <a:bodyPr lIns="0" tIns="0" rIns="0" bIns="0">
            <a:normAutofit/>
          </a:bodyPr>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What is Computer Forensics?</a:t>
            </a:r>
          </a:p>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Gathering evidence</a:t>
            </a:r>
          </a:p>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Formal procedure</a:t>
            </a:r>
          </a:p>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The law</a:t>
            </a:r>
          </a:p>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Emergent issues</a:t>
            </a:r>
          </a:p>
        </p:txBody>
      </p:sp>
    </p:spTree>
    <p:extLst>
      <p:ext uri="{BB962C8B-B14F-4D97-AF65-F5344CB8AC3E}">
        <p14:creationId xmlns:p14="http://schemas.microsoft.com/office/powerpoint/2010/main" val="23486775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68313" y="593725"/>
            <a:ext cx="8164512" cy="731838"/>
          </a:xfrm>
          <a:ln/>
        </p:spPr>
        <p:txBody>
          <a:bodyPr lIns="0" tIns="0" rIns="0" bIns="0">
            <a:normAutofit/>
          </a:bodyPr>
          <a:lstStyle/>
          <a:p>
            <a:pPr>
              <a:lnSpc>
                <a:spcPct val="87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What is Computer Forensics?</a:t>
            </a:r>
          </a:p>
        </p:txBody>
      </p:sp>
      <p:sp>
        <p:nvSpPr>
          <p:cNvPr id="10242" name="Rectangle 2"/>
          <p:cNvSpPr>
            <a:spLocks noGrp="1" noChangeArrowheads="1"/>
          </p:cNvSpPr>
          <p:nvPr>
            <p:ph idx="1"/>
          </p:nvPr>
        </p:nvSpPr>
        <p:spPr>
          <a:xfrm>
            <a:off x="457200" y="1484313"/>
            <a:ext cx="8186738" cy="4530725"/>
          </a:xfrm>
          <a:ln/>
        </p:spPr>
        <p:txBody>
          <a:bodyPr lIns="0" tIns="0" rIns="0" bIns="0">
            <a:normAutofit/>
          </a:bodyPr>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Forensics is about providing evidence in a court of law</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So it's as much about procedure and process as about clever techniques</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It's also a new discipline</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smtClean="0"/>
              <a:t>Why Care, Remember </a:t>
            </a:r>
            <a:r>
              <a:rPr lang="en-GB" sz="2800" dirty="0"/>
              <a:t>you might</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be an inadvertent pawn in someone else's illegal activity</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need to take action against a malicious 3</a:t>
            </a:r>
            <a:r>
              <a:rPr lang="en-GB" sz="2400" baseline="33000" dirty="0"/>
              <a:t>rd</a:t>
            </a:r>
            <a:r>
              <a:rPr lang="en-GB" sz="2400" dirty="0"/>
              <a:t> party</a:t>
            </a:r>
          </a:p>
          <a:p>
            <a:pPr marL="290513" indent="-290513">
              <a:lnSpc>
                <a:spcPct val="103000"/>
              </a:lnSpc>
              <a:buClrTx/>
              <a:buFontTx/>
              <a:buNone/>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   so you might need to be involved...</a:t>
            </a:r>
          </a:p>
        </p:txBody>
      </p:sp>
    </p:spTree>
    <p:extLst>
      <p:ext uri="{BB962C8B-B14F-4D97-AF65-F5344CB8AC3E}">
        <p14:creationId xmlns:p14="http://schemas.microsoft.com/office/powerpoint/2010/main" val="203984193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68313" y="593725"/>
            <a:ext cx="8164512" cy="731838"/>
          </a:xfrm>
          <a:ln/>
        </p:spPr>
        <p:txBody>
          <a:bodyPr lIns="0" tIns="0" rIns="0" bIns="0">
            <a:normAutofit/>
          </a:bodyPr>
          <a:lstStyle/>
          <a:p>
            <a:pPr>
              <a:lnSpc>
                <a:spcPct val="87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What is Computer Forensics?</a:t>
            </a:r>
          </a:p>
        </p:txBody>
      </p:sp>
      <p:sp>
        <p:nvSpPr>
          <p:cNvPr id="11266" name="Rectangle 2"/>
          <p:cNvSpPr>
            <a:spLocks noGrp="1" noChangeArrowheads="1"/>
          </p:cNvSpPr>
          <p:nvPr>
            <p:ph idx="1"/>
          </p:nvPr>
        </p:nvSpPr>
        <p:spPr>
          <a:xfrm>
            <a:off x="457200" y="1484313"/>
            <a:ext cx="8186738" cy="4425950"/>
          </a:xfrm>
          <a:ln/>
        </p:spPr>
        <p:txBody>
          <a:bodyPr lIns="0" tIns="0" rIns="0" bIns="0"/>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3200" dirty="0"/>
              <a:t>forensics (</a:t>
            </a:r>
            <a:r>
              <a:rPr lang="en-GB" sz="3200" dirty="0" err="1"/>
              <a:t>adj</a:t>
            </a:r>
            <a:r>
              <a:rPr lang="en-GB" sz="3200" dirty="0"/>
              <a:t>):</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“pertaining to, connected with, or used in courts of law, suitable or </a:t>
            </a:r>
            <a:r>
              <a:rPr lang="en-GB" sz="2800" dirty="0" err="1"/>
              <a:t>analagous</a:t>
            </a:r>
            <a:r>
              <a:rPr lang="en-GB" sz="2800" dirty="0"/>
              <a:t> to pleadings in court” </a:t>
            </a:r>
            <a:r>
              <a:rPr lang="en-GB" sz="2800" dirty="0" smtClean="0"/>
              <a:t>– OED</a:t>
            </a:r>
          </a:p>
          <a:p>
            <a:pPr marL="1033463" lvl="2"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500" dirty="0" smtClean="0"/>
              <a:t>in </a:t>
            </a:r>
            <a:r>
              <a:rPr lang="en-GB" sz="2500" dirty="0"/>
              <a:t>use by </a:t>
            </a:r>
            <a:r>
              <a:rPr lang="en-GB" sz="2500" dirty="0" smtClean="0"/>
              <a:t>1659</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smtClean="0"/>
              <a:t>“computer </a:t>
            </a:r>
            <a:r>
              <a:rPr lang="en-GB" sz="2800" dirty="0"/>
              <a:t>forensics” first used in a journal in </a:t>
            </a:r>
            <a:r>
              <a:rPr lang="en-GB" sz="2800" dirty="0" smtClean="0"/>
              <a:t>1996</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smtClean="0"/>
              <a:t>should </a:t>
            </a:r>
            <a:r>
              <a:rPr lang="en-GB" sz="2800" dirty="0"/>
              <a:t>really be “forensic computing”</a:t>
            </a:r>
          </a:p>
        </p:txBody>
      </p:sp>
    </p:spTree>
    <p:extLst>
      <p:ext uri="{BB962C8B-B14F-4D97-AF65-F5344CB8AC3E}">
        <p14:creationId xmlns:p14="http://schemas.microsoft.com/office/powerpoint/2010/main" val="2203933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68313" y="549275"/>
            <a:ext cx="8162925" cy="820738"/>
          </a:xfrm>
          <a:ln/>
        </p:spPr>
        <p:txBody>
          <a:bodyPr lIns="0" tIns="0" rIns="0" bIns="0">
            <a:normAutofit/>
          </a:bodyPr>
          <a:lstStyle/>
          <a:p>
            <a:pPr>
              <a:lnSpc>
                <a:spcPct val="81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What is Computer Forensics?</a:t>
            </a:r>
          </a:p>
        </p:txBody>
      </p:sp>
      <p:sp>
        <p:nvSpPr>
          <p:cNvPr id="12290" name="Rectangle 2"/>
          <p:cNvSpPr>
            <a:spLocks noGrp="1" noChangeArrowheads="1"/>
          </p:cNvSpPr>
          <p:nvPr>
            <p:ph idx="1"/>
          </p:nvPr>
        </p:nvSpPr>
        <p:spPr>
          <a:xfrm>
            <a:off x="762000" y="1484313"/>
            <a:ext cx="7880350" cy="4906962"/>
          </a:xfrm>
          <a:ln/>
        </p:spPr>
        <p:txBody>
          <a:bodyPr lIns="0" tIns="0" rIns="0" bIns="0"/>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in our case, is the application of scientific knowledge about computers to legal problems</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err="1"/>
              <a:t>McKemmish</a:t>
            </a:r>
            <a:r>
              <a:rPr lang="en-GB" sz="2800" dirty="0"/>
              <a:t> (1999):</a:t>
            </a:r>
          </a:p>
          <a:p>
            <a:pPr marL="290513" indent="-290513">
              <a:lnSpc>
                <a:spcPct val="81000"/>
              </a:lnSpc>
              <a:spcBef>
                <a:spcPts val="700"/>
              </a:spcBef>
              <a:buClrTx/>
              <a:buFontTx/>
              <a:buNone/>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“The process of identifying, preserving, analysing and presenting digital evidence in a manner that is legally acceptable”</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There is:</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dirty="0"/>
              <a:t>computer forensics, and</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dirty="0"/>
              <a:t>network forensics</a:t>
            </a:r>
          </a:p>
          <a:p>
            <a:pPr marL="290513" indent="-290513">
              <a:lnSpc>
                <a:spcPct val="103000"/>
              </a:lnSpc>
              <a:buClrTx/>
              <a:buFontTx/>
              <a:buNone/>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endParaRPr lang="en-GB" sz="2800" dirty="0"/>
          </a:p>
        </p:txBody>
      </p:sp>
    </p:spTree>
    <p:extLst>
      <p:ext uri="{BB962C8B-B14F-4D97-AF65-F5344CB8AC3E}">
        <p14:creationId xmlns:p14="http://schemas.microsoft.com/office/powerpoint/2010/main" val="33591516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68313" y="549275"/>
            <a:ext cx="8162925" cy="820738"/>
          </a:xfrm>
          <a:ln/>
        </p:spPr>
        <p:txBody>
          <a:bodyPr lIns="0" tIns="0" rIns="0" bIns="0">
            <a:normAutofit/>
          </a:bodyPr>
          <a:lstStyle/>
          <a:p>
            <a:pPr>
              <a:lnSpc>
                <a:spcPct val="81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What is Computer Forensics?</a:t>
            </a:r>
          </a:p>
        </p:txBody>
      </p:sp>
      <p:sp>
        <p:nvSpPr>
          <p:cNvPr id="13314" name="Rectangle 2"/>
          <p:cNvSpPr>
            <a:spLocks noGrp="1" noChangeArrowheads="1"/>
          </p:cNvSpPr>
          <p:nvPr>
            <p:ph idx="1"/>
          </p:nvPr>
        </p:nvSpPr>
        <p:spPr>
          <a:xfrm>
            <a:off x="685800" y="1484313"/>
            <a:ext cx="7956550" cy="4335462"/>
          </a:xfrm>
          <a:ln/>
        </p:spPr>
        <p:txBody>
          <a:bodyPr lIns="0" tIns="0" rIns="0" bIns="0"/>
          <a:lstStyle/>
          <a:p>
            <a:pPr marL="290513" indent="-290513">
              <a:lnSpc>
                <a:spcPct val="101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there is:</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real-time forensics </a:t>
            </a:r>
            <a:r>
              <a:rPr lang="en-GB" sz="2400" dirty="0" smtClean="0"/>
              <a:t>(Intrusion Detection Systems?) </a:t>
            </a:r>
            <a:r>
              <a:rPr lang="en-GB" sz="2400" dirty="0"/>
              <a:t>and</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reconstructive - </a:t>
            </a:r>
            <a:r>
              <a:rPr lang="en-GB" sz="2400" i="1" dirty="0"/>
              <a:t>post-facto -</a:t>
            </a:r>
            <a:r>
              <a:rPr lang="en-GB" sz="2400" dirty="0"/>
              <a:t> forensics</a:t>
            </a:r>
          </a:p>
          <a:p>
            <a:pPr marL="290513" indent="-290513">
              <a:lnSpc>
                <a:spcPct val="103000"/>
              </a:lnSpc>
              <a:buClrTx/>
              <a:buFontTx/>
              <a:buNone/>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   we'll focus on post-facto forensics</a:t>
            </a:r>
          </a:p>
          <a:p>
            <a:pPr marL="290513" indent="-290513">
              <a:lnSpc>
                <a:spcPct val="103000"/>
              </a:lnSpc>
              <a:buClr>
                <a:srgbClr val="FF9900"/>
              </a:buClr>
              <a:buFont typeface="Verdana"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800" dirty="0"/>
              <a:t>so we'll need to know:</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did a crime occur?</a:t>
            </a:r>
          </a:p>
          <a:p>
            <a:pPr marL="690563" lvl="1" indent="-233363">
              <a:lnSpc>
                <a:spcPct val="81000"/>
              </a:lnSpc>
              <a:buClr>
                <a:srgbClr val="FF9900"/>
              </a:buClr>
              <a:buFont typeface="GillSans" pitchFamily="32" charset="0"/>
              <a:buChar char="–"/>
              <a:tabLst>
                <a:tab pos="290513" algn="l"/>
                <a:tab pos="395288" algn="l"/>
                <a:tab pos="844550" algn="l"/>
                <a:tab pos="1293813" algn="l"/>
                <a:tab pos="1743075" algn="l"/>
                <a:tab pos="2192338" algn="l"/>
                <a:tab pos="2641600" algn="l"/>
                <a:tab pos="3090863" algn="l"/>
                <a:tab pos="3540125" algn="l"/>
                <a:tab pos="3989388" algn="l"/>
                <a:tab pos="4438650" algn="l"/>
                <a:tab pos="4887913" algn="l"/>
                <a:tab pos="5337175" algn="l"/>
                <a:tab pos="5786438" algn="l"/>
                <a:tab pos="6235700" algn="l"/>
                <a:tab pos="6684963" algn="l"/>
                <a:tab pos="7134225" algn="l"/>
                <a:tab pos="7583488" algn="l"/>
                <a:tab pos="8032750" algn="l"/>
                <a:tab pos="8482013" algn="l"/>
                <a:tab pos="8931275" algn="l"/>
              </a:tabLst>
            </a:pPr>
            <a:r>
              <a:rPr lang="en-GB" sz="2400" dirty="0"/>
              <a:t>if so, what occurred?</a:t>
            </a:r>
          </a:p>
        </p:txBody>
      </p:sp>
    </p:spTree>
    <p:extLst>
      <p:ext uri="{BB962C8B-B14F-4D97-AF65-F5344CB8AC3E}">
        <p14:creationId xmlns:p14="http://schemas.microsoft.com/office/powerpoint/2010/main" val="17462936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TotalTime>
  <Words>1257</Words>
  <Application>Microsoft Office PowerPoint</Application>
  <PresentationFormat>On-screen Show (4:3)</PresentationFormat>
  <Paragraphs>169</Paragraphs>
  <Slides>27</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GillSans</vt:lpstr>
      <vt:lpstr>Symbol</vt:lpstr>
      <vt:lpstr>Times New Roman</vt:lpstr>
      <vt:lpstr>Verdana</vt:lpstr>
      <vt:lpstr>Wingdings</vt:lpstr>
      <vt:lpstr>Office Theme</vt:lpstr>
      <vt:lpstr>COMP6230 Implementing Cyber Security</vt:lpstr>
      <vt:lpstr>Today's Programme</vt:lpstr>
      <vt:lpstr>Source Texts</vt:lpstr>
      <vt:lpstr>http://www.computerforensicsworld.com/ </vt:lpstr>
      <vt:lpstr>Outline</vt:lpstr>
      <vt:lpstr>What is Computer Forensics?</vt:lpstr>
      <vt:lpstr>What is Computer Forensics?</vt:lpstr>
      <vt:lpstr>What is Computer Forensics?</vt:lpstr>
      <vt:lpstr>What is Computer Forensics?</vt:lpstr>
      <vt:lpstr>What is Computer Forensics?</vt:lpstr>
      <vt:lpstr>What is Computer Forensics?</vt:lpstr>
      <vt:lpstr>What is Computer Forensics?</vt:lpstr>
      <vt:lpstr>What is Computer Forensics?</vt:lpstr>
      <vt:lpstr>What is Computer Forensics?</vt:lpstr>
      <vt:lpstr>Group discussion</vt:lpstr>
      <vt:lpstr>Gathering evidence</vt:lpstr>
      <vt:lpstr>Gathering evidence</vt:lpstr>
      <vt:lpstr>Formal procedure</vt:lpstr>
      <vt:lpstr>Formal procedure</vt:lpstr>
      <vt:lpstr>The law</vt:lpstr>
      <vt:lpstr>Emergent issues</vt:lpstr>
      <vt:lpstr>Taken from “Disklabs”</vt:lpstr>
      <vt:lpstr>McKemmish's Four Rules for Good Practice</vt:lpstr>
      <vt:lpstr>Taken from “Disklabs”</vt:lpstr>
      <vt:lpstr>Questions</vt:lpstr>
      <vt:lpstr>Use Case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B Wills</dc:creator>
  <cp:lastModifiedBy>Julia</cp:lastModifiedBy>
  <cp:revision>24</cp:revision>
  <dcterms:created xsi:type="dcterms:W3CDTF">2006-08-16T00:00:00Z</dcterms:created>
  <dcterms:modified xsi:type="dcterms:W3CDTF">2016-10-16T15:21:40Z</dcterms:modified>
</cp:coreProperties>
</file>