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7"/>
  </p:notesMasterIdLst>
  <p:sldIdLst>
    <p:sldId id="256" r:id="rId2"/>
    <p:sldId id="258" r:id="rId3"/>
    <p:sldId id="259" r:id="rId4"/>
    <p:sldId id="262" r:id="rId5"/>
    <p:sldId id="263" r:id="rId6"/>
    <p:sldId id="301" r:id="rId7"/>
    <p:sldId id="302" r:id="rId8"/>
    <p:sldId id="303" r:id="rId9"/>
    <p:sldId id="304" r:id="rId10"/>
    <p:sldId id="316" r:id="rId11"/>
    <p:sldId id="305" r:id="rId12"/>
    <p:sldId id="306" r:id="rId13"/>
    <p:sldId id="307" r:id="rId14"/>
    <p:sldId id="343" r:id="rId15"/>
    <p:sldId id="308" r:id="rId16"/>
    <p:sldId id="309" r:id="rId17"/>
    <p:sldId id="311" r:id="rId18"/>
    <p:sldId id="310" r:id="rId19"/>
    <p:sldId id="314" r:id="rId20"/>
    <p:sldId id="284" r:id="rId21"/>
    <p:sldId id="264" r:id="rId22"/>
    <p:sldId id="291" r:id="rId23"/>
    <p:sldId id="292" r:id="rId24"/>
    <p:sldId id="293" r:id="rId25"/>
    <p:sldId id="299" r:id="rId26"/>
    <p:sldId id="265" r:id="rId27"/>
    <p:sldId id="266" r:id="rId28"/>
    <p:sldId id="267" r:id="rId29"/>
    <p:sldId id="283" r:id="rId30"/>
    <p:sldId id="286" r:id="rId31"/>
    <p:sldId id="350" r:id="rId32"/>
    <p:sldId id="351" r:id="rId33"/>
    <p:sldId id="345" r:id="rId34"/>
    <p:sldId id="346" r:id="rId35"/>
    <p:sldId id="272" r:id="rId36"/>
    <p:sldId id="317" r:id="rId37"/>
    <p:sldId id="347" r:id="rId38"/>
    <p:sldId id="319" r:id="rId39"/>
    <p:sldId id="271" r:id="rId40"/>
    <p:sldId id="320" r:id="rId41"/>
    <p:sldId id="348" r:id="rId42"/>
    <p:sldId id="349" r:id="rId43"/>
    <p:sldId id="324" r:id="rId44"/>
    <p:sldId id="323" r:id="rId45"/>
    <p:sldId id="325" r:id="rId46"/>
    <p:sldId id="326" r:id="rId47"/>
    <p:sldId id="287" r:id="rId48"/>
    <p:sldId id="352" r:id="rId49"/>
    <p:sldId id="274" r:id="rId50"/>
    <p:sldId id="275" r:id="rId51"/>
    <p:sldId id="276" r:id="rId52"/>
    <p:sldId id="344" r:id="rId53"/>
    <p:sldId id="300" r:id="rId54"/>
    <p:sldId id="294" r:id="rId55"/>
    <p:sldId id="295" r:id="rId56"/>
    <p:sldId id="296" r:id="rId57"/>
    <p:sldId id="297" r:id="rId58"/>
    <p:sldId id="298" r:id="rId59"/>
    <p:sldId id="288" r:id="rId60"/>
    <p:sldId id="278" r:id="rId61"/>
    <p:sldId id="279" r:id="rId62"/>
    <p:sldId id="280" r:id="rId63"/>
    <p:sldId id="342" r:id="rId64"/>
    <p:sldId id="282" r:id="rId65"/>
    <p:sldId id="353"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18" autoAdjust="0"/>
  </p:normalViewPr>
  <p:slideViewPr>
    <p:cSldViewPr>
      <p:cViewPr varScale="1">
        <p:scale>
          <a:sx n="97" d="100"/>
          <a:sy n="97" d="100"/>
        </p:scale>
        <p:origin x="132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41F64-5FCB-4A94-AAFA-9A0FD4293A27}" type="datetimeFigureOut">
              <a:rPr lang="en-GB" smtClean="0"/>
              <a:pPr/>
              <a:t>13/10/2016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73FB8B-297A-4EE5-8454-729DEEFFD60D}" type="slidenum">
              <a:rPr lang="en-GB" smtClean="0"/>
              <a:pPr/>
              <a:t>‹#›</a:t>
            </a:fld>
            <a:endParaRPr lang="en-GB"/>
          </a:p>
        </p:txBody>
      </p:sp>
    </p:spTree>
    <p:extLst>
      <p:ext uri="{BB962C8B-B14F-4D97-AF65-F5344CB8AC3E}">
        <p14:creationId xmlns:p14="http://schemas.microsoft.com/office/powerpoint/2010/main" val="2306720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5602"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The Mountbatten</a:t>
            </a:r>
            <a:r>
              <a:rPr lang="en-US" baseline="0" dirty="0" smtClean="0"/>
              <a:t> </a:t>
            </a:r>
            <a:r>
              <a:rPr lang="en-US" dirty="0" smtClean="0"/>
              <a:t>building disappeared, it has happened twice in ECS history</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9938"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891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342296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891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1062805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891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2583840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891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891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What is an incident</a:t>
            </a:r>
          </a:p>
          <a:p>
            <a:endParaRPr lang="en-US" dirty="0" smtClean="0"/>
          </a:p>
          <a:p>
            <a:r>
              <a:rPr lang="en-US" dirty="0" smtClean="0"/>
              <a:t>Plan of action including who to  contact.</a:t>
            </a:r>
          </a:p>
          <a:p>
            <a:r>
              <a:rPr lang="en-US" dirty="0" smtClean="0"/>
              <a:t>E-mail through</a:t>
            </a:r>
            <a:r>
              <a:rPr lang="en-US" baseline="0" dirty="0" smtClean="0"/>
              <a:t> head of IT account, unpleasant and illegal, traced via Interpol, all was clearly laid out in the plan</a:t>
            </a:r>
            <a:endParaRPr lang="en-US" dirty="0"/>
          </a:p>
        </p:txBody>
      </p:sp>
    </p:spTree>
    <p:extLst>
      <p:ext uri="{BB962C8B-B14F-4D97-AF65-F5344CB8AC3E}">
        <p14:creationId xmlns:p14="http://schemas.microsoft.com/office/powerpoint/2010/main" val="2620063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891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What is an incident</a:t>
            </a:r>
          </a:p>
          <a:p>
            <a:endParaRPr lang="en-US" dirty="0" smtClean="0"/>
          </a:p>
          <a:p>
            <a:r>
              <a:rPr lang="en-US" dirty="0" smtClean="0"/>
              <a:t>Plan of action including who to  contact.</a:t>
            </a:r>
          </a:p>
          <a:p>
            <a:r>
              <a:rPr lang="en-US" dirty="0" smtClean="0"/>
              <a:t>E-mail through</a:t>
            </a:r>
            <a:r>
              <a:rPr lang="en-US" baseline="0" dirty="0" smtClean="0"/>
              <a:t> head of IT account, unpleasant and illegal, traced via Interpol, all was clearly laid out in the plan</a:t>
            </a:r>
            <a:endParaRPr lang="en-US" dirty="0"/>
          </a:p>
        </p:txBody>
      </p:sp>
    </p:spTree>
    <p:extLst>
      <p:ext uri="{BB962C8B-B14F-4D97-AF65-F5344CB8AC3E}">
        <p14:creationId xmlns:p14="http://schemas.microsoft.com/office/powerpoint/2010/main" val="3048369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891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What is an incident</a:t>
            </a:r>
          </a:p>
          <a:p>
            <a:endParaRPr lang="en-US" dirty="0" smtClean="0"/>
          </a:p>
          <a:p>
            <a:r>
              <a:rPr lang="en-US" dirty="0" smtClean="0"/>
              <a:t>Plan of action including who to  contact.</a:t>
            </a:r>
          </a:p>
          <a:p>
            <a:r>
              <a:rPr lang="en-US" dirty="0" smtClean="0"/>
              <a:t>E-mail through</a:t>
            </a:r>
            <a:r>
              <a:rPr lang="en-US" baseline="0" dirty="0" smtClean="0"/>
              <a:t> head of IT account, unpleasant and illegal, traced via Interpol, all was clearly laid out in the plan</a:t>
            </a:r>
            <a:endParaRPr lang="en-US" dirty="0"/>
          </a:p>
        </p:txBody>
      </p:sp>
    </p:spTree>
    <p:extLst>
      <p:ext uri="{BB962C8B-B14F-4D97-AF65-F5344CB8AC3E}">
        <p14:creationId xmlns:p14="http://schemas.microsoft.com/office/powerpoint/2010/main" val="2188380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891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What is an incident</a:t>
            </a:r>
          </a:p>
          <a:p>
            <a:endParaRPr lang="en-US" dirty="0" smtClean="0"/>
          </a:p>
          <a:p>
            <a:r>
              <a:rPr lang="en-US" dirty="0" smtClean="0"/>
              <a:t>Plan of action including who to  contact.</a:t>
            </a:r>
          </a:p>
          <a:p>
            <a:r>
              <a:rPr lang="en-US" dirty="0" smtClean="0"/>
              <a:t>E-mail through</a:t>
            </a:r>
            <a:r>
              <a:rPr lang="en-US" baseline="0" dirty="0" smtClean="0"/>
              <a:t> head of IT account, unpleasant and illegal, traced via Interpol, all was clearly laid out in the plan</a:t>
            </a:r>
            <a:endParaRPr lang="en-US" dirty="0"/>
          </a:p>
        </p:txBody>
      </p:sp>
    </p:spTree>
    <p:extLst>
      <p:ext uri="{BB962C8B-B14F-4D97-AF65-F5344CB8AC3E}">
        <p14:creationId xmlns:p14="http://schemas.microsoft.com/office/powerpoint/2010/main" val="373105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891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What is an incident</a:t>
            </a:r>
          </a:p>
          <a:p>
            <a:endParaRPr lang="en-US" dirty="0" smtClean="0"/>
          </a:p>
          <a:p>
            <a:r>
              <a:rPr lang="en-US" dirty="0" smtClean="0"/>
              <a:t>Plan of action including who to  contact.</a:t>
            </a:r>
          </a:p>
          <a:p>
            <a:r>
              <a:rPr lang="en-US" dirty="0" smtClean="0"/>
              <a:t>E-mail through</a:t>
            </a:r>
            <a:r>
              <a:rPr lang="en-US" baseline="0" dirty="0" smtClean="0"/>
              <a:t> head of IT account, unpleasant and illegal, traced via Interpol, all was clearly laid out in the plan</a:t>
            </a:r>
            <a:endParaRPr lang="en-US" dirty="0"/>
          </a:p>
        </p:txBody>
      </p:sp>
    </p:spTree>
    <p:extLst>
      <p:ext uri="{BB962C8B-B14F-4D97-AF65-F5344CB8AC3E}">
        <p14:creationId xmlns:p14="http://schemas.microsoft.com/office/powerpoint/2010/main" val="61635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6626"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891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What is an incident</a:t>
            </a:r>
          </a:p>
          <a:p>
            <a:endParaRPr lang="en-US" dirty="0" smtClean="0"/>
          </a:p>
          <a:p>
            <a:r>
              <a:rPr lang="en-US" dirty="0" smtClean="0"/>
              <a:t>Plan of action including who to  contact.</a:t>
            </a:r>
          </a:p>
          <a:p>
            <a:r>
              <a:rPr lang="en-US" dirty="0" smtClean="0"/>
              <a:t>E-mail through</a:t>
            </a:r>
            <a:r>
              <a:rPr lang="en-US" baseline="0" dirty="0" smtClean="0"/>
              <a:t> head of IT account, unpleasant and illegal, traced via Interpol, all was clearly laid out in the plan</a:t>
            </a:r>
            <a:endParaRPr lang="en-US" dirty="0"/>
          </a:p>
        </p:txBody>
      </p:sp>
    </p:spTree>
    <p:extLst>
      <p:ext uri="{BB962C8B-B14F-4D97-AF65-F5344CB8AC3E}">
        <p14:creationId xmlns:p14="http://schemas.microsoft.com/office/powerpoint/2010/main" val="806110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891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What is an incident</a:t>
            </a:r>
          </a:p>
          <a:p>
            <a:endParaRPr lang="en-US" dirty="0" smtClean="0"/>
          </a:p>
          <a:p>
            <a:r>
              <a:rPr lang="en-US" dirty="0" smtClean="0"/>
              <a:t>Plan of action including who to  contact.</a:t>
            </a:r>
          </a:p>
          <a:p>
            <a:r>
              <a:rPr lang="en-US" dirty="0" smtClean="0"/>
              <a:t>E-mail through</a:t>
            </a:r>
            <a:r>
              <a:rPr lang="en-US" baseline="0" dirty="0" smtClean="0"/>
              <a:t> head of IT account, unpleasant and illegal, traced via Interpol, all was clearly laid out in the plan</a:t>
            </a:r>
            <a:endParaRPr lang="en-US" dirty="0"/>
          </a:p>
        </p:txBody>
      </p:sp>
    </p:spTree>
    <p:extLst>
      <p:ext uri="{BB962C8B-B14F-4D97-AF65-F5344CB8AC3E}">
        <p14:creationId xmlns:p14="http://schemas.microsoft.com/office/powerpoint/2010/main" val="2323668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986"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3010"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403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403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5842"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Type of things and duration: critical-short, critical-long</a:t>
            </a:r>
          </a:p>
          <a:p>
            <a:endParaRPr lang="en-US" dirty="0" smtClean="0"/>
          </a:p>
          <a:p>
            <a:r>
              <a:rPr lang="en-US" dirty="0" smtClean="0"/>
              <a:t>Issue s what are you going</a:t>
            </a:r>
            <a:r>
              <a:rPr lang="en-US" baseline="0" dirty="0" smtClean="0"/>
              <a:t> to do in order to keep the business going.</a:t>
            </a:r>
          </a:p>
          <a:p>
            <a:r>
              <a:rPr lang="en-US" baseline="0" dirty="0" smtClean="0"/>
              <a:t>We are a business</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6866"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Data back up how and where</a:t>
            </a:r>
          </a:p>
          <a:p>
            <a:endParaRPr lang="en-US" dirty="0" smtClean="0"/>
          </a:p>
          <a:p>
            <a:r>
              <a:rPr lang="en-US" dirty="0" smtClean="0"/>
              <a:t>Alternative process when the systems go down your</a:t>
            </a:r>
            <a:r>
              <a:rPr lang="en-US" baseline="0" dirty="0" smtClean="0"/>
              <a:t> customers can be paid or getting goods out (hotel, supermarket)</a:t>
            </a:r>
          </a:p>
          <a:p>
            <a:endParaRPr lang="en-US" baseline="0" dirty="0" smtClean="0"/>
          </a:p>
          <a:p>
            <a:r>
              <a:rPr lang="en-US" baseline="0" dirty="0" smtClean="0"/>
              <a:t>Mountbatten help </a:t>
            </a:r>
          </a:p>
          <a:p>
            <a:r>
              <a:rPr lang="en-US" baseline="0" dirty="0" smtClean="0"/>
              <a:t>Just think of the disaster you’re hear on TV, and “no one knew what to do”.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7890"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Why plan</a:t>
            </a:r>
            <a:r>
              <a:rPr lang="en-US" baseline="0" dirty="0" smtClean="0"/>
              <a:t> for what may never happen, and you hope it is a waste of money. But if it does occur it must work or the consequences are great.</a:t>
            </a:r>
          </a:p>
          <a:p>
            <a:endParaRPr lang="en-US" baseline="0" dirty="0" smtClean="0"/>
          </a:p>
          <a:p>
            <a:r>
              <a:rPr lang="en-US" baseline="0" dirty="0" smtClean="0"/>
              <a:t>The plan allows you to justify the costs.</a:t>
            </a:r>
          </a:p>
          <a:p>
            <a:r>
              <a:rPr lang="en-US" baseline="0" dirty="0" smtClean="0"/>
              <a:t>If it is important to me then I need some assurance when it goes wrong.</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0962"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Planning gives</a:t>
            </a:r>
            <a:r>
              <a:rPr lang="en-US" baseline="0" dirty="0" smtClean="0"/>
              <a:t> </a:t>
            </a:r>
            <a:r>
              <a:rPr lang="en-US" dirty="0" smtClean="0"/>
              <a:t>the possibility of handling a situations well.</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9698"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ECS fire One of the issues was that</a:t>
            </a:r>
            <a:r>
              <a:rPr lang="en-US" baseline="0" dirty="0" smtClean="0"/>
              <a:t> the server were in the building that burnt down.</a:t>
            </a:r>
          </a:p>
          <a:p>
            <a:endParaRPr lang="en-US" baseline="0" dirty="0" smtClean="0"/>
          </a:p>
          <a:p>
            <a:r>
              <a:rPr lang="en-US" baseline="0" dirty="0" smtClean="0"/>
              <a:t>Uninterruptable power supplies, will they give you enough time to shut down properly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file in which an unsuspected error is introduced. Several generations of backups and revisions have since occurred. The error is then detected. At this time, it would be pointless to have all of the most recent generations because all of them have the error. It would instead be beneficial to have at least one of the older generations, as it would not have the error.</a:t>
            </a:r>
            <a:endParaRPr lang="en-GB" dirty="0"/>
          </a:p>
        </p:txBody>
      </p:sp>
      <p:sp>
        <p:nvSpPr>
          <p:cNvPr id="4" name="Slide Number Placeholder 3"/>
          <p:cNvSpPr>
            <a:spLocks noGrp="1"/>
          </p:cNvSpPr>
          <p:nvPr>
            <p:ph type="sldNum" sz="quarter" idx="10"/>
          </p:nvPr>
        </p:nvSpPr>
        <p:spPr/>
        <p:txBody>
          <a:bodyPr/>
          <a:lstStyle/>
          <a:p>
            <a:fld id="{E573FB8B-297A-4EE5-8454-729DEEFFD60D}" type="slidenum">
              <a:rPr lang="en-GB" smtClean="0"/>
              <a:pPr/>
              <a:t>60</a:t>
            </a:fld>
            <a:endParaRPr lang="en-GB"/>
          </a:p>
        </p:txBody>
      </p:sp>
    </p:spTree>
    <p:extLst>
      <p:ext uri="{BB962C8B-B14F-4D97-AF65-F5344CB8AC3E}">
        <p14:creationId xmlns:p14="http://schemas.microsoft.com/office/powerpoint/2010/main" val="1011924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 The basic method is to define three sets of backups, such as daily, weekly and monthly. The daily, or son, backups are rotated on a daily basis with one graduating to father status each week. The weekly or father backups are rotated on a weekly basis with one graduating to grandfather status each month. In addition, quarterly, biannual, and/or annual backups can also be separately retained. Often one or more of the graduated backups is removed from the site for safekeeping and disaster recovery purposes.</a:t>
            </a:r>
            <a:endParaRPr lang="en-GB" dirty="0"/>
          </a:p>
        </p:txBody>
      </p:sp>
      <p:sp>
        <p:nvSpPr>
          <p:cNvPr id="4" name="Slide Number Placeholder 3"/>
          <p:cNvSpPr>
            <a:spLocks noGrp="1"/>
          </p:cNvSpPr>
          <p:nvPr>
            <p:ph type="sldNum" sz="quarter" idx="10"/>
          </p:nvPr>
        </p:nvSpPr>
        <p:spPr/>
        <p:txBody>
          <a:bodyPr/>
          <a:lstStyle/>
          <a:p>
            <a:fld id="{E573FB8B-297A-4EE5-8454-729DEEFFD60D}" type="slidenum">
              <a:rPr lang="en-GB" smtClean="0"/>
              <a:pPr/>
              <a:t>61</a:t>
            </a:fld>
            <a:endParaRPr lang="en-GB"/>
          </a:p>
        </p:txBody>
      </p:sp>
    </p:spTree>
    <p:extLst>
      <p:ext uri="{BB962C8B-B14F-4D97-AF65-F5344CB8AC3E}">
        <p14:creationId xmlns:p14="http://schemas.microsoft.com/office/powerpoint/2010/main" val="209685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22"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1746"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Pen memory on key rings. Part</a:t>
            </a:r>
            <a:r>
              <a:rPr lang="en-US" baseline="0" dirty="0" smtClean="0"/>
              <a:t> of a pen or other device.</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2770"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379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Author- Editor who takes control of the document, designed</a:t>
            </a:r>
            <a:r>
              <a:rPr lang="en-US" baseline="0" dirty="0" smtClean="0"/>
              <a:t> by committee danger of no clear planning.</a:t>
            </a:r>
          </a:p>
          <a:p>
            <a:endParaRPr lang="en-US" baseline="0" dirty="0" smtClean="0"/>
          </a:p>
          <a:p>
            <a:r>
              <a:rPr lang="en-US" baseline="0" dirty="0" err="1" smtClean="0"/>
              <a:t>iSoultion</a:t>
            </a:r>
            <a:r>
              <a:rPr lang="en-US" baseline="0" dirty="0" smtClean="0"/>
              <a:t> password change – users do not care, but education and make them responsible ownership and consequences</a:t>
            </a:r>
          </a:p>
          <a:p>
            <a:endParaRPr lang="en-US" baseline="0" dirty="0" smtClean="0"/>
          </a:p>
          <a:p>
            <a:r>
              <a:rPr lang="en-US" baseline="0" dirty="0" smtClean="0"/>
              <a:t>Management commitment not use hear say (lip service).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4818" name="Text Box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1pPr>
            <a:lvl2pPr>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2pPr>
            <a:lvl3pPr marL="1141413" indent="-227013">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3pPr>
            <a:lvl4pPr>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4pPr>
            <a:lvl5pPr>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9pPr>
          </a:lstStyle>
          <a:p>
            <a:pPr lvl="0" eaLnBrk="1" hangingPunct="1">
              <a:lnSpc>
                <a:spcPct val="93000"/>
              </a:lnSpc>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Policy: </a:t>
            </a:r>
            <a:r>
              <a:rPr lang="en-GB" sz="1000" dirty="0" smtClean="0">
                <a:latin typeface="GillSans" pitchFamily="32" charset="0"/>
                <a:ea typeface="Lucida Sans Unicode" charset="0"/>
                <a:cs typeface="Lucida Sans Unicode" charset="0"/>
              </a:rPr>
              <a:t>No policy</a:t>
            </a:r>
            <a:r>
              <a:rPr lang="en-GB" sz="1000" baseline="0" dirty="0" smtClean="0">
                <a:latin typeface="GillSans" pitchFamily="32" charset="0"/>
                <a:ea typeface="Lucida Sans Unicode" charset="0"/>
                <a:cs typeface="Lucida Sans Unicode" charset="0"/>
              </a:rPr>
              <a:t> no goals,</a:t>
            </a:r>
          </a:p>
          <a:p>
            <a:pPr lvl="0" eaLnBrk="1" hangingPunct="1">
              <a:lnSpc>
                <a:spcPct val="93000"/>
              </a:lnSpc>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
            </a:r>
            <a:br>
              <a:rPr lang="en-GB" sz="1000" dirty="0">
                <a:latin typeface="GillSans" pitchFamily="32" charset="0"/>
                <a:ea typeface="Lucida Sans Unicode" charset="0"/>
                <a:cs typeface="Lucida Sans Unicode" charset="0"/>
              </a:rPr>
            </a:br>
            <a:r>
              <a:rPr lang="en-GB" sz="1000" dirty="0">
                <a:latin typeface="GillSans" pitchFamily="32" charset="0"/>
                <a:ea typeface="Lucida Sans Unicode" charset="0"/>
                <a:cs typeface="Lucida Sans Unicode" charset="0"/>
              </a:rPr>
              <a:t>goals, responsibility, commitment, authorisation (who, what, what sort of access</a:t>
            </a:r>
            <a:r>
              <a:rPr lang="en-GB" sz="1000" dirty="0" smtClean="0">
                <a:latin typeface="GillSans" pitchFamily="32" charset="0"/>
                <a:ea typeface="Lucida Sans Unicode" charset="0"/>
                <a:cs typeface="Lucida Sans Unicode" charset="0"/>
              </a:rPr>
              <a:t>)</a:t>
            </a:r>
          </a:p>
          <a:p>
            <a:pPr lvl="0" eaLnBrk="1" hangingPunct="1">
              <a:lnSpc>
                <a:spcPct val="93000"/>
              </a:lnSpc>
              <a:spcBef>
                <a:spcPts val="700"/>
              </a:spcBef>
              <a:buClr>
                <a:srgbClr val="FF9900"/>
              </a:buClr>
              <a:buFont typeface="GillSans" pitchFamily="32" charset="0"/>
              <a:buNone/>
            </a:pPr>
            <a:r>
              <a:rPr lang="ar-SA" sz="1000" dirty="0" smtClean="0">
                <a:latin typeface="GillSans" pitchFamily="32" charset="0"/>
              </a:rPr>
              <a:t>‏</a:t>
            </a:r>
            <a:endParaRPr lang="en-GB" sz="1000" dirty="0">
              <a:latin typeface="GillSans" pitchFamily="32" charset="0"/>
              <a:ea typeface="Lucida Sans Unicode" charset="0"/>
              <a:cs typeface="Lucida Sans Unicode" charset="0"/>
            </a:endParaRPr>
          </a:p>
          <a:p>
            <a:pPr lvl="0" eaLnBrk="1" hangingPunct="1">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Current state: </a:t>
            </a:r>
            <a:r>
              <a:rPr lang="en-GB" sz="1000" dirty="0" smtClean="0">
                <a:latin typeface="GillSans" pitchFamily="32" charset="0"/>
                <a:ea typeface="Lucida Sans Unicode" charset="0"/>
                <a:cs typeface="Lucida Sans Unicode" charset="0"/>
              </a:rPr>
              <a:t>risk </a:t>
            </a:r>
            <a:r>
              <a:rPr lang="en-GB" sz="1000" dirty="0">
                <a:latin typeface="GillSans" pitchFamily="32" charset="0"/>
                <a:ea typeface="Lucida Sans Unicode" charset="0"/>
                <a:cs typeface="Lucida Sans Unicode" charset="0"/>
              </a:rPr>
              <a:t>analysis, </a:t>
            </a:r>
            <a:r>
              <a:rPr lang="en-GB" sz="1000" dirty="0" smtClean="0">
                <a:latin typeface="GillSans" pitchFamily="32" charset="0"/>
                <a:ea typeface="Lucida Sans Unicode" charset="0"/>
                <a:cs typeface="Lucida Sans Unicode" charset="0"/>
              </a:rPr>
              <a:t>responsibilities, do an audit</a:t>
            </a:r>
          </a:p>
          <a:p>
            <a:pPr lvl="0" eaLnBrk="1" hangingPunct="1">
              <a:spcBef>
                <a:spcPts val="700"/>
              </a:spcBef>
              <a:buClr>
                <a:srgbClr val="FF9900"/>
              </a:buClr>
              <a:buFont typeface="GillSans" pitchFamily="32" charset="0"/>
              <a:buNone/>
            </a:pPr>
            <a:endParaRPr lang="en-GB" sz="1000" dirty="0">
              <a:latin typeface="GillSans" pitchFamily="32" charset="0"/>
              <a:ea typeface="Lucida Sans Unicode" charset="0"/>
              <a:cs typeface="Lucida Sans Unicode" charset="0"/>
            </a:endParaRPr>
          </a:p>
          <a:p>
            <a:pPr lvl="0" eaLnBrk="1" hangingPunct="1">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Requirements (objectives, not implementation):</a:t>
            </a:r>
            <a:br>
              <a:rPr lang="en-GB" sz="1000" dirty="0">
                <a:latin typeface="GillSans" pitchFamily="32" charset="0"/>
                <a:ea typeface="Lucida Sans Unicode" charset="0"/>
                <a:cs typeface="Lucida Sans Unicode" charset="0"/>
              </a:rPr>
            </a:br>
            <a:r>
              <a:rPr lang="en-GB" sz="1000" dirty="0">
                <a:latin typeface="GillSans" pitchFamily="32" charset="0"/>
                <a:ea typeface="Lucida Sans Unicode" charset="0"/>
                <a:cs typeface="Lucida Sans Unicode" charset="0"/>
              </a:rPr>
              <a:t>need to be: *Correct	*Consistent	*Complete	*Needed	*Realistic</a:t>
            </a:r>
            <a:br>
              <a:rPr lang="en-GB" sz="1000" dirty="0">
                <a:latin typeface="GillSans" pitchFamily="32" charset="0"/>
                <a:ea typeface="Lucida Sans Unicode" charset="0"/>
                <a:cs typeface="Lucida Sans Unicode" charset="0"/>
              </a:rPr>
            </a:br>
            <a:r>
              <a:rPr lang="en-GB" sz="1000" dirty="0">
                <a:latin typeface="GillSans" pitchFamily="32" charset="0"/>
                <a:ea typeface="Lucida Sans Unicode" charset="0"/>
                <a:cs typeface="Lucida Sans Unicode" charset="0"/>
              </a:rPr>
              <a:t>*Verifiable (pointless if you can't prove you've </a:t>
            </a:r>
            <a:r>
              <a:rPr lang="en-GB" sz="1000" dirty="0" err="1">
                <a:latin typeface="GillSans" pitchFamily="32" charset="0"/>
                <a:ea typeface="Lucida Sans Unicode" charset="0"/>
                <a:cs typeface="Lucida Sans Unicode" charset="0"/>
              </a:rPr>
              <a:t>you've</a:t>
            </a:r>
            <a:r>
              <a:rPr lang="en-GB" sz="1000" dirty="0">
                <a:latin typeface="GillSans" pitchFamily="32" charset="0"/>
                <a:ea typeface="Lucida Sans Unicode" charset="0"/>
                <a:cs typeface="Lucida Sans Unicode" charset="0"/>
              </a:rPr>
              <a:t> met requirements)	*Traceable (need to be able to trace the effect of a requirement into implementation)</a:t>
            </a:r>
            <a:r>
              <a:rPr lang="ar-SA" sz="1000" dirty="0" smtClean="0">
                <a:latin typeface="GillSans" pitchFamily="32" charset="0"/>
              </a:rPr>
              <a:t>‏</a:t>
            </a:r>
            <a:endParaRPr lang="en-GB" sz="1000" dirty="0" smtClean="0">
              <a:latin typeface="GillSans" pitchFamily="32" charset="0"/>
            </a:endParaRPr>
          </a:p>
          <a:p>
            <a:pPr lvl="0" eaLnBrk="1" hangingPunct="1">
              <a:spcBef>
                <a:spcPts val="700"/>
              </a:spcBef>
              <a:buClr>
                <a:srgbClr val="FF9900"/>
              </a:buClr>
              <a:buFont typeface="GillSans" pitchFamily="32" charset="0"/>
              <a:buNone/>
            </a:pPr>
            <a:endParaRPr lang="en-GB" sz="1000" dirty="0">
              <a:latin typeface="GillSans" pitchFamily="32" charset="0"/>
              <a:ea typeface="Lucida Sans Unicode" charset="0"/>
              <a:cs typeface="Lucida Sans Unicode" charset="0"/>
            </a:endParaRPr>
          </a:p>
          <a:p>
            <a:pPr lvl="0" eaLnBrk="1" hangingPunct="1">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Constraints</a:t>
            </a:r>
            <a:r>
              <a:rPr lang="en-GB" sz="1000" dirty="0" smtClean="0">
                <a:latin typeface="GillSans" pitchFamily="32" charset="0"/>
                <a:ea typeface="Lucida Sans Unicode" charset="0"/>
                <a:cs typeface="Lucida Sans Unicode" charset="0"/>
              </a:rPr>
              <a:t>:  </a:t>
            </a:r>
            <a:r>
              <a:rPr lang="en-GB" sz="1000" dirty="0">
                <a:latin typeface="GillSans" pitchFamily="32" charset="0"/>
                <a:ea typeface="Lucida Sans Unicode" charset="0"/>
                <a:cs typeface="Lucida Sans Unicode" charset="0"/>
              </a:rPr>
              <a:t>Budget, schedule, performance, external policies &amp; regulations, customer acceptability, etc.</a:t>
            </a:r>
          </a:p>
          <a:p>
            <a:pPr lvl="0" eaLnBrk="1" hangingPunct="1">
              <a:spcBef>
                <a:spcPts val="700"/>
              </a:spcBef>
              <a:buClr>
                <a:srgbClr val="FF9900"/>
              </a:buClr>
              <a:buFont typeface="GillSans" pitchFamily="32" charset="0"/>
              <a:buChar char="•"/>
            </a:pPr>
            <a:r>
              <a:rPr lang="en-GB" sz="1000" dirty="0" smtClean="0">
                <a:latin typeface="GillSans" pitchFamily="32" charset="0"/>
                <a:ea typeface="Lucida Sans Unicode" charset="0"/>
                <a:cs typeface="Lucida Sans Unicode" charset="0"/>
              </a:rPr>
              <a:t>Recommendations:  What </a:t>
            </a:r>
            <a:r>
              <a:rPr lang="en-GB" sz="1000" dirty="0">
                <a:latin typeface="GillSans" pitchFamily="32" charset="0"/>
                <a:ea typeface="Lucida Sans Unicode" charset="0"/>
                <a:cs typeface="Lucida Sans Unicode" charset="0"/>
              </a:rPr>
              <a:t>controls will meet </a:t>
            </a:r>
            <a:r>
              <a:rPr lang="en-GB" sz="1000" dirty="0" smtClean="0">
                <a:latin typeface="GillSans" pitchFamily="32" charset="0"/>
                <a:ea typeface="Lucida Sans Unicode" charset="0"/>
                <a:cs typeface="Lucida Sans Unicode" charset="0"/>
              </a:rPr>
              <a:t>requirements</a:t>
            </a:r>
          </a:p>
          <a:p>
            <a:pPr lvl="0" eaLnBrk="1" hangingPunct="1">
              <a:spcBef>
                <a:spcPts val="700"/>
              </a:spcBef>
              <a:buClr>
                <a:srgbClr val="FF9900"/>
              </a:buClr>
              <a:buFont typeface="GillSans" pitchFamily="32" charset="0"/>
              <a:buNone/>
            </a:pPr>
            <a:endParaRPr lang="en-GB" sz="1000" dirty="0">
              <a:latin typeface="GillSans" pitchFamily="32" charset="0"/>
              <a:ea typeface="Lucida Sans Unicode" charset="0"/>
              <a:cs typeface="Lucida Sans Unicode" charset="0"/>
            </a:endParaRPr>
          </a:p>
          <a:p>
            <a:pPr lvl="0" eaLnBrk="1" hangingPunct="1">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Accountability</a:t>
            </a:r>
            <a:r>
              <a:rPr lang="en-GB" sz="1000" dirty="0" smtClean="0">
                <a:latin typeface="GillSans" pitchFamily="32" charset="0"/>
                <a:ea typeface="Lucida Sans Unicode" charset="0"/>
                <a:cs typeface="Lucida Sans Unicode" charset="0"/>
              </a:rPr>
              <a:t>: who </a:t>
            </a:r>
            <a:r>
              <a:rPr lang="en-GB" sz="1000" dirty="0">
                <a:latin typeface="GillSans" pitchFamily="32" charset="0"/>
                <a:ea typeface="Lucida Sans Unicode" charset="0"/>
                <a:cs typeface="Lucida Sans Unicode" charset="0"/>
              </a:rPr>
              <a:t>is accountable for what, including dealing with new </a:t>
            </a:r>
            <a:r>
              <a:rPr lang="en-GB" sz="1000" dirty="0" smtClean="0">
                <a:latin typeface="GillSans" pitchFamily="32" charset="0"/>
                <a:ea typeface="Lucida Sans Unicode" charset="0"/>
                <a:cs typeface="Lucida Sans Unicode" charset="0"/>
              </a:rPr>
              <a:t>threats</a:t>
            </a:r>
          </a:p>
          <a:p>
            <a:pPr lvl="0" eaLnBrk="1" hangingPunct="1">
              <a:spcBef>
                <a:spcPts val="700"/>
              </a:spcBef>
              <a:buClr>
                <a:srgbClr val="FF9900"/>
              </a:buClr>
              <a:buFont typeface="GillSans" pitchFamily="32" charset="0"/>
              <a:buNone/>
            </a:pPr>
            <a:endParaRPr lang="en-GB" sz="1000" dirty="0">
              <a:latin typeface="GillSans" pitchFamily="32" charset="0"/>
              <a:ea typeface="Lucida Sans Unicode" charset="0"/>
              <a:cs typeface="Lucida Sans Unicode" charset="0"/>
            </a:endParaRPr>
          </a:p>
          <a:p>
            <a:pPr lvl="0" eaLnBrk="1" hangingPunct="1">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Timetable for </a:t>
            </a:r>
            <a:r>
              <a:rPr lang="en-GB" sz="1000" dirty="0" smtClean="0">
                <a:latin typeface="GillSans" pitchFamily="32" charset="0"/>
                <a:ea typeface="Lucida Sans Unicode" charset="0"/>
                <a:cs typeface="Lucida Sans Unicode" charset="0"/>
              </a:rPr>
              <a:t>implementation</a:t>
            </a:r>
          </a:p>
          <a:p>
            <a:pPr lvl="0" eaLnBrk="1" hangingPunct="1">
              <a:spcBef>
                <a:spcPts val="700"/>
              </a:spcBef>
              <a:buClr>
                <a:srgbClr val="FF9900"/>
              </a:buClr>
              <a:buFont typeface="GillSans" pitchFamily="32" charset="0"/>
              <a:buNone/>
            </a:pPr>
            <a:endParaRPr lang="en-GB" sz="1000" dirty="0">
              <a:latin typeface="GillSans" pitchFamily="32" charset="0"/>
              <a:ea typeface="Lucida Sans Unicode" charset="0"/>
              <a:cs typeface="Lucida Sans Unicode" charset="0"/>
            </a:endParaRPr>
          </a:p>
          <a:p>
            <a:pPr lvl="0" eaLnBrk="1" hangingPunct="1">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Update policy</a:t>
            </a:r>
            <a:r>
              <a:rPr lang="en-GB" sz="1000" dirty="0" smtClean="0">
                <a:latin typeface="GillSans" pitchFamily="32" charset="0"/>
                <a:ea typeface="Lucida Sans Unicode" charset="0"/>
                <a:cs typeface="Lucida Sans Unicode" charset="0"/>
              </a:rPr>
              <a:t>: How </a:t>
            </a:r>
            <a:r>
              <a:rPr lang="en-GB" sz="1000" dirty="0">
                <a:latin typeface="GillSans" pitchFamily="32" charset="0"/>
                <a:ea typeface="Lucida Sans Unicode" charset="0"/>
                <a:cs typeface="Lucida Sans Unicode" charset="0"/>
              </a:rPr>
              <a:t>will we respond when new vulnerability occurs?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4818" name="Text Box 2"/>
          <p:cNvSpPr txBox="1">
            <a:spLocks noGrp="1" noChangeArrowheads="1"/>
          </p:cNvSpPr>
          <p:nvPr>
            <p:ph type="body"/>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1pPr>
            <a:lvl2pPr>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2pPr>
            <a:lvl3pPr marL="1141413" indent="-227013">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3pPr>
            <a:lvl4pPr>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4pPr>
            <a:lvl5pPr>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1141413" algn="l"/>
                <a:tab pos="1589088" algn="l"/>
                <a:tab pos="2038350" algn="l"/>
                <a:tab pos="2487613" algn="l"/>
                <a:tab pos="2936875" algn="l"/>
                <a:tab pos="3386138" algn="l"/>
                <a:tab pos="3835400" algn="l"/>
                <a:tab pos="4284663" algn="l"/>
                <a:tab pos="4733925" algn="l"/>
                <a:tab pos="5183188" algn="l"/>
                <a:tab pos="5632450" algn="l"/>
                <a:tab pos="6081713" algn="l"/>
                <a:tab pos="6530975" algn="l"/>
                <a:tab pos="6980238" algn="l"/>
                <a:tab pos="7429500" algn="l"/>
                <a:tab pos="7878763" algn="l"/>
                <a:tab pos="8328025" algn="l"/>
                <a:tab pos="8777288" algn="l"/>
                <a:tab pos="9226550" algn="l"/>
                <a:tab pos="9675813" algn="l"/>
                <a:tab pos="10125075" algn="l"/>
              </a:tabLst>
              <a:defRPr sz="1200">
                <a:solidFill>
                  <a:srgbClr val="000000"/>
                </a:solidFill>
                <a:latin typeface="Times New Roman" pitchFamily="16" charset="0"/>
              </a:defRPr>
            </a:lvl9pPr>
          </a:lstStyle>
          <a:p>
            <a:pPr lvl="0" eaLnBrk="1" hangingPunct="1">
              <a:lnSpc>
                <a:spcPct val="93000"/>
              </a:lnSpc>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Policy: </a:t>
            </a:r>
            <a:r>
              <a:rPr lang="en-GB" sz="1000" dirty="0" smtClean="0">
                <a:latin typeface="GillSans" pitchFamily="32" charset="0"/>
                <a:ea typeface="Lucida Sans Unicode" charset="0"/>
                <a:cs typeface="Lucida Sans Unicode" charset="0"/>
              </a:rPr>
              <a:t>No policy</a:t>
            </a:r>
            <a:r>
              <a:rPr lang="en-GB" sz="1000" baseline="0" dirty="0" smtClean="0">
                <a:latin typeface="GillSans" pitchFamily="32" charset="0"/>
                <a:ea typeface="Lucida Sans Unicode" charset="0"/>
                <a:cs typeface="Lucida Sans Unicode" charset="0"/>
              </a:rPr>
              <a:t> no goals,</a:t>
            </a:r>
          </a:p>
          <a:p>
            <a:pPr lvl="0" eaLnBrk="1" hangingPunct="1">
              <a:lnSpc>
                <a:spcPct val="93000"/>
              </a:lnSpc>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
            </a:r>
            <a:br>
              <a:rPr lang="en-GB" sz="1000" dirty="0">
                <a:latin typeface="GillSans" pitchFamily="32" charset="0"/>
                <a:ea typeface="Lucida Sans Unicode" charset="0"/>
                <a:cs typeface="Lucida Sans Unicode" charset="0"/>
              </a:rPr>
            </a:br>
            <a:r>
              <a:rPr lang="en-GB" sz="1000" dirty="0">
                <a:latin typeface="GillSans" pitchFamily="32" charset="0"/>
                <a:ea typeface="Lucida Sans Unicode" charset="0"/>
                <a:cs typeface="Lucida Sans Unicode" charset="0"/>
              </a:rPr>
              <a:t>goals, responsibility, commitment, authorisation (who, what, what sort of access</a:t>
            </a:r>
            <a:r>
              <a:rPr lang="en-GB" sz="1000" dirty="0" smtClean="0">
                <a:latin typeface="GillSans" pitchFamily="32" charset="0"/>
                <a:ea typeface="Lucida Sans Unicode" charset="0"/>
                <a:cs typeface="Lucida Sans Unicode" charset="0"/>
              </a:rPr>
              <a:t>)</a:t>
            </a:r>
          </a:p>
          <a:p>
            <a:pPr lvl="0" eaLnBrk="1" hangingPunct="1">
              <a:lnSpc>
                <a:spcPct val="93000"/>
              </a:lnSpc>
              <a:spcBef>
                <a:spcPts val="700"/>
              </a:spcBef>
              <a:buClr>
                <a:srgbClr val="FF9900"/>
              </a:buClr>
              <a:buFont typeface="GillSans" pitchFamily="32" charset="0"/>
              <a:buNone/>
            </a:pPr>
            <a:r>
              <a:rPr lang="ar-SA" sz="1000" dirty="0" smtClean="0">
                <a:latin typeface="GillSans" pitchFamily="32" charset="0"/>
              </a:rPr>
              <a:t>‏</a:t>
            </a:r>
            <a:endParaRPr lang="en-GB" sz="1000" dirty="0">
              <a:latin typeface="GillSans" pitchFamily="32" charset="0"/>
              <a:ea typeface="Lucida Sans Unicode" charset="0"/>
              <a:cs typeface="Lucida Sans Unicode" charset="0"/>
            </a:endParaRPr>
          </a:p>
          <a:p>
            <a:pPr lvl="0" eaLnBrk="1" hangingPunct="1">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Current state: </a:t>
            </a:r>
            <a:r>
              <a:rPr lang="en-GB" sz="1000" dirty="0" smtClean="0">
                <a:latin typeface="GillSans" pitchFamily="32" charset="0"/>
                <a:ea typeface="Lucida Sans Unicode" charset="0"/>
                <a:cs typeface="Lucida Sans Unicode" charset="0"/>
              </a:rPr>
              <a:t>risk </a:t>
            </a:r>
            <a:r>
              <a:rPr lang="en-GB" sz="1000" dirty="0">
                <a:latin typeface="GillSans" pitchFamily="32" charset="0"/>
                <a:ea typeface="Lucida Sans Unicode" charset="0"/>
                <a:cs typeface="Lucida Sans Unicode" charset="0"/>
              </a:rPr>
              <a:t>analysis, </a:t>
            </a:r>
            <a:r>
              <a:rPr lang="en-GB" sz="1000" dirty="0" smtClean="0">
                <a:latin typeface="GillSans" pitchFamily="32" charset="0"/>
                <a:ea typeface="Lucida Sans Unicode" charset="0"/>
                <a:cs typeface="Lucida Sans Unicode" charset="0"/>
              </a:rPr>
              <a:t>responsibilities, do an audit</a:t>
            </a:r>
          </a:p>
          <a:p>
            <a:pPr lvl="0" eaLnBrk="1" hangingPunct="1">
              <a:spcBef>
                <a:spcPts val="700"/>
              </a:spcBef>
              <a:buClr>
                <a:srgbClr val="FF9900"/>
              </a:buClr>
              <a:buFont typeface="GillSans" pitchFamily="32" charset="0"/>
              <a:buNone/>
            </a:pPr>
            <a:endParaRPr lang="en-GB" sz="1000" dirty="0">
              <a:latin typeface="GillSans" pitchFamily="32" charset="0"/>
              <a:ea typeface="Lucida Sans Unicode" charset="0"/>
              <a:cs typeface="Lucida Sans Unicode" charset="0"/>
            </a:endParaRPr>
          </a:p>
          <a:p>
            <a:pPr lvl="0" eaLnBrk="1" hangingPunct="1">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Requirements (objectives, not implementation):</a:t>
            </a:r>
            <a:br>
              <a:rPr lang="en-GB" sz="1000" dirty="0">
                <a:latin typeface="GillSans" pitchFamily="32" charset="0"/>
                <a:ea typeface="Lucida Sans Unicode" charset="0"/>
                <a:cs typeface="Lucida Sans Unicode" charset="0"/>
              </a:rPr>
            </a:br>
            <a:r>
              <a:rPr lang="en-GB" sz="1000" dirty="0">
                <a:latin typeface="GillSans" pitchFamily="32" charset="0"/>
                <a:ea typeface="Lucida Sans Unicode" charset="0"/>
                <a:cs typeface="Lucida Sans Unicode" charset="0"/>
              </a:rPr>
              <a:t>need to be: *Correct	*Consistent	*Complete	*Needed	*Realistic</a:t>
            </a:r>
            <a:br>
              <a:rPr lang="en-GB" sz="1000" dirty="0">
                <a:latin typeface="GillSans" pitchFamily="32" charset="0"/>
                <a:ea typeface="Lucida Sans Unicode" charset="0"/>
                <a:cs typeface="Lucida Sans Unicode" charset="0"/>
              </a:rPr>
            </a:br>
            <a:r>
              <a:rPr lang="en-GB" sz="1000" dirty="0">
                <a:latin typeface="GillSans" pitchFamily="32" charset="0"/>
                <a:ea typeface="Lucida Sans Unicode" charset="0"/>
                <a:cs typeface="Lucida Sans Unicode" charset="0"/>
              </a:rPr>
              <a:t>*Verifiable (pointless if you can't prove you've </a:t>
            </a:r>
            <a:r>
              <a:rPr lang="en-GB" sz="1000" dirty="0" err="1">
                <a:latin typeface="GillSans" pitchFamily="32" charset="0"/>
                <a:ea typeface="Lucida Sans Unicode" charset="0"/>
                <a:cs typeface="Lucida Sans Unicode" charset="0"/>
              </a:rPr>
              <a:t>you've</a:t>
            </a:r>
            <a:r>
              <a:rPr lang="en-GB" sz="1000" dirty="0">
                <a:latin typeface="GillSans" pitchFamily="32" charset="0"/>
                <a:ea typeface="Lucida Sans Unicode" charset="0"/>
                <a:cs typeface="Lucida Sans Unicode" charset="0"/>
              </a:rPr>
              <a:t> met requirements)	*Traceable (need to be able to trace the effect of a requirement into implementation)</a:t>
            </a:r>
            <a:r>
              <a:rPr lang="ar-SA" sz="1000" dirty="0" smtClean="0">
                <a:latin typeface="GillSans" pitchFamily="32" charset="0"/>
              </a:rPr>
              <a:t>‏</a:t>
            </a:r>
            <a:endParaRPr lang="en-GB" sz="1000" dirty="0" smtClean="0">
              <a:latin typeface="GillSans" pitchFamily="32" charset="0"/>
            </a:endParaRPr>
          </a:p>
          <a:p>
            <a:pPr lvl="0" eaLnBrk="1" hangingPunct="1">
              <a:spcBef>
                <a:spcPts val="700"/>
              </a:spcBef>
              <a:buClr>
                <a:srgbClr val="FF9900"/>
              </a:buClr>
              <a:buFont typeface="GillSans" pitchFamily="32" charset="0"/>
              <a:buNone/>
            </a:pPr>
            <a:endParaRPr lang="en-GB" sz="1000" dirty="0">
              <a:latin typeface="GillSans" pitchFamily="32" charset="0"/>
              <a:ea typeface="Lucida Sans Unicode" charset="0"/>
              <a:cs typeface="Lucida Sans Unicode" charset="0"/>
            </a:endParaRPr>
          </a:p>
          <a:p>
            <a:pPr lvl="0" eaLnBrk="1" hangingPunct="1">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Constraints</a:t>
            </a:r>
            <a:r>
              <a:rPr lang="en-GB" sz="1000" dirty="0" smtClean="0">
                <a:latin typeface="GillSans" pitchFamily="32" charset="0"/>
                <a:ea typeface="Lucida Sans Unicode" charset="0"/>
                <a:cs typeface="Lucida Sans Unicode" charset="0"/>
              </a:rPr>
              <a:t>:  </a:t>
            </a:r>
            <a:r>
              <a:rPr lang="en-GB" sz="1000" dirty="0">
                <a:latin typeface="GillSans" pitchFamily="32" charset="0"/>
                <a:ea typeface="Lucida Sans Unicode" charset="0"/>
                <a:cs typeface="Lucida Sans Unicode" charset="0"/>
              </a:rPr>
              <a:t>Budget, schedule, performance, external policies &amp; regulations, customer acceptability, etc.</a:t>
            </a:r>
          </a:p>
          <a:p>
            <a:pPr lvl="0" eaLnBrk="1" hangingPunct="1">
              <a:spcBef>
                <a:spcPts val="700"/>
              </a:spcBef>
              <a:buClr>
                <a:srgbClr val="FF9900"/>
              </a:buClr>
              <a:buFont typeface="GillSans" pitchFamily="32" charset="0"/>
              <a:buChar char="•"/>
            </a:pPr>
            <a:r>
              <a:rPr lang="en-GB" sz="1000" dirty="0" smtClean="0">
                <a:latin typeface="GillSans" pitchFamily="32" charset="0"/>
                <a:ea typeface="Lucida Sans Unicode" charset="0"/>
                <a:cs typeface="Lucida Sans Unicode" charset="0"/>
              </a:rPr>
              <a:t>Recommendations:  What </a:t>
            </a:r>
            <a:r>
              <a:rPr lang="en-GB" sz="1000" dirty="0">
                <a:latin typeface="GillSans" pitchFamily="32" charset="0"/>
                <a:ea typeface="Lucida Sans Unicode" charset="0"/>
                <a:cs typeface="Lucida Sans Unicode" charset="0"/>
              </a:rPr>
              <a:t>controls will meet </a:t>
            </a:r>
            <a:r>
              <a:rPr lang="en-GB" sz="1000" dirty="0" smtClean="0">
                <a:latin typeface="GillSans" pitchFamily="32" charset="0"/>
                <a:ea typeface="Lucida Sans Unicode" charset="0"/>
                <a:cs typeface="Lucida Sans Unicode" charset="0"/>
              </a:rPr>
              <a:t>requirements</a:t>
            </a:r>
          </a:p>
          <a:p>
            <a:pPr lvl="0" eaLnBrk="1" hangingPunct="1">
              <a:spcBef>
                <a:spcPts val="700"/>
              </a:spcBef>
              <a:buClr>
                <a:srgbClr val="FF9900"/>
              </a:buClr>
              <a:buFont typeface="GillSans" pitchFamily="32" charset="0"/>
              <a:buNone/>
            </a:pPr>
            <a:endParaRPr lang="en-GB" sz="1000" dirty="0">
              <a:latin typeface="GillSans" pitchFamily="32" charset="0"/>
              <a:ea typeface="Lucida Sans Unicode" charset="0"/>
              <a:cs typeface="Lucida Sans Unicode" charset="0"/>
            </a:endParaRPr>
          </a:p>
          <a:p>
            <a:pPr lvl="0" eaLnBrk="1" hangingPunct="1">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Accountability</a:t>
            </a:r>
            <a:r>
              <a:rPr lang="en-GB" sz="1000" dirty="0" smtClean="0">
                <a:latin typeface="GillSans" pitchFamily="32" charset="0"/>
                <a:ea typeface="Lucida Sans Unicode" charset="0"/>
                <a:cs typeface="Lucida Sans Unicode" charset="0"/>
              </a:rPr>
              <a:t>: who </a:t>
            </a:r>
            <a:r>
              <a:rPr lang="en-GB" sz="1000" dirty="0">
                <a:latin typeface="GillSans" pitchFamily="32" charset="0"/>
                <a:ea typeface="Lucida Sans Unicode" charset="0"/>
                <a:cs typeface="Lucida Sans Unicode" charset="0"/>
              </a:rPr>
              <a:t>is accountable for what, including dealing with new </a:t>
            </a:r>
            <a:r>
              <a:rPr lang="en-GB" sz="1000" dirty="0" smtClean="0">
                <a:latin typeface="GillSans" pitchFamily="32" charset="0"/>
                <a:ea typeface="Lucida Sans Unicode" charset="0"/>
                <a:cs typeface="Lucida Sans Unicode" charset="0"/>
              </a:rPr>
              <a:t>threats</a:t>
            </a:r>
          </a:p>
          <a:p>
            <a:pPr lvl="0" eaLnBrk="1" hangingPunct="1">
              <a:spcBef>
                <a:spcPts val="700"/>
              </a:spcBef>
              <a:buClr>
                <a:srgbClr val="FF9900"/>
              </a:buClr>
              <a:buFont typeface="GillSans" pitchFamily="32" charset="0"/>
              <a:buNone/>
            </a:pPr>
            <a:endParaRPr lang="en-GB" sz="1000" dirty="0">
              <a:latin typeface="GillSans" pitchFamily="32" charset="0"/>
              <a:ea typeface="Lucida Sans Unicode" charset="0"/>
              <a:cs typeface="Lucida Sans Unicode" charset="0"/>
            </a:endParaRPr>
          </a:p>
          <a:p>
            <a:pPr lvl="0" eaLnBrk="1" hangingPunct="1">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Timetable for </a:t>
            </a:r>
            <a:r>
              <a:rPr lang="en-GB" sz="1000" dirty="0" smtClean="0">
                <a:latin typeface="GillSans" pitchFamily="32" charset="0"/>
                <a:ea typeface="Lucida Sans Unicode" charset="0"/>
                <a:cs typeface="Lucida Sans Unicode" charset="0"/>
              </a:rPr>
              <a:t>implementation</a:t>
            </a:r>
          </a:p>
          <a:p>
            <a:pPr lvl="0" eaLnBrk="1" hangingPunct="1">
              <a:spcBef>
                <a:spcPts val="700"/>
              </a:spcBef>
              <a:buClr>
                <a:srgbClr val="FF9900"/>
              </a:buClr>
              <a:buFont typeface="GillSans" pitchFamily="32" charset="0"/>
              <a:buNone/>
            </a:pPr>
            <a:endParaRPr lang="en-GB" sz="1000" dirty="0">
              <a:latin typeface="GillSans" pitchFamily="32" charset="0"/>
              <a:ea typeface="Lucida Sans Unicode" charset="0"/>
              <a:cs typeface="Lucida Sans Unicode" charset="0"/>
            </a:endParaRPr>
          </a:p>
          <a:p>
            <a:pPr lvl="0" eaLnBrk="1" hangingPunct="1">
              <a:spcBef>
                <a:spcPts val="700"/>
              </a:spcBef>
              <a:buClr>
                <a:srgbClr val="FF9900"/>
              </a:buClr>
              <a:buFont typeface="GillSans" pitchFamily="32" charset="0"/>
              <a:buChar char="•"/>
            </a:pPr>
            <a:r>
              <a:rPr lang="en-GB" sz="1000" dirty="0">
                <a:latin typeface="GillSans" pitchFamily="32" charset="0"/>
                <a:ea typeface="Lucida Sans Unicode" charset="0"/>
                <a:cs typeface="Lucida Sans Unicode" charset="0"/>
              </a:rPr>
              <a:t>Update policy</a:t>
            </a:r>
            <a:r>
              <a:rPr lang="en-GB" sz="1000" dirty="0" smtClean="0">
                <a:latin typeface="GillSans" pitchFamily="32" charset="0"/>
                <a:ea typeface="Lucida Sans Unicode" charset="0"/>
                <a:cs typeface="Lucida Sans Unicode" charset="0"/>
              </a:rPr>
              <a:t>: How </a:t>
            </a:r>
            <a:r>
              <a:rPr lang="en-GB" sz="1000" dirty="0">
                <a:latin typeface="GillSans" pitchFamily="32" charset="0"/>
                <a:ea typeface="Lucida Sans Unicode" charset="0"/>
                <a:cs typeface="Lucida Sans Unicode" charset="0"/>
              </a:rPr>
              <a:t>will we respond when new vulnerability occurs?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3886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0583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2335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8313" y="450850"/>
            <a:ext cx="8169275" cy="1017588"/>
          </a:xfrm>
        </p:spPr>
        <p:txBody>
          <a:bodyPr/>
          <a:lstStyle/>
          <a:p>
            <a:r>
              <a:rPr lang="en-US" smtClean="0"/>
              <a:t>Click to edit Master title style</a:t>
            </a:r>
            <a:endParaRPr lang="en-GB"/>
          </a:p>
        </p:txBody>
      </p:sp>
    </p:spTree>
    <p:extLst>
      <p:ext uri="{BB962C8B-B14F-4D97-AF65-F5344CB8AC3E}">
        <p14:creationId xmlns:p14="http://schemas.microsoft.com/office/powerpoint/2010/main" val="384620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526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779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pPr/>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4059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8BD707-D9CF-40AE-B4C6-C98DA3205C09}" type="datetimeFigureOut">
              <a:rPr lang="en-US" smtClean="0"/>
              <a:pPr/>
              <a:t>10/13/2016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77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8BD707-D9CF-40AE-B4C6-C98DA3205C09}" type="datetimeFigureOut">
              <a:rPr lang="en-US" smtClean="0"/>
              <a:pPr/>
              <a:t>10/13/2016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877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4354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6207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578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10/13/2016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912404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esecuritytogo.com/ccpage.aspx?pageid=3&amp;name=services&amp;name&amp;lid=3&amp;lgid=1" TargetMode="External"/><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COMP6230 Implementing Cyber Security</a:t>
            </a:r>
            <a:endParaRPr lang="en-GB" dirty="0"/>
          </a:p>
        </p:txBody>
      </p:sp>
      <p:sp>
        <p:nvSpPr>
          <p:cNvPr id="3" name="Subtitle 2"/>
          <p:cNvSpPr>
            <a:spLocks noGrp="1"/>
          </p:cNvSpPr>
          <p:nvPr>
            <p:ph type="subTitle" idx="1"/>
          </p:nvPr>
        </p:nvSpPr>
        <p:spPr/>
        <p:txBody>
          <a:bodyPr>
            <a:normAutofit/>
          </a:bodyPr>
          <a:lstStyle/>
          <a:p>
            <a:r>
              <a:rPr lang="en-GB" sz="3200" dirty="0" smtClean="0"/>
              <a:t>Security Planning:</a:t>
            </a:r>
          </a:p>
          <a:p>
            <a:r>
              <a:rPr lang="en-GB" sz="3200" dirty="0" smtClean="0"/>
              <a:t>Planning for when it all goes wrong</a:t>
            </a:r>
            <a:endParaRPr lang="en-GB" sz="3200" dirty="0"/>
          </a:p>
        </p:txBody>
      </p:sp>
    </p:spTree>
    <p:extLst>
      <p:ext uri="{BB962C8B-B14F-4D97-AF65-F5344CB8AC3E}">
        <p14:creationId xmlns:p14="http://schemas.microsoft.com/office/powerpoint/2010/main" val="3460597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Corporate Governance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0" y="1459261"/>
            <a:ext cx="4343400" cy="4527995"/>
          </a:xfrm>
        </p:spPr>
      </p:pic>
      <p:sp>
        <p:nvSpPr>
          <p:cNvPr id="5" name="Rectangle 4"/>
          <p:cNvSpPr/>
          <p:nvPr/>
        </p:nvSpPr>
        <p:spPr>
          <a:xfrm>
            <a:off x="533400" y="6096000"/>
            <a:ext cx="8382000" cy="338554"/>
          </a:xfrm>
          <a:prstGeom prst="rect">
            <a:avLst/>
          </a:prstGeom>
        </p:spPr>
        <p:txBody>
          <a:bodyPr wrap="square">
            <a:spAutoFit/>
          </a:bodyPr>
          <a:lstStyle/>
          <a:p>
            <a:r>
              <a:rPr lang="en-GB" sz="1600" dirty="0" smtClean="0"/>
              <a:t>Source: http</a:t>
            </a:r>
            <a:r>
              <a:rPr lang="en-GB" sz="1600" dirty="0"/>
              <a:t>://spendmatters.com/tfmatters/corporate-governance-impacts-trade-credit/</a:t>
            </a:r>
          </a:p>
        </p:txBody>
      </p:sp>
    </p:spTree>
    <p:extLst>
      <p:ext uri="{BB962C8B-B14F-4D97-AF65-F5344CB8AC3E}">
        <p14:creationId xmlns:p14="http://schemas.microsoft.com/office/powerpoint/2010/main" val="276936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 Governance</a:t>
            </a:r>
            <a:endParaRPr lang="en-GB" dirty="0"/>
          </a:p>
        </p:txBody>
      </p:sp>
      <p:sp>
        <p:nvSpPr>
          <p:cNvPr id="3" name="Content Placeholder 2"/>
          <p:cNvSpPr>
            <a:spLocks noGrp="1"/>
          </p:cNvSpPr>
          <p:nvPr>
            <p:ph idx="1"/>
          </p:nvPr>
        </p:nvSpPr>
        <p:spPr/>
        <p:txBody>
          <a:bodyPr>
            <a:normAutofit/>
          </a:bodyPr>
          <a:lstStyle/>
          <a:p>
            <a:r>
              <a:rPr lang="en-GB" sz="2800" dirty="0" smtClean="0"/>
              <a:t>As Information Technology is an asset that it critical to the success of the organisation it is subject to governance ruling.</a:t>
            </a:r>
          </a:p>
          <a:p>
            <a:pPr lvl="1"/>
            <a:r>
              <a:rPr lang="en-US" sz="2400" dirty="0"/>
              <a:t>IT assists the enterprise to attain a competitive advantage, since it increases the enterprise efficiency and productivity and reduces </a:t>
            </a:r>
            <a:r>
              <a:rPr lang="en-US" sz="2400" dirty="0" smtClean="0"/>
              <a:t>cost</a:t>
            </a:r>
          </a:p>
          <a:p>
            <a:r>
              <a:rPr lang="en-GB" sz="2800" dirty="0"/>
              <a:t> IT governance </a:t>
            </a:r>
            <a:r>
              <a:rPr lang="en-GB" sz="2800" dirty="0" smtClean="0"/>
              <a:t>the </a:t>
            </a:r>
            <a:r>
              <a:rPr lang="en-GB" sz="2800" dirty="0"/>
              <a:t>creation of an accountability framework that drives the desired behaviour in the use of IT. </a:t>
            </a:r>
            <a:endParaRPr lang="en-GB" sz="2800" dirty="0" smtClean="0"/>
          </a:p>
          <a:p>
            <a:pPr lvl="1"/>
            <a:r>
              <a:rPr lang="en-GB" sz="2500" dirty="0" smtClean="0"/>
              <a:t>The IT should support the corporate strategy (not he other way around)</a:t>
            </a:r>
            <a:endParaRPr lang="en-GB" sz="2500" dirty="0"/>
          </a:p>
        </p:txBody>
      </p:sp>
    </p:spTree>
    <p:extLst>
      <p:ext uri="{BB962C8B-B14F-4D97-AF65-F5344CB8AC3E}">
        <p14:creationId xmlns:p14="http://schemas.microsoft.com/office/powerpoint/2010/main" val="292260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 Governance</a:t>
            </a:r>
            <a:endParaRPr lang="en-GB" dirty="0"/>
          </a:p>
        </p:txBody>
      </p:sp>
      <p:sp>
        <p:nvSpPr>
          <p:cNvPr id="3" name="Content Placeholder 2"/>
          <p:cNvSpPr>
            <a:spLocks noGrp="1"/>
          </p:cNvSpPr>
          <p:nvPr>
            <p:ph idx="1"/>
          </p:nvPr>
        </p:nvSpPr>
        <p:spPr/>
        <p:txBody>
          <a:bodyPr>
            <a:normAutofit/>
          </a:bodyPr>
          <a:lstStyle/>
          <a:p>
            <a:r>
              <a:rPr lang="en-GB" sz="2800" dirty="0" smtClean="0"/>
              <a:t>IT governance covers a large domain and organisation with different drivers and goals.</a:t>
            </a:r>
          </a:p>
          <a:p>
            <a:pPr lvl="1"/>
            <a:r>
              <a:rPr lang="en-GB" sz="2500" dirty="0" smtClean="0"/>
              <a:t>Therefore the different standards reflect these differences</a:t>
            </a:r>
          </a:p>
          <a:p>
            <a:pPr lvl="1"/>
            <a:r>
              <a:rPr lang="en-GB" sz="2500" dirty="0"/>
              <a:t> ISO/IEC 38500 is most comprehensive standard of </a:t>
            </a:r>
            <a:r>
              <a:rPr lang="en-GB" sz="2500" dirty="0" smtClean="0"/>
              <a:t>IT Governance </a:t>
            </a:r>
            <a:r>
              <a:rPr lang="en-GB" sz="2500" dirty="0"/>
              <a:t>and it contains set of guidance and principles to govern the use of </a:t>
            </a:r>
            <a:r>
              <a:rPr lang="en-GB" sz="2500" dirty="0" smtClean="0"/>
              <a:t>IT</a:t>
            </a:r>
          </a:p>
          <a:p>
            <a:pPr lvl="1"/>
            <a:r>
              <a:rPr lang="en-GB" sz="2500" dirty="0" smtClean="0"/>
              <a:t>COBIT </a:t>
            </a:r>
            <a:r>
              <a:rPr lang="en-GB" sz="2500" dirty="0"/>
              <a:t>provides a set of recommended best practice for </a:t>
            </a:r>
            <a:r>
              <a:rPr lang="en-GB" sz="2500" dirty="0" smtClean="0"/>
              <a:t>governance. It is also a good practice framework that defines a set of generic set of process for the management of IT</a:t>
            </a:r>
            <a:endParaRPr lang="en-GB" sz="2500" dirty="0"/>
          </a:p>
        </p:txBody>
      </p:sp>
    </p:spTree>
    <p:extLst>
      <p:ext uri="{BB962C8B-B14F-4D97-AF65-F5344CB8AC3E}">
        <p14:creationId xmlns:p14="http://schemas.microsoft.com/office/powerpoint/2010/main" val="364606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 Governance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371600"/>
            <a:ext cx="6450542" cy="4589318"/>
          </a:xfrm>
        </p:spPr>
      </p:pic>
      <p:sp>
        <p:nvSpPr>
          <p:cNvPr id="5" name="Rectangle 4"/>
          <p:cNvSpPr/>
          <p:nvPr/>
        </p:nvSpPr>
        <p:spPr>
          <a:xfrm>
            <a:off x="2743200" y="6019800"/>
            <a:ext cx="3424142" cy="369332"/>
          </a:xfrm>
          <a:prstGeom prst="rect">
            <a:avLst/>
          </a:prstGeom>
        </p:spPr>
        <p:txBody>
          <a:bodyPr wrap="none">
            <a:spAutoFit/>
          </a:bodyPr>
          <a:lstStyle/>
          <a:p>
            <a:r>
              <a:rPr lang="en-GB" dirty="0"/>
              <a:t>. Source: (Laudon &amp; Laudon, 2005)</a:t>
            </a:r>
          </a:p>
        </p:txBody>
      </p:sp>
    </p:spTree>
    <p:extLst>
      <p:ext uri="{BB962C8B-B14F-4D97-AF65-F5344CB8AC3E}">
        <p14:creationId xmlns:p14="http://schemas.microsoft.com/office/powerpoint/2010/main" val="3966211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 </a:t>
            </a:r>
            <a:r>
              <a:rPr lang="en-GB" dirty="0" smtClean="0"/>
              <a:t>Security</a:t>
            </a:r>
            <a:endParaRPr lang="en-GB" dirty="0"/>
          </a:p>
        </p:txBody>
      </p:sp>
      <p:sp>
        <p:nvSpPr>
          <p:cNvPr id="3" name="Content Placeholder 2"/>
          <p:cNvSpPr>
            <a:spLocks noGrp="1"/>
          </p:cNvSpPr>
          <p:nvPr>
            <p:ph idx="1"/>
          </p:nvPr>
        </p:nvSpPr>
        <p:spPr/>
        <p:txBody>
          <a:bodyPr>
            <a:normAutofit lnSpcReduction="10000"/>
          </a:bodyPr>
          <a:lstStyle/>
          <a:p>
            <a:r>
              <a:rPr lang="en-GB" sz="2800" dirty="0"/>
              <a:t>The main objectives of </a:t>
            </a:r>
            <a:r>
              <a:rPr lang="en-GB" sz="2800" dirty="0" smtClean="0"/>
              <a:t>Information Security  is :</a:t>
            </a:r>
          </a:p>
          <a:p>
            <a:pPr lvl="1"/>
            <a:r>
              <a:rPr lang="en-GB" sz="2400" dirty="0" smtClean="0"/>
              <a:t>Protecting information </a:t>
            </a:r>
            <a:r>
              <a:rPr lang="en-GB" sz="2400" dirty="0"/>
              <a:t>confidentiality, </a:t>
            </a:r>
            <a:endParaRPr lang="en-GB" sz="2400" dirty="0" smtClean="0"/>
          </a:p>
          <a:p>
            <a:pPr lvl="1"/>
            <a:r>
              <a:rPr lang="en-GB" sz="2400" dirty="0" smtClean="0"/>
              <a:t>preserving </a:t>
            </a:r>
            <a:r>
              <a:rPr lang="en-GB" sz="2400" dirty="0"/>
              <a:t>information integrity, </a:t>
            </a:r>
            <a:endParaRPr lang="en-GB" sz="2400" dirty="0" smtClean="0"/>
          </a:p>
          <a:p>
            <a:pPr lvl="1"/>
            <a:r>
              <a:rPr lang="en-GB" sz="2400" dirty="0" smtClean="0"/>
              <a:t>promoting </a:t>
            </a:r>
            <a:r>
              <a:rPr lang="en-GB" sz="2400" dirty="0"/>
              <a:t>information availability, </a:t>
            </a:r>
            <a:endParaRPr lang="en-GB" sz="2400" dirty="0" smtClean="0"/>
          </a:p>
          <a:p>
            <a:pPr lvl="1"/>
            <a:r>
              <a:rPr lang="en-GB" sz="2400" dirty="0" smtClean="0"/>
              <a:t> </a:t>
            </a:r>
            <a:r>
              <a:rPr lang="en-GB" sz="2400" dirty="0"/>
              <a:t>exchanging information with trust</a:t>
            </a:r>
            <a:r>
              <a:rPr lang="en-GB" sz="2400" dirty="0" smtClean="0"/>
              <a:t>,</a:t>
            </a:r>
          </a:p>
          <a:p>
            <a:pPr lvl="1"/>
            <a:r>
              <a:rPr lang="en-GB" sz="2400" dirty="0" smtClean="0"/>
              <a:t> </a:t>
            </a:r>
            <a:r>
              <a:rPr lang="en-GB" sz="2400" dirty="0"/>
              <a:t>authenticity and non-­‐ </a:t>
            </a:r>
            <a:r>
              <a:rPr lang="en-GB" sz="2400" dirty="0" smtClean="0"/>
              <a:t>repudiation</a:t>
            </a:r>
          </a:p>
          <a:p>
            <a:r>
              <a:rPr lang="en-GB" sz="2700" dirty="0"/>
              <a:t>Hence Information Security </a:t>
            </a:r>
            <a:r>
              <a:rPr lang="en-GB" sz="2700" dirty="0" smtClean="0"/>
              <a:t>needs </a:t>
            </a:r>
            <a:r>
              <a:rPr lang="en-GB" sz="2700" dirty="0"/>
              <a:t>to </a:t>
            </a:r>
            <a:r>
              <a:rPr lang="en-GB" sz="2700" dirty="0" smtClean="0"/>
              <a:t>be incorporate effectively into </a:t>
            </a:r>
            <a:r>
              <a:rPr lang="en-GB" sz="2700" dirty="0"/>
              <a:t>the everyday practice </a:t>
            </a:r>
            <a:endParaRPr lang="en-GB" sz="2700" dirty="0" smtClean="0"/>
          </a:p>
          <a:p>
            <a:pPr lvl="1"/>
            <a:r>
              <a:rPr lang="en-GB" sz="2400" dirty="0" smtClean="0"/>
              <a:t>performed </a:t>
            </a:r>
            <a:r>
              <a:rPr lang="en-GB" sz="2400" dirty="0"/>
              <a:t>that must be proactive, </a:t>
            </a:r>
          </a:p>
          <a:p>
            <a:pPr lvl="1"/>
            <a:r>
              <a:rPr lang="en-GB" sz="2400" dirty="0" smtClean="0"/>
              <a:t>cope </a:t>
            </a:r>
            <a:r>
              <a:rPr lang="en-GB" sz="2400" dirty="0"/>
              <a:t>effectively with the technological changes </a:t>
            </a:r>
            <a:endParaRPr lang="en-GB" sz="2400" dirty="0" smtClean="0"/>
          </a:p>
          <a:p>
            <a:pPr lvl="1"/>
            <a:r>
              <a:rPr lang="en-GB" sz="2400" dirty="0" smtClean="0"/>
              <a:t> </a:t>
            </a:r>
            <a:r>
              <a:rPr lang="en-GB" sz="2400" dirty="0"/>
              <a:t>the growing cybersecurity risks </a:t>
            </a:r>
          </a:p>
        </p:txBody>
      </p:sp>
    </p:spTree>
    <p:extLst>
      <p:ext uri="{BB962C8B-B14F-4D97-AF65-F5344CB8AC3E}">
        <p14:creationId xmlns:p14="http://schemas.microsoft.com/office/powerpoint/2010/main" val="325951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 Security Governance</a:t>
            </a:r>
            <a:endParaRPr lang="en-GB" dirty="0"/>
          </a:p>
        </p:txBody>
      </p:sp>
      <p:sp>
        <p:nvSpPr>
          <p:cNvPr id="3" name="Content Placeholder 2"/>
          <p:cNvSpPr>
            <a:spLocks noGrp="1"/>
          </p:cNvSpPr>
          <p:nvPr>
            <p:ph idx="1"/>
          </p:nvPr>
        </p:nvSpPr>
        <p:spPr/>
        <p:txBody>
          <a:bodyPr>
            <a:normAutofit/>
          </a:bodyPr>
          <a:lstStyle/>
          <a:p>
            <a:r>
              <a:rPr lang="en-GB" sz="2800" dirty="0" smtClean="0"/>
              <a:t>In response to the growing security risk and the cost of disclosure Information Security is becoming an increasing important aspect of Corporate Governance.</a:t>
            </a:r>
          </a:p>
          <a:p>
            <a:r>
              <a:rPr lang="en-GB" sz="2800" dirty="0" smtClean="0"/>
              <a:t>It is not longer the  technical management that are concerned </a:t>
            </a:r>
            <a:r>
              <a:rPr lang="en-GB" sz="2800" dirty="0"/>
              <a:t>about </a:t>
            </a:r>
            <a:r>
              <a:rPr lang="en-GB" sz="2800" dirty="0" smtClean="0"/>
              <a:t>protection </a:t>
            </a:r>
            <a:r>
              <a:rPr lang="en-GB" sz="2800" dirty="0"/>
              <a:t>of information </a:t>
            </a:r>
            <a:r>
              <a:rPr lang="en-GB" sz="2800" dirty="0" smtClean="0"/>
              <a:t>assets it has to involve the senior executive.</a:t>
            </a:r>
            <a:endParaRPr lang="en-GB" sz="2500" dirty="0"/>
          </a:p>
          <a:p>
            <a:pPr lvl="1"/>
            <a:r>
              <a:rPr lang="en-GB" sz="2500" dirty="0" smtClean="0"/>
              <a:t>information </a:t>
            </a:r>
            <a:r>
              <a:rPr lang="en-GB" sz="2500" dirty="0"/>
              <a:t>assets </a:t>
            </a:r>
            <a:r>
              <a:rPr lang="en-GB" sz="2500" dirty="0" smtClean="0"/>
              <a:t>(digital and physical) in </a:t>
            </a:r>
            <a:r>
              <a:rPr lang="en-GB" sz="2500" dirty="0"/>
              <a:t>transit, processing or storage to protect it from attack, damage or misuse </a:t>
            </a:r>
            <a:endParaRPr lang="en-GB" sz="2500" dirty="0" smtClean="0"/>
          </a:p>
        </p:txBody>
      </p:sp>
    </p:spTree>
    <p:extLst>
      <p:ext uri="{BB962C8B-B14F-4D97-AF65-F5344CB8AC3E}">
        <p14:creationId xmlns:p14="http://schemas.microsoft.com/office/powerpoint/2010/main" val="1124957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Information Security Governance</a:t>
            </a:r>
          </a:p>
        </p:txBody>
      </p:sp>
      <p:sp>
        <p:nvSpPr>
          <p:cNvPr id="3" name="Content Placeholder 2"/>
          <p:cNvSpPr>
            <a:spLocks noGrp="1"/>
          </p:cNvSpPr>
          <p:nvPr>
            <p:ph idx="1"/>
          </p:nvPr>
        </p:nvSpPr>
        <p:spPr/>
        <p:txBody>
          <a:bodyPr>
            <a:normAutofit/>
          </a:bodyPr>
          <a:lstStyle/>
          <a:p>
            <a:r>
              <a:rPr lang="en-GB" sz="2800" dirty="0"/>
              <a:t>ISO/IEC </a:t>
            </a:r>
            <a:r>
              <a:rPr lang="en-GB" sz="2800" dirty="0" smtClean="0"/>
              <a:t>27014:2013 put the responsibility onto the governing body</a:t>
            </a:r>
          </a:p>
          <a:p>
            <a:pPr lvl="1"/>
            <a:r>
              <a:rPr lang="en-GB" sz="2400" dirty="0"/>
              <a:t>ultimately accountable for an organisation’s decisions and performance, </a:t>
            </a:r>
            <a:endParaRPr lang="en-GB" sz="2400" dirty="0" smtClean="0"/>
          </a:p>
          <a:p>
            <a:pPr lvl="1"/>
            <a:r>
              <a:rPr lang="en-GB" sz="2400" dirty="0" smtClean="0"/>
              <a:t>their </a:t>
            </a:r>
            <a:r>
              <a:rPr lang="en-GB" sz="2400" dirty="0"/>
              <a:t>duty is to ensure that the organisation’s approach to </a:t>
            </a:r>
            <a:r>
              <a:rPr lang="en-GB" sz="2400" dirty="0" smtClean="0"/>
              <a:t>Information Security </a:t>
            </a:r>
            <a:r>
              <a:rPr lang="en-GB" sz="2400" dirty="0"/>
              <a:t>is acceptable, effective, efficient and linked with business objectives and </a:t>
            </a:r>
            <a:r>
              <a:rPr lang="en-GB" sz="2400" dirty="0" smtClean="0"/>
              <a:t>strategies.</a:t>
            </a:r>
          </a:p>
          <a:p>
            <a:pPr lvl="1"/>
            <a:r>
              <a:rPr lang="en-GB" sz="2400" dirty="0" smtClean="0"/>
              <a:t>Information Security is not just a technical issue but a governance challenge.</a:t>
            </a:r>
            <a:endParaRPr lang="en-GB" sz="2400" dirty="0"/>
          </a:p>
        </p:txBody>
      </p:sp>
    </p:spTree>
    <p:extLst>
      <p:ext uri="{BB962C8B-B14F-4D97-AF65-F5344CB8AC3E}">
        <p14:creationId xmlns:p14="http://schemas.microsoft.com/office/powerpoint/2010/main" val="3656166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Information Security Governance</a:t>
            </a:r>
          </a:p>
        </p:txBody>
      </p:sp>
      <p:sp>
        <p:nvSpPr>
          <p:cNvPr id="3" name="Content Placeholder 2"/>
          <p:cNvSpPr>
            <a:spLocks noGrp="1"/>
          </p:cNvSpPr>
          <p:nvPr>
            <p:ph idx="1"/>
          </p:nvPr>
        </p:nvSpPr>
        <p:spPr/>
        <p:txBody>
          <a:bodyPr>
            <a:normAutofit/>
          </a:bodyPr>
          <a:lstStyle/>
          <a:p>
            <a:r>
              <a:rPr lang="en-GB" sz="2800" dirty="0"/>
              <a:t>“the establishment and maintenance of a control environment to manage the risks relating to the confidentiality, integrity and availability of information and its supporting processes and systems</a:t>
            </a:r>
            <a:r>
              <a:rPr lang="en-GB" sz="2800" dirty="0" smtClean="0"/>
              <a:t>” </a:t>
            </a:r>
            <a:r>
              <a:rPr lang="en-US" sz="2800" dirty="0"/>
              <a:t>Moulton &amp; Coles (2003) </a:t>
            </a:r>
            <a:endParaRPr lang="en-US" sz="2800" dirty="0" smtClean="0"/>
          </a:p>
          <a:p>
            <a:r>
              <a:rPr lang="en-GB" sz="2800" dirty="0"/>
              <a:t>The goals of Information Security Governance are to provide strategic direction and ensure objectives are accomplished, risks are managed properly, and resources are used responsibly (ITGI, 2006</a:t>
            </a:r>
            <a:r>
              <a:rPr lang="en-GB" sz="2800" dirty="0" smtClean="0"/>
              <a:t>).</a:t>
            </a:r>
            <a:endParaRPr lang="en-GB" sz="2800" dirty="0"/>
          </a:p>
        </p:txBody>
      </p:sp>
    </p:spTree>
    <p:extLst>
      <p:ext uri="{BB962C8B-B14F-4D97-AF65-F5344CB8AC3E}">
        <p14:creationId xmlns:p14="http://schemas.microsoft.com/office/powerpoint/2010/main" val="1287930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Information Security Governance</a:t>
            </a:r>
          </a:p>
        </p:txBody>
      </p:sp>
      <p:pic>
        <p:nvPicPr>
          <p:cNvPr id="6" name="Content Placeholder 5"/>
          <p:cNvPicPr>
            <a:picLocks noGrp="1" noChangeAspect="1"/>
          </p:cNvPicPr>
          <p:nvPr>
            <p:ph idx="1"/>
          </p:nvPr>
        </p:nvPicPr>
        <p:blipFill>
          <a:blip r:embed="rId2"/>
          <a:stretch>
            <a:fillRect/>
          </a:stretch>
        </p:blipFill>
        <p:spPr>
          <a:xfrm>
            <a:off x="1676400" y="1363662"/>
            <a:ext cx="5664949" cy="4351338"/>
          </a:xfrm>
          <a:prstGeom prst="rect">
            <a:avLst/>
          </a:prstGeom>
        </p:spPr>
      </p:pic>
      <p:sp>
        <p:nvSpPr>
          <p:cNvPr id="5" name="Rectangle 4"/>
          <p:cNvSpPr/>
          <p:nvPr/>
        </p:nvSpPr>
        <p:spPr>
          <a:xfrm>
            <a:off x="685800" y="5715000"/>
            <a:ext cx="7829550" cy="600164"/>
          </a:xfrm>
          <a:prstGeom prst="rect">
            <a:avLst/>
          </a:prstGeom>
        </p:spPr>
        <p:txBody>
          <a:bodyPr wrap="square">
            <a:spAutoFit/>
          </a:bodyPr>
          <a:lstStyle/>
          <a:p>
            <a:r>
              <a:rPr lang="en-GB" sz="1100" dirty="0" smtClean="0"/>
              <a:t>Source:  http</a:t>
            </a:r>
            <a:r>
              <a:rPr lang="en-GB" sz="1100" dirty="0"/>
              <a:t>://www.mondaq.com/x/249538/Corporate+Governance/Information+Security+Governance+Security+Made+Simple+From+Threat+To+Policy+To+Control</a:t>
            </a:r>
          </a:p>
        </p:txBody>
      </p:sp>
    </p:spTree>
    <p:extLst>
      <p:ext uri="{BB962C8B-B14F-4D97-AF65-F5344CB8AC3E}">
        <p14:creationId xmlns:p14="http://schemas.microsoft.com/office/powerpoint/2010/main" val="4056095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 Governance</a:t>
            </a:r>
            <a:endParaRPr lang="en-GB" dirty="0"/>
          </a:p>
        </p:txBody>
      </p:sp>
      <p:sp>
        <p:nvSpPr>
          <p:cNvPr id="3" name="Content Placeholder 2"/>
          <p:cNvSpPr>
            <a:spLocks noGrp="1"/>
          </p:cNvSpPr>
          <p:nvPr>
            <p:ph idx="1"/>
          </p:nvPr>
        </p:nvSpPr>
        <p:spPr/>
        <p:txBody>
          <a:bodyPr>
            <a:normAutofit fontScale="92500"/>
          </a:bodyPr>
          <a:lstStyle/>
          <a:p>
            <a:r>
              <a:rPr lang="en-GB" sz="2800" dirty="0"/>
              <a:t>ISO/IEC 27014, 2013 </a:t>
            </a:r>
            <a:r>
              <a:rPr lang="en-GB" sz="2800" dirty="0" smtClean="0"/>
              <a:t>includes </a:t>
            </a:r>
            <a:r>
              <a:rPr lang="en-GB" sz="2800" dirty="0"/>
              <a:t>guidance on the concepts of ISG, to align IS activities with organisational strategy, based on six high level </a:t>
            </a:r>
            <a:r>
              <a:rPr lang="en-GB" sz="2800" dirty="0" smtClean="0"/>
              <a:t>principles</a:t>
            </a:r>
          </a:p>
          <a:p>
            <a:pPr lvl="1"/>
            <a:r>
              <a:rPr lang="en-US" sz="2800" dirty="0"/>
              <a:t>Establish </a:t>
            </a:r>
            <a:r>
              <a:rPr lang="en-US" sz="2800" dirty="0" err="1"/>
              <a:t>organisation</a:t>
            </a:r>
            <a:r>
              <a:rPr lang="en-US" sz="2800" dirty="0"/>
              <a:t>-­‐wide </a:t>
            </a:r>
            <a:r>
              <a:rPr lang="en-US" sz="2800" dirty="0" smtClean="0"/>
              <a:t>Information Security</a:t>
            </a:r>
            <a:endParaRPr lang="en-GB" sz="2800" dirty="0"/>
          </a:p>
          <a:p>
            <a:pPr lvl="1"/>
            <a:r>
              <a:rPr lang="en-US" sz="2800" dirty="0"/>
              <a:t>Adopt a risk-­‐based approach</a:t>
            </a:r>
            <a:endParaRPr lang="en-GB" sz="2800" dirty="0"/>
          </a:p>
          <a:p>
            <a:pPr lvl="1"/>
            <a:r>
              <a:rPr lang="en-US" sz="2800" dirty="0"/>
              <a:t>Set the direction of investment decisions</a:t>
            </a:r>
            <a:endParaRPr lang="en-GB" sz="2800" dirty="0"/>
          </a:p>
          <a:p>
            <a:pPr lvl="1"/>
            <a:r>
              <a:rPr lang="en-US" sz="2800" dirty="0"/>
              <a:t>Ensure conformance with internal and external requirements</a:t>
            </a:r>
            <a:endParaRPr lang="en-GB" sz="2800" dirty="0"/>
          </a:p>
          <a:p>
            <a:pPr lvl="1"/>
            <a:r>
              <a:rPr lang="en-US" sz="2800" dirty="0"/>
              <a:t>Foster a security-­‐positive environment</a:t>
            </a:r>
            <a:endParaRPr lang="en-GB" sz="2800" dirty="0"/>
          </a:p>
          <a:p>
            <a:pPr lvl="1"/>
            <a:r>
              <a:rPr lang="en-US" sz="2800" dirty="0"/>
              <a:t>Review performance in relation to business outcomes.</a:t>
            </a:r>
            <a:endParaRPr lang="en-GB" sz="2800" dirty="0"/>
          </a:p>
          <a:p>
            <a:pPr lvl="2"/>
            <a:endParaRPr lang="en-GB" dirty="0"/>
          </a:p>
        </p:txBody>
      </p:sp>
    </p:spTree>
    <p:extLst>
      <p:ext uri="{BB962C8B-B14F-4D97-AF65-F5344CB8AC3E}">
        <p14:creationId xmlns:p14="http://schemas.microsoft.com/office/powerpoint/2010/main" val="302582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subTitle" idx="4294967295"/>
          </p:nvPr>
        </p:nvSpPr>
        <p:spPr>
          <a:xfrm>
            <a:off x="0" y="228600"/>
            <a:ext cx="8207375" cy="5808663"/>
          </a:xfrm>
          <a:ln/>
        </p:spPr>
        <p:txBody>
          <a:bodyPr lIns="0" tIns="0" rIns="0" bIns="0"/>
          <a:lstStyle/>
          <a:p>
            <a:pPr marL="457200" lvl="1" indent="0">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en-GB" sz="3200" b="1" i="1" dirty="0">
              <a:solidFill>
                <a:srgbClr val="CC0000"/>
              </a:solidFill>
              <a:latin typeface="Verdana" pitchFamily="32" charset="0"/>
            </a:endParaRPr>
          </a:p>
          <a:p>
            <a:pPr marL="457200" lvl="1" indent="0">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en-GB" sz="3200" b="1" i="1" dirty="0">
              <a:solidFill>
                <a:srgbClr val="CC0000"/>
              </a:solidFill>
              <a:latin typeface="Verdana" pitchFamily="32" charset="0"/>
            </a:endParaRPr>
          </a:p>
          <a:p>
            <a:pPr marL="457200" lvl="1" indent="0">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en-GB" sz="3200" b="1" i="1" dirty="0">
              <a:solidFill>
                <a:srgbClr val="CC0000"/>
              </a:solidFill>
              <a:latin typeface="Verdana" pitchFamily="32" charset="0"/>
            </a:endParaRPr>
          </a:p>
          <a:p>
            <a:pPr marL="457200" lvl="1" indent="0">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en-GB" sz="3200" b="1" i="1" dirty="0">
              <a:solidFill>
                <a:srgbClr val="CC0000"/>
              </a:solidFill>
              <a:latin typeface="Verdana" pitchFamily="32" charset="0"/>
            </a:endParaRPr>
          </a:p>
          <a:p>
            <a:pPr marL="457200" lvl="1" indent="0">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en-GB" sz="3200" b="1" i="1" dirty="0">
                <a:solidFill>
                  <a:schemeClr val="tx1"/>
                </a:solidFill>
                <a:latin typeface="Verdana" pitchFamily="32" charset="0"/>
              </a:rPr>
              <a:t>Don't worry,</a:t>
            </a:r>
          </a:p>
          <a:p>
            <a:pPr marL="457200" lvl="1" indent="0" algn="ctr">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r>
              <a:rPr lang="en-GB" sz="3200" b="1" i="1" dirty="0">
                <a:solidFill>
                  <a:schemeClr val="tx1"/>
                </a:solidFill>
                <a:latin typeface="Verdana" pitchFamily="32" charset="0"/>
              </a:rPr>
              <a:t> it will never happen to us...</a:t>
            </a:r>
          </a:p>
          <a:p>
            <a:pPr marL="457200" lvl="1" indent="0" algn="r">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en-GB" sz="3200" b="1" i="1" dirty="0">
              <a:solidFill>
                <a:srgbClr val="CC0000"/>
              </a:solidFill>
              <a:latin typeface="Verdana" pitchFamily="32" charset="0"/>
            </a:endParaRPr>
          </a:p>
          <a:p>
            <a:pPr marL="457200" lvl="1" indent="0" algn="r">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en-GB" sz="3200" b="1" i="1" dirty="0">
              <a:solidFill>
                <a:srgbClr val="CC0000"/>
              </a:solidFill>
              <a:latin typeface="Verdana" pitchFamily="32" charset="0"/>
            </a:endParaRPr>
          </a:p>
          <a:p>
            <a:pPr marL="457200" lvl="1" indent="0" algn="r">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en-GB" sz="3200" b="1" i="1" dirty="0">
              <a:solidFill>
                <a:srgbClr val="CC0000"/>
              </a:solidFill>
              <a:latin typeface="Verdana" pitchFamily="32" charset="0"/>
            </a:endParaRPr>
          </a:p>
          <a:p>
            <a:pPr marL="457200" lvl="1" indent="0" algn="r">
              <a:lnSpc>
                <a:spcPct val="100000"/>
              </a:lnSpc>
              <a:spcBef>
                <a:spcPts val="800"/>
              </a:spcBef>
              <a:buClrTx/>
              <a:buFontTx/>
              <a:buNone/>
              <a:tabLst>
                <a:tab pos="457200" algn="l"/>
                <a:tab pos="904875" algn="l"/>
                <a:tab pos="1354138" algn="l"/>
                <a:tab pos="1803400" algn="l"/>
                <a:tab pos="2252663" algn="l"/>
                <a:tab pos="2701925" algn="l"/>
                <a:tab pos="3151188" algn="l"/>
                <a:tab pos="3600450" algn="l"/>
                <a:tab pos="4049713" algn="l"/>
                <a:tab pos="4498975" algn="l"/>
                <a:tab pos="4948238" algn="l"/>
                <a:tab pos="5397500" algn="l"/>
                <a:tab pos="5846763" algn="l"/>
                <a:tab pos="6296025" algn="l"/>
                <a:tab pos="6745288" algn="l"/>
                <a:tab pos="7194550" algn="l"/>
                <a:tab pos="7643813" algn="l"/>
                <a:tab pos="8093075" algn="l"/>
                <a:tab pos="8542338" algn="l"/>
                <a:tab pos="8991600" algn="l"/>
                <a:tab pos="9440863" algn="l"/>
              </a:tabLst>
            </a:pPr>
            <a:endParaRPr lang="en-GB" sz="3200" b="1" i="1" dirty="0">
              <a:solidFill>
                <a:srgbClr val="CC0000"/>
              </a:solidFill>
              <a:latin typeface="Verdana" pitchFamily="32" charset="0"/>
            </a:endParaRPr>
          </a:p>
        </p:txBody>
      </p:sp>
    </p:spTree>
    <p:extLst>
      <p:ext uri="{BB962C8B-B14F-4D97-AF65-F5344CB8AC3E}">
        <p14:creationId xmlns:p14="http://schemas.microsoft.com/office/powerpoint/2010/main" val="38683191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Planning</a:t>
            </a:r>
            <a:endParaRPr lang="en-GB" dirty="0"/>
          </a:p>
        </p:txBody>
      </p:sp>
      <p:sp>
        <p:nvSpPr>
          <p:cNvPr id="5" name="Text Placeholder 4"/>
          <p:cNvSpPr>
            <a:spLocks noGrp="1"/>
          </p:cNvSpPr>
          <p:nvPr>
            <p:ph type="body" idx="1"/>
          </p:nvPr>
        </p:nvSpPr>
        <p:spPr/>
        <p:txBody>
          <a:bodyPr/>
          <a:lstStyle/>
          <a:p>
            <a:r>
              <a:rPr lang="en-GB" dirty="0" smtClean="0"/>
              <a:t>Thinking ahead</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Planning</a:t>
            </a:r>
          </a:p>
        </p:txBody>
      </p:sp>
      <p:sp>
        <p:nvSpPr>
          <p:cNvPr id="10242" name="Rectangle 2"/>
          <p:cNvSpPr>
            <a:spLocks noGrp="1" noChangeArrowheads="1"/>
          </p:cNvSpPr>
          <p:nvPr>
            <p:ph idx="1"/>
          </p:nvPr>
        </p:nvSpPr>
        <p:spPr>
          <a:xfrm>
            <a:off x="457200" y="1484313"/>
            <a:ext cx="8205788" cy="4441825"/>
          </a:xfrm>
          <a:ln/>
        </p:spPr>
        <p:txBody>
          <a:bodyPr lIns="0" tIns="0" rIns="0" bIns="0">
            <a:normAutofit/>
          </a:bodyPr>
          <a:lstStyle/>
          <a:p>
            <a:pPr marL="306388" indent="-30480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Consider:</a:t>
            </a:r>
          </a:p>
          <a:p>
            <a:pPr marL="306388" indent="-304800">
              <a:lnSpc>
                <a:spcPct val="100000"/>
              </a:lnSpc>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A sensitive document </a:t>
            </a:r>
            <a:r>
              <a:rPr lang="en-GB" sz="2800" i="1" dirty="0"/>
              <a:t>looks important, but an unlabelled CD does </a:t>
            </a:r>
            <a:r>
              <a:rPr lang="en-GB" sz="2800" i="1" dirty="0" smtClean="0"/>
              <a:t>not (difficult to stop)</a:t>
            </a:r>
            <a:endParaRPr lang="en-GB" sz="2800" i="1" dirty="0"/>
          </a:p>
          <a:p>
            <a:pPr marL="306388" indent="-304800">
              <a:lnSpc>
                <a:spcPct val="100000"/>
              </a:lnSpc>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i="1" dirty="0"/>
              <a:t>Pen memory can be carried in and out of a restricted area without it being very </a:t>
            </a:r>
            <a:r>
              <a:rPr lang="en-GB" sz="2800" i="1" dirty="0" smtClean="0"/>
              <a:t>obvious</a:t>
            </a:r>
          </a:p>
          <a:p>
            <a:pPr marL="306388" indent="-304800">
              <a:lnSpc>
                <a:spcPct val="100000"/>
              </a:lnSpc>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i="1" dirty="0"/>
              <a:t>M</a:t>
            </a:r>
            <a:r>
              <a:rPr lang="en-GB" sz="2800" i="1" dirty="0" smtClean="0"/>
              <a:t>obile phones have a memory card- Wireless connection</a:t>
            </a:r>
            <a:endParaRPr lang="en-GB" sz="2800" i="1" dirty="0"/>
          </a:p>
        </p:txBody>
      </p:sp>
    </p:spTree>
    <p:extLst>
      <p:ext uri="{BB962C8B-B14F-4D97-AF65-F5344CB8AC3E}">
        <p14:creationId xmlns:p14="http://schemas.microsoft.com/office/powerpoint/2010/main" val="384578639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groups</a:t>
            </a:r>
            <a:endParaRPr lang="en-GB" dirty="0"/>
          </a:p>
        </p:txBody>
      </p:sp>
      <p:sp>
        <p:nvSpPr>
          <p:cNvPr id="3" name="Content Placeholder 2"/>
          <p:cNvSpPr>
            <a:spLocks noGrp="1"/>
          </p:cNvSpPr>
          <p:nvPr>
            <p:ph idx="1"/>
          </p:nvPr>
        </p:nvSpPr>
        <p:spPr/>
        <p:txBody>
          <a:bodyPr/>
          <a:lstStyle/>
          <a:p>
            <a:r>
              <a:rPr lang="en-GB" dirty="0" smtClean="0"/>
              <a:t>What is the purpose of a security plan?</a:t>
            </a:r>
            <a:endParaRPr lang="en-GB" dirty="0"/>
          </a:p>
        </p:txBody>
      </p:sp>
    </p:spTree>
    <p:extLst>
      <p:ext uri="{BB962C8B-B14F-4D97-AF65-F5344CB8AC3E}">
        <p14:creationId xmlns:p14="http://schemas.microsoft.com/office/powerpoint/2010/main" val="1975141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Purpose of a Security Plan </a:t>
            </a:r>
          </a:p>
        </p:txBody>
      </p:sp>
      <p:sp>
        <p:nvSpPr>
          <p:cNvPr id="3" name="Content Placeholder 2"/>
          <p:cNvSpPr>
            <a:spLocks noGrp="1"/>
          </p:cNvSpPr>
          <p:nvPr>
            <p:ph idx="1"/>
          </p:nvPr>
        </p:nvSpPr>
        <p:spPr/>
        <p:txBody>
          <a:bodyPr>
            <a:normAutofit/>
          </a:bodyPr>
          <a:lstStyle/>
          <a:p>
            <a:r>
              <a:rPr lang="en-GB" sz="3200" dirty="0" smtClean="0"/>
              <a:t>Stop and Contain</a:t>
            </a:r>
          </a:p>
          <a:p>
            <a:pPr lvl="1"/>
            <a:r>
              <a:rPr lang="en-GB" sz="2800" dirty="0" smtClean="0"/>
              <a:t>Events are dealt with quickly and efficiently</a:t>
            </a:r>
          </a:p>
          <a:p>
            <a:pPr lvl="1"/>
            <a:r>
              <a:rPr lang="en-GB" sz="2800" dirty="0" smtClean="0"/>
              <a:t>Categorised and classified as security incidents  or not. </a:t>
            </a:r>
          </a:p>
          <a:p>
            <a:r>
              <a:rPr lang="en-GB" sz="3200" dirty="0" smtClean="0"/>
              <a:t>Eradicate</a:t>
            </a:r>
          </a:p>
          <a:p>
            <a:pPr lvl="1"/>
            <a:r>
              <a:rPr lang="en-GB" sz="2800" dirty="0" smtClean="0"/>
              <a:t>Asses and respond in an appropriate manner</a:t>
            </a:r>
          </a:p>
          <a:p>
            <a:pPr lvl="1"/>
            <a:r>
              <a:rPr lang="en-GB" sz="2800" dirty="0" smtClean="0"/>
              <a:t>Minimise the effect of an incident on the organisation using appropriate controls</a:t>
            </a:r>
            <a:endParaRPr lang="en-GB" sz="2800" dirty="0"/>
          </a:p>
        </p:txBody>
      </p:sp>
    </p:spTree>
    <p:extLst>
      <p:ext uri="{BB962C8B-B14F-4D97-AF65-F5344CB8AC3E}">
        <p14:creationId xmlns:p14="http://schemas.microsoft.com/office/powerpoint/2010/main" val="62563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Purpose of a Security Plan </a:t>
            </a:r>
            <a:endParaRPr lang="en-GB" dirty="0"/>
          </a:p>
        </p:txBody>
      </p:sp>
      <p:sp>
        <p:nvSpPr>
          <p:cNvPr id="3" name="Content Placeholder 2"/>
          <p:cNvSpPr>
            <a:spLocks noGrp="1"/>
          </p:cNvSpPr>
          <p:nvPr>
            <p:ph idx="1"/>
          </p:nvPr>
        </p:nvSpPr>
        <p:spPr/>
        <p:txBody>
          <a:bodyPr>
            <a:normAutofit/>
          </a:bodyPr>
          <a:lstStyle/>
          <a:p>
            <a:r>
              <a:rPr lang="en-GB" sz="3200" dirty="0" smtClean="0"/>
              <a:t>Report </a:t>
            </a:r>
          </a:p>
          <a:p>
            <a:pPr lvl="1"/>
            <a:r>
              <a:rPr lang="en-GB" sz="2800" dirty="0" smtClean="0"/>
              <a:t>Report and security vulnerabilities are assessed and dealt with appropriately </a:t>
            </a:r>
          </a:p>
          <a:p>
            <a:r>
              <a:rPr lang="en-GB" sz="3200" dirty="0" smtClean="0"/>
              <a:t>Follow-up: often not carried out</a:t>
            </a:r>
          </a:p>
          <a:p>
            <a:pPr lvl="1"/>
            <a:r>
              <a:rPr lang="en-GB" sz="2800" dirty="0" smtClean="0"/>
              <a:t>Lesson are learnt</a:t>
            </a:r>
          </a:p>
          <a:p>
            <a:pPr lvl="1"/>
            <a:r>
              <a:rPr lang="en-GB" sz="2800" dirty="0" smtClean="0"/>
              <a:t>Action plan in place</a:t>
            </a:r>
          </a:p>
          <a:p>
            <a:pPr lvl="1"/>
            <a:r>
              <a:rPr lang="en-GB" sz="2800" dirty="0" smtClean="0"/>
              <a:t>Action plan reviewed</a:t>
            </a:r>
            <a:endParaRPr lang="en-GB" sz="2800" dirty="0"/>
          </a:p>
        </p:txBody>
      </p:sp>
    </p:spTree>
    <p:extLst>
      <p:ext uri="{BB962C8B-B14F-4D97-AF65-F5344CB8AC3E}">
        <p14:creationId xmlns:p14="http://schemas.microsoft.com/office/powerpoint/2010/main" val="2575621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Security planning is part of Corporate planning</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600200"/>
            <a:ext cx="4876800" cy="4876800"/>
          </a:xfrm>
        </p:spPr>
      </p:pic>
      <p:sp>
        <p:nvSpPr>
          <p:cNvPr id="5" name="Rectangle 4"/>
          <p:cNvSpPr/>
          <p:nvPr/>
        </p:nvSpPr>
        <p:spPr>
          <a:xfrm>
            <a:off x="152400" y="6400428"/>
            <a:ext cx="8458200" cy="307777"/>
          </a:xfrm>
          <a:prstGeom prst="rect">
            <a:avLst/>
          </a:prstGeom>
        </p:spPr>
        <p:txBody>
          <a:bodyPr wrap="square">
            <a:spAutoFit/>
          </a:bodyPr>
          <a:lstStyle/>
          <a:p>
            <a:r>
              <a:rPr lang="en-GB" sz="1400" dirty="0">
                <a:hlinkClick r:id="rId3"/>
              </a:rPr>
              <a:t>http://www.esecuritytogo.com/ccpage.aspx?pageid=3&amp;name=services&amp;name&amp;lid=3&amp;lgid=1</a:t>
            </a:r>
            <a:endParaRPr lang="en-GB" sz="1400" dirty="0"/>
          </a:p>
        </p:txBody>
      </p:sp>
    </p:spTree>
    <p:extLst>
      <p:ext uri="{BB962C8B-B14F-4D97-AF65-F5344CB8AC3E}">
        <p14:creationId xmlns:p14="http://schemas.microsoft.com/office/powerpoint/2010/main" val="731408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Planning</a:t>
            </a:r>
          </a:p>
        </p:txBody>
      </p:sp>
      <p:sp>
        <p:nvSpPr>
          <p:cNvPr id="11266" name="Rectangle 2"/>
          <p:cNvSpPr>
            <a:spLocks noGrp="1" noChangeArrowheads="1"/>
          </p:cNvSpPr>
          <p:nvPr>
            <p:ph idx="1"/>
          </p:nvPr>
        </p:nvSpPr>
        <p:spPr>
          <a:xfrm>
            <a:off x="457200" y="1484313"/>
            <a:ext cx="8205788" cy="4441825"/>
          </a:xfrm>
          <a:ln/>
        </p:spPr>
        <p:txBody>
          <a:bodyPr lIns="0" tIns="0" rIns="0" bIns="0">
            <a:noAutofit/>
          </a:bodyPr>
          <a:lstStyle/>
          <a:p>
            <a:pPr marL="306388" indent="-30480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Require a:</a:t>
            </a:r>
          </a:p>
          <a:p>
            <a:pPr marL="306388" indent="-304800">
              <a:lnSpc>
                <a:spcPct val="100000"/>
              </a:lnSpc>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Security Plan</a:t>
            </a:r>
          </a:p>
          <a:p>
            <a:pPr marL="306388"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Incident Response Plan</a:t>
            </a:r>
          </a:p>
          <a:p>
            <a:pPr marL="858838" lvl="1" indent="-457200">
              <a:buClr>
                <a:srgbClr val="FF9900"/>
              </a:buClr>
              <a:buFont typeface="Calibri" pitchFamily="34"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People know what to do</a:t>
            </a:r>
          </a:p>
          <a:p>
            <a:pPr marL="306388" indent="-304800">
              <a:lnSpc>
                <a:spcPct val="100000"/>
              </a:lnSpc>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smtClean="0"/>
              <a:t>Business Continuity Plan</a:t>
            </a:r>
          </a:p>
        </p:txBody>
      </p:sp>
    </p:spTree>
    <p:extLst>
      <p:ext uri="{BB962C8B-B14F-4D97-AF65-F5344CB8AC3E}">
        <p14:creationId xmlns:p14="http://schemas.microsoft.com/office/powerpoint/2010/main" val="387874141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68313" y="280988"/>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Planning</a:t>
            </a:r>
          </a:p>
        </p:txBody>
      </p:sp>
      <p:sp>
        <p:nvSpPr>
          <p:cNvPr id="12290" name="Rectangle 2"/>
          <p:cNvSpPr>
            <a:spLocks noGrp="1" noChangeArrowheads="1"/>
          </p:cNvSpPr>
          <p:nvPr>
            <p:ph idx="1"/>
          </p:nvPr>
        </p:nvSpPr>
        <p:spPr>
          <a:xfrm>
            <a:off x="446088" y="1219200"/>
            <a:ext cx="8205787" cy="5102225"/>
          </a:xfrm>
          <a:ln/>
        </p:spPr>
        <p:txBody>
          <a:bodyPr lIns="0" tIns="0" rIns="0" bIns="0">
            <a:noAutofit/>
          </a:bodyPr>
          <a:lstStyle/>
          <a:p>
            <a:pPr marL="306388" indent="-30480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Security Plan requires:</a:t>
            </a:r>
          </a:p>
          <a:p>
            <a:pPr marL="306388" indent="-304800">
              <a:lnSpc>
                <a:spcPct val="100000"/>
              </a:lnSpc>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smtClean="0"/>
              <a:t>Contents </a:t>
            </a:r>
            <a:r>
              <a:rPr lang="en-GB" sz="2400" dirty="0" smtClean="0"/>
              <a:t>(</a:t>
            </a:r>
            <a:r>
              <a:rPr lang="en-GB" sz="2400" dirty="0"/>
              <a:t>next slide)</a:t>
            </a:r>
            <a:r>
              <a:rPr lang="en-GB" sz="4000" dirty="0"/>
              <a:t>‏</a:t>
            </a:r>
          </a:p>
          <a:p>
            <a:pPr marL="306388" indent="-304800">
              <a:lnSpc>
                <a:spcPct val="100000"/>
              </a:lnSpc>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Author</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e.g. Committee, 5-9 representative people</a:t>
            </a:r>
          </a:p>
          <a:p>
            <a:pPr marL="306388" indent="-304800">
              <a:lnSpc>
                <a:spcPct val="100000"/>
              </a:lnSpc>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Support</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Planners sensitive to user needs</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User understanding of consequences of their actions</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Management commitment</a:t>
            </a:r>
          </a:p>
          <a:p>
            <a:pPr marL="704850" lvl="1" indent="-24765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Note: importance of good communication</a:t>
            </a:r>
            <a:r>
              <a:rPr lang="en-GB" sz="3600" dirty="0"/>
              <a:t>!</a:t>
            </a:r>
          </a:p>
        </p:txBody>
      </p:sp>
    </p:spTree>
    <p:extLst>
      <p:ext uri="{BB962C8B-B14F-4D97-AF65-F5344CB8AC3E}">
        <p14:creationId xmlns:p14="http://schemas.microsoft.com/office/powerpoint/2010/main" val="34089608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Security Plan Contents</a:t>
            </a:r>
          </a:p>
        </p:txBody>
      </p:sp>
      <p:sp>
        <p:nvSpPr>
          <p:cNvPr id="13314" name="Rectangle 2"/>
          <p:cNvSpPr>
            <a:spLocks noGrp="1" noChangeArrowheads="1"/>
          </p:cNvSpPr>
          <p:nvPr>
            <p:ph idx="1"/>
          </p:nvPr>
        </p:nvSpPr>
        <p:spPr>
          <a:xfrm>
            <a:off x="457200" y="1484313"/>
            <a:ext cx="8205788" cy="5253037"/>
          </a:xfrm>
          <a:ln/>
        </p:spPr>
        <p:txBody>
          <a:bodyPr lIns="0" tIns="0" rIns="0" bIns="0">
            <a:normAutofit lnSpcReduction="10000"/>
          </a:bodyPr>
          <a:lstStyle/>
          <a:p>
            <a:pPr marL="704850" lvl="1" indent="-247650">
              <a:lnSpc>
                <a:spcPct val="93000"/>
              </a:lnSpc>
              <a:buClr>
                <a:srgbClr val="FF9900"/>
              </a:buClr>
              <a:buFont typeface="GillSans" pitchFamily="32" charset="0"/>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sz="3200" dirty="0"/>
              <a:t>Policy: goals, responsibility, commitment, authorisation</a:t>
            </a:r>
          </a:p>
          <a:p>
            <a:pPr marL="704850" lvl="1" indent="-247650">
              <a:lnSpc>
                <a:spcPct val="100000"/>
              </a:lnSpc>
              <a:buClr>
                <a:srgbClr val="FF9900"/>
              </a:buClr>
              <a:buFont typeface="GillSans" pitchFamily="32" charset="0"/>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sz="3200" dirty="0"/>
              <a:t>Current state: risk analysis, </a:t>
            </a:r>
            <a:r>
              <a:rPr lang="en-GB" sz="3200" dirty="0" smtClean="0"/>
              <a:t>responsibilities, audit</a:t>
            </a:r>
            <a:endParaRPr lang="en-GB" sz="3200" dirty="0"/>
          </a:p>
          <a:p>
            <a:pPr marL="704850" lvl="1" indent="-247650">
              <a:lnSpc>
                <a:spcPct val="100000"/>
              </a:lnSpc>
              <a:buClr>
                <a:srgbClr val="FF9900"/>
              </a:buClr>
              <a:buFont typeface="GillSans" pitchFamily="32" charset="0"/>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sz="3200" dirty="0"/>
              <a:t>Requirements (objectives, not implementation)</a:t>
            </a:r>
            <a:r>
              <a:rPr lang="en-GB" sz="3200" dirty="0" smtClean="0"/>
              <a:t>‏</a:t>
            </a:r>
          </a:p>
          <a:p>
            <a:pPr marL="1104900" lvl="2" indent="-247650">
              <a:buClr>
                <a:srgbClr val="FF9900"/>
              </a:buCl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sz="2800" dirty="0" smtClean="0">
                <a:ea typeface="Lucida Sans Unicode" charset="0"/>
                <a:cs typeface="Lucida Sans Unicode" charset="0"/>
              </a:rPr>
              <a:t>Correct, Consistent, Complete, Needs to be Realistic</a:t>
            </a:r>
          </a:p>
          <a:p>
            <a:pPr marL="1104900" lvl="2" indent="-247650">
              <a:buClr>
                <a:srgbClr val="FF9900"/>
              </a:buCl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sz="2800" dirty="0" smtClean="0">
                <a:ea typeface="Lucida Sans Unicode" charset="0"/>
                <a:cs typeface="Lucida Sans Unicode" charset="0"/>
              </a:rPr>
              <a:t>Verifiable (pointless if you can't prove you've met requirements)	</a:t>
            </a:r>
          </a:p>
          <a:p>
            <a:pPr marL="1104900" lvl="2" indent="-247650">
              <a:buClr>
                <a:srgbClr val="FF9900"/>
              </a:buCl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sz="2800" dirty="0" smtClean="0">
                <a:ea typeface="Lucida Sans Unicode" charset="0"/>
                <a:cs typeface="Lucida Sans Unicode" charset="0"/>
              </a:rPr>
              <a:t>Traceable (need to be able to trace the effect of a requirement into implementation)</a:t>
            </a:r>
            <a:r>
              <a:rPr lang="ar-SA" sz="2800" dirty="0" smtClean="0"/>
              <a:t>‏</a:t>
            </a:r>
            <a:endParaRPr lang="en-GB" sz="2800" dirty="0" smtClean="0"/>
          </a:p>
          <a:p>
            <a:pPr marL="704850" lvl="1" indent="-247650">
              <a:lnSpc>
                <a:spcPct val="100000"/>
              </a:lnSpc>
              <a:buClr>
                <a:srgbClr val="FF9900"/>
              </a:buClr>
              <a:buFont typeface="GillSans" pitchFamily="32" charset="0"/>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endParaRPr lang="en-GB" sz="1600" dirty="0"/>
          </a:p>
        </p:txBody>
      </p:sp>
    </p:spTree>
    <p:extLst>
      <p:ext uri="{BB962C8B-B14F-4D97-AF65-F5344CB8AC3E}">
        <p14:creationId xmlns:p14="http://schemas.microsoft.com/office/powerpoint/2010/main" val="25611078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Security Plan Contents</a:t>
            </a:r>
          </a:p>
        </p:txBody>
      </p:sp>
      <p:sp>
        <p:nvSpPr>
          <p:cNvPr id="13314" name="Rectangle 2"/>
          <p:cNvSpPr>
            <a:spLocks noGrp="1" noChangeArrowheads="1"/>
          </p:cNvSpPr>
          <p:nvPr>
            <p:ph idx="1"/>
          </p:nvPr>
        </p:nvSpPr>
        <p:spPr>
          <a:xfrm>
            <a:off x="457200" y="1484313"/>
            <a:ext cx="8205788" cy="5253037"/>
          </a:xfrm>
          <a:ln/>
        </p:spPr>
        <p:txBody>
          <a:bodyPr lIns="0" tIns="0" rIns="0" bIns="0">
            <a:normAutofit/>
          </a:bodyPr>
          <a:lstStyle/>
          <a:p>
            <a:pPr marL="704850" lvl="1" indent="-247650">
              <a:buClr>
                <a:srgbClr val="FF9900"/>
              </a:buClr>
              <a:buFont typeface="GillSans" pitchFamily="32" charset="0"/>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sz="3600" dirty="0" smtClean="0"/>
              <a:t>Constraints: </a:t>
            </a:r>
            <a:r>
              <a:rPr lang="en-GB" sz="3200" dirty="0" smtClean="0">
                <a:latin typeface="GillSans" pitchFamily="32" charset="0"/>
                <a:ea typeface="Lucida Sans Unicode" charset="0"/>
                <a:cs typeface="Lucida Sans Unicode" charset="0"/>
              </a:rPr>
              <a:t>Budget, schedule, performance, external policies &amp; regulations, customer acceptability, etc.</a:t>
            </a:r>
            <a:endParaRPr lang="en-GB" sz="3600" dirty="0"/>
          </a:p>
          <a:p>
            <a:pPr marL="704850" lvl="1" indent="-247650">
              <a:lnSpc>
                <a:spcPct val="100000"/>
              </a:lnSpc>
              <a:buClr>
                <a:srgbClr val="FF9900"/>
              </a:buClr>
              <a:buFont typeface="GillSans" pitchFamily="32" charset="0"/>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sz="3600" dirty="0"/>
              <a:t>Recommendations</a:t>
            </a:r>
          </a:p>
          <a:p>
            <a:pPr marL="704850" lvl="1" indent="-247650">
              <a:buClr>
                <a:srgbClr val="FF9900"/>
              </a:buClr>
              <a:buFont typeface="GillSans" pitchFamily="32" charset="0"/>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sz="3600" dirty="0" smtClean="0"/>
              <a:t>Accountability: </a:t>
            </a:r>
            <a:r>
              <a:rPr lang="en-GB" sz="3200" dirty="0" smtClean="0">
                <a:latin typeface="GillSans" pitchFamily="32" charset="0"/>
                <a:ea typeface="Lucida Sans Unicode" charset="0"/>
                <a:cs typeface="Lucida Sans Unicode" charset="0"/>
              </a:rPr>
              <a:t>who is accountable for what, including dealing with new threats</a:t>
            </a:r>
            <a:endParaRPr lang="en-GB" sz="3600" dirty="0"/>
          </a:p>
          <a:p>
            <a:pPr marL="704850" lvl="1" indent="-247650">
              <a:lnSpc>
                <a:spcPct val="100000"/>
              </a:lnSpc>
              <a:buClr>
                <a:srgbClr val="FF9900"/>
              </a:buClr>
              <a:buFont typeface="GillSans" pitchFamily="32" charset="0"/>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sz="3600" dirty="0"/>
              <a:t>Timetable for implementation</a:t>
            </a:r>
          </a:p>
          <a:p>
            <a:pPr marL="704850" lvl="1" indent="-247650">
              <a:buClr>
                <a:srgbClr val="FF9900"/>
              </a:buClr>
              <a:buFont typeface="GillSans" pitchFamily="32" charset="0"/>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sz="3600" dirty="0"/>
              <a:t>Update </a:t>
            </a:r>
            <a:r>
              <a:rPr lang="en-GB" sz="3600" dirty="0" smtClean="0"/>
              <a:t>policy</a:t>
            </a:r>
            <a:r>
              <a:rPr lang="en-GB" sz="3200" dirty="0" smtClean="0"/>
              <a:t>: </a:t>
            </a:r>
            <a:r>
              <a:rPr lang="en-GB" sz="3200" dirty="0" smtClean="0">
                <a:latin typeface="GillSans" pitchFamily="32" charset="0"/>
                <a:ea typeface="Lucida Sans Unicode" charset="0"/>
                <a:cs typeface="Lucida Sans Unicode" charset="0"/>
              </a:rPr>
              <a:t>How will we respond when new vulnerability occurs?</a:t>
            </a:r>
            <a:endParaRPr lang="en-GB" sz="3600" dirty="0"/>
          </a:p>
        </p:txBody>
      </p:sp>
    </p:spTree>
    <p:extLst>
      <p:ext uri="{BB962C8B-B14F-4D97-AF65-F5344CB8AC3E}">
        <p14:creationId xmlns:p14="http://schemas.microsoft.com/office/powerpoint/2010/main" val="25611078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68313" y="549275"/>
            <a:ext cx="8201025" cy="857250"/>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Today's Programme</a:t>
            </a:r>
          </a:p>
        </p:txBody>
      </p:sp>
      <p:sp>
        <p:nvSpPr>
          <p:cNvPr id="5122" name="Rectangle 2"/>
          <p:cNvSpPr>
            <a:spLocks noGrp="1" noChangeArrowheads="1"/>
          </p:cNvSpPr>
          <p:nvPr>
            <p:ph idx="1"/>
          </p:nvPr>
        </p:nvSpPr>
        <p:spPr>
          <a:xfrm>
            <a:off x="457200" y="1484313"/>
            <a:ext cx="8223250" cy="4525962"/>
          </a:xfrm>
          <a:ln/>
        </p:spPr>
        <p:txBody>
          <a:bodyPr lIns="0" tIns="0" rIns="0" bIns="0">
            <a:normAutofit/>
          </a:bodyPr>
          <a:lstStyle/>
          <a:p>
            <a:pPr>
              <a:lnSpc>
                <a:spcPct val="100000"/>
              </a:lnSpc>
              <a:buClr>
                <a:srgbClr val="FF9900"/>
              </a:buClr>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4400" algn="l"/>
                <a:tab pos="8982075" algn="l"/>
              </a:tabLst>
            </a:pPr>
            <a:r>
              <a:rPr lang="en-GB" sz="3200" dirty="0" smtClean="0"/>
              <a:t>Administering security</a:t>
            </a:r>
          </a:p>
          <a:p>
            <a:pPr lvl="1">
              <a:buClr>
                <a:srgbClr val="FF9900"/>
              </a:buClr>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4400" algn="l"/>
                <a:tab pos="8982075" algn="l"/>
              </a:tabLst>
            </a:pPr>
            <a:r>
              <a:rPr lang="en-GB" sz="2800" dirty="0" smtClean="0"/>
              <a:t>Planning</a:t>
            </a:r>
          </a:p>
          <a:p>
            <a:pPr lvl="1">
              <a:buClr>
                <a:srgbClr val="FF9900"/>
              </a:buClr>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4400" algn="l"/>
                <a:tab pos="8982075" algn="l"/>
              </a:tabLst>
            </a:pPr>
            <a:r>
              <a:rPr lang="en-GB" sz="2800" dirty="0" smtClean="0"/>
              <a:t>Policy</a:t>
            </a:r>
          </a:p>
          <a:p>
            <a:pPr lvl="1">
              <a:buClr>
                <a:srgbClr val="FF9900"/>
              </a:buClr>
              <a:buFont typeface="Wingdings" pitchFamily="2" charset="2"/>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4400" algn="l"/>
                <a:tab pos="8982075" algn="l"/>
              </a:tabLst>
            </a:pPr>
            <a:r>
              <a:rPr lang="en-GB" sz="2800" dirty="0" smtClean="0"/>
              <a:t>Back-ups</a:t>
            </a:r>
            <a:endParaRPr lang="en-GB" sz="2800" dirty="0"/>
          </a:p>
        </p:txBody>
      </p:sp>
    </p:spTree>
    <p:extLst>
      <p:ext uri="{BB962C8B-B14F-4D97-AF65-F5344CB8AC3E}">
        <p14:creationId xmlns:p14="http://schemas.microsoft.com/office/powerpoint/2010/main" val="36946331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Incident Response</a:t>
            </a:r>
            <a:endParaRPr lang="en-GB" dirty="0"/>
          </a:p>
        </p:txBody>
      </p:sp>
      <p:sp>
        <p:nvSpPr>
          <p:cNvPr id="5" name="Text Placeholder 4"/>
          <p:cNvSpPr>
            <a:spLocks noGrp="1"/>
          </p:cNvSpPr>
          <p:nvPr>
            <p:ph type="body" idx="1"/>
          </p:nvPr>
        </p:nvSpPr>
        <p:spPr/>
        <p:txBody>
          <a:bodyPr/>
          <a:lstStyle/>
          <a:p>
            <a:r>
              <a:rPr lang="en-GB" dirty="0" smtClean="0"/>
              <a:t>Let people know</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p:txBody>
          <a:bodyPr>
            <a:normAutofit/>
          </a:bodyPr>
          <a:lstStyle/>
          <a:p>
            <a:r>
              <a:rPr lang="en-GB" sz="3200" dirty="0" smtClean="0"/>
              <a:t>An information security event that may compromise business operation and threaten information security.:</a:t>
            </a:r>
          </a:p>
          <a:p>
            <a:pPr lvl="1"/>
            <a:r>
              <a:rPr lang="en-GB" sz="2800" dirty="0" smtClean="0"/>
              <a:t>A possible breach of security policy or failure of control,</a:t>
            </a:r>
          </a:p>
          <a:p>
            <a:pPr lvl="1"/>
            <a:r>
              <a:rPr lang="en-GB" sz="2800" dirty="0" smtClean="0"/>
              <a:t>Previously unknown situation</a:t>
            </a:r>
          </a:p>
          <a:p>
            <a:r>
              <a:rPr lang="en-GB" sz="3200" dirty="0" smtClean="0"/>
              <a:t>Not necessarily  successful so not all are classified as information security incidents</a:t>
            </a:r>
          </a:p>
          <a:p>
            <a:endParaRPr lang="en-GB" sz="3200" dirty="0"/>
          </a:p>
        </p:txBody>
      </p:sp>
    </p:spTree>
    <p:extLst>
      <p:ext uri="{BB962C8B-B14F-4D97-AF65-F5344CB8AC3E}">
        <p14:creationId xmlns:p14="http://schemas.microsoft.com/office/powerpoint/2010/main" val="2738755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Background</a:t>
            </a:r>
            <a:endParaRPr lang="en-GB" dirty="0"/>
          </a:p>
        </p:txBody>
      </p:sp>
      <p:sp>
        <p:nvSpPr>
          <p:cNvPr id="3" name="Content Placeholder 2"/>
          <p:cNvSpPr>
            <a:spLocks noGrp="1"/>
          </p:cNvSpPr>
          <p:nvPr>
            <p:ph idx="1"/>
          </p:nvPr>
        </p:nvSpPr>
        <p:spPr>
          <a:xfrm>
            <a:off x="533400" y="1277270"/>
            <a:ext cx="8229600" cy="4906963"/>
          </a:xfrm>
          <a:ln w="0">
            <a:solidFill>
              <a:schemeClr val="tx1"/>
            </a:solidFill>
          </a:ln>
        </p:spPr>
        <p:txBody>
          <a:bodyPr>
            <a:normAutofit/>
          </a:bodyPr>
          <a:lstStyle/>
          <a:p>
            <a:r>
              <a:rPr lang="en-GB" sz="2800" dirty="0" smtClean="0"/>
              <a:t>A threat act is an unwanted ways to exploit the Vulnerabilities (weakness) of IS, services or networks </a:t>
            </a:r>
            <a:endParaRPr lang="en-GB" sz="2800" dirty="0"/>
          </a:p>
        </p:txBody>
      </p:sp>
      <p:sp>
        <p:nvSpPr>
          <p:cNvPr id="4" name="Rectangle 3"/>
          <p:cNvSpPr/>
          <p:nvPr/>
        </p:nvSpPr>
        <p:spPr>
          <a:xfrm>
            <a:off x="533400" y="3124200"/>
            <a:ext cx="16002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Threat</a:t>
            </a:r>
            <a:endParaRPr lang="en-GB" b="1" dirty="0"/>
          </a:p>
        </p:txBody>
      </p:sp>
      <p:sp>
        <p:nvSpPr>
          <p:cNvPr id="5" name="Rectangle 4"/>
          <p:cNvSpPr/>
          <p:nvPr/>
        </p:nvSpPr>
        <p:spPr>
          <a:xfrm>
            <a:off x="3429000" y="3124200"/>
            <a:ext cx="1295400" cy="609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Unwanted Action</a:t>
            </a:r>
            <a:endParaRPr lang="en-GB" b="1" dirty="0"/>
          </a:p>
        </p:txBody>
      </p:sp>
      <p:sp>
        <p:nvSpPr>
          <p:cNvPr id="6" name="Rectangle 5"/>
          <p:cNvSpPr/>
          <p:nvPr/>
        </p:nvSpPr>
        <p:spPr>
          <a:xfrm>
            <a:off x="5943600" y="3121152"/>
            <a:ext cx="2667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Information Security Vulnerability</a:t>
            </a:r>
            <a:endParaRPr lang="en-GB" b="1" dirty="0"/>
          </a:p>
        </p:txBody>
      </p:sp>
      <p:sp>
        <p:nvSpPr>
          <p:cNvPr id="7" name="Rectangle 6"/>
          <p:cNvSpPr/>
          <p:nvPr/>
        </p:nvSpPr>
        <p:spPr>
          <a:xfrm>
            <a:off x="3465095" y="4297198"/>
            <a:ext cx="1600200" cy="609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Information Security event</a:t>
            </a:r>
            <a:endParaRPr lang="en-GB" b="1" dirty="0"/>
          </a:p>
        </p:txBody>
      </p:sp>
      <p:sp>
        <p:nvSpPr>
          <p:cNvPr id="8" name="Rectangle 7"/>
          <p:cNvSpPr/>
          <p:nvPr/>
        </p:nvSpPr>
        <p:spPr>
          <a:xfrm>
            <a:off x="1581150" y="5321969"/>
            <a:ext cx="2095500" cy="6096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Information security incident</a:t>
            </a:r>
            <a:endParaRPr lang="en-GB" b="1" dirty="0"/>
          </a:p>
        </p:txBody>
      </p:sp>
      <p:sp>
        <p:nvSpPr>
          <p:cNvPr id="9" name="Rectangle 8"/>
          <p:cNvSpPr/>
          <p:nvPr/>
        </p:nvSpPr>
        <p:spPr>
          <a:xfrm>
            <a:off x="6324600" y="5334000"/>
            <a:ext cx="16002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Information Asset</a:t>
            </a:r>
            <a:endParaRPr lang="en-GB" b="1" dirty="0">
              <a:solidFill>
                <a:schemeClr val="tx1"/>
              </a:solidFill>
            </a:endParaRPr>
          </a:p>
        </p:txBody>
      </p:sp>
      <p:cxnSp>
        <p:nvCxnSpPr>
          <p:cNvPr id="11" name="Straight Arrow Connector 10"/>
          <p:cNvCxnSpPr>
            <a:stCxn id="4" idx="3"/>
            <a:endCxn id="5" idx="1"/>
          </p:cNvCxnSpPr>
          <p:nvPr/>
        </p:nvCxnSpPr>
        <p:spPr>
          <a:xfrm>
            <a:off x="2133600" y="3429000"/>
            <a:ext cx="12954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724400" y="3368842"/>
            <a:ext cx="12192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277100" y="3766847"/>
            <a:ext cx="190500" cy="156715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7" idx="0"/>
          </p:cNvCxnSpPr>
          <p:nvPr/>
        </p:nvCxnSpPr>
        <p:spPr>
          <a:xfrm flipH="1">
            <a:off x="4265195" y="3789386"/>
            <a:ext cx="2256925" cy="50781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p:cNvCxnSpPr>
          <p:nvPr/>
        </p:nvCxnSpPr>
        <p:spPr>
          <a:xfrm flipH="1">
            <a:off x="2438400" y="4906798"/>
            <a:ext cx="1826795" cy="41517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9" idx="1"/>
          </p:cNvCxnSpPr>
          <p:nvPr/>
        </p:nvCxnSpPr>
        <p:spPr>
          <a:xfrm>
            <a:off x="3676650" y="5626769"/>
            <a:ext cx="2647950" cy="1203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79721" y="2939534"/>
            <a:ext cx="1143000" cy="369332"/>
          </a:xfrm>
          <a:prstGeom prst="rect">
            <a:avLst/>
          </a:prstGeom>
          <a:noFill/>
        </p:spPr>
        <p:txBody>
          <a:bodyPr wrap="square" rtlCol="0">
            <a:spAutoFit/>
          </a:bodyPr>
          <a:lstStyle/>
          <a:p>
            <a:r>
              <a:rPr lang="en-GB" b="1" dirty="0" smtClean="0"/>
              <a:t>Causes</a:t>
            </a:r>
            <a:endParaRPr lang="en-GB" b="1" dirty="0"/>
          </a:p>
        </p:txBody>
      </p:sp>
      <p:sp>
        <p:nvSpPr>
          <p:cNvPr id="29" name="TextBox 28"/>
          <p:cNvSpPr txBox="1"/>
          <p:nvPr/>
        </p:nvSpPr>
        <p:spPr>
          <a:xfrm>
            <a:off x="4868778" y="2936486"/>
            <a:ext cx="1143000" cy="369332"/>
          </a:xfrm>
          <a:prstGeom prst="rect">
            <a:avLst/>
          </a:prstGeom>
          <a:noFill/>
        </p:spPr>
        <p:txBody>
          <a:bodyPr wrap="square" rtlCol="0">
            <a:spAutoFit/>
          </a:bodyPr>
          <a:lstStyle/>
          <a:p>
            <a:r>
              <a:rPr lang="en-GB" b="1" dirty="0" smtClean="0"/>
              <a:t>Exploits</a:t>
            </a:r>
            <a:endParaRPr lang="en-GB" b="1" dirty="0"/>
          </a:p>
        </p:txBody>
      </p:sp>
      <p:sp>
        <p:nvSpPr>
          <p:cNvPr id="30" name="TextBox 29"/>
          <p:cNvSpPr txBox="1"/>
          <p:nvPr/>
        </p:nvSpPr>
        <p:spPr>
          <a:xfrm>
            <a:off x="1333500" y="4670557"/>
            <a:ext cx="1676400" cy="369332"/>
          </a:xfrm>
          <a:prstGeom prst="rect">
            <a:avLst/>
          </a:prstGeom>
          <a:noFill/>
        </p:spPr>
        <p:txBody>
          <a:bodyPr wrap="square" rtlCol="0">
            <a:spAutoFit/>
          </a:bodyPr>
          <a:lstStyle/>
          <a:p>
            <a:r>
              <a:rPr lang="en-GB" b="1" dirty="0" smtClean="0"/>
              <a:t>Classified as</a:t>
            </a:r>
            <a:endParaRPr lang="en-GB" b="1" dirty="0"/>
          </a:p>
        </p:txBody>
      </p:sp>
      <p:sp>
        <p:nvSpPr>
          <p:cNvPr id="31" name="TextBox 30"/>
          <p:cNvSpPr txBox="1"/>
          <p:nvPr/>
        </p:nvSpPr>
        <p:spPr>
          <a:xfrm>
            <a:off x="3886200" y="5279975"/>
            <a:ext cx="2438400" cy="646331"/>
          </a:xfrm>
          <a:prstGeom prst="rect">
            <a:avLst/>
          </a:prstGeom>
          <a:noFill/>
        </p:spPr>
        <p:txBody>
          <a:bodyPr wrap="square" rtlCol="0">
            <a:spAutoFit/>
          </a:bodyPr>
          <a:lstStyle/>
          <a:p>
            <a:r>
              <a:rPr lang="en-GB" b="1" dirty="0" smtClean="0"/>
              <a:t>Implications on Information Security</a:t>
            </a:r>
            <a:endParaRPr lang="en-GB" b="1" dirty="0"/>
          </a:p>
        </p:txBody>
      </p:sp>
      <p:sp>
        <p:nvSpPr>
          <p:cNvPr id="32" name="TextBox 31"/>
          <p:cNvSpPr txBox="1"/>
          <p:nvPr/>
        </p:nvSpPr>
        <p:spPr>
          <a:xfrm>
            <a:off x="7469604" y="4365757"/>
            <a:ext cx="1143000" cy="369332"/>
          </a:xfrm>
          <a:prstGeom prst="rect">
            <a:avLst/>
          </a:prstGeom>
          <a:noFill/>
        </p:spPr>
        <p:txBody>
          <a:bodyPr wrap="square" rtlCol="0">
            <a:spAutoFit/>
          </a:bodyPr>
          <a:lstStyle/>
          <a:p>
            <a:r>
              <a:rPr lang="en-GB" b="1" dirty="0" smtClean="0"/>
              <a:t>Exposes</a:t>
            </a:r>
            <a:endParaRPr lang="en-GB" b="1" dirty="0"/>
          </a:p>
        </p:txBody>
      </p:sp>
      <p:sp>
        <p:nvSpPr>
          <p:cNvPr id="33" name="TextBox 32"/>
          <p:cNvSpPr txBox="1"/>
          <p:nvPr/>
        </p:nvSpPr>
        <p:spPr>
          <a:xfrm>
            <a:off x="5105400" y="4060957"/>
            <a:ext cx="1676400" cy="369332"/>
          </a:xfrm>
          <a:prstGeom prst="rect">
            <a:avLst/>
          </a:prstGeom>
          <a:noFill/>
        </p:spPr>
        <p:txBody>
          <a:bodyPr wrap="square" rtlCol="0">
            <a:spAutoFit/>
          </a:bodyPr>
          <a:lstStyle/>
          <a:p>
            <a:r>
              <a:rPr lang="en-GB" b="1" dirty="0" smtClean="0"/>
              <a:t>Occurrence of</a:t>
            </a:r>
            <a:endParaRPr lang="en-GB" b="1" dirty="0"/>
          </a:p>
        </p:txBody>
      </p:sp>
    </p:spTree>
    <p:extLst>
      <p:ext uri="{BB962C8B-B14F-4D97-AF65-F5344CB8AC3E}">
        <p14:creationId xmlns:p14="http://schemas.microsoft.com/office/powerpoint/2010/main" val="1121763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Incident </a:t>
            </a:r>
            <a:r>
              <a:rPr lang="en-GB" dirty="0" smtClean="0"/>
              <a:t>Response Overview</a:t>
            </a:r>
            <a:endParaRPr lang="en-GB" dirty="0"/>
          </a:p>
        </p:txBody>
      </p:sp>
      <p:sp>
        <p:nvSpPr>
          <p:cNvPr id="3" name="Content Placeholder 2"/>
          <p:cNvSpPr>
            <a:spLocks noGrp="1"/>
          </p:cNvSpPr>
          <p:nvPr>
            <p:ph idx="1"/>
          </p:nvPr>
        </p:nvSpPr>
        <p:spPr/>
        <p:txBody>
          <a:bodyPr>
            <a:normAutofit/>
          </a:bodyPr>
          <a:lstStyle/>
          <a:p>
            <a:r>
              <a:rPr lang="en-GB" sz="3200" dirty="0" smtClean="0"/>
              <a:t>At </a:t>
            </a:r>
            <a:r>
              <a:rPr lang="en-GB" sz="3200" dirty="0"/>
              <a:t>some </a:t>
            </a:r>
            <a:r>
              <a:rPr lang="en-GB" sz="3200" dirty="0" smtClean="0"/>
              <a:t>point an </a:t>
            </a:r>
            <a:r>
              <a:rPr lang="en-GB" sz="3200" dirty="0"/>
              <a:t>organisations will experience an information security </a:t>
            </a:r>
            <a:r>
              <a:rPr lang="en-GB" sz="3200" dirty="0" smtClean="0"/>
              <a:t>incident,</a:t>
            </a:r>
          </a:p>
          <a:p>
            <a:r>
              <a:rPr lang="en-GB" sz="3200" dirty="0" smtClean="0"/>
              <a:t>The reason for investing in and establishing incident management polices and procedure will :</a:t>
            </a:r>
          </a:p>
          <a:p>
            <a:pPr lvl="1"/>
            <a:r>
              <a:rPr lang="en-GB" sz="2800" dirty="0"/>
              <a:t>help to improve resilience</a:t>
            </a:r>
            <a:r>
              <a:rPr lang="en-GB" sz="2800" dirty="0" smtClean="0"/>
              <a:t>,</a:t>
            </a:r>
          </a:p>
          <a:p>
            <a:pPr lvl="1"/>
            <a:r>
              <a:rPr lang="en-GB" sz="2800" dirty="0" smtClean="0"/>
              <a:t> </a:t>
            </a:r>
            <a:r>
              <a:rPr lang="en-GB" sz="2800" dirty="0"/>
              <a:t>support business continuity, </a:t>
            </a:r>
            <a:endParaRPr lang="en-GB" sz="2800" dirty="0" smtClean="0"/>
          </a:p>
          <a:p>
            <a:pPr lvl="1"/>
            <a:r>
              <a:rPr lang="en-GB" sz="2800" dirty="0" smtClean="0"/>
              <a:t>improve </a:t>
            </a:r>
            <a:r>
              <a:rPr lang="en-GB" sz="2800" dirty="0"/>
              <a:t>customer and stakeholder confidence </a:t>
            </a:r>
            <a:endParaRPr lang="en-GB" sz="2800" dirty="0" smtClean="0"/>
          </a:p>
          <a:p>
            <a:pPr lvl="1"/>
            <a:r>
              <a:rPr lang="en-GB" sz="2800" dirty="0" smtClean="0"/>
              <a:t> </a:t>
            </a:r>
            <a:r>
              <a:rPr lang="en-GB" sz="2800" dirty="0"/>
              <a:t>reduce any financial impact</a:t>
            </a:r>
            <a:endParaRPr lang="en-GB" sz="2800" dirty="0" smtClean="0"/>
          </a:p>
          <a:p>
            <a:endParaRPr lang="en-GB" sz="2800" dirty="0"/>
          </a:p>
        </p:txBody>
      </p:sp>
    </p:spTree>
    <p:extLst>
      <p:ext uri="{BB962C8B-B14F-4D97-AF65-F5344CB8AC3E}">
        <p14:creationId xmlns:p14="http://schemas.microsoft.com/office/powerpoint/2010/main" val="6085953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Incident Response Overview</a:t>
            </a:r>
          </a:p>
        </p:txBody>
      </p:sp>
      <p:sp>
        <p:nvSpPr>
          <p:cNvPr id="3" name="Content Placeholder 2"/>
          <p:cNvSpPr>
            <a:spLocks noGrp="1"/>
          </p:cNvSpPr>
          <p:nvPr>
            <p:ph idx="1"/>
          </p:nvPr>
        </p:nvSpPr>
        <p:spPr/>
        <p:txBody>
          <a:bodyPr>
            <a:normAutofit/>
          </a:bodyPr>
          <a:lstStyle/>
          <a:p>
            <a:r>
              <a:rPr lang="en-GB" sz="2400" dirty="0"/>
              <a:t>A major disruption of business operations</a:t>
            </a:r>
          </a:p>
          <a:p>
            <a:pPr lvl="1"/>
            <a:r>
              <a:rPr lang="en-GB" sz="2000" dirty="0"/>
              <a:t>Failure to realise that an incident has occurred </a:t>
            </a:r>
            <a:r>
              <a:rPr lang="en-GB" sz="2000" dirty="0" smtClean="0"/>
              <a:t>or </a:t>
            </a:r>
            <a:r>
              <a:rPr lang="en-GB" sz="2000" dirty="0"/>
              <a:t>manage it effectively may </a:t>
            </a:r>
            <a:r>
              <a:rPr lang="en-GB" sz="2000" dirty="0" smtClean="0"/>
              <a:t>result in a </a:t>
            </a:r>
            <a:r>
              <a:rPr lang="en-GB" sz="2000" dirty="0"/>
              <a:t>long term outage, serious financial loss and erosion of customer </a:t>
            </a:r>
            <a:r>
              <a:rPr lang="en-GB" sz="2000" dirty="0" smtClean="0"/>
              <a:t>confidence</a:t>
            </a:r>
          </a:p>
          <a:p>
            <a:r>
              <a:rPr lang="en-GB" sz="2400" dirty="0"/>
              <a:t>Continual business disruption</a:t>
            </a:r>
          </a:p>
          <a:p>
            <a:pPr lvl="1"/>
            <a:r>
              <a:rPr lang="en-GB" sz="2000" dirty="0" smtClean="0"/>
              <a:t>fails </a:t>
            </a:r>
            <a:r>
              <a:rPr lang="en-GB" sz="2000" dirty="0"/>
              <a:t>to address the root cause of incidents </a:t>
            </a:r>
            <a:r>
              <a:rPr lang="en-GB" sz="2000" dirty="0" smtClean="0"/>
              <a:t>- weaknesses </a:t>
            </a:r>
            <a:r>
              <a:rPr lang="en-GB" sz="2000" dirty="0"/>
              <a:t>in the </a:t>
            </a:r>
            <a:r>
              <a:rPr lang="en-GB" sz="2000" dirty="0" smtClean="0"/>
              <a:t>security </a:t>
            </a:r>
            <a:r>
              <a:rPr lang="en-GB" sz="2000" dirty="0"/>
              <a:t>architecture could </a:t>
            </a:r>
            <a:r>
              <a:rPr lang="en-GB" sz="2000" dirty="0" smtClean="0"/>
              <a:t>lead to </a:t>
            </a:r>
            <a:r>
              <a:rPr lang="en-GB" sz="2000" dirty="0"/>
              <a:t>consistent and damaging business </a:t>
            </a:r>
            <a:r>
              <a:rPr lang="en-GB" sz="2000" dirty="0" smtClean="0"/>
              <a:t>disruption</a:t>
            </a:r>
          </a:p>
          <a:p>
            <a:r>
              <a:rPr lang="en-GB" sz="2400" dirty="0"/>
              <a:t>Failure to comply with legal and regulatory reporting requirements</a:t>
            </a:r>
          </a:p>
          <a:p>
            <a:pPr lvl="1"/>
            <a:r>
              <a:rPr lang="en-GB" sz="2000" dirty="0" smtClean="0"/>
              <a:t>A compromise </a:t>
            </a:r>
            <a:r>
              <a:rPr lang="en-GB" sz="2000" dirty="0"/>
              <a:t>of sensitive information covered by mandatory reporting controls that are not adhered to could lead to legal or regulatory penalties</a:t>
            </a:r>
          </a:p>
        </p:txBody>
      </p:sp>
    </p:spTree>
    <p:extLst>
      <p:ext uri="{BB962C8B-B14F-4D97-AF65-F5344CB8AC3E}">
        <p14:creationId xmlns:p14="http://schemas.microsoft.com/office/powerpoint/2010/main" val="475062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68313" y="160338"/>
            <a:ext cx="8183562" cy="844550"/>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Incident Response </a:t>
            </a:r>
            <a:r>
              <a:rPr lang="en-GB" dirty="0" smtClean="0"/>
              <a:t>Plan Overview</a:t>
            </a:r>
            <a:endParaRPr lang="en-GB" dirty="0"/>
          </a:p>
        </p:txBody>
      </p:sp>
      <p:sp>
        <p:nvSpPr>
          <p:cNvPr id="18434" name="Rectangle 2"/>
          <p:cNvSpPr>
            <a:spLocks noGrp="1" noChangeArrowheads="1"/>
          </p:cNvSpPr>
          <p:nvPr>
            <p:ph idx="1"/>
          </p:nvPr>
        </p:nvSpPr>
        <p:spPr>
          <a:xfrm>
            <a:off x="152400" y="881063"/>
            <a:ext cx="8537575" cy="5672137"/>
          </a:xfrm>
          <a:ln/>
        </p:spPr>
        <p:txBody>
          <a:bodyPr lIns="0" tIns="0" rIns="0" bIns="0">
            <a:noAutofit/>
          </a:bodyPr>
          <a:lstStyle/>
          <a:p>
            <a:pPr marL="706438" lvl="1" indent="-247650">
              <a:lnSpc>
                <a:spcPct val="93000"/>
              </a:lnSpc>
              <a:buClrTx/>
              <a:buFontTx/>
              <a:buNone/>
              <a:tabLst>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n-GB" sz="3200" dirty="0"/>
              <a:t>Four phases:</a:t>
            </a:r>
          </a:p>
          <a:p>
            <a:pPr marL="706438" lvl="1" indent="-247650">
              <a:lnSpc>
                <a:spcPct val="100000"/>
              </a:lnSpc>
              <a:buClr>
                <a:srgbClr val="FF9900"/>
              </a:buClr>
              <a:buFont typeface="GillSans" pitchFamily="32" charset="0"/>
              <a:buChar char="–"/>
              <a:tabLst>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n-GB" sz="3200" i="1" dirty="0"/>
              <a:t>Advance </a:t>
            </a:r>
            <a:r>
              <a:rPr lang="en-GB" sz="3200" i="1" dirty="0" smtClean="0"/>
              <a:t>Planning</a:t>
            </a:r>
            <a:endParaRPr lang="en-GB" sz="3200" i="1" dirty="0"/>
          </a:p>
          <a:p>
            <a:pPr marL="706438" lvl="1" indent="-247650">
              <a:lnSpc>
                <a:spcPct val="100000"/>
              </a:lnSpc>
              <a:buClr>
                <a:srgbClr val="FF9900"/>
              </a:buClr>
              <a:buFont typeface="GillSans" pitchFamily="32" charset="0"/>
              <a:buChar char="–"/>
              <a:tabLst>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n-GB" sz="3200" i="1" dirty="0" smtClean="0"/>
              <a:t>Triage</a:t>
            </a:r>
            <a:br>
              <a:rPr lang="en-GB" sz="3200" i="1" dirty="0" smtClean="0"/>
            </a:br>
            <a:r>
              <a:rPr lang="en-GB" sz="2800" dirty="0" smtClean="0"/>
              <a:t>Determine the extent of </a:t>
            </a:r>
            <a:r>
              <a:rPr lang="en-GB" sz="2800" dirty="0"/>
              <a:t>the </a:t>
            </a:r>
            <a:r>
              <a:rPr lang="en-GB" sz="2800" dirty="0" smtClean="0"/>
              <a:t>incident</a:t>
            </a:r>
            <a:br>
              <a:rPr lang="en-GB" sz="2800" dirty="0" smtClean="0"/>
            </a:br>
            <a:r>
              <a:rPr lang="en-GB" sz="2800" dirty="0" smtClean="0"/>
              <a:t>Work </a:t>
            </a:r>
            <a:r>
              <a:rPr lang="en-GB" sz="2800" dirty="0"/>
              <a:t>to ensure the immediate impact is managed</a:t>
            </a:r>
          </a:p>
          <a:p>
            <a:pPr marL="706438" lvl="1" indent="-247650">
              <a:lnSpc>
                <a:spcPct val="100000"/>
              </a:lnSpc>
              <a:buClr>
                <a:srgbClr val="FF9900"/>
              </a:buClr>
              <a:buFont typeface="GillSans" pitchFamily="32" charset="0"/>
              <a:buChar char="–"/>
              <a:tabLst>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n-GB" sz="3200" i="1" dirty="0"/>
              <a:t>Managing Incident</a:t>
            </a:r>
            <a:br>
              <a:rPr lang="en-GB" sz="3200" i="1" dirty="0"/>
            </a:br>
            <a:r>
              <a:rPr lang="en-GB" sz="2800" dirty="0"/>
              <a:t>Need a Response Team: Manager, Technical Leader, Advisers (lawyers, HR, PR...)</a:t>
            </a:r>
            <a:br>
              <a:rPr lang="en-GB" sz="2800" dirty="0"/>
            </a:br>
            <a:r>
              <a:rPr lang="en-GB" sz="2800" dirty="0"/>
              <a:t>Need to: preserve evidence, keep records, manage PR (don't help the attacker)‏</a:t>
            </a:r>
          </a:p>
          <a:p>
            <a:pPr marL="706438" lvl="1" indent="-247650">
              <a:lnSpc>
                <a:spcPct val="100000"/>
              </a:lnSpc>
              <a:buClr>
                <a:srgbClr val="FF9900"/>
              </a:buClr>
              <a:buFont typeface="GillSans" pitchFamily="32" charset="0"/>
              <a:buChar char="–"/>
              <a:tabLst>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32925" algn="l"/>
              </a:tabLst>
            </a:pPr>
            <a:r>
              <a:rPr lang="en-GB" sz="3200" i="1" dirty="0"/>
              <a:t>Review</a:t>
            </a:r>
            <a:br>
              <a:rPr lang="en-GB" sz="3200" i="1" dirty="0"/>
            </a:br>
            <a:endParaRPr lang="en-GB" sz="3200" dirty="0"/>
          </a:p>
        </p:txBody>
      </p:sp>
    </p:spTree>
    <p:extLst>
      <p:ext uri="{BB962C8B-B14F-4D97-AF65-F5344CB8AC3E}">
        <p14:creationId xmlns:p14="http://schemas.microsoft.com/office/powerpoint/2010/main" val="3440046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Incident Response </a:t>
            </a:r>
            <a:r>
              <a:rPr lang="en-GB" dirty="0" smtClean="0"/>
              <a:t>Plan:- Advances planning</a:t>
            </a:r>
            <a:endParaRPr lang="en-GB" dirty="0"/>
          </a:p>
        </p:txBody>
      </p:sp>
      <p:sp>
        <p:nvSpPr>
          <p:cNvPr id="17410" name="Rectangle 2"/>
          <p:cNvSpPr>
            <a:spLocks noGrp="1" noChangeArrowheads="1"/>
          </p:cNvSpPr>
          <p:nvPr>
            <p:ph idx="1"/>
          </p:nvPr>
        </p:nvSpPr>
        <p:spPr>
          <a:xfrm>
            <a:off x="457200" y="1484313"/>
            <a:ext cx="8205788" cy="4764087"/>
          </a:xfrm>
          <a:ln/>
        </p:spPr>
        <p:txBody>
          <a:bodyPr lIns="0" tIns="0" rIns="0" bIns="0">
            <a:normAutofit/>
          </a:bodyPr>
          <a:lstStyle/>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Obtain senior management approval and </a:t>
            </a:r>
            <a:r>
              <a:rPr lang="en-GB" sz="2800" dirty="0" smtClean="0"/>
              <a:t>backing</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The board needs to understand the risks and provide funds and resources and lead the delivery</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Establish an incident response </a:t>
            </a:r>
            <a:r>
              <a:rPr lang="en-GB" sz="2800" dirty="0" smtClean="0"/>
              <a:t>capability</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Identify funds and resources for an organisations incident capability, to address the full range of incidents</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They could also outsources it –supported by policies, risks and legal and regulatory reporting.</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Provide specialist </a:t>
            </a:r>
            <a:r>
              <a:rPr lang="en-GB" sz="2800" dirty="0" smtClean="0"/>
              <a:t>training</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Technical and forensic investigation.</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Training and record keeping.</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endParaRPr lang="en-GB" sz="2800" dirty="0"/>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endParaRPr lang="en-GB" sz="2800" dirty="0"/>
          </a:p>
        </p:txBody>
      </p:sp>
    </p:spTree>
    <p:extLst>
      <p:ext uri="{BB962C8B-B14F-4D97-AF65-F5344CB8AC3E}">
        <p14:creationId xmlns:p14="http://schemas.microsoft.com/office/powerpoint/2010/main" val="370528657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Incident Response </a:t>
            </a:r>
            <a:r>
              <a:rPr lang="en-GB" dirty="0" smtClean="0"/>
              <a:t>Plan:- Advances planning</a:t>
            </a:r>
            <a:endParaRPr lang="en-GB" dirty="0"/>
          </a:p>
        </p:txBody>
      </p:sp>
      <p:sp>
        <p:nvSpPr>
          <p:cNvPr id="17410" name="Rectangle 2"/>
          <p:cNvSpPr>
            <a:spLocks noGrp="1" noChangeArrowheads="1"/>
          </p:cNvSpPr>
          <p:nvPr>
            <p:ph idx="1"/>
          </p:nvPr>
        </p:nvSpPr>
        <p:spPr>
          <a:xfrm>
            <a:off x="457200" y="1484313"/>
            <a:ext cx="8205788" cy="4441825"/>
          </a:xfrm>
          <a:ln/>
        </p:spPr>
        <p:txBody>
          <a:bodyPr lIns="0" tIns="0" rIns="0" bIns="0">
            <a:normAutofit/>
          </a:bodyPr>
          <a:lstStyle/>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Define </a:t>
            </a:r>
            <a:r>
              <a:rPr lang="en-GB" sz="2800" dirty="0"/>
              <a:t>the required roles and </a:t>
            </a:r>
            <a:r>
              <a:rPr lang="en-GB" sz="2800" dirty="0" smtClean="0"/>
              <a:t>responsibilities</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Appoint and empower individuals - with a clearly defined terms of reference- to handle and manage incidences </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Establish a data recovery </a:t>
            </a:r>
            <a:r>
              <a:rPr lang="en-GB" sz="2800" dirty="0" smtClean="0"/>
              <a:t>capability</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a:t>Requires a systematic approach to the backup </a:t>
            </a:r>
            <a:endParaRPr lang="en-GB" sz="2500" dirty="0" smtClean="0"/>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a:t>held in a physically secure location on-site and off-site </a:t>
            </a:r>
            <a:endParaRPr lang="en-GB" sz="2500" dirty="0" smtClean="0"/>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 </a:t>
            </a:r>
            <a:r>
              <a:rPr lang="en-GB" sz="2500" dirty="0"/>
              <a:t>the ability to recover archived data for operational use should be regularly </a:t>
            </a:r>
            <a:r>
              <a:rPr lang="en-GB" sz="2500" dirty="0" smtClean="0"/>
              <a:t>tested</a:t>
            </a:r>
            <a:endParaRPr lang="en-GB" sz="2800" dirty="0"/>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endParaRPr lang="en-GB" sz="2800" dirty="0"/>
          </a:p>
        </p:txBody>
      </p:sp>
    </p:spTree>
    <p:extLst>
      <p:ext uri="{BB962C8B-B14F-4D97-AF65-F5344CB8AC3E}">
        <p14:creationId xmlns:p14="http://schemas.microsoft.com/office/powerpoint/2010/main" val="35955661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Incident Response Plan</a:t>
            </a:r>
          </a:p>
        </p:txBody>
      </p:sp>
      <p:sp>
        <p:nvSpPr>
          <p:cNvPr id="17410" name="Rectangle 2"/>
          <p:cNvSpPr>
            <a:spLocks noGrp="1" noChangeArrowheads="1"/>
          </p:cNvSpPr>
          <p:nvPr>
            <p:ph idx="1"/>
          </p:nvPr>
        </p:nvSpPr>
        <p:spPr>
          <a:xfrm>
            <a:off x="457200" y="1484313"/>
            <a:ext cx="8205788" cy="4441825"/>
          </a:xfrm>
          <a:ln/>
        </p:spPr>
        <p:txBody>
          <a:bodyPr lIns="0" tIns="0" rIns="0" bIns="0">
            <a:normAutofit/>
          </a:bodyPr>
          <a:lstStyle/>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Decide what information will be shared and with </a:t>
            </a:r>
            <a:r>
              <a:rPr lang="en-GB" sz="2800" dirty="0" smtClean="0"/>
              <a:t>whom</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there are regulatory and legal requirements</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Identify in </a:t>
            </a:r>
            <a:r>
              <a:rPr lang="en-GB" sz="2500" dirty="0"/>
              <a:t>the plan all </a:t>
            </a:r>
            <a:r>
              <a:rPr lang="en-GB" sz="2500" dirty="0" smtClean="0"/>
              <a:t>internal </a:t>
            </a:r>
            <a:r>
              <a:rPr lang="en-GB" sz="2500" dirty="0"/>
              <a:t>and external reporting </a:t>
            </a:r>
            <a:r>
              <a:rPr lang="en-GB" sz="2500" dirty="0" smtClean="0"/>
              <a:t>requirements</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Test </a:t>
            </a:r>
            <a:r>
              <a:rPr lang="en-GB" sz="2800" dirty="0"/>
              <a:t>the incident management </a:t>
            </a:r>
            <a:r>
              <a:rPr lang="en-GB" sz="2800" dirty="0" smtClean="0"/>
              <a:t>plans</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The security incident plans-including Disaster Recovery and Business continuity- should be tested regularly</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The outcomes help gauge the effectiveness and if changes need to be made</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You do not know what you do not know.</a:t>
            </a:r>
            <a:endParaRPr lang="en-GB" sz="2800" dirty="0"/>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endParaRPr lang="en-GB" sz="2800" dirty="0"/>
          </a:p>
        </p:txBody>
      </p:sp>
    </p:spTree>
    <p:extLst>
      <p:ext uri="{BB962C8B-B14F-4D97-AF65-F5344CB8AC3E}">
        <p14:creationId xmlns:p14="http://schemas.microsoft.com/office/powerpoint/2010/main" val="20509901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Incident Response </a:t>
            </a:r>
            <a:r>
              <a:rPr lang="en-GB" dirty="0" smtClean="0"/>
              <a:t>Plan Overview</a:t>
            </a:r>
            <a:endParaRPr lang="en-GB" dirty="0"/>
          </a:p>
        </p:txBody>
      </p:sp>
      <p:sp>
        <p:nvSpPr>
          <p:cNvPr id="17410" name="Rectangle 2"/>
          <p:cNvSpPr>
            <a:spLocks noGrp="1" noChangeArrowheads="1"/>
          </p:cNvSpPr>
          <p:nvPr>
            <p:ph idx="1"/>
          </p:nvPr>
        </p:nvSpPr>
        <p:spPr>
          <a:xfrm>
            <a:off x="457200" y="1484313"/>
            <a:ext cx="8205788" cy="4441825"/>
          </a:xfrm>
          <a:ln/>
        </p:spPr>
        <p:txBody>
          <a:bodyPr lIns="0" tIns="0" rIns="0" bIns="0">
            <a:normAutofit/>
          </a:bodyPr>
          <a:lstStyle/>
          <a:p>
            <a:pPr marL="306388" indent="-30480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For when an incident </a:t>
            </a:r>
            <a:r>
              <a:rPr lang="en-GB" sz="2800" dirty="0" smtClean="0"/>
              <a:t>occurs. Needs </a:t>
            </a:r>
            <a:r>
              <a:rPr lang="en-GB" sz="2800" dirty="0"/>
              <a:t>to:</a:t>
            </a:r>
          </a:p>
          <a:p>
            <a:pPr marL="306388" indent="-304800">
              <a:lnSpc>
                <a:spcPct val="100000"/>
              </a:lnSpc>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Define what an incident </a:t>
            </a:r>
            <a:r>
              <a:rPr lang="en-GB" sz="2800" dirty="0" smtClean="0"/>
              <a:t>is</a:t>
            </a:r>
            <a:endParaRPr lang="en-GB" sz="2800" dirty="0"/>
          </a:p>
          <a:p>
            <a:pPr marL="306388" indent="-304800">
              <a:lnSpc>
                <a:spcPct val="100000"/>
              </a:lnSpc>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Identify person to handle </a:t>
            </a:r>
            <a:r>
              <a:rPr lang="en-GB" sz="2800" dirty="0" smtClean="0"/>
              <a:t>it</a:t>
            </a:r>
          </a:p>
          <a:p>
            <a:pPr marL="306388" indent="-304800">
              <a:lnSpc>
                <a:spcPct val="100000"/>
              </a:lnSpc>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Person </a:t>
            </a:r>
            <a:r>
              <a:rPr lang="en-GB" sz="2800" dirty="0"/>
              <a:t>responsible must check facts first</a:t>
            </a:r>
          </a:p>
          <a:p>
            <a:pPr marL="306388" indent="-304800">
              <a:lnSpc>
                <a:spcPct val="100000"/>
              </a:lnSpc>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Describe plan of </a:t>
            </a:r>
            <a:r>
              <a:rPr lang="en-GB" sz="2800" dirty="0" smtClean="0"/>
              <a:t>action</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US" sz="2400" dirty="0" smtClean="0"/>
              <a:t>E-mail from head of IT account, unpleasant and illegal, traced via Interpol, all was clearly laid out in the plan</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endParaRPr lang="en-GB" sz="4000" dirty="0"/>
          </a:p>
        </p:txBody>
      </p:sp>
    </p:spTree>
    <p:extLst>
      <p:ext uri="{BB962C8B-B14F-4D97-AF65-F5344CB8AC3E}">
        <p14:creationId xmlns:p14="http://schemas.microsoft.com/office/powerpoint/2010/main" val="5565532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68313" y="549275"/>
            <a:ext cx="8186737" cy="842963"/>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Security Administration</a:t>
            </a:r>
          </a:p>
        </p:txBody>
      </p:sp>
      <p:sp>
        <p:nvSpPr>
          <p:cNvPr id="8194" name="Rectangle 2"/>
          <p:cNvSpPr>
            <a:spLocks noGrp="1" noChangeArrowheads="1"/>
          </p:cNvSpPr>
          <p:nvPr>
            <p:ph idx="1"/>
          </p:nvPr>
        </p:nvSpPr>
        <p:spPr>
          <a:xfrm>
            <a:off x="457200" y="1484313"/>
            <a:ext cx="8558213" cy="4445000"/>
          </a:xfrm>
          <a:ln/>
        </p:spPr>
        <p:txBody>
          <a:bodyPr lIns="0" tIns="0" rIns="0" bIns="0">
            <a:normAutofit/>
          </a:bodyPr>
          <a:lstStyle/>
          <a:p>
            <a:pPr marL="306388" indent="-30480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dirty="0" smtClean="0"/>
              <a:t>    </a:t>
            </a:r>
            <a:r>
              <a:rPr lang="en-GB" sz="4000" dirty="0" smtClean="0"/>
              <a:t>“</a:t>
            </a:r>
            <a:r>
              <a:rPr lang="en-GB" sz="3600" dirty="0"/>
              <a:t>What good is a firewall in a fire...?”</a:t>
            </a:r>
          </a:p>
          <a:p>
            <a:pPr marL="573088" indent="-571500">
              <a:buClr>
                <a:srgbClr val="FFC000"/>
              </a:buClr>
              <a:buSzPct val="13000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600" dirty="0" smtClean="0"/>
              <a:t>What </a:t>
            </a:r>
            <a:r>
              <a:rPr lang="en-GB" sz="3600" dirty="0"/>
              <a:t>happens </a:t>
            </a:r>
            <a:r>
              <a:rPr lang="en-GB" sz="3600" dirty="0" smtClean="0"/>
              <a:t>if </a:t>
            </a:r>
            <a:r>
              <a:rPr lang="en-US" sz="4000" dirty="0" smtClean="0"/>
              <a:t>(actually happened)</a:t>
            </a:r>
            <a:r>
              <a:rPr lang="en-GB" sz="3600" dirty="0" smtClean="0"/>
              <a:t>:</a:t>
            </a:r>
            <a:endParaRPr lang="en-GB" sz="3600" dirty="0"/>
          </a:p>
          <a:p>
            <a:pPr marL="973138" lvl="1" indent="-571500">
              <a:buClr>
                <a:srgbClr val="FF9900"/>
              </a:buCl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The power goes </a:t>
            </a:r>
            <a:r>
              <a:rPr lang="en-GB" sz="2800" dirty="0" smtClean="0"/>
              <a:t>off -UPS</a:t>
            </a:r>
            <a:endParaRPr lang="en-GB" sz="2800" dirty="0"/>
          </a:p>
          <a:p>
            <a:pPr marL="973138" lvl="1" indent="-571500">
              <a:buClr>
                <a:srgbClr val="FF9900"/>
              </a:buCl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An employee emails out sensitive </a:t>
            </a:r>
            <a:r>
              <a:rPr lang="en-GB" sz="2800" dirty="0" smtClean="0"/>
              <a:t>data, or </a:t>
            </a:r>
            <a:r>
              <a:rPr lang="en-US" sz="2800" dirty="0" smtClean="0"/>
              <a:t>leaves a </a:t>
            </a:r>
            <a:r>
              <a:rPr lang="en-US" sz="2800" dirty="0"/>
              <a:t>laptop on the train, or </a:t>
            </a:r>
            <a:r>
              <a:rPr lang="en-US" sz="2800" dirty="0" smtClean="0"/>
              <a:t>a </a:t>
            </a:r>
            <a:r>
              <a:rPr lang="en-US" sz="2800" dirty="0" err="1" smtClean="0"/>
              <a:t>cd</a:t>
            </a:r>
            <a:r>
              <a:rPr lang="en-US" sz="2800" dirty="0" smtClean="0"/>
              <a:t> is lost </a:t>
            </a:r>
            <a:r>
              <a:rPr lang="en-US" sz="2800" dirty="0"/>
              <a:t>in the </a:t>
            </a:r>
            <a:r>
              <a:rPr lang="en-US" sz="2800" dirty="0" smtClean="0"/>
              <a:t>post</a:t>
            </a:r>
            <a:endParaRPr lang="en-US" sz="2800" dirty="0"/>
          </a:p>
          <a:p>
            <a:pPr marL="973138" lvl="1" indent="-571500">
              <a:buClr>
                <a:srgbClr val="FF9900"/>
              </a:buCl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Someone </a:t>
            </a:r>
            <a:r>
              <a:rPr lang="en-GB" sz="2800" dirty="0"/>
              <a:t>walks off with the certificate </a:t>
            </a:r>
            <a:r>
              <a:rPr lang="en-GB" sz="2800" dirty="0" smtClean="0"/>
              <a:t>server?</a:t>
            </a:r>
            <a:endParaRPr lang="en-GB" sz="2800" dirty="0"/>
          </a:p>
        </p:txBody>
      </p:sp>
    </p:spTree>
    <p:extLst>
      <p:ext uri="{BB962C8B-B14F-4D97-AF65-F5344CB8AC3E}">
        <p14:creationId xmlns:p14="http://schemas.microsoft.com/office/powerpoint/2010/main" val="18095111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Incident Response </a:t>
            </a:r>
            <a:r>
              <a:rPr lang="en-GB" dirty="0" smtClean="0"/>
              <a:t>Plan: Review</a:t>
            </a:r>
            <a:endParaRPr lang="en-GB" dirty="0"/>
          </a:p>
        </p:txBody>
      </p:sp>
      <p:sp>
        <p:nvSpPr>
          <p:cNvPr id="17410" name="Rectangle 2"/>
          <p:cNvSpPr>
            <a:spLocks noGrp="1" noChangeArrowheads="1"/>
          </p:cNvSpPr>
          <p:nvPr>
            <p:ph idx="1"/>
          </p:nvPr>
        </p:nvSpPr>
        <p:spPr>
          <a:xfrm>
            <a:off x="457200" y="1484313"/>
            <a:ext cx="8205788" cy="4441825"/>
          </a:xfrm>
          <a:ln/>
        </p:spPr>
        <p:txBody>
          <a:bodyPr lIns="0" tIns="0" rIns="0" bIns="0">
            <a:normAutofit/>
          </a:bodyPr>
          <a:lstStyle/>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Collect and analyse post-incident </a:t>
            </a:r>
            <a:r>
              <a:rPr lang="en-GB" sz="2800" dirty="0" smtClean="0"/>
              <a:t>evidence</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The analysis of the activates that led up t the event is critical in identifying the root cause</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This evidence will support and legal or insurance claims</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Conduct </a:t>
            </a:r>
            <a:r>
              <a:rPr lang="en-GB" sz="2800" dirty="0"/>
              <a:t>a lessons learned </a:t>
            </a:r>
            <a:r>
              <a:rPr lang="en-GB" sz="2800" dirty="0" smtClean="0"/>
              <a:t>review</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Review the process and actions taken during the incidents</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a:t>Does the Security Plan need updating?</a:t>
            </a:r>
            <a:br>
              <a:rPr lang="en-GB" sz="2500" dirty="0"/>
            </a:br>
            <a:r>
              <a:rPr lang="en-GB" sz="2500" dirty="0"/>
              <a:t>Did the Incident Response Plan work?</a:t>
            </a:r>
            <a:br>
              <a:rPr lang="en-GB" sz="2500" dirty="0"/>
            </a:br>
            <a:r>
              <a:rPr lang="en-GB" sz="2500" dirty="0"/>
              <a:t>Provide recommendations to remediate the compromise and increase security across the </a:t>
            </a:r>
            <a:r>
              <a:rPr lang="en-GB" sz="2500" dirty="0" smtClean="0"/>
              <a:t>network</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endParaRPr lang="en-GB" sz="2500" dirty="0"/>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endParaRPr lang="en-GB" sz="2800" dirty="0" smtClean="0"/>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endParaRPr lang="en-GB" sz="2800" dirty="0"/>
          </a:p>
        </p:txBody>
      </p:sp>
    </p:spTree>
    <p:extLst>
      <p:ext uri="{BB962C8B-B14F-4D97-AF65-F5344CB8AC3E}">
        <p14:creationId xmlns:p14="http://schemas.microsoft.com/office/powerpoint/2010/main" val="22400671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Incident Response </a:t>
            </a:r>
            <a:r>
              <a:rPr lang="en-GB" dirty="0" smtClean="0"/>
              <a:t>Plan: Review</a:t>
            </a:r>
            <a:endParaRPr lang="en-GB" dirty="0"/>
          </a:p>
        </p:txBody>
      </p:sp>
      <p:sp>
        <p:nvSpPr>
          <p:cNvPr id="17410" name="Rectangle 2"/>
          <p:cNvSpPr>
            <a:spLocks noGrp="1" noChangeArrowheads="1"/>
          </p:cNvSpPr>
          <p:nvPr>
            <p:ph idx="1"/>
          </p:nvPr>
        </p:nvSpPr>
        <p:spPr>
          <a:xfrm>
            <a:off x="457200" y="1484313"/>
            <a:ext cx="8205788" cy="4840287"/>
          </a:xfrm>
          <a:ln/>
        </p:spPr>
        <p:txBody>
          <a:bodyPr lIns="0" tIns="0" rIns="0" bIns="0">
            <a:noAutofit/>
          </a:bodyPr>
          <a:lstStyle/>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Educate users and maintain their </a:t>
            </a:r>
            <a:r>
              <a:rPr lang="en-GB" sz="3200" dirty="0" smtClean="0"/>
              <a:t>awareness</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Uses should be aware of their responsibilities, and the procedures to be followed.</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However, try an have a no-fault reporting systems, to encourage staff to report security issues</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Report criminal incidents to Law </a:t>
            </a:r>
            <a:r>
              <a:rPr lang="en-GB" sz="3200" dirty="0" smtClean="0"/>
              <a:t>Enforcement</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Report crims to the relevant authority, </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it helps build a clear picture of the local and national threat and helps law enforcement to </a:t>
            </a:r>
            <a:r>
              <a:rPr lang="en-GB" sz="2800" dirty="0"/>
              <a:t>respond appropriately. </a:t>
            </a:r>
            <a:endParaRPr lang="en-GB" sz="2800" dirty="0" smtClean="0"/>
          </a:p>
        </p:txBody>
      </p:sp>
    </p:spTree>
    <p:extLst>
      <p:ext uri="{BB962C8B-B14F-4D97-AF65-F5344CB8AC3E}">
        <p14:creationId xmlns:p14="http://schemas.microsoft.com/office/powerpoint/2010/main" val="7570987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Incident </a:t>
            </a:r>
            <a:r>
              <a:rPr lang="en-GB" dirty="0" smtClean="0"/>
              <a:t>Response</a:t>
            </a:r>
            <a:endParaRPr lang="en-GB" dirty="0"/>
          </a:p>
        </p:txBody>
      </p:sp>
      <p:sp>
        <p:nvSpPr>
          <p:cNvPr id="17410" name="Rectangle 2"/>
          <p:cNvSpPr>
            <a:spLocks noGrp="1" noChangeArrowheads="1"/>
          </p:cNvSpPr>
          <p:nvPr>
            <p:ph idx="1"/>
          </p:nvPr>
        </p:nvSpPr>
        <p:spPr>
          <a:xfrm>
            <a:off x="457200" y="1484313"/>
            <a:ext cx="8205788" cy="4441825"/>
          </a:xfrm>
          <a:ln/>
        </p:spPr>
        <p:txBody>
          <a:bodyPr lIns="0" tIns="0" rIns="0" bIns="0">
            <a:normAutofit/>
          </a:bodyPr>
          <a:lstStyle/>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The </a:t>
            </a:r>
            <a:r>
              <a:rPr lang="en-GB" sz="2800" dirty="0" smtClean="0"/>
              <a:t>HP Security </a:t>
            </a:r>
            <a:r>
              <a:rPr lang="en-GB" sz="2800" dirty="0"/>
              <a:t>Operations Centre </a:t>
            </a:r>
            <a:r>
              <a:rPr lang="en-GB" sz="2800" dirty="0" smtClean="0"/>
              <a:t>team runs </a:t>
            </a:r>
            <a:r>
              <a:rPr lang="en-GB" sz="2800" dirty="0"/>
              <a:t>the core </a:t>
            </a:r>
            <a:r>
              <a:rPr lang="en-GB" sz="2800" dirty="0" err="1"/>
              <a:t>ServiceBizWorld</a:t>
            </a:r>
            <a:r>
              <a:rPr lang="en-GB" sz="2800" dirty="0"/>
              <a:t> processes </a:t>
            </a:r>
            <a:r>
              <a:rPr lang="en-GB" sz="2800" dirty="0" smtClean="0"/>
              <a:t>for (IT</a:t>
            </a:r>
            <a:r>
              <a:rPr lang="en-GB" sz="2800" dirty="0"/>
              <a:t>) security event &amp; incident management processes</a:t>
            </a:r>
            <a:r>
              <a:rPr lang="en-GB" sz="2800" dirty="0" smtClean="0"/>
              <a:t>.</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HP  reported that heir customers could spend 15-150 days dealing with third parties after a major security incidence. </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Due to a lack of specific SLA</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Not formalising the transfer of information.</a:t>
            </a:r>
            <a:endParaRPr lang="en-GB" sz="2500" dirty="0"/>
          </a:p>
        </p:txBody>
      </p:sp>
    </p:spTree>
    <p:extLst>
      <p:ext uri="{BB962C8B-B14F-4D97-AF65-F5344CB8AC3E}">
        <p14:creationId xmlns:p14="http://schemas.microsoft.com/office/powerpoint/2010/main" val="167174293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68313" y="549275"/>
            <a:ext cx="8183562" cy="841375"/>
          </a:xfrm>
          <a:ln/>
        </p:spPr>
        <p:txBody>
          <a:bodyPr lIns="0" tIns="0" rIns="0" bIns="0"/>
          <a:lstStyle/>
          <a:p>
            <a:pP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HP Incident </a:t>
            </a:r>
            <a:r>
              <a:rPr lang="en-GB" dirty="0" smtClean="0"/>
              <a:t>Response</a:t>
            </a:r>
            <a:endParaRPr lang="en-GB" dirty="0"/>
          </a:p>
        </p:txBody>
      </p:sp>
      <p:sp>
        <p:nvSpPr>
          <p:cNvPr id="17410" name="Rectangle 2"/>
          <p:cNvSpPr>
            <a:spLocks noGrp="1" noChangeArrowheads="1"/>
          </p:cNvSpPr>
          <p:nvPr>
            <p:ph idx="1"/>
          </p:nvPr>
        </p:nvSpPr>
        <p:spPr>
          <a:xfrm>
            <a:off x="457200" y="1484313"/>
            <a:ext cx="8205788" cy="4441825"/>
          </a:xfrm>
          <a:ln/>
        </p:spPr>
        <p:txBody>
          <a:bodyPr lIns="0" tIns="0" rIns="0" bIns="0">
            <a:normAutofit/>
          </a:bodyPr>
          <a:lstStyle/>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The </a:t>
            </a:r>
            <a:r>
              <a:rPr lang="en-GB" sz="2800" dirty="0"/>
              <a:t>events/alerts collected from the </a:t>
            </a:r>
            <a:r>
              <a:rPr lang="en-GB" sz="2800" dirty="0" smtClean="0"/>
              <a:t>Incident and Event management system </a:t>
            </a:r>
            <a:r>
              <a:rPr lang="en-GB" sz="2800" dirty="0"/>
              <a:t>could relate to:</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Managed </a:t>
            </a:r>
            <a:r>
              <a:rPr lang="en-GB" sz="2500" dirty="0"/>
              <a:t>internal firewalls;</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Managed </a:t>
            </a:r>
            <a:r>
              <a:rPr lang="en-GB" sz="2500" dirty="0"/>
              <a:t>network devices;</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Domain </a:t>
            </a:r>
            <a:r>
              <a:rPr lang="en-GB" sz="2500" dirty="0"/>
              <a:t>authentication </a:t>
            </a:r>
            <a:r>
              <a:rPr lang="en-GB" sz="2500" dirty="0" smtClean="0"/>
              <a:t>events</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Malware </a:t>
            </a:r>
            <a:r>
              <a:rPr lang="en-GB" sz="2500" dirty="0"/>
              <a:t>security events;</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Authentication </a:t>
            </a:r>
            <a:r>
              <a:rPr lang="en-GB" sz="2500" dirty="0"/>
              <a:t>events.</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On </a:t>
            </a:r>
            <a:r>
              <a:rPr lang="en-GB" sz="2800" dirty="0"/>
              <a:t>average 35-40 events/alerts are processed </a:t>
            </a:r>
            <a:r>
              <a:rPr lang="en-GB" sz="2800" dirty="0" smtClean="0"/>
              <a:t>on daily </a:t>
            </a:r>
            <a:r>
              <a:rPr lang="en-GB" sz="2800" dirty="0"/>
              <a:t>basis, i.e. about 12000-15000 per year</a:t>
            </a:r>
            <a:r>
              <a:rPr lang="en-GB" sz="2800" dirty="0" smtClean="0"/>
              <a:t>.</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Only a small fraction </a:t>
            </a:r>
            <a:r>
              <a:rPr lang="en-GB" sz="2800" dirty="0"/>
              <a:t>of these </a:t>
            </a:r>
            <a:r>
              <a:rPr lang="en-GB" sz="2800" dirty="0" smtClean="0"/>
              <a:t>involve </a:t>
            </a:r>
            <a:r>
              <a:rPr lang="en-GB" sz="2800" dirty="0"/>
              <a:t>Major Security Incidents.</a:t>
            </a:r>
          </a:p>
        </p:txBody>
      </p:sp>
    </p:spTree>
    <p:extLst>
      <p:ext uri="{BB962C8B-B14F-4D97-AF65-F5344CB8AC3E}">
        <p14:creationId xmlns:p14="http://schemas.microsoft.com/office/powerpoint/2010/main" val="194512339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HP Incident Response</a:t>
            </a:r>
            <a:endParaRPr lang="en-GB" dirty="0"/>
          </a:p>
        </p:txBody>
      </p:sp>
      <p:sp>
        <p:nvSpPr>
          <p:cNvPr id="17410" name="Rectangle 2"/>
          <p:cNvSpPr>
            <a:spLocks noGrp="1" noChangeArrowheads="1"/>
          </p:cNvSpPr>
          <p:nvPr>
            <p:ph idx="1"/>
          </p:nvPr>
        </p:nvSpPr>
        <p:spPr>
          <a:xfrm>
            <a:off x="457200" y="1484313"/>
            <a:ext cx="8205788" cy="4441825"/>
          </a:xfrm>
          <a:ln/>
        </p:spPr>
        <p:txBody>
          <a:bodyPr lIns="0" tIns="0" rIns="0" bIns="0">
            <a:normAutofit/>
          </a:bodyPr>
          <a:lstStyle/>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“Events/Alerts Processing and Resolution Process</a:t>
            </a:r>
            <a:r>
              <a:rPr lang="en-GB" sz="2800" dirty="0" smtClean="0"/>
              <a:t>”</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a:t>providing the initial assessment of events/alerts; </a:t>
            </a:r>
            <a:endParaRPr lang="en-GB" sz="2500" dirty="0" smtClean="0"/>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gathering </a:t>
            </a:r>
            <a:r>
              <a:rPr lang="en-GB" sz="2500" dirty="0"/>
              <a:t>of relevant </a:t>
            </a:r>
            <a:r>
              <a:rPr lang="en-GB" sz="2500" dirty="0" smtClean="0"/>
              <a:t>information from </a:t>
            </a:r>
            <a:r>
              <a:rPr lang="en-GB" sz="2500" dirty="0"/>
              <a:t>the involved </a:t>
            </a:r>
            <a:r>
              <a:rPr lang="en-GB" sz="2500" dirty="0" smtClean="0"/>
              <a:t>Third parties </a:t>
            </a:r>
            <a:r>
              <a:rPr lang="en-GB" sz="2500" dirty="0"/>
              <a:t>to further analyse the events/alerts; </a:t>
            </a:r>
            <a:endParaRPr lang="en-GB" sz="2500" dirty="0" smtClean="0"/>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dealing </a:t>
            </a:r>
            <a:r>
              <a:rPr lang="en-GB" sz="2500" dirty="0"/>
              <a:t>with the final assessment </a:t>
            </a:r>
            <a:r>
              <a:rPr lang="en-GB" sz="2500" dirty="0" smtClean="0"/>
              <a:t>of events/alerts </a:t>
            </a:r>
            <a:r>
              <a:rPr lang="en-GB" sz="2500" dirty="0"/>
              <a:t>and their classification as </a:t>
            </a:r>
            <a:endParaRPr lang="en-GB" sz="2500" dirty="0" smtClean="0"/>
          </a:p>
          <a:p>
            <a:pPr marL="1392238" lvl="3"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350" dirty="0" smtClean="0"/>
              <a:t>false </a:t>
            </a:r>
            <a:r>
              <a:rPr lang="en-GB" sz="2350" dirty="0"/>
              <a:t>positives</a:t>
            </a:r>
            <a:r>
              <a:rPr lang="en-GB" sz="2350" dirty="0" smtClean="0"/>
              <a:t>,</a:t>
            </a:r>
          </a:p>
          <a:p>
            <a:pPr marL="1392238" lvl="3"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350" dirty="0" smtClean="0"/>
              <a:t>known </a:t>
            </a:r>
            <a:r>
              <a:rPr lang="en-GB" sz="2350" dirty="0"/>
              <a:t>problems, </a:t>
            </a:r>
            <a:endParaRPr lang="en-GB" sz="2350" dirty="0" smtClean="0"/>
          </a:p>
          <a:p>
            <a:pPr marL="1392238" lvl="3"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350" dirty="0" smtClean="0"/>
              <a:t>events </a:t>
            </a:r>
            <a:r>
              <a:rPr lang="en-GB" sz="2350" dirty="0"/>
              <a:t>to be closed, </a:t>
            </a:r>
            <a:endParaRPr lang="en-GB" sz="2350" dirty="0" smtClean="0"/>
          </a:p>
          <a:p>
            <a:pPr marL="1392238" lvl="3"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350" dirty="0" smtClean="0"/>
              <a:t>minor  security </a:t>
            </a:r>
            <a:r>
              <a:rPr lang="en-GB" sz="2350" dirty="0"/>
              <a:t>incidents </a:t>
            </a:r>
            <a:endParaRPr lang="en-GB" sz="2350" dirty="0" smtClean="0"/>
          </a:p>
          <a:p>
            <a:pPr marL="1392238" lvl="3"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350" dirty="0" smtClean="0"/>
              <a:t> </a:t>
            </a:r>
            <a:r>
              <a:rPr lang="en-GB" sz="2350" dirty="0"/>
              <a:t>major security incidents.</a:t>
            </a:r>
          </a:p>
        </p:txBody>
      </p:sp>
    </p:spTree>
    <p:extLst>
      <p:ext uri="{BB962C8B-B14F-4D97-AF65-F5344CB8AC3E}">
        <p14:creationId xmlns:p14="http://schemas.microsoft.com/office/powerpoint/2010/main" val="19098232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68313" y="549275"/>
            <a:ext cx="8183562" cy="841375"/>
          </a:xfrm>
          <a:ln/>
        </p:spPr>
        <p:txBody>
          <a:bodyPr lIns="0" tIns="0" rIns="0" bIns="0"/>
          <a:lstStyle/>
          <a:p>
            <a:pP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HP Incident Response</a:t>
            </a:r>
          </a:p>
        </p:txBody>
      </p:sp>
      <p:sp>
        <p:nvSpPr>
          <p:cNvPr id="17410" name="Rectangle 2"/>
          <p:cNvSpPr>
            <a:spLocks noGrp="1" noChangeArrowheads="1"/>
          </p:cNvSpPr>
          <p:nvPr>
            <p:ph idx="1"/>
          </p:nvPr>
        </p:nvSpPr>
        <p:spPr>
          <a:xfrm>
            <a:off x="457200" y="1484313"/>
            <a:ext cx="8205788" cy="4441825"/>
          </a:xfrm>
          <a:ln/>
        </p:spPr>
        <p:txBody>
          <a:bodyPr lIns="0" tIns="0" rIns="0" bIns="0">
            <a:normAutofit/>
          </a:bodyPr>
          <a:lstStyle/>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On average, 800-900 major </a:t>
            </a:r>
            <a:r>
              <a:rPr lang="en-GB" sz="2800" dirty="0" smtClean="0"/>
              <a:t>security incidents </a:t>
            </a:r>
            <a:r>
              <a:rPr lang="en-GB" sz="2800" dirty="0"/>
              <a:t>are raised </a:t>
            </a:r>
            <a:r>
              <a:rPr lang="en-GB" sz="2800" dirty="0" smtClean="0"/>
              <a:t>on a  </a:t>
            </a:r>
            <a:r>
              <a:rPr lang="en-GB" sz="2800" dirty="0"/>
              <a:t>yearly </a:t>
            </a:r>
            <a:r>
              <a:rPr lang="en-GB" sz="2800" dirty="0" smtClean="0"/>
              <a:t>basis</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The </a:t>
            </a:r>
            <a:r>
              <a:rPr lang="en-GB" sz="2800" dirty="0"/>
              <a:t>category of Major (IT) Security Incidents include: </a:t>
            </a:r>
            <a:endParaRPr lang="en-GB" sz="2800" dirty="0" smtClean="0"/>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discovery </a:t>
            </a:r>
            <a:r>
              <a:rPr lang="en-GB" sz="2500" dirty="0"/>
              <a:t>of exposure of </a:t>
            </a:r>
            <a:r>
              <a:rPr lang="en-GB" sz="2500" dirty="0" smtClean="0"/>
              <a:t>internal devices </a:t>
            </a:r>
            <a:r>
              <a:rPr lang="en-GB" sz="2500" dirty="0"/>
              <a:t>and systems to the Internet; </a:t>
            </a:r>
            <a:endParaRPr lang="en-GB" sz="2500" dirty="0" smtClean="0"/>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unauthorised </a:t>
            </a:r>
            <a:r>
              <a:rPr lang="en-GB" sz="2500" dirty="0"/>
              <a:t>privilege escalation; </a:t>
            </a:r>
            <a:endParaRPr lang="en-GB" sz="2500" dirty="0" smtClean="0"/>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malware </a:t>
            </a:r>
            <a:r>
              <a:rPr lang="en-GB" sz="2500" dirty="0"/>
              <a:t>security incidents;</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a:t>security log cleaning; </a:t>
            </a:r>
            <a:endParaRPr lang="en-GB" sz="2500" dirty="0" smtClean="0"/>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misuse </a:t>
            </a:r>
            <a:r>
              <a:rPr lang="en-GB" sz="2500" dirty="0"/>
              <a:t>of authentication tokens; </a:t>
            </a:r>
            <a:endParaRPr lang="en-GB" sz="2500" dirty="0" smtClean="0"/>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incidents </a:t>
            </a:r>
            <a:r>
              <a:rPr lang="en-GB" sz="2500" dirty="0"/>
              <a:t>raised from internal firewalls.</a:t>
            </a:r>
          </a:p>
        </p:txBody>
      </p:sp>
    </p:spTree>
    <p:extLst>
      <p:ext uri="{BB962C8B-B14F-4D97-AF65-F5344CB8AC3E}">
        <p14:creationId xmlns:p14="http://schemas.microsoft.com/office/powerpoint/2010/main" val="41792298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68313" y="549275"/>
            <a:ext cx="8183562" cy="841375"/>
          </a:xfrm>
          <a:ln/>
        </p:spPr>
        <p:txBody>
          <a:bodyPr lIns="0" tIns="0" rIns="0" bIns="0"/>
          <a:lstStyle/>
          <a:p>
            <a:pPr>
              <a:lnSpc>
                <a:spcPct val="93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HP Incident Response</a:t>
            </a:r>
          </a:p>
        </p:txBody>
      </p:sp>
      <p:sp>
        <p:nvSpPr>
          <p:cNvPr id="17410" name="Rectangle 2"/>
          <p:cNvSpPr>
            <a:spLocks noGrp="1" noChangeArrowheads="1"/>
          </p:cNvSpPr>
          <p:nvPr>
            <p:ph idx="1"/>
          </p:nvPr>
        </p:nvSpPr>
        <p:spPr>
          <a:xfrm>
            <a:off x="457200" y="1484313"/>
            <a:ext cx="8205788" cy="4441825"/>
          </a:xfrm>
          <a:ln/>
        </p:spPr>
        <p:txBody>
          <a:bodyPr lIns="0" tIns="0" rIns="0" bIns="0">
            <a:normAutofit/>
          </a:bodyPr>
          <a:lstStyle/>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HP </a:t>
            </a:r>
            <a:r>
              <a:rPr lang="en-GB" sz="2800" dirty="0" smtClean="0"/>
              <a:t>reported typical times for the Event/Alerts processing and resolution</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Initial analysis: -between 1hour and 2 days. </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Information Gathering  (including Third Parties): </a:t>
            </a:r>
            <a:r>
              <a:rPr lang="en-GB" sz="2500" dirty="0"/>
              <a:t>-between 1hour and </a:t>
            </a:r>
            <a:r>
              <a:rPr lang="en-GB" sz="2500" dirty="0" smtClean="0"/>
              <a:t>10 days. </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Final assessment 4 hours and 5 days</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Event closure 1hour and 1 day.</a:t>
            </a:r>
          </a:p>
          <a:p>
            <a:pPr marL="706438" lvl="1"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For management report activates added to this time. </a:t>
            </a:r>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500" dirty="0" smtClean="0"/>
              <a:t>Hence it can be a while before </a:t>
            </a:r>
            <a:r>
              <a:rPr lang="en-GB" sz="2500" dirty="0" err="1" smtClean="0"/>
              <a:t>theCEO</a:t>
            </a:r>
            <a:r>
              <a:rPr lang="en-GB" sz="2500" dirty="0" smtClean="0"/>
              <a:t> knows of a problem  </a:t>
            </a:r>
            <a:endParaRPr lang="en-GB" sz="2500" dirty="0"/>
          </a:p>
          <a:p>
            <a:pPr marL="1049338" lvl="2" indent="-304800">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endParaRPr lang="en-GB" sz="2500" dirty="0"/>
          </a:p>
        </p:txBody>
      </p:sp>
    </p:spTree>
    <p:extLst>
      <p:ext uri="{BB962C8B-B14F-4D97-AF65-F5344CB8AC3E}">
        <p14:creationId xmlns:p14="http://schemas.microsoft.com/office/powerpoint/2010/main" val="60172308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Policy</a:t>
            </a:r>
            <a:endParaRPr lang="en-GB" dirty="0"/>
          </a:p>
        </p:txBody>
      </p:sp>
      <p:sp>
        <p:nvSpPr>
          <p:cNvPr id="5" name="Text Placeholder 4"/>
          <p:cNvSpPr>
            <a:spLocks noGrp="1"/>
          </p:cNvSpPr>
          <p:nvPr>
            <p:ph type="body" idx="1"/>
          </p:nvPr>
        </p:nvSpPr>
        <p:spPr/>
        <p:txBody>
          <a:bodyPr/>
          <a:lstStyle/>
          <a:p>
            <a:r>
              <a:rPr lang="en-GB" dirty="0" smtClean="0"/>
              <a:t>What everyone else should do</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066801"/>
            <a:ext cx="7886700" cy="3495676"/>
          </a:xfrm>
        </p:spPr>
        <p:txBody>
          <a:bodyPr>
            <a:normAutofit fontScale="90000"/>
          </a:bodyPr>
          <a:lstStyle/>
          <a:p>
            <a:r>
              <a:rPr lang="en-GB" dirty="0" smtClean="0"/>
              <a:t>What would you expect a security policy to do?</a:t>
            </a:r>
            <a:br>
              <a:rPr lang="en-GB" dirty="0" smtClean="0"/>
            </a:br>
            <a:r>
              <a:rPr lang="en-GB" dirty="0" smtClean="0"/>
              <a:t/>
            </a:r>
            <a:br>
              <a:rPr lang="en-GB" dirty="0" smtClean="0"/>
            </a:br>
            <a:r>
              <a:rPr lang="en-GB" dirty="0" smtClean="0"/>
              <a:t>What is the difference between a Security policy for a n Organisation and a Network?</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7780404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Policy</a:t>
            </a:r>
          </a:p>
        </p:txBody>
      </p:sp>
      <p:sp>
        <p:nvSpPr>
          <p:cNvPr id="20482" name="Rectangle 2"/>
          <p:cNvSpPr>
            <a:spLocks noGrp="1" noChangeArrowheads="1"/>
          </p:cNvSpPr>
          <p:nvPr>
            <p:ph idx="1"/>
          </p:nvPr>
        </p:nvSpPr>
        <p:spPr>
          <a:xfrm>
            <a:off x="457200" y="1484313"/>
            <a:ext cx="8205788" cy="4441825"/>
          </a:xfrm>
          <a:ln/>
        </p:spPr>
        <p:txBody>
          <a:bodyPr lIns="0" tIns="0" rIns="0" bIns="0">
            <a:noAutofit/>
          </a:bodyPr>
          <a:lstStyle/>
          <a:p>
            <a:pPr>
              <a:buClr>
                <a:srgbClr val="FF9900"/>
              </a:buCl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4400" algn="l"/>
                <a:tab pos="8982075" algn="l"/>
              </a:tabLst>
            </a:pPr>
            <a:r>
              <a:rPr lang="en-GB" sz="2800" dirty="0"/>
              <a:t>Basically deals with authorisation</a:t>
            </a:r>
          </a:p>
          <a:p>
            <a:pPr>
              <a:buClr>
                <a:srgbClr val="FF9900"/>
              </a:buCl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4400" algn="l"/>
                <a:tab pos="8982075" algn="l"/>
              </a:tabLst>
            </a:pPr>
            <a:r>
              <a:rPr lang="en-GB" sz="2800" dirty="0"/>
              <a:t>Should be sufficiently high-level that it doesn't change frequently</a:t>
            </a:r>
          </a:p>
          <a:p>
            <a:pPr>
              <a:buClr>
                <a:srgbClr val="FF9900"/>
              </a:buCl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4400" algn="l"/>
                <a:tab pos="8982075" algn="l"/>
              </a:tabLst>
            </a:pPr>
            <a:r>
              <a:rPr lang="en-GB" sz="2800" dirty="0"/>
              <a:t>Demonstrates management commitment</a:t>
            </a:r>
          </a:p>
          <a:p>
            <a:pPr>
              <a:buClr>
                <a:srgbClr val="FF9900"/>
              </a:buCl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4400" algn="l"/>
                <a:tab pos="8982075" algn="l"/>
              </a:tabLst>
            </a:pPr>
            <a:r>
              <a:rPr lang="en-GB" sz="2800" dirty="0"/>
              <a:t>Detail is diverted to “procedures” or “guidelines”</a:t>
            </a:r>
          </a:p>
        </p:txBody>
      </p:sp>
    </p:spTree>
    <p:extLst>
      <p:ext uri="{BB962C8B-B14F-4D97-AF65-F5344CB8AC3E}">
        <p14:creationId xmlns:p14="http://schemas.microsoft.com/office/powerpoint/2010/main" val="5468952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Security Administration</a:t>
            </a:r>
          </a:p>
        </p:txBody>
      </p:sp>
      <p:sp>
        <p:nvSpPr>
          <p:cNvPr id="9218" name="Rectangle 2"/>
          <p:cNvSpPr>
            <a:spLocks noGrp="1" noChangeArrowheads="1"/>
          </p:cNvSpPr>
          <p:nvPr>
            <p:ph idx="1"/>
          </p:nvPr>
        </p:nvSpPr>
        <p:spPr>
          <a:xfrm>
            <a:off x="457200" y="1484313"/>
            <a:ext cx="8205788" cy="4441825"/>
          </a:xfrm>
          <a:ln/>
        </p:spPr>
        <p:txBody>
          <a:bodyPr lIns="0" tIns="0" rIns="0" bIns="0"/>
          <a:lstStyle/>
          <a:p>
            <a:pPr marL="458788" indent="-457200">
              <a:buClr>
                <a:schemeClr val="accent6"/>
              </a:buClr>
              <a:buSzPct val="150000"/>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Consists of:</a:t>
            </a:r>
          </a:p>
          <a:p>
            <a:pPr marL="706438" lvl="1" indent="-304800">
              <a:buClr>
                <a:schemeClr val="accent6"/>
              </a:buClr>
              <a:buSzPct val="150000"/>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Planning (this time)‏</a:t>
            </a:r>
          </a:p>
          <a:p>
            <a:pPr marL="706438" lvl="1" indent="-304800">
              <a:buClr>
                <a:schemeClr val="accent6"/>
              </a:buClr>
              <a:buSzPct val="150000"/>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Policy (this time)‏</a:t>
            </a:r>
          </a:p>
          <a:p>
            <a:pPr marL="706438" lvl="1" indent="-304800">
              <a:buClr>
                <a:schemeClr val="accent6"/>
              </a:buClr>
              <a:buSzPct val="150000"/>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Risk Analysis (next time)‏</a:t>
            </a:r>
          </a:p>
          <a:p>
            <a:pPr marL="706438" lvl="1" indent="-304800">
              <a:buClr>
                <a:schemeClr val="accent6"/>
              </a:buClr>
              <a:buSzPct val="150000"/>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Physical Control </a:t>
            </a:r>
            <a:r>
              <a:rPr lang="en-GB" sz="2800" dirty="0" smtClean="0"/>
              <a:t>(next </a:t>
            </a:r>
            <a:r>
              <a:rPr lang="en-GB" sz="2800" dirty="0"/>
              <a:t>time)‏</a:t>
            </a:r>
          </a:p>
          <a:p>
            <a:pPr marL="306388" indent="-30480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endParaRPr lang="en-GB" dirty="0"/>
          </a:p>
        </p:txBody>
      </p:sp>
    </p:spTree>
    <p:extLst>
      <p:ext uri="{BB962C8B-B14F-4D97-AF65-F5344CB8AC3E}">
        <p14:creationId xmlns:p14="http://schemas.microsoft.com/office/powerpoint/2010/main" val="6554323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Policy</a:t>
            </a:r>
          </a:p>
        </p:txBody>
      </p:sp>
      <p:sp>
        <p:nvSpPr>
          <p:cNvPr id="21506" name="Rectangle 2"/>
          <p:cNvSpPr>
            <a:spLocks noGrp="1" noChangeArrowheads="1"/>
          </p:cNvSpPr>
          <p:nvPr>
            <p:ph idx="1"/>
          </p:nvPr>
        </p:nvSpPr>
        <p:spPr>
          <a:xfrm>
            <a:off x="457200" y="1484313"/>
            <a:ext cx="8205788" cy="4821237"/>
          </a:xfrm>
          <a:ln/>
        </p:spPr>
        <p:txBody>
          <a:bodyPr lIns="0" tIns="0" rIns="0" bIns="0">
            <a:normAutofit/>
          </a:bodyPr>
          <a:lstStyle/>
          <a:p>
            <a:pPr marL="306388" indent="-30480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dirty="0"/>
              <a:t>Has:</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Purpose</a:t>
            </a:r>
          </a:p>
          <a:p>
            <a:pPr marL="1141413" lvl="2" indent="-227013">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e.g. Identify sensitive assets, clarify responsibilities, promote awareness, etc.</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Audience</a:t>
            </a:r>
          </a:p>
          <a:p>
            <a:pPr marL="1141413" lvl="2" indent="-227013">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e.g. Users, owners, beneficiaries.  May need to consider balance between competing interests</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Contents</a:t>
            </a:r>
          </a:p>
          <a:p>
            <a:pPr marL="1141413" lvl="2" indent="-227013">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Including purpose (!) resources, nature of protection</a:t>
            </a:r>
          </a:p>
        </p:txBody>
      </p:sp>
    </p:spTree>
    <p:extLst>
      <p:ext uri="{BB962C8B-B14F-4D97-AF65-F5344CB8AC3E}">
        <p14:creationId xmlns:p14="http://schemas.microsoft.com/office/powerpoint/2010/main" val="25976805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Policy</a:t>
            </a:r>
          </a:p>
        </p:txBody>
      </p:sp>
      <p:sp>
        <p:nvSpPr>
          <p:cNvPr id="22530" name="Rectangle 2"/>
          <p:cNvSpPr>
            <a:spLocks noGrp="1" noChangeArrowheads="1"/>
          </p:cNvSpPr>
          <p:nvPr>
            <p:ph idx="1"/>
          </p:nvPr>
        </p:nvSpPr>
        <p:spPr>
          <a:xfrm>
            <a:off x="457200" y="1484313"/>
            <a:ext cx="8205788" cy="4441825"/>
          </a:xfrm>
          <a:ln/>
        </p:spPr>
        <p:txBody>
          <a:bodyPr lIns="0" tIns="0" rIns="0" bIns="0"/>
          <a:lstStyle/>
          <a:p>
            <a:pPr marL="306388" indent="-30480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a:t>A good policy has:</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i="1" dirty="0"/>
              <a:t>Coverage</a:t>
            </a:r>
            <a:br>
              <a:rPr lang="en-GB" sz="2400" i="1" dirty="0"/>
            </a:br>
            <a:r>
              <a:rPr lang="en-GB" sz="2400" dirty="0"/>
              <a:t>i.e. Covers all(?) potential situations</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i="1" dirty="0"/>
              <a:t>Durability</a:t>
            </a:r>
            <a:br>
              <a:rPr lang="en-GB" sz="2400" i="1" dirty="0"/>
            </a:br>
            <a:r>
              <a:rPr lang="en-GB" sz="2400" dirty="0"/>
              <a:t>should continue to apply as organisation changes</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i="1" dirty="0"/>
              <a:t>Realism</a:t>
            </a:r>
            <a:br>
              <a:rPr lang="en-GB" sz="2400" i="1" dirty="0"/>
            </a:br>
            <a:r>
              <a:rPr lang="en-GB" sz="2400" dirty="0"/>
              <a:t>“You could spend a bit less on security if you spend it smarter” (Anderson)‏</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i="1" dirty="0"/>
              <a:t>Usefulness</a:t>
            </a:r>
            <a:br>
              <a:rPr lang="en-GB" sz="2400" i="1" dirty="0"/>
            </a:br>
            <a:r>
              <a:rPr lang="en-GB" sz="2400" dirty="0"/>
              <a:t>policy should be succinct, clear &amp; direct</a:t>
            </a:r>
          </a:p>
        </p:txBody>
      </p:sp>
    </p:spTree>
    <p:extLst>
      <p:ext uri="{BB962C8B-B14F-4D97-AF65-F5344CB8AC3E}">
        <p14:creationId xmlns:p14="http://schemas.microsoft.com/office/powerpoint/2010/main" val="103055602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GB" dirty="0" smtClean="0"/>
              <a:t>Policy</a:t>
            </a:r>
            <a:endParaRPr lang="en-GB" dirty="0"/>
          </a:p>
        </p:txBody>
      </p:sp>
      <p:sp>
        <p:nvSpPr>
          <p:cNvPr id="4" name="Rectangle 3"/>
          <p:cNvSpPr/>
          <p:nvPr/>
        </p:nvSpPr>
        <p:spPr>
          <a:xfrm>
            <a:off x="685800" y="6096000"/>
            <a:ext cx="7829550" cy="600164"/>
          </a:xfrm>
          <a:prstGeom prst="rect">
            <a:avLst/>
          </a:prstGeom>
        </p:spPr>
        <p:txBody>
          <a:bodyPr wrap="square">
            <a:spAutoFit/>
          </a:bodyPr>
          <a:lstStyle/>
          <a:p>
            <a:r>
              <a:rPr lang="en-GB" sz="1100" dirty="0" smtClean="0"/>
              <a:t>Source:  http</a:t>
            </a:r>
            <a:r>
              <a:rPr lang="en-GB" sz="1100" dirty="0"/>
              <a:t>://www.mondaq.com/x/249538/Corporate+Governance/Information+Security+Governance+Security+Made+Simple+From+Threat+To+Policy+To+Control</a:t>
            </a:r>
          </a:p>
        </p:txBody>
      </p:sp>
      <p:pic>
        <p:nvPicPr>
          <p:cNvPr id="7" name="Content Placeholder 6"/>
          <p:cNvPicPr>
            <a:picLocks noGrp="1" noChangeAspect="1"/>
          </p:cNvPicPr>
          <p:nvPr>
            <p:ph idx="1"/>
          </p:nvPr>
        </p:nvPicPr>
        <p:blipFill>
          <a:blip r:embed="rId2"/>
          <a:stretch>
            <a:fillRect/>
          </a:stretch>
        </p:blipFill>
        <p:spPr>
          <a:xfrm>
            <a:off x="685800" y="851569"/>
            <a:ext cx="7315200" cy="5263145"/>
          </a:xfrm>
          <a:prstGeom prst="rect">
            <a:avLst/>
          </a:prstGeom>
        </p:spPr>
      </p:pic>
    </p:spTree>
    <p:extLst>
      <p:ext uri="{BB962C8B-B14F-4D97-AF65-F5344CB8AC3E}">
        <p14:creationId xmlns:p14="http://schemas.microsoft.com/office/powerpoint/2010/main" val="1624057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smtClean="0"/>
              <a:t>Network Security Policy</a:t>
            </a:r>
            <a:endParaRPr lang="en-GB" dirty="0"/>
          </a:p>
        </p:txBody>
      </p:sp>
      <p:sp>
        <p:nvSpPr>
          <p:cNvPr id="22530" name="Rectangle 2"/>
          <p:cNvSpPr>
            <a:spLocks noGrp="1" noChangeArrowheads="1"/>
          </p:cNvSpPr>
          <p:nvPr>
            <p:ph idx="1"/>
          </p:nvPr>
        </p:nvSpPr>
        <p:spPr>
          <a:xfrm>
            <a:off x="457200" y="1484313"/>
            <a:ext cx="8205788" cy="4441825"/>
          </a:xfrm>
          <a:ln/>
        </p:spPr>
        <p:txBody>
          <a:bodyPr lIns="0" tIns="0" rIns="0" bIns="0">
            <a:normAutofit/>
          </a:bodyPr>
          <a:lstStyle/>
          <a:p>
            <a:pPr marL="344488">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smtClean="0"/>
              <a:t>Do not confuse a </a:t>
            </a:r>
            <a:r>
              <a:rPr lang="en-GB" sz="2800" dirty="0" smtClean="0"/>
              <a:t>Security </a:t>
            </a:r>
            <a:r>
              <a:rPr lang="en-GB" sz="2800" dirty="0"/>
              <a:t>P</a:t>
            </a:r>
            <a:r>
              <a:rPr lang="en-GB" sz="2800" dirty="0" smtClean="0"/>
              <a:t>olicy </a:t>
            </a:r>
            <a:r>
              <a:rPr lang="en-GB" sz="2800" dirty="0" smtClean="0"/>
              <a:t>for an </a:t>
            </a:r>
            <a:r>
              <a:rPr lang="en-GB" sz="2800" dirty="0" smtClean="0"/>
              <a:t>Organisation  </a:t>
            </a:r>
            <a:r>
              <a:rPr lang="en-GB" sz="2800" dirty="0" smtClean="0"/>
              <a:t>with a </a:t>
            </a:r>
            <a:r>
              <a:rPr lang="en-GB" sz="2800" dirty="0" smtClean="0"/>
              <a:t>Network </a:t>
            </a:r>
            <a:r>
              <a:rPr lang="en-GB" sz="2800" dirty="0"/>
              <a:t>S</a:t>
            </a:r>
            <a:r>
              <a:rPr lang="en-GB" sz="2800" dirty="0" smtClean="0"/>
              <a:t>ecurity </a:t>
            </a:r>
            <a:r>
              <a:rPr lang="en-GB" sz="2800" dirty="0"/>
              <a:t>P</a:t>
            </a:r>
            <a:r>
              <a:rPr lang="en-GB" sz="2800" dirty="0" smtClean="0"/>
              <a:t>olicy</a:t>
            </a:r>
            <a:endParaRPr lang="en-GB" sz="2800" dirty="0" smtClean="0"/>
          </a:p>
          <a:p>
            <a:pPr marL="744538" lvl="1">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smtClean="0"/>
              <a:t>outlines </a:t>
            </a:r>
            <a:r>
              <a:rPr lang="en-GB" sz="2400" dirty="0"/>
              <a:t>rules for computer network access</a:t>
            </a:r>
            <a:r>
              <a:rPr lang="en-GB" sz="2400" dirty="0" smtClean="0"/>
              <a:t>,</a:t>
            </a:r>
          </a:p>
          <a:p>
            <a:pPr marL="744538" lvl="1">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smtClean="0"/>
              <a:t> </a:t>
            </a:r>
            <a:r>
              <a:rPr lang="en-GB" sz="2400" dirty="0"/>
              <a:t>how policies are enforced </a:t>
            </a:r>
            <a:endParaRPr lang="en-GB" sz="2400" dirty="0" smtClean="0"/>
          </a:p>
          <a:p>
            <a:pPr marL="744538" lvl="1">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smtClean="0"/>
              <a:t>lays </a:t>
            </a:r>
            <a:r>
              <a:rPr lang="en-GB" sz="2400" dirty="0"/>
              <a:t>out </a:t>
            </a:r>
            <a:r>
              <a:rPr lang="en-GB" sz="2400" dirty="0" smtClean="0"/>
              <a:t>basic </a:t>
            </a:r>
            <a:r>
              <a:rPr lang="en-GB" sz="2400" dirty="0"/>
              <a:t>architecture of the company security/ network security environment. </a:t>
            </a:r>
            <a:endParaRPr lang="en-GB" sz="2400" dirty="0" smtClean="0"/>
          </a:p>
          <a:p>
            <a:pPr marL="744538" lvl="1">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smtClean="0"/>
              <a:t> </a:t>
            </a:r>
            <a:r>
              <a:rPr lang="en-GB" sz="2400" dirty="0"/>
              <a:t>It's a very complex document, meant to govern data access, web-browsing habits, use of passwords and encryption, email attachments and more. </a:t>
            </a:r>
            <a:endParaRPr lang="en-GB" sz="2400" dirty="0" smtClean="0"/>
          </a:p>
          <a:p>
            <a:pPr marL="744538" lvl="1">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smtClean="0"/>
              <a:t>It </a:t>
            </a:r>
            <a:r>
              <a:rPr lang="en-GB" sz="2400" dirty="0"/>
              <a:t>specifies these rules for individuals or groups of individuals throughout the company</a:t>
            </a:r>
            <a:r>
              <a:rPr lang="en-GB" sz="2400" dirty="0" smtClean="0"/>
              <a:t>.</a:t>
            </a:r>
            <a:endParaRPr lang="en-GB" sz="2400" dirty="0"/>
          </a:p>
        </p:txBody>
      </p:sp>
    </p:spTree>
    <p:extLst>
      <p:ext uri="{BB962C8B-B14F-4D97-AF65-F5344CB8AC3E}">
        <p14:creationId xmlns:p14="http://schemas.microsoft.com/office/powerpoint/2010/main" val="17088267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Continuity Planning</a:t>
            </a:r>
            <a:endParaRPr lang="en-GB" dirty="0"/>
          </a:p>
        </p:txBody>
      </p:sp>
      <p:sp>
        <p:nvSpPr>
          <p:cNvPr id="5" name="Text Placeholder 4"/>
          <p:cNvSpPr>
            <a:spLocks noGrp="1"/>
          </p:cNvSpPr>
          <p:nvPr>
            <p:ph type="body" idx="1"/>
          </p:nvPr>
        </p:nvSpPr>
        <p:spPr/>
        <p:txBody>
          <a:bodyPr/>
          <a:lstStyle/>
          <a:p>
            <a:r>
              <a:rPr lang="en-GB" dirty="0" smtClean="0"/>
              <a:t>When it goes wrong</a:t>
            </a:r>
            <a:endParaRPr lang="en-GB" dirty="0"/>
          </a:p>
        </p:txBody>
      </p:sp>
    </p:spTree>
    <p:extLst>
      <p:ext uri="{BB962C8B-B14F-4D97-AF65-F5344CB8AC3E}">
        <p14:creationId xmlns:p14="http://schemas.microsoft.com/office/powerpoint/2010/main" val="9748912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Business Continuity Plan</a:t>
            </a:r>
          </a:p>
        </p:txBody>
      </p:sp>
      <p:sp>
        <p:nvSpPr>
          <p:cNvPr id="14338" name="Rectangle 2"/>
          <p:cNvSpPr>
            <a:spLocks noGrp="1" noChangeArrowheads="1"/>
          </p:cNvSpPr>
          <p:nvPr>
            <p:ph idx="1"/>
          </p:nvPr>
        </p:nvSpPr>
        <p:spPr>
          <a:xfrm>
            <a:off x="457200" y="1484313"/>
            <a:ext cx="8205788" cy="4441825"/>
          </a:xfrm>
          <a:ln/>
        </p:spPr>
        <p:txBody>
          <a:bodyPr lIns="0" tIns="0" rIns="0" bIns="0"/>
          <a:lstStyle/>
          <a:p>
            <a:pPr marL="306388" indent="-30480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dirty="0"/>
              <a:t>Deals with:</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a:t>Catastrophic, and</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a:t>Long </a:t>
            </a:r>
            <a:r>
              <a:rPr lang="en-GB" sz="2400" dirty="0" smtClean="0"/>
              <a:t>duration</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dirty="0" smtClean="0"/>
              <a:t>incidents</a:t>
            </a:r>
            <a:r>
              <a:rPr lang="en-GB" dirty="0"/>
              <a:t>.</a:t>
            </a:r>
          </a:p>
          <a:p>
            <a:pPr marL="306388" indent="-30480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dirty="0"/>
              <a:t>Typical threats:</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a:t>Fire (!)‏</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a:t>Critical software failure</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a:t>Electrical supply failure</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a:t>Flood</a:t>
            </a:r>
          </a:p>
        </p:txBody>
      </p:sp>
    </p:spTree>
    <p:extLst>
      <p:ext uri="{BB962C8B-B14F-4D97-AF65-F5344CB8AC3E}">
        <p14:creationId xmlns:p14="http://schemas.microsoft.com/office/powerpoint/2010/main" val="18361442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Business Continuity Plan</a:t>
            </a:r>
          </a:p>
        </p:txBody>
      </p:sp>
      <p:sp>
        <p:nvSpPr>
          <p:cNvPr id="15362" name="Rectangle 2"/>
          <p:cNvSpPr>
            <a:spLocks noGrp="1" noChangeArrowheads="1"/>
          </p:cNvSpPr>
          <p:nvPr>
            <p:ph idx="1"/>
          </p:nvPr>
        </p:nvSpPr>
        <p:spPr>
          <a:xfrm>
            <a:off x="457200" y="1484313"/>
            <a:ext cx="8205788" cy="5021262"/>
          </a:xfrm>
          <a:ln/>
        </p:spPr>
        <p:txBody>
          <a:bodyPr lIns="0" tIns="0" rIns="0" bIns="0"/>
          <a:lstStyle/>
          <a:p>
            <a:pPr marL="306388" indent="-30480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a:t>Must:</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a:t>Assess business impact</a:t>
            </a:r>
            <a:br>
              <a:rPr lang="en-GB" sz="2400" dirty="0"/>
            </a:br>
            <a:r>
              <a:rPr lang="en-GB" sz="2400" dirty="0"/>
              <a:t>What are the essential assets?</a:t>
            </a:r>
            <a:br>
              <a:rPr lang="en-GB" sz="2400" dirty="0"/>
            </a:br>
            <a:r>
              <a:rPr lang="en-GB" sz="2400" dirty="0"/>
              <a:t>What might disrupt use of those assets?</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a:t>Develop a strategy</a:t>
            </a:r>
            <a:br>
              <a:rPr lang="en-GB" sz="2400" dirty="0"/>
            </a:br>
            <a:r>
              <a:rPr lang="en-GB" sz="2400" dirty="0"/>
              <a:t>e.g. Data back-up </a:t>
            </a:r>
            <a:r>
              <a:rPr lang="en-GB" sz="2400" dirty="0" smtClean="0"/>
              <a:t>(how &amp; </a:t>
            </a:r>
            <a:r>
              <a:rPr lang="en-GB" sz="2400" dirty="0"/>
              <a:t>where... !)</a:t>
            </a:r>
            <a:br>
              <a:rPr lang="en-GB" sz="2400" dirty="0"/>
            </a:br>
            <a:r>
              <a:rPr lang="en-GB" sz="2400" dirty="0"/>
              <a:t>Alternate (manual) process</a:t>
            </a:r>
            <a:br>
              <a:rPr lang="en-GB" sz="2400" dirty="0"/>
            </a:br>
            <a:r>
              <a:rPr lang="en-GB" sz="2400" dirty="0"/>
              <a:t>Operate with reduced capacity </a:t>
            </a:r>
            <a:r>
              <a:rPr lang="en-GB" sz="2400" dirty="0">
                <a:latin typeface="Wingdings" charset="2"/>
              </a:rPr>
              <a:t></a:t>
            </a:r>
            <a:r>
              <a:rPr lang="en-GB" sz="2400" dirty="0"/>
              <a:t> who takes the hit?</a:t>
            </a:r>
            <a:br>
              <a:rPr lang="en-GB" sz="2400" dirty="0"/>
            </a:br>
            <a:r>
              <a:rPr lang="en-GB" sz="2400" dirty="0"/>
              <a:t>Accepting help </a:t>
            </a:r>
            <a:r>
              <a:rPr lang="en-GB" sz="2400" dirty="0">
                <a:latin typeface="Wingdings" charset="2"/>
              </a:rPr>
              <a:t></a:t>
            </a:r>
            <a:r>
              <a:rPr lang="en-GB" sz="2400" dirty="0"/>
              <a:t> hidden agendas?</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400" dirty="0"/>
              <a:t>Consider how to implement strategy</a:t>
            </a:r>
            <a:br>
              <a:rPr lang="en-GB" sz="2400" dirty="0"/>
            </a:br>
            <a:r>
              <a:rPr lang="en-GB" sz="2400" dirty="0"/>
              <a:t>Who will be in charge, what will need to be done, who will do the work?</a:t>
            </a:r>
          </a:p>
        </p:txBody>
      </p:sp>
    </p:spTree>
    <p:extLst>
      <p:ext uri="{BB962C8B-B14F-4D97-AF65-F5344CB8AC3E}">
        <p14:creationId xmlns:p14="http://schemas.microsoft.com/office/powerpoint/2010/main" val="305072095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Business Continuity Plan</a:t>
            </a:r>
          </a:p>
        </p:txBody>
      </p:sp>
      <p:sp>
        <p:nvSpPr>
          <p:cNvPr id="16386" name="Rectangle 2"/>
          <p:cNvSpPr>
            <a:spLocks noGrp="1" noChangeArrowheads="1"/>
          </p:cNvSpPr>
          <p:nvPr>
            <p:ph idx="1"/>
          </p:nvPr>
        </p:nvSpPr>
        <p:spPr>
          <a:xfrm>
            <a:off x="457200" y="1484313"/>
            <a:ext cx="8205788" cy="4441825"/>
          </a:xfrm>
          <a:ln/>
        </p:spPr>
        <p:txBody>
          <a:bodyPr lIns="0" tIns="0" rIns="0" bIns="0">
            <a:normAutofit/>
          </a:bodyPr>
          <a:lstStyle/>
          <a:p>
            <a:pPr marL="306388" indent="-30480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Note:</a:t>
            </a:r>
          </a:p>
          <a:p>
            <a:pPr marL="306388" indent="-304800">
              <a:lnSpc>
                <a:spcPct val="100000"/>
              </a:lnSpc>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Importance of prior training</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Don't want to add confused people to a confused situation</a:t>
            </a:r>
          </a:p>
          <a:p>
            <a:pPr marL="306388" indent="-304800">
              <a:lnSpc>
                <a:spcPct val="100000"/>
              </a:lnSpc>
              <a:buClr>
                <a:srgbClr val="FF9900"/>
              </a:buClr>
              <a:buFont typeface="Verdana"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200" dirty="0"/>
              <a:t>Plan justifies expenditure</a:t>
            </a:r>
          </a:p>
          <a:p>
            <a:pPr marL="704850" lvl="1" indent="-247650">
              <a:lnSpc>
                <a:spcPct val="100000"/>
              </a:lnSpc>
              <a:buClr>
                <a:srgbClr val="FF9900"/>
              </a:buClr>
              <a:buFont typeface="GillSans" pitchFamily="32" charset="0"/>
              <a:buChar char="–"/>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2800" dirty="0"/>
              <a:t>On “redundant” equipment – rather like life insurance, really...</a:t>
            </a:r>
          </a:p>
        </p:txBody>
      </p:sp>
    </p:spTree>
    <p:extLst>
      <p:ext uri="{BB962C8B-B14F-4D97-AF65-F5344CB8AC3E}">
        <p14:creationId xmlns:p14="http://schemas.microsoft.com/office/powerpoint/2010/main" val="3520908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68313" y="549275"/>
            <a:ext cx="8183562" cy="8413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Planning</a:t>
            </a:r>
          </a:p>
        </p:txBody>
      </p:sp>
      <p:sp>
        <p:nvSpPr>
          <p:cNvPr id="19458" name="Rectangle 2"/>
          <p:cNvSpPr>
            <a:spLocks noGrp="1" noChangeArrowheads="1"/>
          </p:cNvSpPr>
          <p:nvPr>
            <p:ph idx="1"/>
          </p:nvPr>
        </p:nvSpPr>
        <p:spPr>
          <a:xfrm>
            <a:off x="457200" y="1484313"/>
            <a:ext cx="8205788" cy="4441825"/>
          </a:xfrm>
          <a:ln/>
        </p:spPr>
        <p:txBody>
          <a:bodyPr lIns="0" tIns="0" rIns="0" bIns="0">
            <a:normAutofit/>
          </a:bodyPr>
          <a:lstStyle/>
          <a:p>
            <a:pPr marL="306388" indent="-30480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600" dirty="0"/>
              <a:t>OK, so we spend a lot of time and effort on planning for all sorts of things that may never happen – then the one thing we never thought of happens...</a:t>
            </a:r>
          </a:p>
          <a:p>
            <a:pPr marL="306388" indent="-304800">
              <a:lnSpc>
                <a:spcPct val="100000"/>
              </a:lnSpc>
              <a:buClrTx/>
              <a:buFontTx/>
              <a:buNone/>
              <a:tabLst>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5988" algn="l"/>
                <a:tab pos="8983663" algn="l"/>
              </a:tabLst>
            </a:pPr>
            <a:r>
              <a:rPr lang="en-GB" sz="3600" dirty="0"/>
              <a:t>On the other hand, thinking ahead with a clear mind is easier than responding on the fly in confusion</a:t>
            </a:r>
          </a:p>
        </p:txBody>
      </p:sp>
    </p:spTree>
    <p:extLst>
      <p:ext uri="{BB962C8B-B14F-4D97-AF65-F5344CB8AC3E}">
        <p14:creationId xmlns:p14="http://schemas.microsoft.com/office/powerpoint/2010/main" val="40595729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Recovering </a:t>
            </a:r>
            <a:endParaRPr lang="en-GB" dirty="0"/>
          </a:p>
        </p:txBody>
      </p:sp>
      <p:sp>
        <p:nvSpPr>
          <p:cNvPr id="5" name="Text Placeholder 4"/>
          <p:cNvSpPr>
            <a:spLocks noGrp="1"/>
          </p:cNvSpPr>
          <p:nvPr>
            <p:ph type="body" idx="1"/>
          </p:nvPr>
        </p:nvSpPr>
        <p:spPr/>
        <p:txBody>
          <a:bodyPr/>
          <a:lstStyle/>
          <a:p>
            <a:r>
              <a:rPr lang="en-GB" dirty="0" smtClean="0"/>
              <a:t>Back-up</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Governance</a:t>
            </a:r>
            <a:endParaRPr lang="en-GB" dirty="0"/>
          </a:p>
        </p:txBody>
      </p:sp>
      <p:sp>
        <p:nvSpPr>
          <p:cNvPr id="5" name="Text Placeholder 4"/>
          <p:cNvSpPr>
            <a:spLocks noGrp="1"/>
          </p:cNvSpPr>
          <p:nvPr>
            <p:ph type="body" idx="1"/>
          </p:nvPr>
        </p:nvSpPr>
        <p:spPr/>
        <p:txBody>
          <a:bodyPr>
            <a:normAutofit/>
          </a:bodyPr>
          <a:lstStyle/>
          <a:p>
            <a:r>
              <a:rPr lang="en-GB" sz="3200" dirty="0" smtClean="0"/>
              <a:t>An overview</a:t>
            </a:r>
            <a:endParaRPr lang="en-GB" sz="3200" dirty="0"/>
          </a:p>
        </p:txBody>
      </p:sp>
    </p:spTree>
    <p:extLst>
      <p:ext uri="{BB962C8B-B14F-4D97-AF65-F5344CB8AC3E}">
        <p14:creationId xmlns:p14="http://schemas.microsoft.com/office/powerpoint/2010/main" val="40707998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Back-ups</a:t>
            </a:r>
            <a:endParaRPr lang="en-GB" dirty="0"/>
          </a:p>
        </p:txBody>
      </p:sp>
      <p:sp>
        <p:nvSpPr>
          <p:cNvPr id="3" name="Content Placeholder 2"/>
          <p:cNvSpPr>
            <a:spLocks noGrp="1"/>
          </p:cNvSpPr>
          <p:nvPr>
            <p:ph idx="1"/>
          </p:nvPr>
        </p:nvSpPr>
        <p:spPr/>
        <p:txBody>
          <a:bodyPr>
            <a:normAutofit/>
          </a:bodyPr>
          <a:lstStyle/>
          <a:p>
            <a:r>
              <a:rPr lang="en-GB" sz="2800" dirty="0"/>
              <a:t>A First In, First Out (</a:t>
            </a:r>
            <a:r>
              <a:rPr lang="en-GB" sz="2800" dirty="0" smtClean="0"/>
              <a:t>FIFO)</a:t>
            </a:r>
          </a:p>
          <a:p>
            <a:pPr lvl="1"/>
            <a:r>
              <a:rPr lang="en-GB" sz="2400" dirty="0" smtClean="0"/>
              <a:t>The n tapes are recycles so that the oldest on is used fro todays  backup.</a:t>
            </a:r>
          </a:p>
          <a:p>
            <a:pPr lvl="1"/>
            <a:r>
              <a:rPr lang="en-GB" sz="2400" dirty="0" smtClean="0"/>
              <a:t>Simplest, for personal backups, </a:t>
            </a:r>
            <a:r>
              <a:rPr lang="en-GB" sz="2400" dirty="0"/>
              <a:t> naive and can lead to data </a:t>
            </a:r>
            <a:r>
              <a:rPr lang="en-GB" sz="2400" dirty="0" smtClean="0"/>
              <a:t>loss.</a:t>
            </a:r>
          </a:p>
          <a:p>
            <a:pPr lvl="1"/>
            <a:r>
              <a:rPr lang="en-GB" sz="2400" dirty="0" smtClean="0"/>
              <a:t>keeps </a:t>
            </a:r>
            <a:r>
              <a:rPr lang="en-GB" sz="2400" dirty="0"/>
              <a:t>the longest possible tail of daily </a:t>
            </a:r>
            <a:r>
              <a:rPr lang="en-GB" sz="2400" dirty="0" smtClean="0"/>
              <a:t>backups.</a:t>
            </a:r>
          </a:p>
          <a:p>
            <a:pPr lvl="1"/>
            <a:r>
              <a:rPr lang="en-GB" sz="2400" dirty="0" smtClean="0"/>
              <a:t>10 tapes (floppy discs) , will give you 10 days back-up</a:t>
            </a:r>
            <a:endParaRPr lang="en-GB" sz="2400" dirty="0"/>
          </a:p>
          <a:p>
            <a:pPr lvl="1"/>
            <a:r>
              <a:rPr lang="en-GB" sz="2400" dirty="0" smtClean="0"/>
              <a:t>Good if you only need to go back a short while as the relevance of the data is shorter than the rotation period.</a:t>
            </a:r>
            <a:endParaRPr lang="en-GB" sz="2400" dirty="0"/>
          </a:p>
        </p:txBody>
      </p:sp>
    </p:spTree>
    <p:extLst>
      <p:ext uri="{BB962C8B-B14F-4D97-AF65-F5344CB8AC3E}">
        <p14:creationId xmlns:p14="http://schemas.microsoft.com/office/powerpoint/2010/main" val="42452547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Grandfather-father-son</a:t>
            </a:r>
          </a:p>
        </p:txBody>
      </p:sp>
      <p:sp>
        <p:nvSpPr>
          <p:cNvPr id="3" name="Content Placeholder 2"/>
          <p:cNvSpPr>
            <a:spLocks noGrp="1"/>
          </p:cNvSpPr>
          <p:nvPr>
            <p:ph idx="1"/>
          </p:nvPr>
        </p:nvSpPr>
        <p:spPr/>
        <p:txBody>
          <a:bodyPr>
            <a:normAutofit/>
          </a:bodyPr>
          <a:lstStyle/>
          <a:p>
            <a:r>
              <a:rPr lang="en-GB" sz="2800" dirty="0" smtClean="0"/>
              <a:t>Most common-designed originally for tapes</a:t>
            </a:r>
          </a:p>
          <a:p>
            <a:r>
              <a:rPr lang="en-GB" sz="2800" dirty="0" smtClean="0"/>
              <a:t>Son is incremental daily backups, tapes are rotated daily, one graduates to a father.</a:t>
            </a:r>
          </a:p>
          <a:p>
            <a:r>
              <a:rPr lang="en-GB" sz="2800" dirty="0" smtClean="0"/>
              <a:t>The weekly back up –father- rotated weekly, one graduates to a Grandfather (monthly)</a:t>
            </a:r>
          </a:p>
          <a:p>
            <a:r>
              <a:rPr lang="en-GB" sz="2800" dirty="0" smtClean="0"/>
              <a:t>quarterly, annual backs can be used too</a:t>
            </a:r>
            <a:endParaRPr lang="en-GB" sz="2800" dirty="0"/>
          </a:p>
        </p:txBody>
      </p:sp>
    </p:spTree>
    <p:extLst>
      <p:ext uri="{BB962C8B-B14F-4D97-AF65-F5344CB8AC3E}">
        <p14:creationId xmlns:p14="http://schemas.microsoft.com/office/powerpoint/2010/main" val="40428081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Tower of Hanoi</a:t>
            </a:r>
            <a:endParaRPr lang="en-GB" dirty="0"/>
          </a:p>
        </p:txBody>
      </p:sp>
      <p:sp>
        <p:nvSpPr>
          <p:cNvPr id="3" name="Content Placeholder 2"/>
          <p:cNvSpPr>
            <a:spLocks noGrp="1"/>
          </p:cNvSpPr>
          <p:nvPr>
            <p:ph idx="1"/>
          </p:nvPr>
        </p:nvSpPr>
        <p:spPr/>
        <p:txBody>
          <a:bodyPr>
            <a:normAutofit/>
          </a:bodyPr>
          <a:lstStyle/>
          <a:p>
            <a:r>
              <a:rPr lang="en-GB" sz="2800" dirty="0"/>
              <a:t> recursive </a:t>
            </a:r>
            <a:r>
              <a:rPr lang="en-GB" sz="2800" dirty="0" smtClean="0"/>
              <a:t>method</a:t>
            </a:r>
          </a:p>
          <a:p>
            <a:pPr lvl="1"/>
            <a:r>
              <a:rPr lang="en-GB" sz="2400" dirty="0" smtClean="0"/>
              <a:t>effective </a:t>
            </a:r>
            <a:r>
              <a:rPr lang="en-GB" sz="2400" dirty="0"/>
              <a:t>number of backups </a:t>
            </a:r>
            <a:endParaRPr lang="en-GB" sz="2400" dirty="0" smtClean="0"/>
          </a:p>
          <a:p>
            <a:pPr lvl="1"/>
            <a:r>
              <a:rPr lang="en-GB" sz="2400" dirty="0" smtClean="0"/>
              <a:t>the </a:t>
            </a:r>
            <a:r>
              <a:rPr lang="en-GB" sz="2400" dirty="0"/>
              <a:t>ability to go back over time</a:t>
            </a:r>
            <a:r>
              <a:rPr lang="en-GB" sz="2400" dirty="0" smtClean="0"/>
              <a:t> </a:t>
            </a:r>
          </a:p>
          <a:p>
            <a:pPr lvl="1"/>
            <a:r>
              <a:rPr lang="en-GB" sz="2400" dirty="0"/>
              <a:t>c</a:t>
            </a:r>
            <a:r>
              <a:rPr lang="en-GB" sz="2400" dirty="0" smtClean="0"/>
              <a:t>omplicated</a:t>
            </a:r>
          </a:p>
          <a:p>
            <a:r>
              <a:rPr lang="en-GB" sz="2800" dirty="0" smtClean="0"/>
              <a:t>Each tape is given a number in the </a:t>
            </a:r>
            <a:r>
              <a:rPr lang="en-GB" sz="2800" dirty="0" err="1" smtClean="0"/>
              <a:t>puzzel</a:t>
            </a:r>
            <a:endParaRPr lang="en-GB" sz="2800" dirty="0" smtClean="0"/>
          </a:p>
          <a:p>
            <a:pPr lvl="1"/>
            <a:r>
              <a:rPr lang="en-GB" sz="2400" dirty="0"/>
              <a:t>A set of n </a:t>
            </a:r>
            <a:r>
              <a:rPr lang="en-GB" sz="2400" dirty="0" smtClean="0"/>
              <a:t>tapes) </a:t>
            </a:r>
            <a:r>
              <a:rPr lang="en-GB" sz="2400" dirty="0"/>
              <a:t>will allow backups for 2 </a:t>
            </a:r>
            <a:r>
              <a:rPr lang="en-GB" sz="2400" baseline="30000" dirty="0"/>
              <a:t>n-1</a:t>
            </a:r>
            <a:r>
              <a:rPr lang="en-GB" sz="2400" dirty="0"/>
              <a:t> days before the last set is </a:t>
            </a:r>
            <a:r>
              <a:rPr lang="en-GB" sz="2400" dirty="0" smtClean="0"/>
              <a:t>recycled</a:t>
            </a:r>
          </a:p>
          <a:p>
            <a:pPr lvl="1"/>
            <a:r>
              <a:rPr lang="en-GB" sz="2400" dirty="0" smtClean="0"/>
              <a:t>3 tapes 7days, 5 tapes 31 days</a:t>
            </a:r>
            <a:endParaRPr lang="en-GB" sz="2400" dirty="0"/>
          </a:p>
        </p:txBody>
      </p:sp>
    </p:spTree>
    <p:extLst>
      <p:ext uri="{BB962C8B-B14F-4D97-AF65-F5344CB8AC3E}">
        <p14:creationId xmlns:p14="http://schemas.microsoft.com/office/powerpoint/2010/main" val="39881896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GB" dirty="0" smtClean="0"/>
              <a:t>Summary</a:t>
            </a:r>
            <a:endParaRPr lang="en-GB" dirty="0"/>
          </a:p>
        </p:txBody>
      </p:sp>
      <p:sp>
        <p:nvSpPr>
          <p:cNvPr id="3" name="Content Placeholder 2"/>
          <p:cNvSpPr>
            <a:spLocks noGrp="1"/>
          </p:cNvSpPr>
          <p:nvPr>
            <p:ph idx="1"/>
          </p:nvPr>
        </p:nvSpPr>
        <p:spPr>
          <a:xfrm>
            <a:off x="628650" y="1447800"/>
            <a:ext cx="7886700" cy="4729163"/>
          </a:xfrm>
        </p:spPr>
        <p:txBody>
          <a:bodyPr>
            <a:normAutofit/>
          </a:bodyPr>
          <a:lstStyle/>
          <a:p>
            <a:r>
              <a:rPr lang="en-GB" sz="2800" dirty="0"/>
              <a:t>Information security should not be considered as a technical issue but it should be regarded as governance challenge</a:t>
            </a:r>
            <a:r>
              <a:rPr lang="en-GB" sz="2800" dirty="0" smtClean="0"/>
              <a:t>.</a:t>
            </a:r>
          </a:p>
          <a:p>
            <a:r>
              <a:rPr lang="en-GB" sz="2800" dirty="0"/>
              <a:t>Effective IS requires active involvement of executive </a:t>
            </a:r>
            <a:r>
              <a:rPr lang="en-GB" sz="2800" dirty="0" smtClean="0"/>
              <a:t>management </a:t>
            </a:r>
            <a:r>
              <a:rPr lang="en-GB" sz="2800" dirty="0"/>
              <a:t>in order to </a:t>
            </a:r>
            <a:r>
              <a:rPr lang="en-GB" sz="2800" dirty="0" smtClean="0"/>
              <a:t>ensure:</a:t>
            </a:r>
          </a:p>
          <a:p>
            <a:pPr lvl="1"/>
            <a:r>
              <a:rPr lang="en-GB" sz="2500" dirty="0" smtClean="0"/>
              <a:t> </a:t>
            </a:r>
            <a:r>
              <a:rPr lang="en-GB" sz="2500" dirty="0"/>
              <a:t>the organisation is using all its resources securely and efficiently, </a:t>
            </a:r>
            <a:endParaRPr lang="en-GB" sz="2500" dirty="0" smtClean="0"/>
          </a:p>
          <a:p>
            <a:pPr lvl="1"/>
            <a:r>
              <a:rPr lang="en-GB" sz="2500" dirty="0" smtClean="0"/>
              <a:t>with </a:t>
            </a:r>
            <a:r>
              <a:rPr lang="en-GB" sz="2500" dirty="0"/>
              <a:t>accountability and compliance with laws and regulations </a:t>
            </a:r>
            <a:endParaRPr lang="en-GB" sz="2500" dirty="0" smtClean="0"/>
          </a:p>
          <a:p>
            <a:pPr lvl="1"/>
            <a:r>
              <a:rPr lang="en-GB" sz="2500" dirty="0" smtClean="0"/>
              <a:t>in </a:t>
            </a:r>
            <a:r>
              <a:rPr lang="en-GB" sz="2500" dirty="0"/>
              <a:t>order to sustain a successful and profitable business operation </a:t>
            </a:r>
            <a:endParaRPr lang="en-GB" sz="2500" dirty="0" smtClean="0"/>
          </a:p>
          <a:p>
            <a:pPr lvl="1"/>
            <a:r>
              <a:rPr lang="en-GB" sz="2500" dirty="0" smtClean="0"/>
              <a:t> </a:t>
            </a:r>
            <a:r>
              <a:rPr lang="en-GB" sz="2500" dirty="0"/>
              <a:t>support organisational strategies and objectives. </a:t>
            </a:r>
          </a:p>
          <a:p>
            <a:endParaRPr lang="en-GB" sz="2800" dirty="0"/>
          </a:p>
        </p:txBody>
      </p:sp>
    </p:spTree>
    <p:extLst>
      <p:ext uri="{BB962C8B-B14F-4D97-AF65-F5344CB8AC3E}">
        <p14:creationId xmlns:p14="http://schemas.microsoft.com/office/powerpoint/2010/main" val="36694686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 </a:t>
            </a:r>
            <a:endParaRPr lang="en-GB" dirty="0"/>
          </a:p>
        </p:txBody>
      </p:sp>
      <p:sp>
        <p:nvSpPr>
          <p:cNvPr id="3" name="Content Placeholder 2"/>
          <p:cNvSpPr>
            <a:spLocks noGrp="1"/>
          </p:cNvSpPr>
          <p:nvPr>
            <p:ph idx="1"/>
          </p:nvPr>
        </p:nvSpPr>
        <p:spPr/>
        <p:txBody>
          <a:bodyPr>
            <a:normAutofit/>
          </a:bodyPr>
          <a:lstStyle/>
          <a:p>
            <a:r>
              <a:rPr lang="en-GB" sz="2800" dirty="0" smtClean="0"/>
              <a:t>Why do we need a security plan</a:t>
            </a:r>
          </a:p>
          <a:p>
            <a:r>
              <a:rPr lang="en-GB" sz="2800" dirty="0" smtClean="0"/>
              <a:t>What does a business continuity plan aim to do.</a:t>
            </a:r>
          </a:p>
          <a:p>
            <a:r>
              <a:rPr lang="en-GB" sz="2800" dirty="0" smtClean="0"/>
              <a:t>Do I really need to spend time writing an incident plan for all the possible incidences, (explain the yes/no answer)</a:t>
            </a:r>
          </a:p>
          <a:p>
            <a:r>
              <a:rPr lang="en-GB" sz="2800" dirty="0" smtClean="0"/>
              <a:t>What is the purpose of a security policy</a:t>
            </a:r>
          </a:p>
          <a:p>
            <a:r>
              <a:rPr lang="en-GB" sz="2800" dirty="0" smtClean="0"/>
              <a:t>How can we </a:t>
            </a:r>
            <a:r>
              <a:rPr lang="en-GB" sz="2800" dirty="0" smtClean="0"/>
              <a:t>undertake  </a:t>
            </a:r>
            <a:r>
              <a:rPr lang="en-GB" sz="2800" dirty="0" smtClean="0"/>
              <a:t>effect back-ups</a:t>
            </a:r>
            <a:endParaRPr lang="en-GB" sz="2800" dirty="0"/>
          </a:p>
        </p:txBody>
      </p:sp>
    </p:spTree>
    <p:extLst>
      <p:ext uri="{BB962C8B-B14F-4D97-AF65-F5344CB8AC3E}">
        <p14:creationId xmlns:p14="http://schemas.microsoft.com/office/powerpoint/2010/main" val="37992797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COMP3201 Exam questions</a:t>
            </a:r>
            <a:endParaRPr lang="en-GB" dirty="0"/>
          </a:p>
        </p:txBody>
      </p:sp>
      <p:sp>
        <p:nvSpPr>
          <p:cNvPr id="3" name="Content Placeholder 2"/>
          <p:cNvSpPr>
            <a:spLocks noGrp="1"/>
          </p:cNvSpPr>
          <p:nvPr>
            <p:ph idx="1"/>
          </p:nvPr>
        </p:nvSpPr>
        <p:spPr/>
        <p:txBody>
          <a:bodyPr>
            <a:normAutofit lnSpcReduction="10000"/>
          </a:bodyPr>
          <a:lstStyle/>
          <a:p>
            <a:pPr lvl="0"/>
            <a:r>
              <a:rPr lang="en-GB" sz="2800" dirty="0"/>
              <a:t>You have recently been appointed as systems manager. Your organisation’s Chief Information Officer (CIO) wants you to review the security plan.</a:t>
            </a:r>
          </a:p>
          <a:p>
            <a:pPr lvl="1"/>
            <a:r>
              <a:rPr lang="en-GB" sz="2400" dirty="0" smtClean="0"/>
              <a:t>Explain </a:t>
            </a:r>
            <a:r>
              <a:rPr lang="en-GB" sz="2400" dirty="0"/>
              <a:t>why a security plan is necessary</a:t>
            </a:r>
            <a:r>
              <a:rPr lang="en-GB" sz="2400" dirty="0" smtClean="0"/>
              <a:t>. 7 Marks</a:t>
            </a:r>
          </a:p>
          <a:p>
            <a:pPr lvl="1"/>
            <a:r>
              <a:rPr lang="en-GB" sz="2400" dirty="0"/>
              <a:t>When writing a Security plan what do you need to consider  8Marks</a:t>
            </a:r>
          </a:p>
          <a:p>
            <a:pPr lvl="1"/>
            <a:r>
              <a:rPr lang="en-GB" sz="2400" dirty="0" smtClean="0"/>
              <a:t>What </a:t>
            </a:r>
            <a:r>
              <a:rPr lang="en-GB" sz="2400" dirty="0"/>
              <a:t>is the difference between a security plan and a security policy 7 Marks</a:t>
            </a:r>
          </a:p>
          <a:p>
            <a:pPr lvl="1"/>
            <a:r>
              <a:rPr lang="en-GB" sz="2400" dirty="0"/>
              <a:t>When writing a Security plan what do you need to consider </a:t>
            </a:r>
            <a:r>
              <a:rPr lang="en-GB" sz="2400" dirty="0" smtClean="0"/>
              <a:t>8 Marks</a:t>
            </a:r>
          </a:p>
          <a:p>
            <a:pPr lvl="1"/>
            <a:r>
              <a:rPr lang="en-GB" sz="2400" dirty="0" smtClean="0"/>
              <a:t>Back-ups </a:t>
            </a:r>
            <a:r>
              <a:rPr lang="en-GB" sz="2400" dirty="0"/>
              <a:t>are part of a good recovery plan, give two examples of back-up procedures. 8 Marks</a:t>
            </a:r>
          </a:p>
        </p:txBody>
      </p:sp>
    </p:spTree>
    <p:extLst>
      <p:ext uri="{BB962C8B-B14F-4D97-AF65-F5344CB8AC3E}">
        <p14:creationId xmlns:p14="http://schemas.microsoft.com/office/powerpoint/2010/main" val="108190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Corporate Governance</a:t>
            </a:r>
            <a:endParaRPr lang="en-GB" dirty="0"/>
          </a:p>
        </p:txBody>
      </p:sp>
      <p:sp>
        <p:nvSpPr>
          <p:cNvPr id="3" name="Content Placeholder 2"/>
          <p:cNvSpPr>
            <a:spLocks noGrp="1"/>
          </p:cNvSpPr>
          <p:nvPr>
            <p:ph idx="1"/>
          </p:nvPr>
        </p:nvSpPr>
        <p:spPr/>
        <p:txBody>
          <a:bodyPr>
            <a:normAutofit/>
          </a:bodyPr>
          <a:lstStyle/>
          <a:p>
            <a:r>
              <a:rPr lang="en-GB" sz="3200" dirty="0" smtClean="0"/>
              <a:t> </a:t>
            </a:r>
            <a:r>
              <a:rPr lang="en-GB" sz="3200" dirty="0"/>
              <a:t>“is the system by which companies are directed and controlled” (Cadbury, 1992</a:t>
            </a:r>
            <a:r>
              <a:rPr lang="en-GB" sz="3200" dirty="0" smtClean="0"/>
              <a:t>).</a:t>
            </a:r>
          </a:p>
          <a:p>
            <a:r>
              <a:rPr lang="en-GB" sz="3200" dirty="0" smtClean="0"/>
              <a:t>Responsibility </a:t>
            </a:r>
            <a:r>
              <a:rPr lang="en-GB" sz="3200" dirty="0"/>
              <a:t>of the board of directors </a:t>
            </a:r>
            <a:r>
              <a:rPr lang="en-GB" sz="3200" dirty="0" smtClean="0"/>
              <a:t>to :</a:t>
            </a:r>
          </a:p>
          <a:p>
            <a:pPr lvl="1"/>
            <a:r>
              <a:rPr lang="en-GB" sz="2900" dirty="0" smtClean="0"/>
              <a:t>provide </a:t>
            </a:r>
            <a:r>
              <a:rPr lang="en-GB" sz="2900" dirty="0"/>
              <a:t>strategic direction, </a:t>
            </a:r>
            <a:endParaRPr lang="en-GB" sz="2900" dirty="0" smtClean="0"/>
          </a:p>
          <a:p>
            <a:pPr lvl="1"/>
            <a:r>
              <a:rPr lang="en-GB" sz="2900" dirty="0" smtClean="0"/>
              <a:t>ensuring </a:t>
            </a:r>
            <a:r>
              <a:rPr lang="en-GB" sz="2900" dirty="0"/>
              <a:t>objectives have been achieved, </a:t>
            </a:r>
            <a:endParaRPr lang="en-GB" sz="2900" dirty="0" smtClean="0"/>
          </a:p>
          <a:p>
            <a:pPr lvl="1"/>
            <a:r>
              <a:rPr lang="en-GB" sz="2900" dirty="0" smtClean="0"/>
              <a:t>ascertaining </a:t>
            </a:r>
            <a:r>
              <a:rPr lang="en-GB" sz="2900" dirty="0"/>
              <a:t>risks are managed appropriately </a:t>
            </a:r>
            <a:endParaRPr lang="en-GB" sz="2900" dirty="0" smtClean="0"/>
          </a:p>
          <a:p>
            <a:pPr lvl="1"/>
            <a:r>
              <a:rPr lang="en-GB" sz="2900" dirty="0" smtClean="0"/>
              <a:t>verifying </a:t>
            </a:r>
            <a:r>
              <a:rPr lang="en-GB" sz="2900" dirty="0"/>
              <a:t>that the organisational resources are used responsibly </a:t>
            </a:r>
            <a:endParaRPr lang="en-GB" sz="2900" dirty="0" smtClean="0"/>
          </a:p>
          <a:p>
            <a:r>
              <a:rPr lang="en-GB" sz="3200" dirty="0" smtClean="0"/>
              <a:t>Not Management but direct and contro</a:t>
            </a:r>
            <a:r>
              <a:rPr lang="en-GB" sz="3200" dirty="0"/>
              <a:t>l</a:t>
            </a:r>
          </a:p>
        </p:txBody>
      </p:sp>
    </p:spTree>
    <p:extLst>
      <p:ext uri="{BB962C8B-B14F-4D97-AF65-F5344CB8AC3E}">
        <p14:creationId xmlns:p14="http://schemas.microsoft.com/office/powerpoint/2010/main" val="315225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Corporate Governance</a:t>
            </a:r>
          </a:p>
        </p:txBody>
      </p:sp>
      <p:sp>
        <p:nvSpPr>
          <p:cNvPr id="3" name="Content Placeholder 2"/>
          <p:cNvSpPr>
            <a:spLocks noGrp="1"/>
          </p:cNvSpPr>
          <p:nvPr>
            <p:ph idx="1"/>
          </p:nvPr>
        </p:nvSpPr>
        <p:spPr/>
        <p:txBody>
          <a:bodyPr>
            <a:normAutofit/>
          </a:bodyPr>
          <a:lstStyle/>
          <a:p>
            <a:r>
              <a:rPr lang="en-GB" sz="2800" dirty="0" smtClean="0"/>
              <a:t>Create an organisational Culture do the organisations achieves its goal</a:t>
            </a:r>
          </a:p>
          <a:p>
            <a:pPr lvl="1"/>
            <a:r>
              <a:rPr lang="en-GB" sz="2500" dirty="0"/>
              <a:t>directed by producing the policies, standards and procedures from the strategic to the tactical to the operational level, </a:t>
            </a:r>
            <a:endParaRPr lang="en-GB" sz="2500" dirty="0" smtClean="0"/>
          </a:p>
          <a:p>
            <a:pPr lvl="1"/>
            <a:r>
              <a:rPr lang="en-GB" sz="2500" dirty="0" smtClean="0"/>
              <a:t> </a:t>
            </a:r>
            <a:r>
              <a:rPr lang="en-GB" sz="2500" dirty="0"/>
              <a:t>controlled by measuring, monitoring and reporting compliance, from the operational to the tactical to the strategic level</a:t>
            </a:r>
            <a:r>
              <a:rPr lang="en-GB" sz="2500" dirty="0" smtClean="0"/>
              <a:t>,</a:t>
            </a:r>
          </a:p>
          <a:p>
            <a:pPr lvl="1"/>
            <a:r>
              <a:rPr lang="en-GB" sz="2500" dirty="0" smtClean="0"/>
              <a:t> </a:t>
            </a:r>
            <a:r>
              <a:rPr lang="en-GB" sz="2500" dirty="0"/>
              <a:t>which are all subject to laws and regulations</a:t>
            </a:r>
          </a:p>
        </p:txBody>
      </p:sp>
    </p:spTree>
    <p:extLst>
      <p:ext uri="{BB962C8B-B14F-4D97-AF65-F5344CB8AC3E}">
        <p14:creationId xmlns:p14="http://schemas.microsoft.com/office/powerpoint/2010/main" val="347088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Corporate Governance</a:t>
            </a:r>
          </a:p>
        </p:txBody>
      </p:sp>
      <p:sp>
        <p:nvSpPr>
          <p:cNvPr id="3" name="Content Placeholder 2"/>
          <p:cNvSpPr>
            <a:spLocks noGrp="1"/>
          </p:cNvSpPr>
          <p:nvPr>
            <p:ph idx="1"/>
          </p:nvPr>
        </p:nvSpPr>
        <p:spPr/>
        <p:txBody>
          <a:bodyPr>
            <a:normAutofit lnSpcReduction="10000"/>
          </a:bodyPr>
          <a:lstStyle/>
          <a:p>
            <a:r>
              <a:rPr lang="en-GB" sz="2800" dirty="0" smtClean="0"/>
              <a:t>Hit the headline in the 1990s because of several scandals Maxwell (UK) Enron (USA)</a:t>
            </a:r>
          </a:p>
          <a:p>
            <a:pPr lvl="1"/>
            <a:r>
              <a:rPr lang="en-GB" sz="2400" dirty="0"/>
              <a:t>In </a:t>
            </a:r>
            <a:r>
              <a:rPr lang="en-GB" sz="2400" dirty="0" smtClean="0"/>
              <a:t>response </a:t>
            </a:r>
            <a:r>
              <a:rPr lang="en-GB" sz="2400" dirty="0"/>
              <a:t>new laws and regulations, principles and frameworks have been </a:t>
            </a:r>
            <a:r>
              <a:rPr lang="en-GB" sz="2400" dirty="0" smtClean="0"/>
              <a:t>developed.</a:t>
            </a:r>
          </a:p>
          <a:p>
            <a:pPr lvl="1"/>
            <a:r>
              <a:rPr lang="en-US" sz="2400" dirty="0" smtClean="0"/>
              <a:t>effectiveness </a:t>
            </a:r>
            <a:r>
              <a:rPr lang="en-US" sz="2400" dirty="0"/>
              <a:t>of good CG is based on transparency and information </a:t>
            </a:r>
            <a:r>
              <a:rPr lang="en-US" sz="2400" dirty="0" smtClean="0"/>
              <a:t>disclosure</a:t>
            </a:r>
          </a:p>
          <a:p>
            <a:pPr lvl="1"/>
            <a:r>
              <a:rPr lang="en-GB" sz="2400" dirty="0"/>
              <a:t>The Sarbanes-Oxley Act of 2002 was </a:t>
            </a:r>
            <a:r>
              <a:rPr lang="en-GB" sz="2400" dirty="0" smtClean="0"/>
              <a:t>enacted</a:t>
            </a:r>
          </a:p>
          <a:p>
            <a:pPr lvl="1"/>
            <a:r>
              <a:rPr lang="en-GB" sz="2400" dirty="0"/>
              <a:t>Organisation for Economic Co-operation and </a:t>
            </a:r>
            <a:r>
              <a:rPr lang="en-GB" sz="2400" dirty="0" smtClean="0"/>
              <a:t>Development:- Principles </a:t>
            </a:r>
            <a:r>
              <a:rPr lang="en-GB" sz="2400" dirty="0"/>
              <a:t>of Corporate Governance, first published as the OECD Principles in 1999, revised in 2004 and revised again and endorsed by the G20 in </a:t>
            </a:r>
            <a:r>
              <a:rPr lang="en-GB" sz="2400" dirty="0" smtClean="0"/>
              <a:t>2015</a:t>
            </a:r>
          </a:p>
          <a:p>
            <a:pPr lvl="1"/>
            <a:r>
              <a:rPr lang="en-GB" sz="2400" dirty="0"/>
              <a:t>The UK passed the Bribery Act in 2010.</a:t>
            </a:r>
          </a:p>
        </p:txBody>
      </p:sp>
    </p:spTree>
    <p:extLst>
      <p:ext uri="{BB962C8B-B14F-4D97-AF65-F5344CB8AC3E}">
        <p14:creationId xmlns:p14="http://schemas.microsoft.com/office/powerpoint/2010/main" val="4186104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2219</TotalTime>
  <Words>3472</Words>
  <Application>Microsoft Office PowerPoint</Application>
  <PresentationFormat>On-screen Show (4:3)</PresentationFormat>
  <Paragraphs>465</Paragraphs>
  <Slides>65</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Calibri Light</vt:lpstr>
      <vt:lpstr>GillSans</vt:lpstr>
      <vt:lpstr>Lucida Sans Unicode</vt:lpstr>
      <vt:lpstr>Verdana</vt:lpstr>
      <vt:lpstr>Wingdings</vt:lpstr>
      <vt:lpstr>Office Theme</vt:lpstr>
      <vt:lpstr>COMP6230 Implementing Cyber Security</vt:lpstr>
      <vt:lpstr>PowerPoint Presentation</vt:lpstr>
      <vt:lpstr>Today's Programme</vt:lpstr>
      <vt:lpstr>Security Administration</vt:lpstr>
      <vt:lpstr>Security Administration</vt:lpstr>
      <vt:lpstr>Governance</vt:lpstr>
      <vt:lpstr>Corporate Governance</vt:lpstr>
      <vt:lpstr>Corporate Governance</vt:lpstr>
      <vt:lpstr>Corporate Governance</vt:lpstr>
      <vt:lpstr>Corporate Governance</vt:lpstr>
      <vt:lpstr>IT Governance</vt:lpstr>
      <vt:lpstr>IT Governance</vt:lpstr>
      <vt:lpstr>IT Governance</vt:lpstr>
      <vt:lpstr>IT Security</vt:lpstr>
      <vt:lpstr>Information Security Governance</vt:lpstr>
      <vt:lpstr>Information Security Governance</vt:lpstr>
      <vt:lpstr>Information Security Governance</vt:lpstr>
      <vt:lpstr>Information Security Governance</vt:lpstr>
      <vt:lpstr>IT Governance</vt:lpstr>
      <vt:lpstr>Planning</vt:lpstr>
      <vt:lpstr>Planning</vt:lpstr>
      <vt:lpstr>In groups</vt:lpstr>
      <vt:lpstr>Purpose of a Security Plan </vt:lpstr>
      <vt:lpstr>Purpose of a Security Plan </vt:lpstr>
      <vt:lpstr>Security planning is part of Corporate planning</vt:lpstr>
      <vt:lpstr>Planning</vt:lpstr>
      <vt:lpstr>Planning</vt:lpstr>
      <vt:lpstr>Security Plan Contents</vt:lpstr>
      <vt:lpstr>Security Plan Contents</vt:lpstr>
      <vt:lpstr>Incident Response</vt:lpstr>
      <vt:lpstr>Background</vt:lpstr>
      <vt:lpstr>Background</vt:lpstr>
      <vt:lpstr>Incident Response Overview</vt:lpstr>
      <vt:lpstr>Incident Response Overview</vt:lpstr>
      <vt:lpstr>Incident Response Plan Overview</vt:lpstr>
      <vt:lpstr>Incident Response Plan:- Advances planning</vt:lpstr>
      <vt:lpstr>Incident Response Plan:- Advances planning</vt:lpstr>
      <vt:lpstr>Incident Response Plan</vt:lpstr>
      <vt:lpstr>Incident Response Plan Overview</vt:lpstr>
      <vt:lpstr>Incident Response Plan: Review</vt:lpstr>
      <vt:lpstr>Incident Response Plan: Review</vt:lpstr>
      <vt:lpstr>Incident Response</vt:lpstr>
      <vt:lpstr>HP Incident Response</vt:lpstr>
      <vt:lpstr>HP Incident Response</vt:lpstr>
      <vt:lpstr>HP Incident Response</vt:lpstr>
      <vt:lpstr>HP Incident Response</vt:lpstr>
      <vt:lpstr>Policy</vt:lpstr>
      <vt:lpstr>What would you expect a security policy to do?  What is the difference between a Security policy for a n Organisation and a Network?</vt:lpstr>
      <vt:lpstr>Policy</vt:lpstr>
      <vt:lpstr>Policy</vt:lpstr>
      <vt:lpstr>Policy</vt:lpstr>
      <vt:lpstr>Policy</vt:lpstr>
      <vt:lpstr>Network Security Policy</vt:lpstr>
      <vt:lpstr>Continuity Planning</vt:lpstr>
      <vt:lpstr>Business Continuity Plan</vt:lpstr>
      <vt:lpstr>Business Continuity Plan</vt:lpstr>
      <vt:lpstr>Business Continuity Plan</vt:lpstr>
      <vt:lpstr>Planning</vt:lpstr>
      <vt:lpstr>Recovering </vt:lpstr>
      <vt:lpstr>Back-ups</vt:lpstr>
      <vt:lpstr>Grandfather-father-son</vt:lpstr>
      <vt:lpstr>Tower of Hanoi</vt:lpstr>
      <vt:lpstr>Summary</vt:lpstr>
      <vt:lpstr>Questions </vt:lpstr>
      <vt:lpstr>COMP3201 Exam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B Wills</dc:creator>
  <cp:lastModifiedBy>gbw@soton.ac.uk</cp:lastModifiedBy>
  <cp:revision>68</cp:revision>
  <dcterms:created xsi:type="dcterms:W3CDTF">2006-08-16T00:00:00Z</dcterms:created>
  <dcterms:modified xsi:type="dcterms:W3CDTF">2016-10-13T06:44:37Z</dcterms:modified>
</cp:coreProperties>
</file>