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94" r:id="rId3"/>
    <p:sldId id="291" r:id="rId4"/>
    <p:sldId id="292" r:id="rId5"/>
    <p:sldId id="293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4" r:id="rId22"/>
    <p:sldId id="276" r:id="rId23"/>
    <p:sldId id="295" r:id="rId24"/>
    <p:sldId id="296" r:id="rId25"/>
    <p:sldId id="278" r:id="rId26"/>
    <p:sldId id="279" r:id="rId27"/>
    <p:sldId id="286" r:id="rId28"/>
    <p:sldId id="280" r:id="rId29"/>
    <p:sldId id="285" r:id="rId30"/>
    <p:sldId id="281" r:id="rId31"/>
    <p:sldId id="284" r:id="rId32"/>
    <p:sldId id="282" r:id="rId33"/>
    <p:sldId id="287" r:id="rId34"/>
    <p:sldId id="28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1"/>
    <p:restoredTop sz="82082"/>
  </p:normalViewPr>
  <p:slideViewPr>
    <p:cSldViewPr snapToGrid="0" snapToObjects="1">
      <p:cViewPr varScale="1">
        <p:scale>
          <a:sx n="118" d="100"/>
          <a:sy n="118" d="100"/>
        </p:scale>
        <p:origin x="10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5F2E1-1581-4D40-8DC6-B8EBC1EAF4E1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513E7-8318-C64B-BE5B-5F874EBDA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Philip Hammond added that hostile "foreign actors" were developing techniques that threaten the country's electrical grid and airports.</a:t>
            </a:r>
          </a:p>
          <a:p>
            <a:pPr fontAlgn="base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warning came within a speech describing how the government plans to spend a previously announced £1.9bn sum on cybersecurity.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452E7-A976-134C-A6AF-2E0A82259A0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5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Ukrainian activists have compromised 2,337 messages in the Microsoft Outlook accounts of two assistants to a top aide of Vladimir Putin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452E7-A976-134C-A6AF-2E0A82259A0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Phoenix teenager mistakenly tweeted a link to JavaScript exploit which forced iOS devices to automatically dial and re-dial 911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452E7-A976-134C-A6AF-2E0A82259A0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00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they really be that simple? If you</a:t>
            </a:r>
            <a:r>
              <a:rPr lang="en-US" baseline="0" dirty="0" smtClean="0"/>
              <a:t> take a look at some of the university systems, you’ll find they can be. Wait, I probably shouldn’t say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513E7-8318-C64B-BE5B-5F874EBDA9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513E7-8318-C64B-BE5B-5F874EBDA9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513E7-8318-C64B-BE5B-5F874EBDA9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6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2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2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1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0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2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4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76B94-C508-7648-B96F-FD171F83F846}" type="datetimeFigureOut">
              <a:rPr lang="en-US" smtClean="0"/>
              <a:t>11/2/16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1F335-26A9-7F40-8027-86743EE2E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3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urnitin.com/" TargetMode="Externa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COMP6230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Expected the Unexpected</a:t>
            </a:r>
          </a:p>
          <a:p>
            <a:endParaRPr lang="en-US" dirty="0"/>
          </a:p>
          <a:p>
            <a:r>
              <a:rPr lang="en-US" dirty="0" smtClean="0"/>
              <a:t>Oliver Bills</a:t>
            </a:r>
          </a:p>
          <a:p>
            <a:r>
              <a:rPr lang="en-US" dirty="0" err="1" smtClean="0"/>
              <a:t>ofb@ecs.soton.ac.uk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Developer Toolbar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Disable things on the page (e.g. </a:t>
            </a:r>
            <a:r>
              <a:rPr lang="en-US" dirty="0" err="1" smtClean="0"/>
              <a:t>javascript</a:t>
            </a:r>
            <a:r>
              <a:rPr lang="en-US" dirty="0" smtClean="0"/>
              <a:t>)</a:t>
            </a:r>
          </a:p>
          <a:p>
            <a:r>
              <a:rPr lang="en-US" dirty="0" smtClean="0"/>
              <a:t>Show things that would otherwise be hidden</a:t>
            </a:r>
          </a:p>
          <a:p>
            <a:r>
              <a:rPr lang="en-US" dirty="0" smtClean="0"/>
              <a:t>View form details</a:t>
            </a:r>
          </a:p>
          <a:p>
            <a:r>
              <a:rPr lang="en-US" dirty="0" smtClean="0"/>
              <a:t>View and edit cookie details</a:t>
            </a:r>
          </a:p>
          <a:p>
            <a:r>
              <a:rPr lang="en-US" dirty="0" smtClean="0"/>
              <a:t>Manipulate forms directly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3438"/>
            <a:ext cx="9144000" cy="20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form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137" y="1931282"/>
            <a:ext cx="5001491" cy="164176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View form details on the page</a:t>
            </a:r>
          </a:p>
          <a:p>
            <a:r>
              <a:rPr lang="en-US" dirty="0" smtClean="0"/>
              <a:t>View a summary of the form, including all fields</a:t>
            </a:r>
          </a:p>
          <a:p>
            <a:r>
              <a:rPr lang="en-US" dirty="0" smtClean="0"/>
              <a:t>Edit all form fields (including hidden fields)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691" y="2262363"/>
            <a:ext cx="3548416" cy="18243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74" y="4086690"/>
            <a:ext cx="6569746" cy="277130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315628" y="4177771"/>
            <a:ext cx="5001491" cy="164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Why is this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and edit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all the cookies from this domain</a:t>
            </a:r>
          </a:p>
          <a:p>
            <a:r>
              <a:rPr lang="en-US" dirty="0" smtClean="0"/>
              <a:t>Edit cookies</a:t>
            </a:r>
          </a:p>
          <a:p>
            <a:r>
              <a:rPr lang="en-US" dirty="0" smtClean="0"/>
              <a:t>Clear and disable cookies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232501" y="5840317"/>
            <a:ext cx="5001491" cy="164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Why is this useful?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64558"/>
            <a:ext cx="4343977" cy="28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Disable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826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Many websites rely on </a:t>
            </a:r>
            <a:r>
              <a:rPr lang="en-US" dirty="0" err="1" smtClean="0"/>
              <a:t>javascript</a:t>
            </a:r>
            <a:r>
              <a:rPr lang="en-US" dirty="0" smtClean="0"/>
              <a:t>, cookies, sessions</a:t>
            </a:r>
          </a:p>
          <a:p>
            <a:r>
              <a:rPr lang="en-US" dirty="0" smtClean="0"/>
              <a:t>But how do they handle it when they’re disabled?</a:t>
            </a:r>
          </a:p>
          <a:p>
            <a:pPr lvl="1"/>
            <a:r>
              <a:rPr lang="en-US" dirty="0" smtClean="0"/>
              <a:t>They can break in spectacular ways</a:t>
            </a:r>
            <a:r>
              <a:rPr lang="is-IS" dirty="0" smtClean="0"/>
              <a:t>…</a:t>
            </a:r>
          </a:p>
          <a:p>
            <a:pPr lvl="1"/>
            <a:r>
              <a:rPr lang="en-US" dirty="0">
                <a:hlinkClick r:id="rId2"/>
              </a:rPr>
              <a:t>http://turnitin.com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That’s bad form!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5172363"/>
            <a:ext cx="6045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7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 to explore and manipulate the DOM</a:t>
            </a:r>
          </a:p>
          <a:p>
            <a:pPr lvl="1"/>
            <a:r>
              <a:rPr lang="en-US" dirty="0" smtClean="0"/>
              <a:t>The make-up of the page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47" y="2945776"/>
            <a:ext cx="4486706" cy="39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1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us to execute </a:t>
            </a:r>
            <a:r>
              <a:rPr lang="en-US" dirty="0" err="1" smtClean="0"/>
              <a:t>javascript</a:t>
            </a:r>
            <a:r>
              <a:rPr lang="en-US" dirty="0" smtClean="0"/>
              <a:t> code in the context of the page</a:t>
            </a:r>
          </a:p>
          <a:p>
            <a:r>
              <a:rPr lang="en-US" dirty="0" smtClean="0"/>
              <a:t>Allows us to view the console – any errors?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3751263"/>
            <a:ext cx="89662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9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us to view the resources that the page loads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954411"/>
            <a:ext cx="4560455" cy="36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Developer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us watch AJAX requests, the request data and the responses</a:t>
            </a:r>
          </a:p>
          <a:p>
            <a:pPr lvl="1"/>
            <a:r>
              <a:rPr lang="en-US" dirty="0" smtClean="0"/>
              <a:t>Learn about how the internal communication works</a:t>
            </a:r>
          </a:p>
          <a:p>
            <a:pPr lvl="1"/>
            <a:r>
              <a:rPr lang="en-US" dirty="0" smtClean="0"/>
              <a:t>We can send our own messages</a:t>
            </a:r>
            <a:r>
              <a:rPr lang="is-IS" dirty="0" smtClean="0"/>
              <a:t>…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8358"/>
            <a:ext cx="9144000" cy="12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what cookies are being set</a:t>
            </a:r>
          </a:p>
          <a:p>
            <a:pPr lvl="1"/>
            <a:r>
              <a:rPr lang="en-US" dirty="0" smtClean="0"/>
              <a:t>What properties the cookies have</a:t>
            </a:r>
          </a:p>
          <a:p>
            <a:r>
              <a:rPr lang="en-US" dirty="0" smtClean="0"/>
              <a:t>Ability to edit cookie content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5822"/>
            <a:ext cx="9144000" cy="23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Burp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Burp suite is an intercepting proxy</a:t>
            </a:r>
          </a:p>
          <a:p>
            <a:r>
              <a:rPr lang="en-US" dirty="0" smtClean="0"/>
              <a:t>While you browse, everything passes through it</a:t>
            </a:r>
          </a:p>
          <a:p>
            <a:pPr lvl="1"/>
            <a:r>
              <a:rPr lang="en-US" dirty="0" smtClean="0"/>
              <a:t>It collects information</a:t>
            </a:r>
          </a:p>
          <a:p>
            <a:pPr lvl="1"/>
            <a:r>
              <a:rPr lang="en-US" dirty="0" smtClean="0"/>
              <a:t>It allows you to track what you have done</a:t>
            </a:r>
          </a:p>
          <a:p>
            <a:pPr lvl="1"/>
            <a:r>
              <a:rPr lang="en-US" dirty="0" smtClean="0"/>
              <a:t>It allows you to review previous requests and responses</a:t>
            </a:r>
          </a:p>
          <a:p>
            <a:pPr lvl="1"/>
            <a:r>
              <a:rPr lang="en-US" dirty="0" smtClean="0"/>
              <a:t>Most importantly, it lets you manipulate everything!</a:t>
            </a:r>
          </a:p>
        </p:txBody>
      </p:sp>
    </p:spTree>
    <p:extLst>
      <p:ext uri="{BB962C8B-B14F-4D97-AF65-F5344CB8AC3E}">
        <p14:creationId xmlns:p14="http://schemas.microsoft.com/office/powerpoint/2010/main" val="122747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this is the answer</a:t>
            </a:r>
            <a:r>
              <a:rPr lang="is-IS" dirty="0" smtClean="0"/>
              <a:t>…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was the question?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0" y="847665"/>
            <a:ext cx="2274793" cy="22884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9894308">
            <a:off x="5037015" y="757028"/>
            <a:ext cx="209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Sponsored by</a:t>
            </a:r>
            <a:r>
              <a:rPr lang="is-IS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5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Burp Suite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75855" y="2105891"/>
            <a:ext cx="1801090" cy="17733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39345" y="2105891"/>
            <a:ext cx="1884219" cy="17733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2576945" y="2992582"/>
            <a:ext cx="3962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65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Burp Suite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5855" y="2105891"/>
            <a:ext cx="1801090" cy="17733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14255" y="1801091"/>
            <a:ext cx="2854036" cy="25769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Burp Suite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39345" y="2105891"/>
            <a:ext cx="1884219" cy="177338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2576945" y="2992582"/>
            <a:ext cx="637310" cy="27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902035" y="2964873"/>
            <a:ext cx="637310" cy="27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9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Intercepting Proxy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listens on a port on your computer, typically 8080</a:t>
            </a:r>
          </a:p>
          <a:p>
            <a:r>
              <a:rPr lang="en-US" dirty="0" smtClean="0"/>
              <a:t>Redirect your security testing traffic through that port</a:t>
            </a:r>
          </a:p>
          <a:p>
            <a:r>
              <a:rPr lang="en-US" dirty="0" smtClean="0"/>
              <a:t>It’ll then go through the proxy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4432300"/>
            <a:ext cx="54356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our proxy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976"/>
            <a:ext cx="9144000" cy="48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our proxy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8046"/>
            <a:ext cx="9144000" cy="222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five levels of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Exploiting the obvious</a:t>
            </a:r>
          </a:p>
          <a:p>
            <a:r>
              <a:rPr lang="en-US" dirty="0" smtClean="0"/>
              <a:t>Hiding in plain sight</a:t>
            </a:r>
          </a:p>
          <a:p>
            <a:r>
              <a:rPr lang="en-US" dirty="0" smtClean="0"/>
              <a:t>Following the subtle clues</a:t>
            </a:r>
          </a:p>
          <a:p>
            <a:r>
              <a:rPr lang="en-US" dirty="0" smtClean="0"/>
              <a:t>Informed guessing</a:t>
            </a:r>
          </a:p>
          <a:p>
            <a:r>
              <a:rPr lang="en-US" dirty="0" smtClean="0"/>
              <a:t>Brute forcing</a:t>
            </a:r>
          </a:p>
          <a:p>
            <a:endParaRPr lang="en-US" dirty="0"/>
          </a:p>
          <a:p>
            <a:r>
              <a:rPr lang="en-US" b="1" dirty="0" smtClean="0"/>
              <a:t>The higher up the list, the better!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97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five levels of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Exploiting the </a:t>
            </a:r>
            <a:r>
              <a:rPr lang="en-US" b="1" dirty="0" smtClean="0"/>
              <a:t>obvious</a:t>
            </a:r>
          </a:p>
          <a:p>
            <a:pPr lvl="1"/>
            <a:r>
              <a:rPr lang="en-US" dirty="0" smtClean="0"/>
              <a:t>A bug in the application</a:t>
            </a:r>
          </a:p>
          <a:p>
            <a:pPr lvl="1"/>
            <a:r>
              <a:rPr lang="en-US" dirty="0" smtClean="0"/>
              <a:t>Exposed functionality</a:t>
            </a:r>
          </a:p>
          <a:p>
            <a:pPr lvl="1"/>
            <a:r>
              <a:rPr lang="en-US" dirty="0" smtClean="0"/>
              <a:t>Out of date software</a:t>
            </a:r>
            <a:endParaRPr lang="en-US" dirty="0"/>
          </a:p>
          <a:p>
            <a:r>
              <a:rPr lang="en-US" dirty="0"/>
              <a:t>Hiding in plain sight</a:t>
            </a:r>
          </a:p>
          <a:p>
            <a:r>
              <a:rPr lang="en-US" dirty="0"/>
              <a:t>Following the subtle clues</a:t>
            </a:r>
          </a:p>
          <a:p>
            <a:r>
              <a:rPr lang="en-US" dirty="0"/>
              <a:t>Informed guessing</a:t>
            </a:r>
          </a:p>
          <a:p>
            <a:r>
              <a:rPr lang="en-US" dirty="0"/>
              <a:t>Brute forcing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1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14"/>
            <a:ext cx="7975600" cy="372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09" y="2879670"/>
            <a:ext cx="6650182" cy="39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five levels of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Exploiting the </a:t>
            </a:r>
            <a:r>
              <a:rPr lang="en-US" dirty="0" smtClean="0"/>
              <a:t>obvious</a:t>
            </a:r>
          </a:p>
          <a:p>
            <a:r>
              <a:rPr lang="en-US" b="1" dirty="0" smtClean="0"/>
              <a:t>Hiding </a:t>
            </a:r>
            <a:r>
              <a:rPr lang="en-US" b="1" dirty="0"/>
              <a:t>in plain </a:t>
            </a:r>
            <a:r>
              <a:rPr lang="en-US" b="1" dirty="0" smtClean="0"/>
              <a:t>sight</a:t>
            </a:r>
          </a:p>
          <a:p>
            <a:pPr lvl="1"/>
            <a:r>
              <a:rPr lang="en-US" dirty="0" smtClean="0"/>
              <a:t>Parameter manipulation</a:t>
            </a:r>
          </a:p>
          <a:p>
            <a:pPr lvl="1"/>
            <a:r>
              <a:rPr lang="en-US" dirty="0" smtClean="0"/>
              <a:t>Exposed areas of the application</a:t>
            </a:r>
          </a:p>
          <a:p>
            <a:pPr lvl="1"/>
            <a:r>
              <a:rPr lang="en-US" dirty="0" smtClean="0"/>
              <a:t>Files left behind, developer comments</a:t>
            </a:r>
          </a:p>
          <a:p>
            <a:pPr lvl="1"/>
            <a:r>
              <a:rPr lang="en-US" dirty="0" smtClean="0"/>
              <a:t>Security through obscurity</a:t>
            </a:r>
            <a:endParaRPr lang="en-US" dirty="0"/>
          </a:p>
          <a:p>
            <a:r>
              <a:rPr lang="en-US" dirty="0"/>
              <a:t>Following the subtle clues</a:t>
            </a:r>
          </a:p>
          <a:p>
            <a:r>
              <a:rPr lang="en-US" dirty="0"/>
              <a:t>Informed guessing</a:t>
            </a:r>
          </a:p>
          <a:p>
            <a:r>
              <a:rPr lang="en-US" dirty="0"/>
              <a:t>Brute forcing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143000"/>
            <a:ext cx="67183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0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522"/>
            <a:ext cx="9144000" cy="6225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2954" y="2637692"/>
            <a:ext cx="53984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</a:rPr>
              <a:t>1.9 billion</a:t>
            </a:r>
            <a:endParaRPr lang="en-GB" sz="88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2954" y="4084242"/>
            <a:ext cx="539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</a:rPr>
              <a:t>UK Cybersecurity investment</a:t>
            </a:r>
            <a:endParaRPr lang="en-GB" sz="2400" b="1" dirty="0">
              <a:ln w="158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five levels of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/>
              <a:t>Exploiting the </a:t>
            </a:r>
            <a:r>
              <a:rPr lang="en-US" dirty="0" smtClean="0"/>
              <a:t>obvious</a:t>
            </a:r>
          </a:p>
          <a:p>
            <a:r>
              <a:rPr lang="en-US" dirty="0" smtClean="0"/>
              <a:t>Hiding </a:t>
            </a:r>
            <a:r>
              <a:rPr lang="en-US" dirty="0"/>
              <a:t>in plain sight</a:t>
            </a:r>
          </a:p>
          <a:p>
            <a:r>
              <a:rPr lang="en-US" b="1" dirty="0"/>
              <a:t>Following the subtle </a:t>
            </a:r>
            <a:r>
              <a:rPr lang="en-US" b="1" dirty="0" smtClean="0"/>
              <a:t>clues</a:t>
            </a:r>
          </a:p>
          <a:p>
            <a:pPr lvl="1"/>
            <a:r>
              <a:rPr lang="en-US" dirty="0" smtClean="0"/>
              <a:t>Things that shouldn’t be there – is it needed?</a:t>
            </a:r>
          </a:p>
          <a:p>
            <a:pPr lvl="1"/>
            <a:r>
              <a:rPr lang="en-US" dirty="0" smtClean="0"/>
              <a:t>Things that don’t behave as expected</a:t>
            </a:r>
          </a:p>
          <a:p>
            <a:pPr lvl="1"/>
            <a:r>
              <a:rPr lang="en-US" dirty="0" smtClean="0"/>
              <a:t>Strange ways of doing things</a:t>
            </a:r>
          </a:p>
          <a:p>
            <a:pPr lvl="1"/>
            <a:r>
              <a:rPr lang="en-US" dirty="0" smtClean="0"/>
              <a:t>Anything that looks suspicious</a:t>
            </a:r>
            <a:endParaRPr lang="en-US" dirty="0"/>
          </a:p>
          <a:p>
            <a:r>
              <a:rPr lang="en-US" dirty="0"/>
              <a:t>Informed guessing</a:t>
            </a:r>
          </a:p>
          <a:p>
            <a:r>
              <a:rPr lang="en-US" dirty="0"/>
              <a:t>Brute forcing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99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1559"/>
            <a:ext cx="9144000" cy="69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five levels of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Exploiting the </a:t>
            </a:r>
            <a:r>
              <a:rPr lang="en-US" dirty="0" smtClean="0"/>
              <a:t>obvious</a:t>
            </a:r>
          </a:p>
          <a:p>
            <a:r>
              <a:rPr lang="en-US" dirty="0" smtClean="0"/>
              <a:t>Hiding </a:t>
            </a:r>
            <a:r>
              <a:rPr lang="en-US" dirty="0"/>
              <a:t>in plain sight</a:t>
            </a:r>
          </a:p>
          <a:p>
            <a:r>
              <a:rPr lang="en-US" dirty="0"/>
              <a:t>Following the subtle clues</a:t>
            </a:r>
          </a:p>
          <a:p>
            <a:r>
              <a:rPr lang="en-US" b="1" dirty="0"/>
              <a:t>Informed </a:t>
            </a:r>
            <a:r>
              <a:rPr lang="en-US" b="1" dirty="0" smtClean="0"/>
              <a:t>guessing</a:t>
            </a:r>
          </a:p>
          <a:p>
            <a:pPr lvl="1"/>
            <a:r>
              <a:rPr lang="en-US" dirty="0" smtClean="0"/>
              <a:t>What do we know about the application so far</a:t>
            </a:r>
          </a:p>
          <a:p>
            <a:pPr lvl="1"/>
            <a:r>
              <a:rPr lang="en-US" dirty="0" smtClean="0"/>
              <a:t>What have we noticed</a:t>
            </a:r>
          </a:p>
          <a:p>
            <a:pPr lvl="1"/>
            <a:r>
              <a:rPr lang="en-US" dirty="0" smtClean="0"/>
              <a:t>What conventions are in use</a:t>
            </a:r>
          </a:p>
          <a:p>
            <a:pPr lvl="1"/>
            <a:r>
              <a:rPr lang="en-US" dirty="0" smtClean="0"/>
              <a:t>What framework are they using</a:t>
            </a:r>
          </a:p>
          <a:p>
            <a:pPr lvl="1"/>
            <a:r>
              <a:rPr lang="en-US" dirty="0" smtClean="0"/>
              <a:t>They are logical – so we should be logical</a:t>
            </a:r>
            <a:endParaRPr lang="en-US" dirty="0"/>
          </a:p>
          <a:p>
            <a:r>
              <a:rPr lang="en-US" dirty="0"/>
              <a:t>Brute forcing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917"/>
            <a:ext cx="9144000" cy="487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five levels of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Exploiting the </a:t>
            </a:r>
            <a:r>
              <a:rPr lang="en-US" dirty="0" smtClean="0"/>
              <a:t>obvious</a:t>
            </a:r>
          </a:p>
          <a:p>
            <a:r>
              <a:rPr lang="en-US" dirty="0" smtClean="0"/>
              <a:t>Hiding </a:t>
            </a:r>
            <a:r>
              <a:rPr lang="en-US" dirty="0"/>
              <a:t>in plain sight</a:t>
            </a:r>
          </a:p>
          <a:p>
            <a:r>
              <a:rPr lang="en-US" dirty="0"/>
              <a:t>Following the subtle clues</a:t>
            </a:r>
          </a:p>
          <a:p>
            <a:r>
              <a:rPr lang="en-US" dirty="0"/>
              <a:t>Informed guessing</a:t>
            </a:r>
          </a:p>
          <a:p>
            <a:r>
              <a:rPr lang="en-US" b="1" dirty="0"/>
              <a:t>Brute </a:t>
            </a:r>
            <a:r>
              <a:rPr lang="en-US" b="1" dirty="0" smtClean="0"/>
              <a:t>forcing</a:t>
            </a:r>
          </a:p>
          <a:p>
            <a:pPr lvl="1"/>
            <a:r>
              <a:rPr lang="en-US" dirty="0" smtClean="0"/>
              <a:t>Not ideal! </a:t>
            </a:r>
          </a:p>
          <a:p>
            <a:pPr lvl="1"/>
            <a:r>
              <a:rPr lang="en-US" dirty="0" smtClean="0"/>
              <a:t>Session guessing</a:t>
            </a:r>
          </a:p>
          <a:p>
            <a:pPr lvl="1"/>
            <a:r>
              <a:rPr lang="en-US" dirty="0" smtClean="0"/>
              <a:t>Passwords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2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522"/>
            <a:ext cx="9144000" cy="6225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2954" y="2637692"/>
            <a:ext cx="53984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</a:rPr>
              <a:t>2,337</a:t>
            </a:r>
            <a:endParaRPr lang="en-GB" sz="88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2954" y="4084242"/>
            <a:ext cx="539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</a:rPr>
              <a:t>Putin’s aides messages compromised</a:t>
            </a:r>
            <a:endParaRPr lang="en-GB" sz="2400" b="1" dirty="0">
              <a:ln w="158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522"/>
            <a:ext cx="9144000" cy="6225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2954" y="2637692"/>
            <a:ext cx="53984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 smtClean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</a:rPr>
              <a:t>911</a:t>
            </a:r>
            <a:endParaRPr lang="en-GB" sz="8800" b="1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2954" y="4084242"/>
            <a:ext cx="5398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ln w="158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76200" dir="5400000" algn="t" rotWithShape="0">
                    <a:prstClr val="black">
                      <a:alpha val="40000"/>
                    </a:prstClr>
                  </a:outerShdw>
                </a:effectLst>
              </a:rPr>
              <a:t>Phoenix Teenager’s unintentional DDOS</a:t>
            </a:r>
            <a:endParaRPr lang="en-GB" sz="2400" b="1" dirty="0">
              <a:ln w="158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50800" dist="762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helpful utilities</a:t>
            </a:r>
          </a:p>
          <a:p>
            <a:pPr lvl="1"/>
            <a:r>
              <a:rPr lang="en-US" dirty="0" smtClean="0"/>
              <a:t>Not Internet Explorer or Edge! </a:t>
            </a:r>
          </a:p>
          <a:p>
            <a:pPr lvl="1"/>
            <a:r>
              <a:rPr lang="en-US" dirty="0" smtClean="0"/>
              <a:t>Firefox or Chrome</a:t>
            </a:r>
          </a:p>
          <a:p>
            <a:pPr lvl="1"/>
            <a:r>
              <a:rPr lang="en-US" dirty="0" smtClean="0"/>
              <a:t>Web developer toolbar</a:t>
            </a:r>
          </a:p>
          <a:p>
            <a:pPr lvl="1"/>
            <a:r>
              <a:rPr lang="en-US" dirty="0" smtClean="0"/>
              <a:t>Firebug/Chrome developer tools</a:t>
            </a:r>
          </a:p>
          <a:p>
            <a:pPr lvl="1"/>
            <a:r>
              <a:rPr lang="en-US" dirty="0" err="1" smtClean="0"/>
              <a:t>Firecookie</a:t>
            </a:r>
            <a:r>
              <a:rPr lang="en-US" dirty="0" smtClean="0"/>
              <a:t>/</a:t>
            </a:r>
            <a:r>
              <a:rPr lang="en-US" dirty="0" err="1" smtClean="0"/>
              <a:t>EditThisCookie</a:t>
            </a:r>
            <a:endParaRPr lang="en-US" dirty="0" smtClean="0"/>
          </a:p>
          <a:p>
            <a:r>
              <a:rPr lang="en-US" dirty="0" smtClean="0"/>
              <a:t>Using assisted tools</a:t>
            </a:r>
          </a:p>
          <a:p>
            <a:pPr lvl="1"/>
            <a:r>
              <a:rPr lang="en-US" dirty="0" smtClean="0"/>
              <a:t>Intercepting Proxies</a:t>
            </a:r>
          </a:p>
          <a:p>
            <a:r>
              <a:rPr lang="en-US" dirty="0" smtClean="0"/>
              <a:t>Making use of what we know</a:t>
            </a:r>
          </a:p>
          <a:p>
            <a:r>
              <a:rPr lang="en-US" dirty="0"/>
              <a:t>A look at Rob the </a:t>
            </a:r>
            <a:r>
              <a:rPr lang="en-US" dirty="0" smtClean="0"/>
              <a:t>Shop using our new skills!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 the 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 you manage to Rob the Shop?</a:t>
            </a:r>
          </a:p>
          <a:p>
            <a:endParaRPr lang="en-US" dirty="0" smtClean="0"/>
          </a:p>
          <a:p>
            <a:r>
              <a:rPr lang="en-US" dirty="0" smtClean="0"/>
              <a:t>Was a brief introduction to the basics of some of the vulnerabilities we looked at</a:t>
            </a:r>
          </a:p>
          <a:p>
            <a:r>
              <a:rPr lang="en-US" dirty="0" smtClean="0"/>
              <a:t>Sometimes it really is this simple!</a:t>
            </a:r>
          </a:p>
          <a:p>
            <a:pPr lvl="1"/>
            <a:r>
              <a:rPr lang="en-US" dirty="0" smtClean="0"/>
              <a:t>But it is going to get harder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What vulnerabilities did we find?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74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 the Shop: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exposure</a:t>
            </a:r>
          </a:p>
          <a:p>
            <a:r>
              <a:rPr lang="en-US" dirty="0" smtClean="0"/>
              <a:t>SQL injection</a:t>
            </a:r>
          </a:p>
          <a:p>
            <a:r>
              <a:rPr lang="en-US" dirty="0" err="1" smtClean="0"/>
              <a:t>Authorisation</a:t>
            </a:r>
            <a:r>
              <a:rPr lang="en-US" dirty="0" smtClean="0"/>
              <a:t> bypass</a:t>
            </a:r>
          </a:p>
          <a:p>
            <a:r>
              <a:rPr lang="en-US" dirty="0" smtClean="0"/>
              <a:t>Parameter manipulation/Application logic</a:t>
            </a:r>
          </a:p>
          <a:p>
            <a:r>
              <a:rPr lang="en-US" dirty="0" smtClean="0"/>
              <a:t>XSS</a:t>
            </a:r>
          </a:p>
          <a:p>
            <a:r>
              <a:rPr lang="en-US" dirty="0" smtClean="0"/>
              <a:t>Insecure cookie </a:t>
            </a:r>
            <a:r>
              <a:rPr lang="en-US" dirty="0" err="1" smtClean="0"/>
              <a:t>authorisation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675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Set up our environment</a:t>
            </a:r>
          </a:p>
          <a:p>
            <a:endParaRPr lang="en-US" dirty="0"/>
          </a:p>
          <a:p>
            <a:r>
              <a:rPr lang="en-US" dirty="0" smtClean="0"/>
              <a:t>Google Chrome or Firefox</a:t>
            </a:r>
          </a:p>
          <a:p>
            <a:r>
              <a:rPr lang="en-US" dirty="0" smtClean="0"/>
              <a:t>Web developer extension</a:t>
            </a:r>
          </a:p>
          <a:p>
            <a:r>
              <a:rPr lang="en-US" dirty="0" smtClean="0"/>
              <a:t>Web developer tools/Firebug</a:t>
            </a:r>
          </a:p>
          <a:p>
            <a:r>
              <a:rPr lang="en-US" dirty="0" err="1" smtClean="0"/>
              <a:t>EditThisCookie</a:t>
            </a:r>
            <a:endParaRPr lang="en-US" dirty="0" smtClean="0"/>
          </a:p>
          <a:p>
            <a:r>
              <a:rPr lang="en-US" dirty="0" smtClean="0"/>
              <a:t>Proxy </a:t>
            </a:r>
            <a:r>
              <a:rPr lang="en-US" dirty="0" err="1" smtClean="0"/>
              <a:t>swithcer</a:t>
            </a:r>
            <a:endParaRPr lang="en-US" dirty="0" smtClean="0"/>
          </a:p>
          <a:p>
            <a:r>
              <a:rPr lang="en-US" dirty="0" smtClean="0"/>
              <a:t>Burp Suite</a:t>
            </a:r>
          </a:p>
          <a:p>
            <a:r>
              <a:rPr lang="en-US" dirty="0" err="1" smtClean="0"/>
              <a:t>Dirbuster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823</Words>
  <Application>Microsoft Macintosh PowerPoint</Application>
  <PresentationFormat>On-screen Show (4:3)</PresentationFormat>
  <Paragraphs>175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Calibri</vt:lpstr>
      <vt:lpstr>Arial</vt:lpstr>
      <vt:lpstr>Office Theme</vt:lpstr>
      <vt:lpstr>COMP6230</vt:lpstr>
      <vt:lpstr>If this is the answer…</vt:lpstr>
      <vt:lpstr>PowerPoint Presentation</vt:lpstr>
      <vt:lpstr>PowerPoint Presentation</vt:lpstr>
      <vt:lpstr>PowerPoint Presentation</vt:lpstr>
      <vt:lpstr>Today</vt:lpstr>
      <vt:lpstr>Rob the Shop</vt:lpstr>
      <vt:lpstr>Rob the Shop: Vulnerabilities</vt:lpstr>
      <vt:lpstr>Starting out</vt:lpstr>
      <vt:lpstr>Web Developer Toolbar</vt:lpstr>
      <vt:lpstr>View form details</vt:lpstr>
      <vt:lpstr>View and edit cookies</vt:lpstr>
      <vt:lpstr>Disable functionality</vt:lpstr>
      <vt:lpstr>Web Developer Tools</vt:lpstr>
      <vt:lpstr>Web Developer Tools</vt:lpstr>
      <vt:lpstr>Web Developer Tools</vt:lpstr>
      <vt:lpstr>Web Developer Tools</vt:lpstr>
      <vt:lpstr>Editing Cookies</vt:lpstr>
      <vt:lpstr>Burp Suite</vt:lpstr>
      <vt:lpstr>Burp Suite</vt:lpstr>
      <vt:lpstr>Burp Suite</vt:lpstr>
      <vt:lpstr>Intercepting Proxy</vt:lpstr>
      <vt:lpstr>Setting up our proxy</vt:lpstr>
      <vt:lpstr>Setting up our proxy</vt:lpstr>
      <vt:lpstr>The five levels of attack</vt:lpstr>
      <vt:lpstr>The five levels of attack</vt:lpstr>
      <vt:lpstr>PowerPoint Presentation</vt:lpstr>
      <vt:lpstr>The five levels of attack</vt:lpstr>
      <vt:lpstr>PowerPoint Presentation</vt:lpstr>
      <vt:lpstr>The five levels of attack</vt:lpstr>
      <vt:lpstr>PowerPoint Presentation</vt:lpstr>
      <vt:lpstr>The five levels of attack</vt:lpstr>
      <vt:lpstr>PowerPoint Presentation</vt:lpstr>
      <vt:lpstr>The five levels of attack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COMP3201</dc:title>
  <dc:creator>User</dc:creator>
  <cp:lastModifiedBy>Microsoft Office User</cp:lastModifiedBy>
  <cp:revision>52</cp:revision>
  <dcterms:created xsi:type="dcterms:W3CDTF">2014-10-07T11:09:48Z</dcterms:created>
  <dcterms:modified xsi:type="dcterms:W3CDTF">2016-11-02T08:21:23Z</dcterms:modified>
</cp:coreProperties>
</file>