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322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277" r:id="rId22"/>
    <p:sldId id="278" r:id="rId23"/>
    <p:sldId id="279" r:id="rId24"/>
    <p:sldId id="280" r:id="rId25"/>
    <p:sldId id="281" r:id="rId26"/>
    <p:sldId id="349" r:id="rId27"/>
    <p:sldId id="350" r:id="rId28"/>
    <p:sldId id="3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4B45D4-6DB0-A24B-8F98-5FC1534B3E6A}">
          <p14:sldIdLst>
            <p14:sldId id="256"/>
            <p14:sldId id="257"/>
            <p14:sldId id="258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322"/>
            <p14:sldId id="337"/>
            <p14:sldId id="338"/>
            <p14:sldId id="339"/>
            <p14:sldId id="340"/>
            <p14:sldId id="341"/>
            <p14:sldId id="342"/>
            <p14:sldId id="343"/>
            <p14:sldId id="277"/>
            <p14:sldId id="278"/>
            <p14:sldId id="279"/>
            <p14:sldId id="280"/>
            <p14:sldId id="281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78"/>
    <p:restoredTop sz="94792"/>
  </p:normalViewPr>
  <p:slideViewPr>
    <p:cSldViewPr snapToGrid="0" snapToObjects="1">
      <p:cViewPr varScale="1">
        <p:scale>
          <a:sx n="85" d="100"/>
          <a:sy n="85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B3C4-1D46-0447-B331-52914EE67469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1DBD-F0A5-B748-96D5-6EC4D6930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4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0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2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Category:OWASP_Projec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wasp.org/index.php/XSS_Filter_Evasion_Cheat_Shee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ah.pn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COMP6230: Cybersecurity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 Bills</a:t>
            </a:r>
          </a:p>
          <a:p>
            <a:r>
              <a:rPr lang="en-GB" dirty="0" err="1" smtClean="0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Be 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Continuing from being systematic</a:t>
            </a:r>
          </a:p>
          <a:p>
            <a:r>
              <a:rPr lang="en-US" dirty="0" smtClean="0"/>
              <a:t>Think about</a:t>
            </a:r>
          </a:p>
          <a:p>
            <a:pPr lvl="1"/>
            <a:r>
              <a:rPr lang="en-US" dirty="0" smtClean="0"/>
              <a:t>What is the code doing?</a:t>
            </a:r>
          </a:p>
          <a:p>
            <a:pPr lvl="1"/>
            <a:r>
              <a:rPr lang="en-US" dirty="0" smtClean="0"/>
              <a:t>What interactions are taking place?</a:t>
            </a:r>
          </a:p>
          <a:p>
            <a:pPr lvl="1"/>
            <a:r>
              <a:rPr lang="en-US" dirty="0" smtClean="0"/>
              <a:t>Where could the vulnerabilities be?</a:t>
            </a:r>
          </a:p>
          <a:p>
            <a:pPr lvl="2"/>
            <a:r>
              <a:rPr lang="en-US" dirty="0" smtClean="0"/>
              <a:t>There are certain places they tend to linger…</a:t>
            </a:r>
          </a:p>
        </p:txBody>
      </p:sp>
    </p:spTree>
    <p:extLst>
      <p:ext uri="{BB962C8B-B14F-4D97-AF65-F5344CB8AC3E}">
        <p14:creationId xmlns:p14="http://schemas.microsoft.com/office/powerpoint/2010/main" val="9037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Be Vulcan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might we have in the database?</a:t>
            </a:r>
          </a:p>
          <a:p>
            <a:r>
              <a:rPr lang="en-US" dirty="0" smtClean="0"/>
              <a:t>Which parts take user input?</a:t>
            </a:r>
          </a:p>
          <a:p>
            <a:r>
              <a:rPr lang="en-US" dirty="0" smtClean="0"/>
              <a:t>Which parts of the site does this occur on?</a:t>
            </a:r>
          </a:p>
          <a:p>
            <a:r>
              <a:rPr lang="en-US" dirty="0" smtClean="0"/>
              <a:t>Now we have an attack base!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0" y="3810000"/>
            <a:ext cx="2591332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1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Map out what you’re doing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testing a system you have never seen before – it’s like going to a new city</a:t>
            </a:r>
          </a:p>
          <a:p>
            <a:r>
              <a:rPr lang="en-US" dirty="0" smtClean="0"/>
              <a:t>Before diving in trying to find and exploit things, you want to map out the system</a:t>
            </a:r>
          </a:p>
          <a:p>
            <a:r>
              <a:rPr lang="en-US" dirty="0" smtClean="0"/>
              <a:t>Use the tools to help you do this</a:t>
            </a:r>
          </a:p>
          <a:p>
            <a:pPr lvl="1"/>
            <a:r>
              <a:rPr lang="en-US" dirty="0" smtClean="0"/>
              <a:t>But sometimes some pen and paper is good too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Be your own spider!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449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Map out what you’re doing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What areas of the website are there</a:t>
            </a:r>
          </a:p>
          <a:p>
            <a:r>
              <a:rPr lang="en-GB" dirty="0" smtClean="0"/>
              <a:t>How does each area link to each other</a:t>
            </a:r>
          </a:p>
          <a:p>
            <a:r>
              <a:rPr lang="en-GB" dirty="0" smtClean="0"/>
              <a:t>What forms do they have</a:t>
            </a:r>
          </a:p>
          <a:p>
            <a:pPr lvl="1"/>
            <a:r>
              <a:rPr lang="en-GB" dirty="0" smtClean="0"/>
              <a:t>What inputs are there</a:t>
            </a:r>
          </a:p>
          <a:p>
            <a:r>
              <a:rPr lang="en-GB" dirty="0" smtClean="0"/>
              <a:t>How are they accessed</a:t>
            </a:r>
          </a:p>
          <a:p>
            <a:pPr lvl="1"/>
            <a:r>
              <a:rPr lang="en-GB" dirty="0" smtClean="0"/>
              <a:t>What URL parameters are there</a:t>
            </a:r>
          </a:p>
          <a:p>
            <a:pPr lvl="1"/>
            <a:r>
              <a:rPr lang="en-GB" dirty="0" smtClean="0"/>
              <a:t>What GET parameters are there</a:t>
            </a:r>
          </a:p>
          <a:p>
            <a:r>
              <a:rPr lang="en-GB" dirty="0" smtClean="0"/>
              <a:t>What are the different types of pages</a:t>
            </a:r>
          </a:p>
          <a:p>
            <a:pPr lvl="1"/>
            <a:r>
              <a:rPr lang="en-GB" dirty="0" smtClean="0"/>
              <a:t>Static pages</a:t>
            </a:r>
          </a:p>
          <a:p>
            <a:pPr lvl="1"/>
            <a:r>
              <a:rPr lang="en-GB" dirty="0" smtClean="0"/>
              <a:t>Dynamic pages</a:t>
            </a:r>
          </a:p>
          <a:p>
            <a:pPr lvl="1"/>
            <a:r>
              <a:rPr lang="en-GB" dirty="0" smtClean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9539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Map out what you’re doing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Home page</a:t>
            </a:r>
          </a:p>
          <a:p>
            <a:r>
              <a:rPr lang="en-GB" dirty="0" smtClean="0"/>
              <a:t>About page</a:t>
            </a:r>
          </a:p>
          <a:p>
            <a:r>
              <a:rPr lang="en-GB" dirty="0" smtClean="0"/>
              <a:t>Services page</a:t>
            </a:r>
          </a:p>
          <a:p>
            <a:r>
              <a:rPr lang="en-GB" dirty="0" smtClean="0"/>
              <a:t>My accounts</a:t>
            </a:r>
          </a:p>
          <a:p>
            <a:r>
              <a:rPr lang="en-GB" dirty="0" smtClean="0"/>
              <a:t>Transactions</a:t>
            </a:r>
          </a:p>
          <a:p>
            <a:r>
              <a:rPr lang="en-GB" dirty="0" smtClean="0"/>
              <a:t>Pay bill</a:t>
            </a:r>
          </a:p>
          <a:p>
            <a:r>
              <a:rPr lang="en-GB" dirty="0" smtClean="0"/>
              <a:t>Apply for loan</a:t>
            </a:r>
          </a:p>
          <a:p>
            <a:r>
              <a:rPr lang="en-GB" dirty="0" smtClean="0"/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Map out what you’re doing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Pages (/pages/display/)</a:t>
            </a:r>
          </a:p>
          <a:p>
            <a:pPr lvl="1"/>
            <a:r>
              <a:rPr lang="en-GB" dirty="0" smtClean="0"/>
              <a:t>Home (/pages/display/home)</a:t>
            </a:r>
          </a:p>
          <a:p>
            <a:pPr lvl="1"/>
            <a:r>
              <a:rPr lang="en-GB" dirty="0" smtClean="0"/>
              <a:t>About (/pages/display/about)</a:t>
            </a:r>
          </a:p>
          <a:p>
            <a:pPr lvl="1"/>
            <a:r>
              <a:rPr lang="en-GB" dirty="0" smtClean="0"/>
              <a:t>Services (/pages/display/services)</a:t>
            </a:r>
          </a:p>
          <a:p>
            <a:r>
              <a:rPr lang="en-GB" dirty="0" smtClean="0"/>
              <a:t>Accounts (/accounts)</a:t>
            </a:r>
          </a:p>
          <a:p>
            <a:r>
              <a:rPr lang="en-GB" dirty="0" smtClean="0"/>
              <a:t>Transactions (/transactions)</a:t>
            </a:r>
          </a:p>
          <a:p>
            <a:pPr lvl="1"/>
            <a:r>
              <a:rPr lang="en-GB" dirty="0" smtClean="0"/>
              <a:t>Pay bill (/transactions/bill)</a:t>
            </a:r>
          </a:p>
          <a:p>
            <a:r>
              <a:rPr lang="en-GB" dirty="0" smtClean="0"/>
              <a:t>Loans (/loans)</a:t>
            </a:r>
          </a:p>
          <a:p>
            <a:r>
              <a:rPr lang="en-GB" dirty="0" smtClean="0"/>
              <a:t>Help (/help)</a:t>
            </a:r>
          </a:p>
        </p:txBody>
      </p:sp>
    </p:spTree>
    <p:extLst>
      <p:ext uri="{BB962C8B-B14F-4D97-AF65-F5344CB8AC3E}">
        <p14:creationId xmlns:p14="http://schemas.microsoft.com/office/powerpoint/2010/main" val="15093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3: Map out what you’re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Tag what we find with what is interesting there</a:t>
            </a:r>
          </a:p>
          <a:p>
            <a:r>
              <a:rPr lang="en-GB" dirty="0" smtClean="0"/>
              <a:t>What are we looking for?</a:t>
            </a:r>
          </a:p>
          <a:p>
            <a:pPr lvl="1"/>
            <a:r>
              <a:rPr lang="en-GB" dirty="0" smtClean="0"/>
              <a:t>Forms [F]</a:t>
            </a:r>
          </a:p>
          <a:p>
            <a:pPr lvl="1"/>
            <a:r>
              <a:rPr lang="en-GB" dirty="0" smtClean="0"/>
              <a:t>URL parameters [P]</a:t>
            </a:r>
          </a:p>
          <a:p>
            <a:pPr lvl="1"/>
            <a:r>
              <a:rPr lang="en-GB" dirty="0" smtClean="0"/>
              <a:t>GET parameters [?]</a:t>
            </a:r>
          </a:p>
          <a:p>
            <a:pPr lvl="1"/>
            <a:r>
              <a:rPr lang="en-GB" dirty="0" smtClean="0"/>
              <a:t>Logic [L]</a:t>
            </a:r>
          </a:p>
          <a:p>
            <a:pPr lvl="1"/>
            <a:r>
              <a:rPr lang="en-GB" dirty="0" smtClean="0"/>
              <a:t>Uploads [U]</a:t>
            </a:r>
          </a:p>
          <a:p>
            <a:pPr lvl="1"/>
            <a:r>
              <a:rPr lang="en-GB" dirty="0" smtClean="0"/>
              <a:t>Database [D]</a:t>
            </a:r>
          </a:p>
          <a:p>
            <a:pPr lvl="1"/>
            <a:r>
              <a:rPr lang="en-GB" dirty="0" smtClean="0"/>
              <a:t>Reflection [R]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0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158"/>
            <a:ext cx="9144000" cy="5897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950"/>
            <a:ext cx="303530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755" y="0"/>
            <a:ext cx="3733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Help me tag these!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Accounts (/accounts)</a:t>
            </a:r>
          </a:p>
          <a:p>
            <a:pPr lvl="1"/>
            <a:r>
              <a:rPr lang="en-GB" dirty="0" smtClean="0"/>
              <a:t>Index (/accounts/index/&lt;page&gt;)</a:t>
            </a:r>
          </a:p>
          <a:p>
            <a:pPr lvl="1"/>
            <a:r>
              <a:rPr lang="en-GB" dirty="0" smtClean="0"/>
              <a:t>Add (/accounts/add) </a:t>
            </a:r>
          </a:p>
          <a:p>
            <a:pPr lvl="1"/>
            <a:r>
              <a:rPr lang="en-GB" dirty="0" smtClean="0"/>
              <a:t>View (/accounts/view/&lt;id&gt;)</a:t>
            </a:r>
          </a:p>
          <a:p>
            <a:pPr lvl="1"/>
            <a:r>
              <a:rPr lang="en-GB" dirty="0" smtClean="0"/>
              <a:t>Card (/accounts/card/&lt;id&gt;) </a:t>
            </a:r>
          </a:p>
          <a:p>
            <a:pPr lvl="1"/>
            <a:r>
              <a:rPr lang="en-GB" dirty="0" smtClean="0"/>
              <a:t>Close (/accounts/close/&lt;id&gt;)</a:t>
            </a:r>
          </a:p>
          <a:p>
            <a:r>
              <a:rPr lang="en-GB" dirty="0" smtClean="0"/>
              <a:t>Transactions</a:t>
            </a:r>
          </a:p>
          <a:p>
            <a:pPr lvl="1"/>
            <a:r>
              <a:rPr lang="en-GB" dirty="0" smtClean="0"/>
              <a:t>Index (/transactions/index/&lt;id&gt;) </a:t>
            </a:r>
          </a:p>
          <a:p>
            <a:pPr lvl="1"/>
            <a:r>
              <a:rPr lang="en-GB" dirty="0" smtClean="0"/>
              <a:t>Transfer (/transactions/transfer) </a:t>
            </a:r>
          </a:p>
          <a:p>
            <a:pPr lvl="1"/>
            <a:r>
              <a:rPr lang="en-GB" dirty="0" smtClean="0"/>
              <a:t>Bill (/transactions/bill) </a:t>
            </a:r>
          </a:p>
          <a:p>
            <a:pPr lvl="1"/>
            <a:r>
              <a:rPr lang="en-GB" dirty="0" smtClean="0"/>
              <a:t>Emergency (/transactions/</a:t>
            </a:r>
            <a:r>
              <a:rPr lang="en-GB" dirty="0" err="1" smtClean="0"/>
              <a:t>emergency?time</a:t>
            </a:r>
            <a:r>
              <a:rPr lang="en-GB" dirty="0" smtClean="0"/>
              <a:t>=</a:t>
            </a:r>
            <a:r>
              <a:rPr lang="is-IS" dirty="0" smtClean="0"/>
              <a:t>…</a:t>
            </a:r>
            <a:r>
              <a:rPr lang="en-GB" dirty="0" smtClean="0"/>
              <a:t>) </a:t>
            </a:r>
          </a:p>
        </p:txBody>
      </p:sp>
      <p:sp>
        <p:nvSpPr>
          <p:cNvPr id="3" name="Rectangle 2"/>
          <p:cNvSpPr/>
          <p:nvPr/>
        </p:nvSpPr>
        <p:spPr>
          <a:xfrm>
            <a:off x="6362700" y="36512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dirty="0" smtClean="0"/>
              <a:t>Forms [F]</a:t>
            </a:r>
          </a:p>
          <a:p>
            <a:pPr lvl="1"/>
            <a:r>
              <a:rPr lang="en-GB" dirty="0" smtClean="0"/>
              <a:t>URL parameters [P]</a:t>
            </a:r>
          </a:p>
          <a:p>
            <a:pPr lvl="1"/>
            <a:r>
              <a:rPr lang="en-GB" dirty="0" smtClean="0"/>
              <a:t>GET parameters [?]</a:t>
            </a:r>
          </a:p>
          <a:p>
            <a:pPr lvl="1"/>
            <a:r>
              <a:rPr lang="en-GB" dirty="0" smtClean="0"/>
              <a:t>Logic [L]</a:t>
            </a:r>
          </a:p>
          <a:p>
            <a:pPr lvl="1"/>
            <a:r>
              <a:rPr lang="en-GB" dirty="0" smtClean="0"/>
              <a:t>Uploads [U]</a:t>
            </a:r>
          </a:p>
          <a:p>
            <a:pPr lvl="1"/>
            <a:r>
              <a:rPr lang="en-GB" dirty="0" smtClean="0"/>
              <a:t>Database [D]</a:t>
            </a:r>
          </a:p>
          <a:p>
            <a:pPr lvl="1"/>
            <a:r>
              <a:rPr lang="en-GB" dirty="0" smtClean="0"/>
              <a:t>Reflection [R]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Accounts (/accounts)</a:t>
            </a:r>
          </a:p>
          <a:p>
            <a:pPr lvl="1"/>
            <a:r>
              <a:rPr lang="en-GB" dirty="0" smtClean="0"/>
              <a:t>Index (/accounts/index/&lt;page&gt;) [</a:t>
            </a:r>
            <a:r>
              <a:rPr lang="en-GB" dirty="0" smtClean="0">
                <a:solidFill>
                  <a:schemeClr val="accent2"/>
                </a:solidFill>
              </a:rPr>
              <a:t>P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Add (/accounts/add) [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View (/accounts/view/&lt;id&gt;) [</a:t>
            </a:r>
            <a:r>
              <a:rPr lang="en-GB" dirty="0" smtClean="0">
                <a:solidFill>
                  <a:schemeClr val="accent2"/>
                </a:solidFill>
              </a:rPr>
              <a:t>P</a:t>
            </a:r>
            <a:r>
              <a:rPr lang="en-GB" dirty="0" smtClean="0"/>
              <a:t>] [</a:t>
            </a:r>
            <a:r>
              <a:rPr lang="en-GB" dirty="0" smtClean="0">
                <a:solidFill>
                  <a:schemeClr val="accent6"/>
                </a:solidFill>
              </a:rPr>
              <a:t>R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Card (/accounts/card/&lt;id&gt;) [</a:t>
            </a:r>
            <a:r>
              <a:rPr lang="en-GB" dirty="0" smtClean="0">
                <a:solidFill>
                  <a:schemeClr val="accent2"/>
                </a:solidFill>
              </a:rPr>
              <a:t>P</a:t>
            </a:r>
            <a:r>
              <a:rPr lang="en-GB" dirty="0" smtClean="0"/>
              <a:t>] [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GB" dirty="0" smtClean="0"/>
              <a:t>] [</a:t>
            </a:r>
            <a:r>
              <a:rPr lang="en-GB" dirty="0" smtClean="0">
                <a:solidFill>
                  <a:srgbClr val="FF0000"/>
                </a:solidFill>
              </a:rPr>
              <a:t>U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Close (/accounts/close/&lt;id&gt;) [</a:t>
            </a:r>
            <a:r>
              <a:rPr lang="en-GB" dirty="0" smtClean="0">
                <a:solidFill>
                  <a:schemeClr val="accent2"/>
                </a:solidFill>
              </a:rPr>
              <a:t>P</a:t>
            </a:r>
            <a:r>
              <a:rPr lang="en-GB" dirty="0" smtClean="0"/>
              <a:t>] [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GB" dirty="0" smtClean="0"/>
              <a:t>]</a:t>
            </a:r>
          </a:p>
          <a:p>
            <a:r>
              <a:rPr lang="en-GB" dirty="0" smtClean="0"/>
              <a:t>Transactions</a:t>
            </a:r>
          </a:p>
          <a:p>
            <a:pPr lvl="1"/>
            <a:r>
              <a:rPr lang="en-GB" dirty="0" smtClean="0"/>
              <a:t>Index (/transactions/index/&lt;id&gt;) [</a:t>
            </a:r>
            <a:r>
              <a:rPr lang="en-GB" dirty="0" smtClean="0">
                <a:solidFill>
                  <a:schemeClr val="accent2"/>
                </a:solidFill>
              </a:rPr>
              <a:t>P</a:t>
            </a:r>
            <a:r>
              <a:rPr lang="en-GB" dirty="0" smtClean="0"/>
              <a:t>] [</a:t>
            </a:r>
            <a:r>
              <a:rPr lang="en-GB" dirty="0" smtClean="0">
                <a:solidFill>
                  <a:schemeClr val="accent6"/>
                </a:solidFill>
              </a:rPr>
              <a:t>R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Transfer (/transactions/transfer) [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Bill (/transactions/bill) [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GB" dirty="0" smtClean="0"/>
              <a:t>]</a:t>
            </a:r>
          </a:p>
          <a:p>
            <a:pPr lvl="1"/>
            <a:r>
              <a:rPr lang="en-GB" dirty="0" smtClean="0"/>
              <a:t>Emergency (/transactions/</a:t>
            </a:r>
            <a:r>
              <a:rPr lang="en-GB" dirty="0" err="1" smtClean="0"/>
              <a:t>emergency?time</a:t>
            </a:r>
            <a:r>
              <a:rPr lang="en-GB" dirty="0" smtClean="0"/>
              <a:t>=</a:t>
            </a:r>
            <a:r>
              <a:rPr lang="is-IS" dirty="0" smtClean="0"/>
              <a:t>…</a:t>
            </a:r>
            <a:r>
              <a:rPr lang="en-GB" dirty="0" smtClean="0"/>
              <a:t>) [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</a:t>
            </a:r>
            <a:r>
              <a:rPr lang="en-GB" dirty="0" smtClean="0"/>
              <a:t>] [</a:t>
            </a:r>
            <a:r>
              <a:rPr lang="en-GB" dirty="0" smtClean="0">
                <a:solidFill>
                  <a:srgbClr val="C00000"/>
                </a:solidFill>
              </a:rPr>
              <a:t>?</a:t>
            </a:r>
            <a:r>
              <a:rPr lang="en-GB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04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Map out what you’re doing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Forms</a:t>
            </a:r>
          </a:p>
          <a:p>
            <a:pPr lvl="1"/>
            <a:r>
              <a:rPr lang="en-GB" dirty="0" smtClean="0"/>
              <a:t>Edit card</a:t>
            </a:r>
          </a:p>
          <a:p>
            <a:pPr lvl="1"/>
            <a:r>
              <a:rPr lang="en-GB" dirty="0" smtClean="0"/>
              <a:t>Make transaction</a:t>
            </a:r>
          </a:p>
          <a:p>
            <a:pPr lvl="1"/>
            <a:r>
              <a:rPr lang="en-GB" dirty="0" smtClean="0"/>
              <a:t>Emergency transaction</a:t>
            </a:r>
          </a:p>
          <a:p>
            <a:pPr lvl="1"/>
            <a:r>
              <a:rPr lang="en-GB" dirty="0" smtClean="0"/>
              <a:t>Pay bill</a:t>
            </a:r>
          </a:p>
          <a:p>
            <a:pPr lvl="1"/>
            <a:r>
              <a:rPr lang="is-IS" dirty="0" smtClean="0"/>
              <a:t>…</a:t>
            </a:r>
            <a:endParaRPr lang="en-GB" dirty="0" smtClean="0"/>
          </a:p>
          <a:p>
            <a:r>
              <a:rPr lang="en-GB" dirty="0" smtClean="0">
                <a:solidFill>
                  <a:schemeClr val="accent6"/>
                </a:solidFill>
              </a:rPr>
              <a:t>Reflection</a:t>
            </a:r>
          </a:p>
          <a:p>
            <a:pPr lvl="1"/>
            <a:r>
              <a:rPr lang="en-GB" dirty="0" smtClean="0"/>
              <a:t>View account</a:t>
            </a:r>
          </a:p>
          <a:p>
            <a:pPr lvl="1"/>
            <a:r>
              <a:rPr lang="en-GB" dirty="0" smtClean="0"/>
              <a:t>Transaction index</a:t>
            </a:r>
          </a:p>
          <a:p>
            <a:pPr lvl="1"/>
            <a:r>
              <a:rPr lang="is-IS" dirty="0" smtClean="0"/>
              <a:t>…</a:t>
            </a:r>
            <a:endParaRPr lang="en-GB" dirty="0" smtClean="0"/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Logic</a:t>
            </a:r>
          </a:p>
          <a:p>
            <a:pPr lvl="1"/>
            <a:r>
              <a:rPr lang="en-GB" dirty="0" smtClean="0"/>
              <a:t>Add account</a:t>
            </a:r>
          </a:p>
          <a:p>
            <a:pPr lvl="1"/>
            <a:r>
              <a:rPr lang="en-GB" dirty="0" smtClean="0"/>
              <a:t>Close account</a:t>
            </a:r>
          </a:p>
          <a:p>
            <a:pPr lvl="1"/>
            <a:r>
              <a:rPr lang="is-IS" dirty="0" smtClean="0"/>
              <a:t>…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910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Week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web application security</a:t>
            </a:r>
          </a:p>
          <a:p>
            <a:r>
              <a:rPr lang="en-GB" dirty="0" smtClean="0"/>
              <a:t>Tools and techniques</a:t>
            </a:r>
          </a:p>
          <a:p>
            <a:r>
              <a:rPr lang="en-GB" dirty="0" smtClean="0"/>
              <a:t>Put the basics into practice</a:t>
            </a:r>
          </a:p>
          <a:p>
            <a:pPr lvl="1"/>
            <a:r>
              <a:rPr lang="en-GB" dirty="0" smtClean="0"/>
              <a:t>SQL injection</a:t>
            </a:r>
          </a:p>
          <a:p>
            <a:pPr lvl="1"/>
            <a:r>
              <a:rPr lang="en-GB" dirty="0" smtClean="0"/>
              <a:t>Cross-site scripting</a:t>
            </a:r>
          </a:p>
          <a:p>
            <a:pPr lvl="1"/>
            <a:r>
              <a:rPr lang="en-GB" dirty="0" smtClean="0"/>
              <a:t>Parameter manipulation</a:t>
            </a:r>
          </a:p>
          <a:p>
            <a:pPr lvl="1"/>
            <a:r>
              <a:rPr lang="en-GB" dirty="0" smtClean="0"/>
              <a:t>Cookie manipulation</a:t>
            </a:r>
          </a:p>
          <a:p>
            <a:pPr lvl="1"/>
            <a:r>
              <a:rPr lang="en-GB" dirty="0" smtClean="0"/>
              <a:t>Insecure authorisation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2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3: Map out what you’re doing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0195"/>
            <a:ext cx="9144000" cy="912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5228902"/>
            <a:ext cx="5156200" cy="44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3989696"/>
            <a:ext cx="82931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17420"/>
            <a:ext cx="7861300" cy="44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7800" y="5816600"/>
            <a:ext cx="3327400" cy="10414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GB" dirty="0" smtClean="0"/>
              <a:t>Then put it into a spreadsheet</a:t>
            </a:r>
          </a:p>
          <a:p>
            <a:r>
              <a:rPr lang="en-GB" dirty="0" smtClean="0"/>
              <a:t>You can filter!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6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Use tools to help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There’s lots of great tools out there</a:t>
            </a:r>
          </a:p>
          <a:p>
            <a:r>
              <a:rPr lang="en-US" dirty="0" smtClean="0"/>
              <a:t>Find the ones that work best for you</a:t>
            </a:r>
          </a:p>
          <a:p>
            <a:pPr lvl="1"/>
            <a:r>
              <a:rPr lang="en-US" dirty="0" smtClean="0"/>
              <a:t>There is no perfect tool, just the perfect tool for you</a:t>
            </a:r>
          </a:p>
          <a:p>
            <a:endParaRPr lang="en-US" dirty="0" smtClean="0"/>
          </a:p>
          <a:p>
            <a:r>
              <a:rPr lang="en-US" dirty="0" smtClean="0"/>
              <a:t>There’s SQL injection helpers</a:t>
            </a:r>
          </a:p>
          <a:p>
            <a:r>
              <a:rPr lang="en-US" dirty="0" smtClean="0"/>
              <a:t>There’s intercepting proxies</a:t>
            </a:r>
          </a:p>
          <a:p>
            <a:r>
              <a:rPr lang="en-US" dirty="0" smtClean="0"/>
              <a:t>There’s collections of exploits for things like XSS</a:t>
            </a:r>
          </a:p>
          <a:p>
            <a:endParaRPr lang="en-US" dirty="0" smtClean="0"/>
          </a:p>
          <a:p>
            <a:r>
              <a:rPr lang="en-US" dirty="0" smtClean="0"/>
              <a:t>A good starting place is OWASP:</a:t>
            </a:r>
          </a:p>
          <a:p>
            <a:r>
              <a:rPr lang="en-US" dirty="0" smtClean="0">
                <a:hlinkClick r:id="rId2"/>
              </a:rPr>
              <a:t>https://www.owasp.org/index.php/Category:OWASP_Project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Be the anti-user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You’ve been logical, now it’s time to be illogical!</a:t>
            </a:r>
          </a:p>
          <a:p>
            <a:r>
              <a:rPr lang="en-US" dirty="0" smtClean="0"/>
              <a:t>See a number? Let’s try a string</a:t>
            </a:r>
          </a:p>
          <a:p>
            <a:pPr lvl="1"/>
            <a:r>
              <a:rPr lang="en-US" dirty="0" smtClean="0"/>
              <a:t>Or maybe a negative number</a:t>
            </a:r>
          </a:p>
          <a:p>
            <a:pPr lvl="1"/>
            <a:r>
              <a:rPr lang="en-US" dirty="0" smtClean="0"/>
              <a:t>Or a number that’s too large for the database</a:t>
            </a:r>
          </a:p>
          <a:p>
            <a:r>
              <a:rPr lang="en-US" dirty="0" smtClean="0"/>
              <a:t>See a value? Let’s leave it empty</a:t>
            </a:r>
          </a:p>
          <a:p>
            <a:pPr lvl="1"/>
            <a:r>
              <a:rPr lang="en-US" dirty="0" smtClean="0"/>
              <a:t>Or maybe lose it all together… Oops</a:t>
            </a:r>
          </a:p>
          <a:p>
            <a:r>
              <a:rPr lang="en-US" dirty="0" smtClean="0"/>
              <a:t>See a field? Let’s overflow it</a:t>
            </a:r>
          </a:p>
          <a:p>
            <a:pPr lvl="1"/>
            <a:r>
              <a:rPr lang="en-US" dirty="0" smtClean="0"/>
              <a:t>Spam spam spam spam spam</a:t>
            </a:r>
          </a:p>
          <a:p>
            <a:r>
              <a:rPr lang="en-US" dirty="0" smtClean="0"/>
              <a:t>It’s hidden?</a:t>
            </a:r>
          </a:p>
          <a:p>
            <a:pPr lvl="1"/>
            <a:r>
              <a:rPr lang="en-US" dirty="0" smtClean="0"/>
              <a:t>So what!</a:t>
            </a:r>
          </a:p>
          <a:p>
            <a:r>
              <a:rPr lang="en-US" b="1" dirty="0" smtClean="0"/>
              <a:t>Do all the things they assume you’d never do</a:t>
            </a:r>
          </a:p>
        </p:txBody>
      </p:sp>
    </p:spTree>
    <p:extLst>
      <p:ext uri="{BB962C8B-B14F-4D97-AF65-F5344CB8AC3E}">
        <p14:creationId xmlns:p14="http://schemas.microsoft.com/office/powerpoint/2010/main" val="196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6: Intercept and Manipulate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tools for the basics</a:t>
            </a:r>
          </a:p>
          <a:p>
            <a:r>
              <a:rPr lang="en-US" dirty="0" smtClean="0"/>
              <a:t>Burp suite for the more advanced manipulation</a:t>
            </a:r>
          </a:p>
          <a:p>
            <a:endParaRPr lang="en-US" dirty="0" smtClean="0"/>
          </a:p>
          <a:p>
            <a:r>
              <a:rPr lang="en-US" dirty="0" smtClean="0"/>
              <a:t>Turn on intercepting and see what is being sent and what is being received</a:t>
            </a:r>
          </a:p>
          <a:p>
            <a:pPr lvl="1"/>
            <a:r>
              <a:rPr lang="en-US" dirty="0" smtClean="0"/>
              <a:t>Then mess with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7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Cheat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People have done a lot of this work before</a:t>
            </a:r>
          </a:p>
          <a:p>
            <a:r>
              <a:rPr lang="en-US" dirty="0" smtClean="0"/>
              <a:t>There’s cheat sheets out there to make your life easy</a:t>
            </a:r>
          </a:p>
          <a:p>
            <a:r>
              <a:rPr lang="en-US" dirty="0" smtClean="0"/>
              <a:t>Particularly when it comes to XSS</a:t>
            </a:r>
          </a:p>
          <a:p>
            <a:endParaRPr lang="en-US" dirty="0" smtClean="0"/>
          </a:p>
          <a:p>
            <a:r>
              <a:rPr lang="en-US" dirty="0" smtClean="0"/>
              <a:t>XSS isn’t always as simple as &lt;script&gt;alert(‘hello’)&lt;/script&gt;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https://www.owasp.org/index.php/XSS_Filter_Evasion_Cheat_Sheet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Don’t give up!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 exhaustive – it’s not always that simple!</a:t>
            </a:r>
          </a:p>
          <a:p>
            <a:pPr lvl="1"/>
            <a:r>
              <a:rPr lang="en-US" dirty="0" smtClean="0"/>
              <a:t>Sometimes you have to be clever</a:t>
            </a:r>
          </a:p>
          <a:p>
            <a:r>
              <a:rPr lang="en-US" dirty="0" smtClean="0"/>
              <a:t>Users puts the URL as</a:t>
            </a:r>
          </a:p>
          <a:p>
            <a:pPr lvl="1"/>
            <a:r>
              <a:rPr lang="en-US" dirty="0" smtClean="0">
                <a:hlinkClick r:id="rId2"/>
              </a:rPr>
              <a:t>http://blah.png</a:t>
            </a:r>
            <a:r>
              <a:rPr lang="en-US" dirty="0" smtClean="0"/>
              <a:t>” </a:t>
            </a:r>
            <a:r>
              <a:rPr lang="en-US" dirty="0" err="1" smtClean="0"/>
              <a:t>onMouseOver</a:t>
            </a:r>
            <a:r>
              <a:rPr lang="en-US" dirty="0" smtClean="0"/>
              <a:t>=“alert(blah);</a:t>
            </a:r>
          </a:p>
          <a:p>
            <a:r>
              <a:rPr lang="en-US" dirty="0" smtClean="0"/>
              <a:t>Run through </a:t>
            </a:r>
            <a:r>
              <a:rPr lang="en-US" dirty="0" err="1" smtClean="0"/>
              <a:t>htmlspecialchars</a:t>
            </a:r>
            <a:r>
              <a:rPr lang="en-US" dirty="0" smtClean="0"/>
              <a:t>, that’s still</a:t>
            </a:r>
          </a:p>
          <a:p>
            <a:pPr lvl="1"/>
            <a:r>
              <a:rPr lang="en-US" dirty="0" smtClean="0">
                <a:hlinkClick r:id="rId2"/>
              </a:rPr>
              <a:t>http://blah.png</a:t>
            </a:r>
            <a:r>
              <a:rPr lang="en-US" dirty="0" smtClean="0"/>
              <a:t>” </a:t>
            </a:r>
            <a:r>
              <a:rPr lang="en-US" dirty="0" err="1" smtClean="0"/>
              <a:t>onMouseOver</a:t>
            </a:r>
            <a:r>
              <a:rPr lang="en-US" dirty="0" smtClean="0"/>
              <a:t>=“alert(blah);</a:t>
            </a:r>
          </a:p>
          <a:p>
            <a:r>
              <a:rPr lang="en-US" dirty="0" smtClean="0"/>
              <a:t>So when it bungs the </a:t>
            </a:r>
            <a:r>
              <a:rPr lang="en-US" dirty="0" err="1" smtClean="0"/>
              <a:t>url</a:t>
            </a:r>
            <a:r>
              <a:rPr lang="en-US" dirty="0" smtClean="0"/>
              <a:t> inside the &lt;</a:t>
            </a:r>
            <a:r>
              <a:rPr lang="en-US" dirty="0" err="1" smtClean="0"/>
              <a:t>img</a:t>
            </a:r>
            <a:r>
              <a:rPr lang="en-US" dirty="0" smtClean="0"/>
              <a:t>&gt; tag, we get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=“$</a:t>
            </a:r>
            <a:r>
              <a:rPr lang="en-US" dirty="0" err="1" smtClean="0"/>
              <a:t>url</a:t>
            </a:r>
            <a:r>
              <a:rPr lang="en-US" dirty="0" smtClean="0"/>
              <a:t>”/&gt;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“http://blah.png</a:t>
            </a:r>
            <a:r>
              <a:rPr lang="en-US" dirty="0" smtClean="0"/>
              <a:t>” </a:t>
            </a:r>
            <a:r>
              <a:rPr lang="en-US" dirty="0" err="1" smtClean="0"/>
              <a:t>onMouseOver</a:t>
            </a:r>
            <a:r>
              <a:rPr lang="en-US" dirty="0" smtClean="0"/>
              <a:t>=“alert(blah);”/&gt;</a:t>
            </a:r>
          </a:p>
          <a:p>
            <a:r>
              <a:rPr lang="en-US" dirty="0" smtClean="0"/>
              <a:t>And when the user moves the mouse over the image they execute the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7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Injection</a:t>
            </a:r>
          </a:p>
          <a:p>
            <a:r>
              <a:rPr lang="en-GB" dirty="0" smtClean="0"/>
              <a:t>Information Exposure</a:t>
            </a:r>
          </a:p>
          <a:p>
            <a:r>
              <a:rPr lang="en-GB" dirty="0" smtClean="0"/>
              <a:t>XSS</a:t>
            </a:r>
          </a:p>
          <a:p>
            <a:r>
              <a:rPr lang="en-GB" dirty="0" smtClean="0"/>
              <a:t>File Upload</a:t>
            </a:r>
          </a:p>
          <a:p>
            <a:r>
              <a:rPr lang="en-GB" dirty="0" smtClean="0"/>
              <a:t>CSRF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23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Authorisation Bypass</a:t>
            </a:r>
          </a:p>
          <a:p>
            <a:r>
              <a:rPr lang="en-GB" dirty="0" smtClean="0"/>
              <a:t>Internal Information</a:t>
            </a:r>
          </a:p>
          <a:p>
            <a:r>
              <a:rPr lang="en-GB" dirty="0" smtClean="0"/>
              <a:t>Parameter Manipulation</a:t>
            </a:r>
          </a:p>
          <a:p>
            <a:r>
              <a:rPr lang="en-GB" dirty="0" smtClean="0"/>
              <a:t>Application Logic</a:t>
            </a:r>
          </a:p>
          <a:p>
            <a:r>
              <a:rPr lang="en-GB" dirty="0" smtClean="0"/>
              <a:t>Out of Date 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1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Rob the Bank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File Inclusion</a:t>
            </a:r>
          </a:p>
          <a:p>
            <a:r>
              <a:rPr lang="en-GB" dirty="0" smtClean="0"/>
              <a:t>Cookie Manipulation</a:t>
            </a:r>
          </a:p>
          <a:p>
            <a:r>
              <a:rPr lang="en-GB" dirty="0" smtClean="0"/>
              <a:t>Open Redirects</a:t>
            </a:r>
          </a:p>
          <a:p>
            <a:r>
              <a:rPr lang="en-GB" dirty="0" smtClean="0"/>
              <a:t>Exposed API</a:t>
            </a:r>
          </a:p>
          <a:p>
            <a:r>
              <a:rPr lang="en-GB" dirty="0" smtClean="0"/>
              <a:t>Backdoors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5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How to be a hacker</a:t>
            </a:r>
          </a:p>
          <a:p>
            <a:r>
              <a:rPr lang="en-GB" dirty="0" smtClean="0"/>
              <a:t>Vulnerabilities in more detail</a:t>
            </a:r>
          </a:p>
          <a:p>
            <a:pPr lvl="1"/>
            <a:r>
              <a:rPr lang="en-US" dirty="0"/>
              <a:t>Out of date software</a:t>
            </a:r>
          </a:p>
          <a:p>
            <a:pPr lvl="1"/>
            <a:r>
              <a:rPr lang="en-US" dirty="0"/>
              <a:t>Information Leakage</a:t>
            </a:r>
          </a:p>
          <a:p>
            <a:pPr lvl="1"/>
            <a:r>
              <a:rPr lang="en-US" dirty="0"/>
              <a:t>Session Vulnerabilities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Cross-site Scripting</a:t>
            </a:r>
          </a:p>
          <a:p>
            <a:pPr lvl="1"/>
            <a:r>
              <a:rPr lang="en-US" dirty="0"/>
              <a:t>Cross-site Request Forgery</a:t>
            </a:r>
          </a:p>
          <a:p>
            <a:pPr lvl="1"/>
            <a:r>
              <a:rPr lang="en-US" dirty="0"/>
              <a:t>Authentication Bypass &amp; </a:t>
            </a:r>
            <a:r>
              <a:rPr lang="en-US" dirty="0" err="1"/>
              <a:t>Authorisation</a:t>
            </a:r>
            <a:r>
              <a:rPr lang="en-US" dirty="0"/>
              <a:t> Bypass</a:t>
            </a:r>
          </a:p>
          <a:p>
            <a:pPr lvl="1"/>
            <a:r>
              <a:rPr lang="en-US" dirty="0"/>
              <a:t>File Upload </a:t>
            </a:r>
            <a:r>
              <a:rPr lang="en-US" dirty="0" smtClean="0"/>
              <a:t>Vulnerabilities</a:t>
            </a:r>
          </a:p>
          <a:p>
            <a:r>
              <a:rPr lang="en-US" dirty="0" smtClean="0"/>
              <a:t>We’ll attack another piece of software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5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1: Be systematic</a:t>
            </a:r>
          </a:p>
          <a:p>
            <a:r>
              <a:rPr lang="en-US" dirty="0" smtClean="0"/>
              <a:t>2: Be Logical</a:t>
            </a:r>
          </a:p>
          <a:p>
            <a:r>
              <a:rPr lang="en-US" dirty="0" smtClean="0"/>
              <a:t>3: Map out what you’re doing</a:t>
            </a:r>
          </a:p>
          <a:p>
            <a:r>
              <a:rPr lang="en-US" dirty="0" smtClean="0"/>
              <a:t>4: Use tools to help you</a:t>
            </a:r>
          </a:p>
          <a:p>
            <a:r>
              <a:rPr lang="en-US" dirty="0"/>
              <a:t>5</a:t>
            </a:r>
            <a:r>
              <a:rPr lang="en-US" dirty="0" smtClean="0"/>
              <a:t>: Be the anti-user</a:t>
            </a:r>
          </a:p>
          <a:p>
            <a:r>
              <a:rPr lang="en-US" dirty="0"/>
              <a:t>6</a:t>
            </a:r>
            <a:r>
              <a:rPr lang="en-US" dirty="0" smtClean="0"/>
              <a:t>: Intercept and Manipulate</a:t>
            </a:r>
          </a:p>
          <a:p>
            <a:r>
              <a:rPr lang="en-US" dirty="0"/>
              <a:t>7</a:t>
            </a:r>
            <a:r>
              <a:rPr lang="en-US" dirty="0" smtClean="0"/>
              <a:t>: Cheat</a:t>
            </a:r>
          </a:p>
          <a:p>
            <a:r>
              <a:rPr lang="en-US" dirty="0"/>
              <a:t>8</a:t>
            </a:r>
            <a:r>
              <a:rPr lang="en-US" dirty="0" smtClean="0"/>
              <a:t>: Don’t give up</a:t>
            </a:r>
          </a:p>
        </p:txBody>
      </p:sp>
    </p:spTree>
    <p:extLst>
      <p:ext uri="{BB962C8B-B14F-4D97-AF65-F5344CB8AC3E}">
        <p14:creationId xmlns:p14="http://schemas.microsoft.com/office/powerpoint/2010/main" val="53708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Be Systematic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Know what you’re looking for!</a:t>
            </a:r>
          </a:p>
          <a:p>
            <a:r>
              <a:rPr lang="en-US" dirty="0" smtClean="0"/>
              <a:t>Work through the vulnerabilities</a:t>
            </a:r>
          </a:p>
          <a:p>
            <a:r>
              <a:rPr lang="en-US" dirty="0" smtClean="0"/>
              <a:t>Remember the top vulnerabilities to look for, and work from there</a:t>
            </a:r>
          </a:p>
          <a:p>
            <a:pPr lvl="1"/>
            <a:r>
              <a:rPr lang="en-US" dirty="0" smtClean="0"/>
              <a:t>Out of date software</a:t>
            </a:r>
          </a:p>
          <a:p>
            <a:pPr lvl="1"/>
            <a:r>
              <a:rPr lang="en-US" dirty="0" smtClean="0"/>
              <a:t>Information Leakage</a:t>
            </a:r>
          </a:p>
          <a:p>
            <a:pPr lvl="1"/>
            <a:r>
              <a:rPr lang="en-US" dirty="0" smtClean="0"/>
              <a:t>Session Vulnerabilities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r>
              <a:rPr lang="en-US" dirty="0" smtClean="0"/>
              <a:t>Cross-site Scripting</a:t>
            </a:r>
          </a:p>
          <a:p>
            <a:pPr lvl="1"/>
            <a:r>
              <a:rPr lang="en-US" dirty="0" smtClean="0"/>
              <a:t>Cross-site Request Forgery</a:t>
            </a:r>
          </a:p>
          <a:p>
            <a:pPr lvl="1"/>
            <a:r>
              <a:rPr lang="en-US" dirty="0" smtClean="0"/>
              <a:t>Authentication Bypass &amp; </a:t>
            </a:r>
            <a:r>
              <a:rPr lang="en-US" dirty="0" err="1" smtClean="0"/>
              <a:t>Authorisation</a:t>
            </a:r>
            <a:r>
              <a:rPr lang="en-US" dirty="0" smtClean="0"/>
              <a:t> Bypass</a:t>
            </a:r>
          </a:p>
          <a:p>
            <a:pPr lvl="1"/>
            <a:r>
              <a:rPr lang="en-US" dirty="0" smtClean="0"/>
              <a:t>File Upload Vulnerabilities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7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Still being systematic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 smtClean="0"/>
              <a:t>Out of date software</a:t>
            </a:r>
          </a:p>
          <a:p>
            <a:pPr lvl="2"/>
            <a:r>
              <a:rPr lang="en-US" dirty="0" smtClean="0"/>
              <a:t>Can we find out what software is running?</a:t>
            </a:r>
          </a:p>
          <a:p>
            <a:pPr lvl="2"/>
            <a:r>
              <a:rPr lang="en-US" dirty="0" smtClean="0"/>
              <a:t>Can we find vulnerabilities for that software?</a:t>
            </a:r>
          </a:p>
          <a:p>
            <a:pPr lvl="2"/>
            <a:r>
              <a:rPr lang="en-US" dirty="0" smtClean="0"/>
              <a:t>Can we find exploit code for that software?</a:t>
            </a:r>
          </a:p>
          <a:p>
            <a:pPr lvl="1"/>
            <a:r>
              <a:rPr lang="en-US" dirty="0" smtClean="0"/>
              <a:t>Information Leakage</a:t>
            </a:r>
          </a:p>
          <a:p>
            <a:pPr lvl="2"/>
            <a:r>
              <a:rPr lang="en-US" dirty="0" smtClean="0"/>
              <a:t>Can we find anything that’s hidden on pages?</a:t>
            </a:r>
          </a:p>
          <a:p>
            <a:pPr lvl="2"/>
            <a:r>
              <a:rPr lang="en-US" dirty="0" smtClean="0"/>
              <a:t>What are the error messages like?</a:t>
            </a:r>
          </a:p>
          <a:p>
            <a:pPr lvl="2"/>
            <a:r>
              <a:rPr lang="en-US" dirty="0" smtClean="0"/>
              <a:t>What are the unexpected error messages like?</a:t>
            </a:r>
          </a:p>
          <a:p>
            <a:pPr lvl="1"/>
            <a:r>
              <a:rPr lang="en-US" dirty="0" smtClean="0"/>
              <a:t>Session Vulnerabilities</a:t>
            </a:r>
          </a:p>
          <a:p>
            <a:pPr lvl="2"/>
            <a:r>
              <a:rPr lang="en-US" dirty="0" smtClean="0"/>
              <a:t>What are the sessions like?</a:t>
            </a:r>
          </a:p>
          <a:p>
            <a:pPr lvl="2"/>
            <a:r>
              <a:rPr lang="en-US" dirty="0" smtClean="0"/>
              <a:t>Are they using their own system or the language built in sessions?</a:t>
            </a:r>
          </a:p>
          <a:p>
            <a:pPr lvl="3"/>
            <a:r>
              <a:rPr lang="en-US" dirty="0" smtClean="0"/>
              <a:t>Some people think they can make something “better”</a:t>
            </a:r>
          </a:p>
          <a:p>
            <a:pPr lvl="4"/>
            <a:r>
              <a:rPr lang="en-US" dirty="0" smtClean="0"/>
              <a:t>They usually fail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Systematic being still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SQL Injection</a:t>
            </a:r>
          </a:p>
          <a:p>
            <a:pPr lvl="2"/>
            <a:r>
              <a:rPr lang="en-US" dirty="0" smtClean="0"/>
              <a:t>What parts of the site use the database?</a:t>
            </a:r>
          </a:p>
          <a:p>
            <a:pPr lvl="2"/>
            <a:r>
              <a:rPr lang="en-US" dirty="0" smtClean="0"/>
              <a:t>What inputs do I have into those parts?</a:t>
            </a:r>
          </a:p>
          <a:p>
            <a:pPr lvl="1"/>
            <a:r>
              <a:rPr lang="en-US" dirty="0" smtClean="0"/>
              <a:t>Cross-site Scripting</a:t>
            </a:r>
          </a:p>
          <a:p>
            <a:pPr lvl="2"/>
            <a:r>
              <a:rPr lang="en-US" dirty="0" smtClean="0"/>
              <a:t>Where can I input data into the site?</a:t>
            </a:r>
          </a:p>
          <a:p>
            <a:pPr lvl="2"/>
            <a:r>
              <a:rPr lang="en-US" dirty="0" smtClean="0"/>
              <a:t>Where am I inputting data into the site without realizing?</a:t>
            </a:r>
          </a:p>
          <a:p>
            <a:pPr lvl="1"/>
            <a:r>
              <a:rPr lang="en-US" dirty="0" smtClean="0"/>
              <a:t>Cross-site Request Forgery</a:t>
            </a:r>
          </a:p>
          <a:p>
            <a:pPr lvl="2"/>
            <a:r>
              <a:rPr lang="en-US" dirty="0" smtClean="0"/>
              <a:t>GET requests aren’t supposed to change state</a:t>
            </a:r>
          </a:p>
          <a:p>
            <a:pPr lvl="2"/>
            <a:r>
              <a:rPr lang="en-US" dirty="0" smtClean="0"/>
              <a:t>Can you find any GET requests that do?</a:t>
            </a:r>
          </a:p>
          <a:p>
            <a:pPr lvl="2"/>
            <a:r>
              <a:rPr lang="en-US" dirty="0" smtClean="0"/>
              <a:t>Do the forms seem protected?</a:t>
            </a:r>
          </a:p>
        </p:txBody>
      </p:sp>
    </p:spTree>
    <p:extLst>
      <p:ext uri="{BB962C8B-B14F-4D97-AF65-F5344CB8AC3E}">
        <p14:creationId xmlns:p14="http://schemas.microsoft.com/office/powerpoint/2010/main" val="6018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Bill seeing systematic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Authentication Bypass &amp; </a:t>
            </a:r>
            <a:r>
              <a:rPr lang="en-US" dirty="0" err="1" smtClean="0"/>
              <a:t>Authorisation</a:t>
            </a:r>
            <a:r>
              <a:rPr lang="en-US" dirty="0" smtClean="0"/>
              <a:t> Bypass</a:t>
            </a:r>
          </a:p>
          <a:p>
            <a:pPr lvl="2"/>
            <a:r>
              <a:rPr lang="en-US" dirty="0" smtClean="0"/>
              <a:t>What should I be able to do as a guest/user/admin?</a:t>
            </a:r>
          </a:p>
          <a:p>
            <a:pPr lvl="2"/>
            <a:r>
              <a:rPr lang="en-US" dirty="0" smtClean="0"/>
              <a:t>What can I actually do?</a:t>
            </a:r>
          </a:p>
          <a:p>
            <a:pPr lvl="2"/>
            <a:r>
              <a:rPr lang="en-US" dirty="0" smtClean="0"/>
              <a:t>Is the process protected the whole way through?</a:t>
            </a:r>
          </a:p>
          <a:p>
            <a:pPr lvl="3"/>
            <a:r>
              <a:rPr lang="en-US" dirty="0" smtClean="0"/>
              <a:t>The button</a:t>
            </a:r>
          </a:p>
          <a:p>
            <a:pPr lvl="3"/>
            <a:r>
              <a:rPr lang="en-US" dirty="0" smtClean="0"/>
              <a:t>The page/form</a:t>
            </a:r>
          </a:p>
          <a:p>
            <a:pPr lvl="3"/>
            <a:r>
              <a:rPr lang="en-US" dirty="0" smtClean="0"/>
              <a:t>The processing</a:t>
            </a:r>
          </a:p>
          <a:p>
            <a:pPr lvl="1"/>
            <a:r>
              <a:rPr lang="en-US" dirty="0" smtClean="0"/>
              <a:t>File Upload Vulnerabilities</a:t>
            </a:r>
          </a:p>
          <a:p>
            <a:pPr lvl="2"/>
            <a:r>
              <a:rPr lang="en-US" dirty="0" smtClean="0"/>
              <a:t>Upload ALL THE FILES!</a:t>
            </a:r>
          </a:p>
          <a:p>
            <a:pPr lvl="2"/>
            <a:r>
              <a:rPr lang="en-US" dirty="0" smtClean="0"/>
              <a:t>Fake fake fake fake!</a:t>
            </a:r>
          </a:p>
          <a:p>
            <a:pPr lvl="3"/>
            <a:r>
              <a:rPr lang="en-US" dirty="0" smtClean="0"/>
              <a:t>Fake the content, fake the type, fake the filename, fake the headers, fake the properties – fake it all!</a:t>
            </a:r>
          </a:p>
          <a:p>
            <a:pPr lvl="4"/>
            <a:r>
              <a:rPr lang="en-US" dirty="0" smtClean="0"/>
              <a:t>And then fake some more!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go a little faster now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62958" y="2536831"/>
            <a:ext cx="4080332" cy="22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1316</Words>
  <Application>Microsoft Macintosh PowerPoint</Application>
  <PresentationFormat>On-screen Show (4:3)</PresentationFormat>
  <Paragraphs>258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COMP6230: Cybersecurity</vt:lpstr>
      <vt:lpstr>Last Week</vt:lpstr>
      <vt:lpstr>Today</vt:lpstr>
      <vt:lpstr>Things to think about</vt:lpstr>
      <vt:lpstr>1: Be Systematic</vt:lpstr>
      <vt:lpstr>1: Still being systematic</vt:lpstr>
      <vt:lpstr>1: Systematic being still</vt:lpstr>
      <vt:lpstr>1: Bill seeing systematic</vt:lpstr>
      <vt:lpstr>Ok, let’s go a little faster now</vt:lpstr>
      <vt:lpstr>2: Be Logical</vt:lpstr>
      <vt:lpstr>2: Be Vulcan</vt:lpstr>
      <vt:lpstr>3: Map out what you’re doing</vt:lpstr>
      <vt:lpstr>3: Map out what you’re doing</vt:lpstr>
      <vt:lpstr>3: Map out what you’re doing</vt:lpstr>
      <vt:lpstr>3: Map out what you’re doing</vt:lpstr>
      <vt:lpstr>3: Map out what you’re doing</vt:lpstr>
      <vt:lpstr>PowerPoint Presentation</vt:lpstr>
      <vt:lpstr>3: Help me tag these!</vt:lpstr>
      <vt:lpstr>3: Map out what you’re doing</vt:lpstr>
      <vt:lpstr>3: Map out what you’re doing</vt:lpstr>
      <vt:lpstr>4: Use tools to help you</vt:lpstr>
      <vt:lpstr>5: Be the anti-user</vt:lpstr>
      <vt:lpstr>6: Intercept and Manipulate</vt:lpstr>
      <vt:lpstr>7: Cheat</vt:lpstr>
      <vt:lpstr>8: Don’t give up! </vt:lpstr>
      <vt:lpstr>Rob the Bank</vt:lpstr>
      <vt:lpstr>Rob the Bank</vt:lpstr>
      <vt:lpstr>Rob the Bank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2016-10-25T10:48:32Z</dcterms:created>
  <dcterms:modified xsi:type="dcterms:W3CDTF">2016-11-16T13:07:01Z</dcterms:modified>
</cp:coreProperties>
</file>