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7"/>
  </p:notesMasterIdLst>
  <p:sldIdLst>
    <p:sldId id="256" r:id="rId2"/>
    <p:sldId id="257" r:id="rId3"/>
    <p:sldId id="269" r:id="rId4"/>
    <p:sldId id="271" r:id="rId5"/>
    <p:sldId id="272" r:id="rId6"/>
    <p:sldId id="270" r:id="rId7"/>
    <p:sldId id="264" r:id="rId8"/>
    <p:sldId id="265" r:id="rId9"/>
    <p:sldId id="280" r:id="rId10"/>
    <p:sldId id="266" r:id="rId11"/>
    <p:sldId id="267" r:id="rId12"/>
    <p:sldId id="268" r:id="rId13"/>
    <p:sldId id="259" r:id="rId14"/>
    <p:sldId id="275" r:id="rId15"/>
    <p:sldId id="276" r:id="rId16"/>
    <p:sldId id="277" r:id="rId17"/>
    <p:sldId id="278" r:id="rId18"/>
    <p:sldId id="279" r:id="rId19"/>
    <p:sldId id="303" r:id="rId20"/>
    <p:sldId id="344" r:id="rId21"/>
    <p:sldId id="305" r:id="rId22"/>
    <p:sldId id="304" r:id="rId23"/>
    <p:sldId id="273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262" r:id="rId39"/>
    <p:sldId id="281" r:id="rId40"/>
    <p:sldId id="282" r:id="rId41"/>
    <p:sldId id="283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21" r:id="rId56"/>
    <p:sldId id="322" r:id="rId57"/>
    <p:sldId id="323" r:id="rId58"/>
    <p:sldId id="302" r:id="rId59"/>
    <p:sldId id="284" r:id="rId60"/>
    <p:sldId id="285" r:id="rId61"/>
    <p:sldId id="286" r:id="rId62"/>
    <p:sldId id="287" r:id="rId63"/>
    <p:sldId id="328" r:id="rId64"/>
    <p:sldId id="288" r:id="rId65"/>
    <p:sldId id="289" r:id="rId66"/>
    <p:sldId id="290" r:id="rId67"/>
    <p:sldId id="291" r:id="rId68"/>
    <p:sldId id="292" r:id="rId69"/>
    <p:sldId id="293" r:id="rId70"/>
    <p:sldId id="294" r:id="rId71"/>
    <p:sldId id="295" r:id="rId72"/>
    <p:sldId id="296" r:id="rId73"/>
    <p:sldId id="298" r:id="rId74"/>
    <p:sldId id="299" r:id="rId75"/>
    <p:sldId id="300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napToGrid="0" snapToObjects="1">
      <p:cViewPr varScale="1">
        <p:scale>
          <a:sx n="93" d="100"/>
          <a:sy n="93" d="100"/>
        </p:scale>
        <p:origin x="16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notesMaster" Target="notesMasters/notesMaster1.xml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4-02-13T21:07:36.741"/>
    </inkml:context>
    <inkml:brush xml:id="br0">
      <inkml:brushProperty name="width" value="0.07938" units="cm"/>
      <inkml:brushProperty name="height" value="0.07938" units="cm"/>
      <inkml:brushProperty name="color" value="#5C83B4"/>
      <inkml:brushProperty name="fitToCurve" value="1"/>
    </inkml:brush>
  </inkml:definitions>
  <inkml:trace contextRef="#ctx0" brushRef="#br0">0 280 25,'11'18'12,"-11"-18"1,0 0-4,0 0-1,21-3-1,-21 3-1,17-6-1,-17 6 0,18-6 0,-18 6 0,23-5 1,-23 5 0,26-10 2,-26 10 0,26-9 0,-26 9 1,26-1 1,-10 1-1,-16 0-1,30-2 1,-30 2 0,34-2 0,-18 0-1,7 4-2,-1-4 0,2 2-1,2-2-1,6 0 0,-3 0-3,3 0-1,3 0 1,1-2-1,3 4 1,3-3-1,0 0 0,1-1 1,3 0-1,1 0 0,-1-2 0,1 3 0,-1-6 0,-1 5 0,0-2 1,3 5 0,-5-5-1,1 6 1,-1-4-1,0 0 1,-4 2-1,2-3 1,-4 2-1,-2-1 0,4 2 0,-2 0 0,2 0 1,-1 0-1,1-2 0,2 4 0,-2 0 0,1-2 0,1 2 0,-3 0 0,1 0 0,0 4 0,-5-2 0,1 0 0,1 0 0,-5 0 0,1 0 0,-3-6 1,-1 8-1,2-4 0,-2 2 0,0 0 0,0-1 1,2 1-1,-3-2 0,3 0 1,0 0-1,0 0 0,-1 3 0,3-6 1,-2 1-2,3 1 2,-1 1-1,1 0 0,-1 0 0,1-2 0,3-2 0,-3 2 0,2 0 0,-5 0 0,4 2 0,1 0 0,0 0 0,1 2 0,-5-2 0,4 2 0,-3 0 1,3-2-1,-1 2 0,-4-2 0,-1 0 0,-2 2 0,1 0 0,-2-1 0,-2 1 1,0 1-2,1-1 1,-1-2 0,0 0 1,2 0-1,-2 0 0,2 0 0,0-2 0,0 2 0,2-3 0,0 6 0,-2-6 0,0 3 0,2 3 0,-2-3 0,2 2 0,0-2 0,1 0 0,1 0 0,2-2-1,-1 2 1,1-5 0,1 2 0,3 1 0,1 0 0,-2 0 0,2 0 0,-1 0 0,1 2 0,-2-2 1,-1 2-1,1 0 0,0 0 0,-1-2 0,-1 2 0,3-2 0,-5 0 0,3-3 0,-4 2 0,4-1 1,-3 0-1,1 0 0,0 0 0,-3 3 0,5-1 0,-3 4 0,1-4 0,0-2 0,1 2 0,0-2 0,-1-1 0,2 3 0,-1-2 0,0-1 0,1 1 0,-1 2 0,1-2 0,-1 2 0,-1 2 0,-1-4 0,1 2 0,0 2 0,-1-2 0,-1-2 0,-2 4 0,0 0 0,0 0 0,0 2 0,-2-2 0,-2-2 0,0 2 0,-2 6 1,1-6-1,-3 0 0,-1 0 0,-3 0 0,5 2 0,-21-2 0,33 0 0,-33 0 0,32-2 0,-15 2 0,1-2 0,-2 2 0,2-4 0,1 4 0,-2-2 0,-1 4 0,3-2 0,-2-2 0,0 2 1,1 0-2,-1 2 2,1-2-1,1 2 0,0-2 0,-1 0 0,1 0 0,-1 0 0,1 2 0,1-2 0,-1-2 0,1 0 0,5 0 0,1 0 0,-2 0 0,0 2 0,0-2 0,2 0 0,2 0 0,-2 2 1,-2 0-2,2 0 1,0 0 0,2 0 0,2 0 0,-4-2 0,2 4 0,0-2 0,0 0 1,1 0-1,1-2 0,2 2 0,-4 2 0,3 0 0,-3-2 0,2 2 0,-2-2 0,1 4 1,-3-2-1,-1 0 0,-3 0 0,2-4 0,2 4 0,-2 0 0,0-2 0,-4 0 0,4 0 0,-2 0-1,3 2 1,-5 0 0,-1-2 0,-3 2 1,3 0-2,-19-2 1,30 2 1,-30-2-2,28 6 1,-28-6 0,29 2 0,-29-2-1,30 2 1,-30-2 1,28 4-2,-28-4 2,28-2-1,-28 2 0,24 0 0,-24 0 1,28 2-1,-28-2 0,22 1 0,-22-1 0,24 6 0,-24-6 0,21 0-1,-21 0 1,16 0 0,-16 0 0,17 2 0,-17-2 0,0 0 0,0 0 0,0 0 1,0 0-2,17-6 2,-17 6-1,0 0 0,0 0-1,0 0 1,0 0 0,0 0 0,0 0 0,0 0 0,0 0 0,0 0 0,0 0 0,0 0 0,0 0 0,19-2 0,-19 2 0,0 0 0,20-9 0,-20 9 0,20-12 0,-20 12 0,23-10-1,-23 10 0,22-14-7,-22 14-14,24-7-6,-24 7-1,0 0-2,0 0-1,0 0 1,-18-24-3,-10 15 6,-13-6 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4-02-13T21:07:40.597"/>
    </inkml:context>
    <inkml:brush xml:id="br0">
      <inkml:brushProperty name="width" value="0.07938" units="cm"/>
      <inkml:brushProperty name="height" value="0.07938" units="cm"/>
      <inkml:brushProperty name="color" value="#5C83B4"/>
      <inkml:brushProperty name="fitToCurve" value="1"/>
    </inkml:brush>
  </inkml:definitions>
  <inkml:trace contextRef="#ctx0" brushRef="#br0">103 0 47,'0'0'12,"0"0"0,0 0-1,0 0-2,0 0 0,0 0 2,0 0 3,0 0 1,0 0 3,0 0-1,0 0-1,0 0 0,0 0-4,0 0-2,0 0-3,17 9-3,-17-9-3,0 0-1,-2 21 0,2-21-1,-6 22 1,6-22 0,-7 28-1,3-12 1,-2 1-1,4 0 0,0 1 0,-2 1 1,4-1-1,-5 1 0,3-1 0,-2 1 1,2 1 0,-4 2-1,0 1 1,0 1 0,3 5-1,-1-1 1,0 2 0,0 1-1,-2 4 1,2 1 0,1 1-1,1-2 1,-4 2 0,0 2 0,4 3-1,-4-1 1,2 0 0,4-2-1,-1 3 1,-1-3-1,2 2 1,0 2-1,0-3 1,2 1 0,-1-2 0,1 2-1,0-4 1,0 2 1,4 0-2,0-2 1,0 0-1,5 0 1,-3 2 0,2-1 0,-1 3 0,3 0-1,-6 0 1,3-2-1,-1 3 2,-4-5-1,4 4-1,-7 0 1,1 3 0,-2 1-1,0 1 1,0 2-1,0 2 0,-2 0 0,1 2 0,2-4 0,1 0 1,-4 0-1,2 1 1,0-1 0,0-4 0,0 1 0,-3-1 0,1-1 0,0 1 0,2-3 1,-2-2 0,0 0 0,-2 1 0,0 1 0,0-2 0,4 2 0,-4-2 0,1-2-1,1 0 0,-4 2-1,2-8 0,0 2 1,2-1 0,-2 3 0,2 0 0,2 2 1,2 2-1,2 0 0,-2 4 1,2-3-1,0 1 0,2 0 1,-4 0-1,1-2 0,1-2 1,0-2-1,-2 2 1,-2-4-1,2-1 0,2-3 1,-2 3-1,-2-1 1,-2 1-2,2 1 2,0-1-2,4 1 2,-4 0-1,0 2 0,0-1 1,0-3-1,2 3 0,2-1 1,-4 2-1,1-2 0,1 6 1,2-3-1,-4-1 0,4 4-1,-4-2 2,0-4-1,0 4 0,0-4 1,0 1-1,4-1 0,-4 2 1,0 0-1,2-1 0,-2 1-1,-2-4 2,-2 3-2,2-1 1,-6-1 0,7-1 0,-3 1 1,-2 1-1,4-2 0,-2 1 0,-4-1 1,6 5-1,1-1 0,-5 0 1,4 0-1,0 4 1,-2 0-1,0 2 1,4-3-1,-6 1 0,4-2 1,-1 4-2,1 0 1,2-4-1,2 2 1,-1-2 0,3 0-1,2-2 2,0 2-2,0-5 2,0 1-1,-1-2 1,1 3 0,-2-3-1,2 3 0,-2 1 1,1 2-1,5 0 1,2 2 0,-3 0 0,3 0-1,1-2 1,1 1 0,1 0 0,-1-5 0,1 2-1,-3-2 1,-3 3-2,3-5 2,-4 2-1,-1 3-1,-3-3 1,-2 4-2,-2-4 3,2 1-2,-4-1 1,2 4-1,-4 0 1,2-2 1,-1-1-1,-1-3 0,2 4 0,2 2 1,-2 0-1,0-1 1,2 1-1,-2-2 0,0 4 1,-4 0-1,2-6 0,-1 0 1,-1-1-2,0-5 2,-2-2-1,3 0-1,1-2 1,2-1-1,-2-2 1,2 1 0,0-5 0,0 5-1,0-5 1,0 1 0,-2 0 0,4-17 1,-2 29-1,2-29 0,-7 28 1,7-28-1,-4 28 0,4-28 1,0 30-1,0-30 0,-4 29 0,2-12 0,0 1 1,2-18-1,-2 36 0,2-20 0,-2 3 1,6-1-1,-2 4 0,2 3 0,0 0 0,0 7 1,-2 1-1,-2 2 0,2 4 0,-2 0 1,-2 2-1,2 2 0,-2-3-1,0 3 1,0-2 0,0 3 0,0-3-1,-2 3 1,4-1 1,-4-4-2,0 0 2,1 0-1,3-2 0,1-2 0,1 0 0,0-3 0,0-1 0,2 2 0,2 1 1,0-1-1,-4-2 0,0 3 0,-1-3 1,3 3-1,-4-5 0,2 1 0,-2 0 1,0-1-1,2-1 0,0 0 0,-2-2 0,0 0 0,2 0 1,-4-2-2,4 2 1,-2-4 0,2 0 0,-4 0 0,4 2 0,-2 2 1,0-2-1,2-2 0,0 4 0,0-2 1,0 2-1,0-2 0,-2 2 0,2-3 0,-2 1 0,3 2 0,-1-2 0,0 4 0,0-3 0,-2 3 0,6 0 0,-2 2 0,0-1 0,1 1 0,-3 0 0,0 1 0,2 0 0,-2 1 0,-2-1 0,0 5 0,-2-3 0,-2 0 0,0 3 0,-1-1 0,1 0 0,-2 0 0,2 0 0,2 0 0,0 1 0,0-5 0,2 1 0,-2-8 0,2 0 0,0 0 0,-1-2 0,-3-2 0,0-1 0,-2 1 0,4-3 0,-2 5 0,0-1 0,4-21 0,-7 31 0,7-31 0,-4 28 0,4-28 0,2 28 0,-2-28 0,2 24 0,-2-24 0,4 27 0,-4-27 0,5 30 0,-5-30 0,4 28 0,-4-28 0,6 22 0,-6-22 0,8 22 0,-8-22 0,5 19 0,-5-19 0,0 18 0,0-18 0,4 21 0,-4-21 0,2 18 0,-2-18 0,-2 19 0,2-19 0,4 18 0,-4-18 0,0 19 0,0-19 0,0 18 0,0-18 0,0 21 0,0-21 0,-4 20 0,4-20 0,-5 17 0,5-17 0,-4 16 0,4-16 0,0 0 0,-6 19 0,6-19 0,0 0 0,0 0 0,0 0 0,0 0 0,0 0 0,0 0 0,-19 0 0,19 0 0,0 0 0,-24-4 0,24 4 0,-19-2 0,19 2 0,-19 2 0,19-2 0,0 0 0,-21 2 0,21-2 0,0 0 0,0 0 0,0 0 0,-20-5 0,20 5 0,0 0 0,0 0-15,0 0-11,0 0-1,-2-17-2,2 17-1,-3-20-2,-5-6 1,8 0 2,-6-6 12,-2-14 5,3-10 6,-5-12 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4-02-13T21:07:45.018"/>
    </inkml:context>
    <inkml:brush xml:id="br0">
      <inkml:brushProperty name="width" value="0.07938" units="cm"/>
      <inkml:brushProperty name="height" value="0.07938" units="cm"/>
      <inkml:brushProperty name="color" value="#5C83B4"/>
      <inkml:brushProperty name="fitToCurve" value="1"/>
    </inkml:brush>
  </inkml:definitions>
  <inkml:trace contextRef="#ctx0" brushRef="#br0">158 178 1,'0'0'3,"0"0"2,-13-19-2,13 19 0,0-16-1,0 16 2,2-24-1,-2 24 1,4-26 0,-4 26 2,7-29-1,-7 29 2,8-26 0,-8 26 3,9-24 0,-9 24 3,0 0 3,11-22 2,-11 22 3,0 0-2,0 0-1,0 0-1,0 0-3,0 0-3,0 0-3,0 0-4,-2 20-4,2-20 0,4 22 0,-2-5-1,-2-17 1,7 31-1,-5-10 1,-2-5-1,0 4 0,-2 2 0,-1-3 1,-1 1-1,0 2 1,-1 2-1,-1-2 1,2 4-1,-1-2 1,-1 3 0,1-1-1,-1 1 1,0 3-1,1-3 1,1 5 0,-2-3-1,5 2 1,-5 1 0,6 1 0,-2-1 0,0 1 0,2 0 0,-2-2 0,2 0-1,0-1 1,0 1 1,0-2-1,0 4 0,0 1-1,0-1 2,2 2-2,2-2 2,-2 2-2,-2 1 1,2 1-1,0-4 1,-4 2 1,2-2-2,-2 4 1,-2-4 0,2 2 0,0 0 0,1 3 0,-3 1 0,2 1 0,-2 3 0,1-1 0,-1 2 0,-2 0 1,1-1-2,-3-1 2,3 0-2,1-3 1,0 1 0,-1 0 0,1-4-1,-2 5 1,4-5-1,2 3 1,-1-2 0,-3 1 0,2-1 0,-2 0 0,1 3 0,-1 1 1,-2-1-1,1 3 0,-1-1 0,1 2 0,1 2 0,0 2 1,2-1-1,0 1-1,4 2 1,0-2 0,0-1 0,2 3 0,-1-2 0,-1-2-1,4-2 1,-2 0 0,1-5 0,-3-1 0,0 3 0,2-6 0,-1 4 0,1-4 0,-2 0 1,3-2-1,-3-2 0,4 0 1,-2-3-1,-1 1 0,3-3 0,-4 0 1,3 0-1,-3-1 0,2 1 0,-2 0 0,0-2 0,-2 1 0,2 5 0,-1-1-1,-2-1 1,2 3-1,-1 0 1,2 2-1,-2 0 1,2 0 0,2-1 0,-2-1 0,0 2 0,-1-2 1,3 1-1,-2 2 0,2 3 0,-1 2 0,1-2 1,-2 5-1,4-2 0,-5 3 0,1-1 0,0-3 1,-2 2-1,0 3-1,-2-4 2,-1 1-2,1-3 1,0-1-1,2 2 2,-2-3-2,2-1 2,2 2-1,-2-2 0,4 2 1,-3-1-1,-1 1 1,2-2-2,2 2 2,-2-2-1,0-2 1,2 2-1,-1-2 1,-1 2-1,2 0 0,-2 0 1,0 1 0,1 1 0,-1 0-1,-2 2 1,2-1-1,0-1 0,2 0 0,-1-1 1,-1 1-2,0-4 2,-2 0-1,2-2 0,-4 0 0,4-2 1,-4 1 0,0-3-1,-2 1 0,3-1 0,-1 1 0,0-2 1,-2-4-1,0 3 0,1 1 0,1-2 0,-2 2 0,0-2 0,1-2 1,-1 2-1,2 1 0,0-3 1,0 2 0,0 0 0,2-2 0,0 0 0,2 2 0,0-2 0,2 0 0,-2 0-1,2 2 0,-1-2 1,1 2-1,-2 2 0,0-2 0,0 2 0,-1-1-1,-1 1 1,0 2-1,-1-1 1,2-1 1,1 0-1,-2 3 0,0-3 0,2-1 1,-2 1-1,0 0 0,0 0 0,0 1 0,-2 4 0,2-3 0,0 3 1,0 0-1,0 0 0,2 2 1,0-4-1,0 3 1,2-3 0,-3 0 0,3-3 0,-4-2 0,0 2 0,2-2 0,-2-1-1,0 0 0,2-1 1,0 0-1,-2 0 0,5 0 0,-1 0 0,2 2 0,-5 0 0,3-1 0,-2 0 0,0 2 0,2-1 0,-3-2 0,1 2 0,0-2 0,2 0 0,0 4 0,-1 0 0,1 1 0,0 3 0,0 3 0,-3 2 0,3 0 0,0 3 0,0-1 0,-1 2 0,3-1 0,-4 1 0,1 3 0,3-2 0,-4 1 0,0-2 0,0 5 0,-4 1 0,0-3 0,4 0 0,-6-2 0,2-1 0,-2-2 0,1-2 0,-1-4 0,2-3 0,-2-1 0,3-3 0,-1-2 0,0 0 0,0-2 0,0 1 0,2-3 0,0 2 0,0-1 0,0-1 0,2 4 0,0-4 0,0 3 0,0-1 0,-1 0 0,1 2 0,-2 0 0,2 0 0,-2 2 0,-2 0 0,2 2 0,-2-4 0,-1 5 0,1-1 0,-2 2 0,2-1 0,-1 4 0,1-1 0,-2-3 0,2 5 0,-2-3 0,3 0 0,1 1 0,-2-1 0,0-3 0,0 3 0,0 2 0,2-4 0,0 4 0,0-1 0,0-1 0,0 1 0,0-3 0,2 1 0,-2-2 0,0-1 0,0-3 0,2 2 0,-2 0 0,2-2 0,0 2 0,-1-4 0,-1 2 0,4 0 0,-2-1 0,-2-1 0,2-2 0,0 2 0,-2 3 0,0-3 0,0 2 0,0-2 0,2 4 0,-2 0 0,3 0 0,-1 0 0,2-1 0,0 3 0,-1 0 0,1 3 0,2 1 0,-1 1 0,-1 0 0,0 2 0,-1 0 0,-1 0 0,2 2 0,0-2 0,-1-1 0,1-3 0,0-1 0,0-3 0,-1 1 0,1-4 0,0-3 0,-2 2 0,-1-1 0,-1-2 0,0 2 0,0 1 0,0-1 0,0-2 0,0 1 0,2-1 0,-2-1 0,0-1 0,0-16 0,-2 30 0,2-30 0,2 25 0,-2-25 0,-2 28 0,2-28 0,0 26 0,0-26 0,2 23 0,-2-23 0,0 19 0,0-19 0,0 16 0,0-16 0,0 0 0,0 0 0,4 19 0,-4-19 0,0 0 0,0 0 0,0 0 0,0 0 0,4 16 0,-4-16 0,0 0 0,0 0 0,0 0 0,-4 19 0,4-19 0,0 0 0,-6 16 0,6-16 0,0 0 0,-3 20 0,3-20 0,0 0 0,-4 19 0,4-19 0,0 0 0,0 0 0,0 16 0,0-16 0,0 0 0,0 0 0,0 0 0,0 0 0,20 19 0,-20-19 0,0 0 0,23 3-1,-23-3 0,22 2 0,-22-2 0,30-3 1,-10 3-2,1-2 2,3 2-1,2-2 0,2 2 1,2-4-1,3 2 1,-1 1 0,3-1 0,1-2 0,2 0 0,2 2 0,-2-1 0,-1 1 0,2-2 0,0 1 0,-2 1 0,2-2 1,-1 2-1,-3-1 0,2-1 1,-2 2-1,1 0 1,1 0-1,-4-1 0,3 1 1,1-2-1,-2 2 0,4-3 0,4-1 0,0-1 1,0 1-1,3 1 0,3 1 0,-1 1 0,4-1 0,0 2 0,-3 2 0,5-2 0,0 2 0,0-2 1,0 4-1,0-5 0,4 1 0,0 0 1,1 0-1,-1 0 0,1 0 1,3 2-1,-5-3 0,3 5 1,-2-2-1,-1-2 0,-1 2 0,0 3-1,-2-1 1,0 0 0,-2 0 0,0-2 0,-2 0 0,-1 0-1,-3 2 2,3-4-1,-3 2 0,1 0 0,0-2 0,-1 4 0,3-2 0,1 0 0,0 0 1,0 2-1,1-2 0,-1 0-2,2 2 3,-2-1-2,4 1 1,0-2 0,0 0 0,2-2 0,3 4 0,-1-2 0,0 0 0,3-2 1,2 1-1,-1 2 0,1 1 0,2 2 0,-2-4 0,3 0 0,-4 2-1,1 1 1,0-1-1,-1 2 1,-3 0 0,-1-1 0,0 1 0,-3 3-1,5-3 1,-4 0 1,0 1-1,-1-3 0,1 2 0,0-1 0,0-1-1,-2 0 1,-2 0 0,0-2 0,0 2-1,0-2 1,0 2-1,-1-4 2,-3 0-1,2 2 0,-2-2 0,0 2 0,0 0 0,2-2 0,-1 2 0,-3 0 0,5 0 0,-3 2-1,-2-2 1,5 2 0,-3-2 0,0 2 0,-1 1 0,3 1 0,0 0-1,-3-1 2,1-1-2,-5-2 2,-2 4-2,0-2 1,-2 0 0,-4-2 0,-3 0 0,0-2-1,-4 4 1,-1-1 0,1-1 0,-5 0 0,1 0 0,-2 2 0,-1 0 0,-1 0 0,-3-2 0,1 0-1,1 0 1,-19 0 0,33 0 0,-17-4 0,5 2 0,-3-3 0,1 3 1,3 0-1,-3-3 0,3 3 0,-3-2 0,1 2 1,1 2-1,-3 0-1,3-1 1,-3 1 1,1 1-1,2-1-1,-21 0 1,35-1 0,-35 1 0,33-2 0,-16 2 0,0-2 0,-17 2-1,28-6 1,-28 6 0,28 0 0,-28 0 0,22-3 0,-22 3 0,22-4 0,-22 4 0,23-7 0,-23 7 0,20-9 0,-20 9 0,21-8 0,-21 8 0,16-7 1,-16 7-2,17 0 1,-17 0 0,0 0 0,22 0 0,-22 0 0,0 0 0,17-2 0,-17 2 0,0 0 0,0 0 0,0 0-1,0 0 1,0 0 0,0 0 0,0 0 1,0 0-1,0 0 0,0 0 0,0 0 0,0 0 0,0 0 0,0 0 1,0 0-1,0 0 0,0 0 0,0 0 1,0 0-2,0 0 1,0 0-3,0 0-14,0 0-6,0 0-2,-22-11-1,5-4-1,0 4-1,-7-15-2,0-1 2,-6-14 13,-5-12 5,-4-4 1,-6-11 4,-1-7 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4-02-13T21:07:51.234"/>
    </inkml:context>
    <inkml:brush xml:id="br0">
      <inkml:brushProperty name="width" value="0.07938" units="cm"/>
      <inkml:brushProperty name="height" value="0.07938" units="cm"/>
      <inkml:brushProperty name="color" value="#5C83B4"/>
      <inkml:brushProperty name="fitToCurve" value="1"/>
    </inkml:brush>
  </inkml:definitions>
  <inkml:trace contextRef="#ctx0" brushRef="#br0">47 34 4,'0'0'1,"0"0"1,0 0-1,-16-21 0,16 21 0,0 0 1,0 0 2,-19-13 1,19 13 2,0 0 1,0 0 1,0 0 0,-17 13 0,17-13 1,0 0-1,0 0 1,0 0-1,0 0 1,0 0 2,0 0 1,0 0 2,0 0 0,0 0-3,19 0 0,-19 0-2,18 0-2,-18 0-3,30-4-2,-7 4-3,-1 0 0,6 0 0,3 0 0,5 0 0,3 0 0,7 0 0,2 1 0,7 2 0,7-3 1,3 0-1,4 0 0,5 0 1,6 1-1,-2-1 0,2-1 0,0 1 1,1 1-2,3 2 1,-1-1 1,1 2-1,-4-4 0,4 0 0,-4 5 0,3-5 0,-2 1 0,-7-1 0,3-1 0,-3 1 0,-1 0 0,-1 1 0,-3-1 1,0 2-1,-2-2 0,1 0 0,-3 4 1,2-4-1,-1 0 0,-2 0 0,1 0 1,-4-4-1,2 4 0,-1-2 0,1 2 0,0-1 0,1-2 1,1 3-1,1 3 0,0-2 0,0-1 0,0 0 0,3 0 0,-4 2 0,0-2 1,1 0-1,-2-3 0,1 3 0,-2-3 0,0 3 0,0-2 0,1 2 1,-5 0-2,1 2 1,-3-2 1,-1 0-1,0 6 0,-1-6-1,-5 3 1,-2-2 0,1 1 0,-1 1 0,0 1 0,-1-2 0,-3-2 0,1 4 0,0-4 0,1 2 0,-1 2 0,-1-4 0,1 2 0,2-2 0,-2 5 0,2-4 0,-1 2 0,-1-3-1,1 0 1,-3 1 0,0-1 0,-1 0-1,-1-4 1,0 4 0,0-3 0,2 3 1,-2 0-1,2 0 0,1-3-1,2 6 1,-2-6 0,1 3 1,3 0-2,-1 0 2,-2-2-1,-1 0 0,1 2 0,1 2 0,1 0 0,-3 1 0,1-1 1,-2-1-2,3 2 1,-1 0 1,-1 0-1,-5-1 0,0-4 0,2 4 0,-2-2 0,-2-5 0,-4 2 0,-3 0 0,2-3 0,-3 4 0,-1-2 0,0 0 0,-4-2 0,4 1-1,-4 2 2,3-2-2,-5 4 1,-2-4 0,-1 3 0,1 2 0,-1 0 0,-2 0 0,-1 0 0,-16 0 0,35-2-1,-17 4 1,1-4 0,-2 2 0,1 0 1,3-2-1,-1 2 0,1-3 0,-3 2 1,1-2-1,-19 3-1,30-1 1,-30 1 0,27 0 0,-27 0-1,27 1 1,-27-1 0,20 0 0,-20 0 1,22-1-1,-22 1 0,19-5 0,-19 5 0,0 0 0,0 0 0,18-5 1,-18 5-5,0 0-14,0 0-9,0 0-1,-20 5-1,3-5-1,-9 3-1,-9-1-1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4-02-13T21:07:53.782"/>
    </inkml:context>
    <inkml:brush xml:id="br0">
      <inkml:brushProperty name="width" value="0.07938" units="cm"/>
      <inkml:brushProperty name="height" value="0.07938" units="cm"/>
      <inkml:brushProperty name="color" value="#5C83B4"/>
      <inkml:brushProperty name="fitToCurve" value="1"/>
    </inkml:brush>
  </inkml:definitions>
  <inkml:trace contextRef="#ctx0" brushRef="#br0">-19 152 38,'0'0'15,"-17"-13"2,17 13 1,0 0-2,0 0 1,0 0 0,0 0 0,0 0-2,17 16-3,-17-16-1,0 0-3,26 9 0,-26-9-2,28 9-4,-28-9-3,32 7 1,-10-3 0,3 0 0,1-1 0,2-1 0,4-2-1,6 2 1,3-2 0,2-2 0,5 2 0,3-4 0,1 1-1,4 1 1,1 0 0,1-1 0,-1 3 0,3 0 1,0-2-1,-4 2 0,1-2 0,1 2 1,-1 0-1,1 0 0,4 0 0,-1 0 0,2 0 0,2 0 1,-1 2-1,1-2 0,-2 2 0,3-2 1,-4-2-1,0 2 0,-1 0-1,-1-2 1,3-2 0,-5 1 0,0-1 0,-1 1 0,1-1 0,2 0 0,-4-1 0,3 1 1,-3 3-2,3-5 1,1 1 0,-1-1 0,1 1 0,0-1 0,-2 3 0,0-1 0,0-1 0,0 1 0,2 1 0,-2-1 0,1 0 0,1 1 0,-3-3 0,1 1 0,1 1 0,-1-1 0,-2-1 0,2 3 0,-3-1 0,-1-1 0,2 1 0,-2 1 0,2-1 1,-2-2-1,2 3 1,-2-1-1,-4 2 0,2 1 0,-1 1 0,-3-2 0,-1 2 0,-4-2 0,3 2-1,-2-2 1,1 0 0,-4-1 1,4 1-1,-2 2 0,1-4 0,-4 3 0,-1 2 0,-2 1 1,-2 0-1,-2 2 0,1-1 0,-2 1 0,-3-1 0,3 1 0,0-4 1,0 2-1,-1-2 0,3-2-1,-1 2 2,0 0-1,1-4 0,1 4 0,-1 2 0,-1-4 0,3 4 0,1 0 0,2-2 0,-3 2 0,3 0 0,-2-1 0,3 1 0,-1 0 0,1 0-1,1-2 1,-2 0 0,0 0 1,-2 0-2,6 0 2,-2 0-1,1 2 0,5-2 0,-2 2 0,-2-4 0,3 2 1,3-2-1,-3 2 0,-3-2 0,3 0 0,-1 0 0,0-1 0,1 3 0,-1 0 0,-2-2 0,0 2 0,0 0 0,-2 0 0,-5 2 0,2-2-1,-1 2 2,-2-1-1,1 3-1,-3-2 1,1 2 1,-2-3-2,-4-1 2,0 4-1,-2-2 0,-4 0 0,0-2 0,2 0 0,-5 1 0,1 1 0,1 0 1,1 0-1,-2-4 0,1 2 0,0 2 0,-3-2 0,3-2 0,-3 2 0,3 0 1,-4 0-2,-17 0 2,30 4-1,-30-4 0,28 1 0,-28-1 0,24 2 0,-24-2 0,17 0 0,-17 0 0,25-2 0,-25 2 0,20 0 0,-20 0 0,17-1 0,-17 1 0,21-2 0,-21 2 0,18 2-1,-18-2 1,23 1 0,-23-1 1,18 6-1,-18-6-1,0 0 1,25 3-1,-25-3-10,0 0-14,16 6-2,-16-6-2,0 0-1,-20-11 0,20 11-1,-43-18-1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4-02-13T21:07:56.162"/>
    </inkml:context>
    <inkml:brush xml:id="br0">
      <inkml:brushProperty name="width" value="0.07938" units="cm"/>
      <inkml:brushProperty name="height" value="0.07938" units="cm"/>
      <inkml:brushProperty name="color" value="#5C83B4"/>
      <inkml:brushProperty name="fitToCurve" value="1"/>
    </inkml:brush>
  </inkml:definitions>
  <inkml:trace contextRef="#ctx0" brushRef="#br0">4 183 12,'-17'5'10,"17"-5"0,0 0 0,0 0 1,0 0 2,0 0 1,0 0-1,2 17 0,-2-17-3,0 0-1,0 0-1,0 0-1,0 0 1,5 16 3,-5-16 0,0 0-1,0 0 0,21 12 0,-21-12-1,24 2-2,-24-2-3,35 0-4,-10 0 0,3-2 0,2 1 0,6-1 0,3 2 1,2-4-1,7 3 0,3-3 0,4 1 0,0 3 0,9-5 0,-1 0 0,2 0 0,4 0 0,-3 2 1,3-1-1,-2-1 1,2 4 0,0-1-1,-1 2 1,3 2-1,0-4 1,-1 2-1,-3 2 0,3-2 0,-1-2 1,0 0-1,0 2 1,-5-3 0,3 1-1,-3-3 1,1 4 0,0-3-1,3 1 0,-5 0 1,3-4-1,-1 4 1,-2-4-1,0 4 0,2-6 1,-4 1-1,1-1 1,-1 1-1,1 3 1,-4-3 0,4 1 0,-1 2-1,1 2 1,3-1-1,-3 3 0,4-3 0,-1 3 0,2-1 0,0-1 1,1-2-2,-1 0 0,-2-2 1,2 0 0,0 1 0,0 1-1,-1-4 1,-3 4-1,2 0 1,-2 3 0,2-1 0,-4 1 0,1 2 0,1 0 1,-2 4-1,0-3 0,2 1 0,-1 0 0,-3 0 0,1 1 0,-5-3 0,1 2 0,-2-2 0,-2 0 0,-2 1 0,-1-1 0,-3 0 0,-2-1 1,1 2-2,-2-2 2,-2 1-2,0 0 1,-6 0-1,2 0 1,-1 1 0,-2 1-1,0 0 1,1 1 0,-3-1 1,1-1-1,1 3 0,-1-1 1,1-1-2,3 3 2,-3-2-1,4 2 0,1-2 0,0-1 0,2-2 0,4 2 0,-2-2 0,1-2 0,4 2 0,-4 0-1,3 0 0,1 0 1,1 0-1,-1 0 0,1-2 1,-2 1-1,2-1 1,3 0 0,-4-1 1,-1 0-1,3 1 0,-3 0 0,-2 1 0,2-1-1,-2 2 0,-4-2 2,-2 4-2,2-2 1,-4 0 0,-2 2 0,-8-2 0,3 1 0,-4-1 0,0 2 0,-1 0 1,-5-2-1,-1 1 0,-3 1 1,1-2-1,0 3 0,-17-3 0,22 0-1,-22 0 1,21 2 0,-21-2-1,18 2 1,-18-2 0,0 0 1,23 3-1,-23-3-1,17 0 2,-17 0-1,15-2-1,-15 2 2,17-1-1,-17 1 0,19-4 0,-19 4 0,22 0 0,-22 0 0,22 0 1,-22 0-1,27-1 0,-27 1-1,24-2 1,-24 2 1,20 0-2,-20 0-11,0 0-12,0 0-2,0 0-3,0 0 1,0 0-2,-37 13-1,5-13-1,-7 0 13,-13-6 19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4-02-13T21:07:58.546"/>
    </inkml:context>
    <inkml:brush xml:id="br0">
      <inkml:brushProperty name="width" value="0.07938" units="cm"/>
      <inkml:brushProperty name="height" value="0.07938" units="cm"/>
      <inkml:brushProperty name="color" value="#5C83B4"/>
      <inkml:brushProperty name="fitToCurve" value="1"/>
    </inkml:brush>
  </inkml:definitions>
  <inkml:trace contextRef="#ctx0" brushRef="#br0">0-21 36,'0'0'12,"26"17"2,-9-8 0,-17-9-3,32 10-1,-14-6 1,6 1 1,1-5 3,2 8 2,-1-10-1,8 8-1,-3-8-1,6 4-1,1-6-2,8 4-3,0-3-3,6-2-4,6 2 0,-1-3-1,8 2 0,2-1 0,6 2 1,1-1 0,2 1-1,-2 1 1,2-1 0,1 3-1,-1 0 1,3 0 0,-2 0-1,-1 1 0,4 3 1,-2-1-1,-1-1 1,1 0-1,-1 0 1,-5-1-1,0 2 0,-1-1 0,-2-2 0,-3 0 0,3 0 0,-4 0 1,2-2-1,-4 2 0,0 0 0,-2 2 0,1-2 0,-5 2 0,-1-1 0,1 0 0,-1 1 0,0 3 0,0-3 0,1 3 1,3-4-1,-1 3 0,4-2 0,0 1 0,2-1 0,2-2 0,2 2 0,-1 1 0,-1 0 0,2-1 0,-2 0 0,1-1 0,-4 3 0,0-2 0,1-1 0,-4 2 0,4-3 1,-2 0-1,-2 0-1,0 0 1,-1 0-1,-1-3 1,-5 3 0,2 3 0,-2-1-1,-2 0 1,-2-1 0,0 1 0,0 0 0,-2 0 0,4 0 0,-2-1 0,-1-1 0,1 0 0,-2 2 0,0 1 0,1-1 0,-1 1 0,-2-1 0,1-1-1,1 1 1,-2 1 0,1-1 0,1 2-1,0-4 1,2 4 0,1-2 0,-1-2 0,-2 1 0,4-2 0,2 2-1,0-2 1,-1 2 0,-1-1 0,0 0 0,2 0-1,-2 2 1,-2 0 0,-3-4 0,-1 4-1,1-2 1,-1-2 0,-3 2 0,-4 0 0,0 0 0,1 0 0,-4 0 0,-3 0 0,2 2 0,-5-4 0,0 4 0,-2 0 0,0-2 0,-4 1 0,2 1 1,-2-2-1,-2 3 0,0-1 0,1-4 0,-1-1 0,0 1-1,-1 1 1,1 1 0,-4-2 0,3 0 0,-1 2-1,-1-2 1,3 2 0,-1 2 0,1-4-1,-2 2 1,4 0 0,-3 0 0,1 0 0,0-1 0,-1-1-1,-3 0 2,1 0-1,-19 2 0,33-6 0,-16 4 0,-17 2 0,30-6 0,-14 3 0,-16 3 0,26-7 0,-26 7 0,25-3 0,-25 3 0,22 0-1,-22 0-16,0 0-8,18 16-2,-18-16-2,-16 7-1,-12-11-1,-4 1-2,-14-11 0,-4-9 22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4-02-13T21:08:00.694"/>
    </inkml:context>
    <inkml:brush xml:id="br0">
      <inkml:brushProperty name="width" value="0.07938" units="cm"/>
      <inkml:brushProperty name="height" value="0.07938" units="cm"/>
      <inkml:brushProperty name="color" value="#5C83B4"/>
      <inkml:brushProperty name="fitToCurve" value="1"/>
    </inkml:brush>
  </inkml:definitions>
  <inkml:trace contextRef="#ctx0" brushRef="#br0">-1 173 21,'0'0'11,"18"6"2,-18-6 0,0 0 1,0 0 0,0 0-3,0 0-3,0 0-1,0 0 0,0 0-1,0 0-1,0 0-1,17-2 1,-17 2 1,0 0 1,0 0 4,0 0 1,0 0 1,0 0-2,0 0 1,0 0-1,0 0-2,9 17-3,-9-17-4,0 0-2,23 10 0,-23-10 1,29 6-1,-10-6 0,5 4 0,4-4 0,4 4 1,5-4-1,4 4 0,4-2 0,5 2 1,6-1-1,6 1 0,1-2 0,8 2 1,3 0-1,3 2 1,1-2-1,2 2 1,0 2-1,2-3 1,0 3-1,0 0 0,-2 2 1,0-4-1,2 1 0,0-1 1,-1 0-1,-5-4 0,0 4 0,1-8 1,-3 2-1,1-4 0,-4 0 0,-3 2 0,0-2 0,1 0 1,-4 0-1,2 3 0,-4-1 0,1 2 0,-1-2 1,2-2-1,-2 2 0,1 0 0,1-2 0,0 2 1,2 0-1,4 2 0,-2 0 0,0 0 0,0 0 0,2 2 0,-2-2 0,-2 2 0,-2 0 0,-2-2 0,3 0 0,-1-2 0,3 0 0,-3 0 0,4-2 0,-2 0 0,2 0 0,2 0-1,-2 1 1,0 1 0,-1-2-1,-2 0 1,3 0 0,0 2-1,0-2 1,-1 2 0,3 2 0,0-2 0,-4 4 0,-2-2 0,-1 2 0,-3-2 0,-3 2 0,-4 0 0,-4-2 0,-1 0 0,1 0-1,-3 0 1,1-2 0,-3 2 0,0 2 0,-1-2 1,3 0-1,-2 2 0,1-2 0,1 0 0,-3 4 0,3-4 0,0 2 0,-1 0 0,1-2 0,-3 0-1,1 0 1,-2 0 0,5-2-1,1 0 1,-2 0 0,-6 2 0,1-2 0,1 4 0,0-2 0,-4 0 0,0 0 0,-1 0 0,1-2 0,2 4 0,2-2 0,-2 0 0,0 0 0,3 2 0,-3-2 0,2 2-1,0 4 2,-2-4-2,-2-1 1,2 1 0,0 0 0,0 0-1,4 2 1,-2-2 0,0 0 0,-2 0 0,-2 2 0,0-2 0,-6 0 0,1 2 0,-4-2 0,-2 2 0,-6 0 0,-2 1 0,-1-1 0,-19-4 1,24 6-2,-24-6-7,0 0-16,0 0-2,0 0-2,-35-6-2,0-23-2,-6-6-2,-15-27-3,-8-23 12,8-21 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4-02-13T21:09:21.967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3021 15 46,'0'0'10,"17"7"1,-17-7-3,0 0-1,19-9 3,-19 9 4,0 0 4,0 0 2,16-10-2,-16 10-1,0 0-1,0 0-3,0 0-4,0 0-2,0 0-4,0 0-2,0 0 0,0 0 0,-16-7-1,16 7 1,-34 2 0,6-2 0,-3 2-1,-8 0 0,-12-2 0,-4 3 0,-10 3 0,-7-1 0,-10 3 0,-11 1 0,-11 1 1,-8 3-1,-5 3 1,-7-1-2,-4 2 2,-6 2-1,-2 1 1,5 2-1,4 1 0,4-1 1,4 2-1,4 1 0,11-3 0,6 0 0,10-1-1,12-3 1,7 1-1,12-6 1,10 2-2,8-6 2,7-3 0,10 1 0,5-3 0,17-4 0,-22 2-1,22-2 1,0 0-1,0 0 1,0 0-1,0 0 1,0 0 0,0 0-1,0 0 1,0 0-2,0 0-3,0 0-7,0 0-5,0 0-6,0 0-3,0 0-1,0 0 0,0 0-1,13-19 4,-13 19 5,0-29 6,-4 6 8</inkml:trace>
  <inkml:trace contextRef="#ctx0" brushRef="#br0" timeOffset="1173">861 39 22,'0'0'6,"15"-19"0,-15 19 1,0 0-1,0 0 0,0 0 3,0 0 4,0 0 1,-19-11 2,19 11 1,0 0 1,0 0 1,-13 17-1,13-17-3,0 0-3,-22 18-3,22-18-1,-17 19-3,17-19-1,-26 26-3,9-11 0,-5 2-1,0 1 0,-8 7 0,-2-1 1,-7 4-1,2 2 0,-4 1 0,-4 3 0,3 1 1,-3 1-2,-2-1 2,5-1-2,2-3 2,-3-1-1,2-4 1,4-5-1,3-1 1,6-5 0,4-2-1,2-2 1,22-11 0,-28 15-1,28-15 0,0 0-1,-21 11 1,21-11 0,0 0 0,0 0 0,0 0-1,0 0 1,0 0 0,0 0 1,0 0-2,0 0 1,0 0 0,0 0 0,0 0 0,0 0 0,0 0-1,0 0 1,0 0 0,0 0 0,0 0-1,21 0 1,-21 0-1,24-3 0,-24 3 1,35 0 0,-10 1-1,6 1 0,6 0 1,6 2 0,7 0 0,7 1 1,5-1-1,5 0 0,3-2 0,3 1 0,-1-1 0,-1 2 0,-8-2 0,-1-2 0,-6 3 0,-7-3-1,-4 2 1,-8-2 0,-7 0 0,-4 0-1,-8 2 1,-18-2-5,24-2-15,-24 2-7,0 0 0,0 0-2,0-28-2,-9 4-1,4-4-1,-5-9 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71F4B-A412-1540-9730-38A2D076F156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222F0-5CDF-1D43-816B-EDE2ED25B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094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  <a:cs typeface="ＭＳ Ｐゴシック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FD3F8E-A2F6-F44B-941F-583D629F076D}" type="slidenum">
              <a:rPr lang="en-GB" smtClean="0"/>
              <a:pPr>
                <a:defRPr/>
              </a:pPr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83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FD3F8E-A2F6-F44B-941F-583D629F076D}" type="slidenum">
              <a:rPr lang="en-GB" smtClean="0"/>
              <a:pPr>
                <a:defRPr/>
              </a:pPr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139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40B22-FBA3-45B9-BCA1-E0AD119D549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73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8E8A-F4F1-B342-818A-0CC25895A617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FA21-F033-1241-BDB1-1C6A36733F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8E8A-F4F1-B342-818A-0CC25895A617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FA21-F033-1241-BDB1-1C6A36733F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8E8A-F4F1-B342-818A-0CC25895A617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FA21-F033-1241-BDB1-1C6A36733F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8E8A-F4F1-B342-818A-0CC25895A617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FA21-F033-1241-BDB1-1C6A36733F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8E8A-F4F1-B342-818A-0CC25895A617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FA21-F033-1241-BDB1-1C6A36733F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8E8A-F4F1-B342-818A-0CC25895A617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FA21-F033-1241-BDB1-1C6A36733F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8E8A-F4F1-B342-818A-0CC25895A617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FA21-F033-1241-BDB1-1C6A36733F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8E8A-F4F1-B342-818A-0CC25895A617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FA21-F033-1241-BDB1-1C6A36733F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8E8A-F4F1-B342-818A-0CC25895A617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FA21-F033-1241-BDB1-1C6A36733F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8E8A-F4F1-B342-818A-0CC25895A617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FA21-F033-1241-BDB1-1C6A36733F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8E8A-F4F1-B342-818A-0CC25895A617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FA21-F033-1241-BDB1-1C6A36733F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28E8A-F4F1-B342-818A-0CC25895A617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4FA21-F033-1241-BDB1-1C6A36733F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10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customXml" Target="../ink/ink3.xml"/><Relationship Id="rId20" Type="http://schemas.openxmlformats.org/officeDocument/2006/relationships/image" Target="../media/image19.png"/><Relationship Id="rId21" Type="http://schemas.openxmlformats.org/officeDocument/2006/relationships/customXml" Target="../ink/ink9.xml"/><Relationship Id="rId22" Type="http://schemas.openxmlformats.org/officeDocument/2006/relationships/image" Target="../media/image20.png"/><Relationship Id="rId10" Type="http://schemas.openxmlformats.org/officeDocument/2006/relationships/image" Target="../media/image140.png"/><Relationship Id="rId11" Type="http://schemas.openxmlformats.org/officeDocument/2006/relationships/customXml" Target="../ink/ink4.xml"/><Relationship Id="rId12" Type="http://schemas.openxmlformats.org/officeDocument/2006/relationships/image" Target="../media/image150.png"/><Relationship Id="rId13" Type="http://schemas.openxmlformats.org/officeDocument/2006/relationships/customXml" Target="../ink/ink5.xml"/><Relationship Id="rId14" Type="http://schemas.openxmlformats.org/officeDocument/2006/relationships/image" Target="../media/image16.png"/><Relationship Id="rId15" Type="http://schemas.openxmlformats.org/officeDocument/2006/relationships/customXml" Target="../ink/ink6.xml"/><Relationship Id="rId16" Type="http://schemas.openxmlformats.org/officeDocument/2006/relationships/image" Target="../media/image170.png"/><Relationship Id="rId17" Type="http://schemas.openxmlformats.org/officeDocument/2006/relationships/customXml" Target="../ink/ink7.xml"/><Relationship Id="rId18" Type="http://schemas.openxmlformats.org/officeDocument/2006/relationships/image" Target="../media/image18.png"/><Relationship Id="rId19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eg"/><Relationship Id="rId4" Type="http://schemas.openxmlformats.org/officeDocument/2006/relationships/image" Target="../media/image17.png"/><Relationship Id="rId5" Type="http://schemas.openxmlformats.org/officeDocument/2006/relationships/customXml" Target="../ink/ink1.xml"/><Relationship Id="rId6" Type="http://schemas.openxmlformats.org/officeDocument/2006/relationships/image" Target="../media/image120.png"/><Relationship Id="rId7" Type="http://schemas.openxmlformats.org/officeDocument/2006/relationships/customXml" Target="../ink/ink2.xml"/><Relationship Id="rId8" Type="http://schemas.openxmlformats.org/officeDocument/2006/relationships/image" Target="../media/image130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Low-Level Software Vulnerabilities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Oli Bills</a:t>
            </a:r>
          </a:p>
          <a:p>
            <a:r>
              <a:rPr lang="en-GB" dirty="0" err="1" smtClean="0"/>
              <a:t>ofb@ecs.soton.ac.uk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6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can you avoid them?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 smtClean="0"/>
              <a:t>The golden design rules</a:t>
            </a:r>
          </a:p>
          <a:p>
            <a:r>
              <a:rPr lang="en-GB" dirty="0" smtClean="0"/>
              <a:t>Minimise security-sensitive code</a:t>
            </a:r>
          </a:p>
          <a:p>
            <a:r>
              <a:rPr lang="en-GB" dirty="0" smtClean="0"/>
              <a:t>Least privilege principle</a:t>
            </a:r>
          </a:p>
          <a:p>
            <a:pPr lvl="1"/>
            <a:r>
              <a:rPr lang="en-GB" dirty="0" smtClean="0"/>
              <a:t>Run with the least privileges possible</a:t>
            </a:r>
          </a:p>
          <a:p>
            <a:pPr lvl="1"/>
            <a:r>
              <a:rPr lang="en-GB" dirty="0" smtClean="0"/>
              <a:t>Revoke privileges when not needed</a:t>
            </a:r>
          </a:p>
          <a:p>
            <a:r>
              <a:rPr lang="en-GB" dirty="0" smtClean="0"/>
              <a:t>Ensure safe defaults</a:t>
            </a:r>
          </a:p>
          <a:p>
            <a:r>
              <a:rPr lang="en-GB" dirty="0" smtClean="0"/>
              <a:t>Deny by default</a:t>
            </a:r>
          </a:p>
          <a:p>
            <a:r>
              <a:rPr lang="en-GB" dirty="0" smtClean="0"/>
              <a:t>Limit resource consumption</a:t>
            </a:r>
          </a:p>
          <a:p>
            <a:r>
              <a:rPr lang="en-GB" dirty="0" smtClean="0"/>
              <a:t>Fail gracefully</a:t>
            </a:r>
          </a:p>
          <a:p>
            <a:r>
              <a:rPr lang="en-GB" dirty="0" smtClean="0"/>
              <a:t>Fail securely</a:t>
            </a:r>
          </a:p>
          <a:p>
            <a:r>
              <a:rPr lang="en-GB" dirty="0" smtClean="0"/>
              <a:t>Question your assumptions and decisions</a:t>
            </a:r>
            <a:r>
              <a:rPr lang="is-IS" dirty="0" smtClean="0"/>
              <a:t>…</a:t>
            </a:r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083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 always, it’s about the input!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It’s all about input</a:t>
            </a:r>
          </a:p>
          <a:p>
            <a:pPr lvl="1"/>
            <a:r>
              <a:rPr lang="en-GB" dirty="0" smtClean="0"/>
              <a:t>Where the user can put things in that they shouldn’t</a:t>
            </a:r>
          </a:p>
          <a:p>
            <a:r>
              <a:rPr lang="en-GB" dirty="0" smtClean="0"/>
              <a:t>How does your code handle invalid input?</a:t>
            </a:r>
          </a:p>
          <a:p>
            <a:pPr lvl="1"/>
            <a:r>
              <a:rPr lang="en-GB" dirty="0" smtClean="0"/>
              <a:t>Does your code handle invalid input?</a:t>
            </a:r>
          </a:p>
          <a:p>
            <a:pPr lvl="1"/>
            <a:r>
              <a:rPr lang="en-GB" dirty="0" smtClean="0"/>
              <a:t>Did you even consider invalid input!?</a:t>
            </a:r>
          </a:p>
          <a:p>
            <a:pPr lvl="1"/>
            <a:endParaRPr lang="en-GB" dirty="0"/>
          </a:p>
          <a:p>
            <a:r>
              <a:rPr lang="en-GB" dirty="0" smtClean="0"/>
              <a:t>The key thing:  </a:t>
            </a:r>
            <a:r>
              <a:rPr lang="en-GB" b="1" dirty="0" smtClean="0"/>
              <a:t>Input is guilty until proven innocent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 always, it’s about the input!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Validate your input</a:t>
            </a:r>
          </a:p>
          <a:p>
            <a:r>
              <a:rPr lang="en-GB" dirty="0" smtClean="0"/>
              <a:t>Make sure you have ended up with what you expected before you go further</a:t>
            </a:r>
          </a:p>
          <a:p>
            <a:endParaRPr lang="en-GB" dirty="0"/>
          </a:p>
          <a:p>
            <a:r>
              <a:rPr lang="en-GB" b="1" dirty="0" smtClean="0"/>
              <a:t>Deny by default</a:t>
            </a:r>
            <a:r>
              <a:rPr lang="en-GB" dirty="0" smtClean="0"/>
              <a:t>, then allow if the input is what you expect</a:t>
            </a:r>
          </a:p>
          <a:p>
            <a:r>
              <a:rPr lang="en-GB" dirty="0" smtClean="0"/>
              <a:t>Validation</a:t>
            </a:r>
          </a:p>
          <a:p>
            <a:pPr lvl="1"/>
            <a:r>
              <a:rPr lang="en-GB" dirty="0" smtClean="0"/>
              <a:t>Type checking</a:t>
            </a:r>
          </a:p>
          <a:p>
            <a:pPr lvl="1"/>
            <a:r>
              <a:rPr lang="en-GB" dirty="0" smtClean="0"/>
              <a:t>Bounds checking</a:t>
            </a:r>
          </a:p>
          <a:p>
            <a:pPr lvl="1"/>
            <a:r>
              <a:rPr lang="en-GB" dirty="0" smtClean="0"/>
              <a:t>Length checking</a:t>
            </a:r>
          </a:p>
          <a:p>
            <a:pPr lvl="1"/>
            <a:r>
              <a:rPr lang="en-GB" dirty="0" smtClean="0"/>
              <a:t>Pattern checking</a:t>
            </a:r>
          </a:p>
        </p:txBody>
      </p:sp>
    </p:spTree>
    <p:extLst>
      <p:ext uri="{BB962C8B-B14F-4D97-AF65-F5344CB8AC3E}">
        <p14:creationId xmlns:p14="http://schemas.microsoft.com/office/powerpoint/2010/main" val="122396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go back to the beginning</a:t>
            </a:r>
            <a:r>
              <a:rPr lang="is-IS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Given so much is written in C</a:t>
            </a:r>
          </a:p>
          <a:p>
            <a:pPr lvl="1"/>
            <a:r>
              <a:rPr lang="en-GB" dirty="0" smtClean="0"/>
              <a:t>Let’s begin by looking at C</a:t>
            </a:r>
          </a:p>
          <a:p>
            <a:pPr lvl="1"/>
            <a:endParaRPr lang="en-GB" dirty="0"/>
          </a:p>
          <a:p>
            <a:r>
              <a:rPr lang="en-GB" dirty="0" smtClean="0"/>
              <a:t>Compilers turn C code into machine code</a:t>
            </a:r>
          </a:p>
          <a:p>
            <a:pPr lvl="1"/>
            <a:r>
              <a:rPr lang="en-GB" dirty="0" smtClean="0"/>
              <a:t>We can view this as assembly, which is human readable</a:t>
            </a:r>
          </a:p>
          <a:p>
            <a:pPr lvl="2"/>
            <a:r>
              <a:rPr lang="en-GB" dirty="0" smtClean="0"/>
              <a:t>1:1 correspondence to machine code</a:t>
            </a:r>
          </a:p>
          <a:p>
            <a:pPr lvl="1"/>
            <a:r>
              <a:rPr lang="en-GB" dirty="0" smtClean="0"/>
              <a:t>Let’s us see what the code is actually doing</a:t>
            </a:r>
          </a:p>
          <a:p>
            <a:pPr lvl="1"/>
            <a:r>
              <a:rPr lang="en-GB" dirty="0" smtClean="0"/>
              <a:t>Particularly useful when we don’t have the source code</a:t>
            </a:r>
          </a:p>
          <a:p>
            <a:pPr lvl="1"/>
            <a:r>
              <a:rPr lang="en-GB" dirty="0" smtClean="0"/>
              <a:t>But it’s not easy!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034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Here’s a simple C program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6056" y="1825625"/>
            <a:ext cx="3371387" cy="435133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Can you work out what it does?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164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Here’s a simple C program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6056" y="1825625"/>
            <a:ext cx="3371387" cy="435133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There is a function called test which adds two numbers together and returns them</a:t>
            </a:r>
          </a:p>
          <a:p>
            <a:endParaRPr lang="en-GB" dirty="0"/>
          </a:p>
          <a:p>
            <a:r>
              <a:rPr lang="en-GB" dirty="0" smtClean="0"/>
              <a:t>The main function calls test with the 10 and 30 parameters</a:t>
            </a:r>
          </a:p>
          <a:p>
            <a:endParaRPr lang="en-GB" dirty="0"/>
          </a:p>
          <a:p>
            <a:r>
              <a:rPr lang="en-GB" dirty="0" smtClean="0"/>
              <a:t>The program adds 10 and 30, gets the result, and then displays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977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take a closer look inside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825625"/>
            <a:ext cx="3886200" cy="261072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This is the assembler code for the main function</a:t>
            </a:r>
          </a:p>
          <a:p>
            <a:endParaRPr lang="en-GB" dirty="0"/>
          </a:p>
          <a:p>
            <a:r>
              <a:rPr lang="en-GB" dirty="0" smtClean="0"/>
              <a:t>We can see it set up the two parameters and then call the test function</a:t>
            </a:r>
          </a:p>
          <a:p>
            <a:pPr lvl="1"/>
            <a:r>
              <a:rPr lang="en-GB" dirty="0" smtClean="0"/>
              <a:t>Remember, it’s in hex, but we can more convert it using the print command</a:t>
            </a:r>
          </a:p>
          <a:p>
            <a:endParaRPr lang="en-GB" dirty="0"/>
          </a:p>
          <a:p>
            <a:r>
              <a:rPr lang="en-GB" dirty="0" smtClean="0"/>
              <a:t>It gets the result at the end and then calls </a:t>
            </a:r>
            <a:r>
              <a:rPr lang="en-GB" dirty="0" err="1" smtClean="0"/>
              <a:t>printf</a:t>
            </a:r>
            <a:r>
              <a:rPr lang="en-GB" dirty="0" smtClean="0"/>
              <a:t> to display it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490" y="5047732"/>
            <a:ext cx="1371600" cy="7747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2677886" y="3051110"/>
            <a:ext cx="130628" cy="190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0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take a closer look inside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can also look at the test function</a:t>
            </a:r>
          </a:p>
          <a:p>
            <a:endParaRPr lang="en-GB" dirty="0"/>
          </a:p>
          <a:p>
            <a:r>
              <a:rPr lang="en-GB" dirty="0" smtClean="0"/>
              <a:t>It loads the values into </a:t>
            </a:r>
            <a:r>
              <a:rPr lang="en-GB" dirty="0" err="1" smtClean="0"/>
              <a:t>eax</a:t>
            </a:r>
            <a:r>
              <a:rPr lang="en-GB" dirty="0" smtClean="0"/>
              <a:t> and </a:t>
            </a:r>
            <a:r>
              <a:rPr lang="en-GB" dirty="0" err="1" smtClean="0"/>
              <a:t>edx</a:t>
            </a:r>
            <a:r>
              <a:rPr lang="en-GB" dirty="0" smtClean="0"/>
              <a:t>, then adds them</a:t>
            </a:r>
          </a:p>
          <a:p>
            <a:endParaRPr lang="en-GB" dirty="0"/>
          </a:p>
          <a:p>
            <a:r>
              <a:rPr lang="en-GB" dirty="0" smtClean="0"/>
              <a:t>It then returns the result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871182"/>
            <a:ext cx="3886200" cy="226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5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you write your own C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88054" y="1825625"/>
            <a:ext cx="3567392" cy="435133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You can tell GCC to show you the corresponding C code and generated assembly</a:t>
            </a:r>
          </a:p>
          <a:p>
            <a:endParaRPr lang="en-GB" dirty="0"/>
          </a:p>
          <a:p>
            <a:r>
              <a:rPr lang="en-GB" dirty="0" err="1"/>
              <a:t>gcc</a:t>
            </a:r>
            <a:r>
              <a:rPr lang="en-GB" dirty="0"/>
              <a:t> -c -g -</a:t>
            </a:r>
            <a:r>
              <a:rPr lang="en-GB" dirty="0" err="1"/>
              <a:t>Wa</a:t>
            </a:r>
            <a:r>
              <a:rPr lang="en-GB" dirty="0"/>
              <a:t>,-a,-ad </a:t>
            </a:r>
            <a:r>
              <a:rPr lang="en-GB" dirty="0" err="1" smtClean="0"/>
              <a:t>file.c</a:t>
            </a:r>
            <a:r>
              <a:rPr lang="en-GB" dirty="0" smtClean="0"/>
              <a:t> </a:t>
            </a:r>
            <a:r>
              <a:rPr lang="en-GB" dirty="0"/>
              <a:t>&gt; </a:t>
            </a:r>
            <a:r>
              <a:rPr lang="en-GB" dirty="0" err="1" smtClean="0"/>
              <a:t>file.lst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99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Registers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ea typeface="Calibri" charset="0"/>
                <a:cs typeface="Calibri" charset="0"/>
              </a:rPr>
              <a:t>You’ll have noticed a set of registers – but what are they?</a:t>
            </a:r>
          </a:p>
          <a:p>
            <a:pPr lvl="1"/>
            <a:endParaRPr lang="en-US" dirty="0">
              <a:ea typeface="Calibri" charset="0"/>
              <a:cs typeface="Calibri" charset="0"/>
            </a:endParaRPr>
          </a:p>
          <a:p>
            <a:endParaRPr lang="en-US" dirty="0" smtClean="0">
              <a:ea typeface="Calibri" charset="0"/>
              <a:cs typeface="Calibri" charset="0"/>
            </a:endParaRPr>
          </a:p>
          <a:p>
            <a:r>
              <a:rPr lang="en-US" dirty="0" smtClean="0">
                <a:ea typeface="Calibri" charset="0"/>
                <a:cs typeface="Calibri" charset="0"/>
              </a:rPr>
              <a:t>Caller </a:t>
            </a:r>
            <a:r>
              <a:rPr lang="en-US" dirty="0">
                <a:ea typeface="Calibri" charset="0"/>
                <a:cs typeface="Calibri" charset="0"/>
              </a:rPr>
              <a:t>saved: %</a:t>
            </a:r>
            <a:r>
              <a:rPr lang="en-US" b="1" dirty="0" err="1">
                <a:ea typeface="Calibri" charset="0"/>
                <a:cs typeface="Calibri" charset="0"/>
              </a:rPr>
              <a:t>eax</a:t>
            </a:r>
            <a:r>
              <a:rPr lang="en-US" dirty="0">
                <a:ea typeface="Calibri" charset="0"/>
                <a:cs typeface="Calibri" charset="0"/>
              </a:rPr>
              <a:t>, %</a:t>
            </a:r>
            <a:r>
              <a:rPr lang="en-US" b="1" dirty="0" err="1">
                <a:ea typeface="Calibri" charset="0"/>
                <a:cs typeface="Calibri" charset="0"/>
              </a:rPr>
              <a:t>ecx</a:t>
            </a:r>
            <a:r>
              <a:rPr lang="en-US" dirty="0">
                <a:ea typeface="Calibri" charset="0"/>
                <a:cs typeface="Calibri" charset="0"/>
              </a:rPr>
              <a:t>, %</a:t>
            </a:r>
            <a:r>
              <a:rPr lang="en-US" b="1" dirty="0" err="1">
                <a:ea typeface="Calibri" charset="0"/>
                <a:cs typeface="Calibri" charset="0"/>
              </a:rPr>
              <a:t>edx</a:t>
            </a:r>
            <a:endParaRPr lang="en-US" b="1" dirty="0"/>
          </a:p>
          <a:p>
            <a:pPr marL="742950" lvl="1"/>
            <a:r>
              <a:rPr lang="en-US" dirty="0"/>
              <a:t>You must save these before a function call if you need them</a:t>
            </a:r>
          </a:p>
          <a:p>
            <a:r>
              <a:rPr lang="en-US" dirty="0" err="1">
                <a:ea typeface="Calibri" charset="0"/>
                <a:cs typeface="Calibri" charset="0"/>
              </a:rPr>
              <a:t>Callee</a:t>
            </a:r>
            <a:r>
              <a:rPr lang="en-US" dirty="0">
                <a:ea typeface="Calibri" charset="0"/>
                <a:cs typeface="Calibri" charset="0"/>
              </a:rPr>
              <a:t> saved: %</a:t>
            </a:r>
            <a:r>
              <a:rPr lang="en-US" b="1" dirty="0" err="1">
                <a:ea typeface="Calibri" charset="0"/>
                <a:cs typeface="Calibri" charset="0"/>
              </a:rPr>
              <a:t>ebx</a:t>
            </a:r>
            <a:r>
              <a:rPr lang="en-US" dirty="0">
                <a:ea typeface="Calibri" charset="0"/>
                <a:cs typeface="Calibri" charset="0"/>
              </a:rPr>
              <a:t>, %</a:t>
            </a:r>
            <a:r>
              <a:rPr lang="en-US" b="1" dirty="0" err="1">
                <a:ea typeface="Calibri" charset="0"/>
                <a:cs typeface="Calibri" charset="0"/>
              </a:rPr>
              <a:t>edi</a:t>
            </a:r>
            <a:r>
              <a:rPr lang="en-US" dirty="0">
                <a:ea typeface="Calibri" charset="0"/>
                <a:cs typeface="Calibri" charset="0"/>
              </a:rPr>
              <a:t>, %</a:t>
            </a:r>
            <a:r>
              <a:rPr lang="en-US" b="1" dirty="0" err="1">
                <a:ea typeface="Calibri" charset="0"/>
                <a:cs typeface="Calibri" charset="0"/>
              </a:rPr>
              <a:t>esi</a:t>
            </a:r>
            <a:endParaRPr lang="en-US" b="1" dirty="0"/>
          </a:p>
          <a:p>
            <a:pPr marL="742950" lvl="1"/>
            <a:r>
              <a:rPr lang="en-US" dirty="0"/>
              <a:t>You must save these before any work if you need them</a:t>
            </a:r>
          </a:p>
          <a:p>
            <a:r>
              <a:rPr lang="en-US" dirty="0">
                <a:ea typeface="Calibri" charset="0"/>
                <a:cs typeface="Calibri" charset="0"/>
              </a:rPr>
              <a:t>Base pointer: %</a:t>
            </a:r>
            <a:r>
              <a:rPr lang="en-US" b="1" dirty="0" err="1">
                <a:ea typeface="Calibri" charset="0"/>
                <a:cs typeface="Calibri" charset="0"/>
              </a:rPr>
              <a:t>ebp</a:t>
            </a:r>
            <a:endParaRPr lang="en-US" b="1" dirty="0"/>
          </a:p>
          <a:p>
            <a:pPr marL="742950" lvl="1"/>
            <a:r>
              <a:rPr lang="en-US" dirty="0"/>
              <a:t>Points to the “bottom” of a stack frame</a:t>
            </a:r>
          </a:p>
          <a:p>
            <a:r>
              <a:rPr lang="en-US" dirty="0">
                <a:ea typeface="Calibri" charset="0"/>
                <a:cs typeface="Calibri" charset="0"/>
              </a:rPr>
              <a:t>Stack pointer: %</a:t>
            </a:r>
            <a:r>
              <a:rPr lang="en-US" b="1" dirty="0" err="1">
                <a:ea typeface="Calibri" charset="0"/>
                <a:cs typeface="Calibri" charset="0"/>
              </a:rPr>
              <a:t>esp</a:t>
            </a:r>
            <a:endParaRPr lang="en-US" b="1" dirty="0"/>
          </a:p>
          <a:p>
            <a:pPr marL="742950" lvl="1"/>
            <a:r>
              <a:rPr lang="en-US" dirty="0"/>
              <a:t>Points to the “top” of a stack frame</a:t>
            </a:r>
          </a:p>
          <a:p>
            <a:r>
              <a:rPr lang="en-US" dirty="0">
                <a:ea typeface="Calibri" charset="0"/>
                <a:cs typeface="Calibri" charset="0"/>
              </a:rPr>
              <a:t>Instruction pointer: %</a:t>
            </a:r>
            <a:r>
              <a:rPr lang="en-US" b="1" dirty="0" err="1">
                <a:ea typeface="Calibri" charset="0"/>
                <a:cs typeface="Calibri" charset="0"/>
              </a:rPr>
              <a:t>eip</a:t>
            </a:r>
            <a:endParaRPr lang="en-US" b="1" dirty="0"/>
          </a:p>
          <a:p>
            <a:pPr marL="742950" lvl="1"/>
            <a:r>
              <a:rPr lang="en-US" dirty="0"/>
              <a:t>Generally don’t need to worry about this one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57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Lecture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An introduction to low-level software vulnerabilities</a:t>
            </a:r>
          </a:p>
          <a:p>
            <a:pPr lvl="1"/>
            <a:r>
              <a:rPr lang="en-GB" dirty="0" smtClean="0"/>
              <a:t>What are they?</a:t>
            </a:r>
          </a:p>
          <a:p>
            <a:pPr lvl="1"/>
            <a:r>
              <a:rPr lang="en-GB" dirty="0" smtClean="0"/>
              <a:t>Why do they matter?</a:t>
            </a:r>
          </a:p>
          <a:p>
            <a:r>
              <a:rPr lang="en-GB" dirty="0" smtClean="0"/>
              <a:t>An introduction to low-level software</a:t>
            </a:r>
          </a:p>
          <a:p>
            <a:pPr lvl="1"/>
            <a:r>
              <a:rPr lang="en-GB" dirty="0" smtClean="0"/>
              <a:t>C</a:t>
            </a:r>
          </a:p>
          <a:p>
            <a:pPr lvl="1"/>
            <a:r>
              <a:rPr lang="en-GB" dirty="0" smtClean="0"/>
              <a:t>Assembly</a:t>
            </a:r>
          </a:p>
          <a:p>
            <a:r>
              <a:rPr lang="en-GB" dirty="0" smtClean="0"/>
              <a:t>Examples of low-level software vulnerabilities</a:t>
            </a:r>
          </a:p>
          <a:p>
            <a:pPr lvl="1"/>
            <a:r>
              <a:rPr lang="en-GB" dirty="0" smtClean="0"/>
              <a:t>Buffer overflow</a:t>
            </a:r>
          </a:p>
          <a:p>
            <a:pPr lvl="1"/>
            <a:r>
              <a:rPr lang="en-GB" dirty="0" smtClean="0"/>
              <a:t>Heap exploitation</a:t>
            </a:r>
          </a:p>
          <a:p>
            <a:pPr lvl="1"/>
            <a:r>
              <a:rPr lang="en-GB" dirty="0" smtClean="0"/>
              <a:t>Stack exploitation</a:t>
            </a:r>
          </a:p>
          <a:p>
            <a:pPr lvl="1"/>
            <a:r>
              <a:rPr lang="en-GB" dirty="0" smtClean="0"/>
              <a:t>Integer overflow</a:t>
            </a:r>
          </a:p>
          <a:p>
            <a:pPr lvl="1"/>
            <a:r>
              <a:rPr lang="en-GB" dirty="0" smtClean="0"/>
              <a:t>File and memory management</a:t>
            </a:r>
          </a:p>
          <a:p>
            <a:r>
              <a:rPr lang="en-GB" dirty="0" smtClean="0"/>
              <a:t>An introduction to the </a:t>
            </a:r>
            <a:r>
              <a:rPr lang="en-GB" dirty="0" err="1" smtClean="0"/>
              <a:t>defenses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117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organisation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Stack</a:t>
            </a:r>
          </a:p>
          <a:p>
            <a:pPr lvl="1"/>
            <a:r>
              <a:rPr lang="en-GB" dirty="0" smtClean="0"/>
              <a:t>LIFO structure</a:t>
            </a:r>
          </a:p>
          <a:p>
            <a:pPr lvl="1"/>
            <a:r>
              <a:rPr lang="en-GB" dirty="0" smtClean="0"/>
              <a:t>Stack frames</a:t>
            </a:r>
          </a:p>
          <a:p>
            <a:r>
              <a:rPr lang="en-GB" dirty="0" smtClean="0"/>
              <a:t>Heap</a:t>
            </a:r>
          </a:p>
          <a:p>
            <a:pPr lvl="1"/>
            <a:r>
              <a:rPr lang="en-GB" dirty="0" smtClean="0"/>
              <a:t>Dynamic memory allocation</a:t>
            </a:r>
          </a:p>
          <a:p>
            <a:pPr lvl="1"/>
            <a:r>
              <a:rPr lang="en-GB" dirty="0" err="1"/>
              <a:t>m</a:t>
            </a:r>
            <a:r>
              <a:rPr lang="en-GB" dirty="0" err="1" smtClean="0"/>
              <a:t>alloc</a:t>
            </a:r>
            <a:r>
              <a:rPr lang="en-GB" dirty="0" smtClean="0"/>
              <a:t>/</a:t>
            </a:r>
            <a:r>
              <a:rPr lang="en-GB" dirty="0" err="1" smtClean="0"/>
              <a:t>realloc</a:t>
            </a:r>
            <a:r>
              <a:rPr lang="en-GB" dirty="0" smtClean="0"/>
              <a:t>/free</a:t>
            </a:r>
          </a:p>
          <a:p>
            <a:r>
              <a:rPr lang="en-GB" dirty="0" smtClean="0"/>
              <a:t>BSS</a:t>
            </a:r>
          </a:p>
          <a:p>
            <a:pPr lvl="1"/>
            <a:r>
              <a:rPr lang="en-GB" dirty="0" err="1" smtClean="0"/>
              <a:t>Unitialised</a:t>
            </a:r>
            <a:r>
              <a:rPr lang="en-GB" dirty="0" smtClean="0"/>
              <a:t> data</a:t>
            </a:r>
          </a:p>
          <a:p>
            <a:pPr lvl="1"/>
            <a:r>
              <a:rPr lang="en-GB" dirty="0" err="1" smtClean="0"/>
              <a:t>int</a:t>
            </a:r>
            <a:r>
              <a:rPr lang="en-GB" dirty="0" smtClean="0"/>
              <a:t> j;</a:t>
            </a:r>
          </a:p>
          <a:p>
            <a:r>
              <a:rPr lang="en-GB" dirty="0" smtClean="0"/>
              <a:t>Data</a:t>
            </a:r>
          </a:p>
          <a:p>
            <a:pPr lvl="1"/>
            <a:r>
              <a:rPr lang="en-GB" dirty="0" smtClean="0"/>
              <a:t>Initialised data</a:t>
            </a:r>
          </a:p>
          <a:p>
            <a:pPr lvl="1"/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= 3;</a:t>
            </a:r>
          </a:p>
          <a:p>
            <a:r>
              <a:rPr lang="en-GB" dirty="0" smtClean="0"/>
              <a:t>Text</a:t>
            </a:r>
          </a:p>
          <a:p>
            <a:pPr lvl="1"/>
            <a:r>
              <a:rPr lang="en-GB" dirty="0" smtClean="0"/>
              <a:t>Code segment</a:t>
            </a:r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81279" y="1825625"/>
            <a:ext cx="4874021" cy="399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1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r>
              <a:rPr lang="en-US" sz="120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Stack frames</a:t>
            </a:r>
            <a:endParaRPr lang="en-US">
              <a:latin typeface="Calibri" charset="0"/>
              <a:ea typeface="ヒラギノ角ゴ ProN W3" charset="-128"/>
              <a:cs typeface="ヒラギノ角ゴ ProN W3" charset="-128"/>
              <a:sym typeface="Calibri" charset="0"/>
            </a:endParaRPr>
          </a:p>
        </p:txBody>
      </p:sp>
      <p:sp>
        <p:nvSpPr>
          <p:cNvPr id="5735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360488"/>
            <a:ext cx="5600700" cy="5499100"/>
          </a:xfrm>
        </p:spPr>
        <p:txBody>
          <a:bodyPr/>
          <a:lstStyle/>
          <a:p>
            <a:pPr eaLnBrk="1" hangingPunct="1"/>
            <a:r>
              <a:rPr lang="en-US">
                <a:ea typeface="Calibri" charset="0"/>
                <a:cs typeface="Calibri" charset="0"/>
              </a:rPr>
              <a:t>Every function call is given a stack frame</a:t>
            </a:r>
            <a:endParaRPr lang="en-US"/>
          </a:p>
          <a:p>
            <a:pPr eaLnBrk="1" hangingPunct="1"/>
            <a:r>
              <a:rPr lang="en-US">
                <a:ea typeface="Calibri" charset="0"/>
                <a:cs typeface="Calibri" charset="0"/>
              </a:rPr>
              <a:t>What does a C function need?</a:t>
            </a:r>
            <a:endParaRPr lang="en-US"/>
          </a:p>
          <a:p>
            <a:pPr marL="742950" lvl="1" eaLnBrk="1" hangingPunct="1"/>
            <a:r>
              <a:rPr lang="en-US"/>
              <a:t>Local variables (scalars, arrays, structs)</a:t>
            </a:r>
          </a:p>
          <a:p>
            <a:pPr marL="1143000" lvl="2" eaLnBrk="1" hangingPunct="1"/>
            <a:r>
              <a:rPr lang="en-US"/>
              <a:t>Scalars: if the compiler couldn’t allocate enough registers</a:t>
            </a:r>
          </a:p>
          <a:p>
            <a:pPr marL="742950" lvl="1" eaLnBrk="1" hangingPunct="1"/>
            <a:r>
              <a:rPr lang="en-US"/>
              <a:t>Space to save callee saved registers</a:t>
            </a:r>
          </a:p>
          <a:p>
            <a:pPr marL="742950" lvl="1" eaLnBrk="1" hangingPunct="1"/>
            <a:r>
              <a:rPr lang="en-US"/>
              <a:t>Space to put computations</a:t>
            </a:r>
          </a:p>
          <a:p>
            <a:pPr marL="742950" lvl="1" eaLnBrk="1" hangingPunct="1"/>
            <a:r>
              <a:rPr lang="en-US"/>
              <a:t>A way to give arguments and call other functions</a:t>
            </a:r>
          </a:p>
          <a:p>
            <a:pPr marL="742950" lvl="1" eaLnBrk="1" hangingPunct="1"/>
            <a:r>
              <a:rPr lang="en-US"/>
              <a:t>A way to grab arguments</a:t>
            </a:r>
          </a:p>
          <a:p>
            <a:pPr eaLnBrk="1" hangingPunct="1"/>
            <a:r>
              <a:rPr lang="en-US">
                <a:ea typeface="Calibri" charset="0"/>
                <a:cs typeface="Calibri" charset="0"/>
              </a:rPr>
              <a:t>Use the stack!</a:t>
            </a:r>
            <a:endParaRPr lang="en-US"/>
          </a:p>
        </p:txBody>
      </p:sp>
      <p:graphicFrame>
        <p:nvGraphicFramePr>
          <p:cNvPr id="12293" name="Group 5"/>
          <p:cNvGraphicFramePr>
            <a:graphicFrameLocks noGrp="1"/>
          </p:cNvGraphicFramePr>
          <p:nvPr/>
        </p:nvGraphicFramePr>
        <p:xfrm>
          <a:off x="6424613" y="1671638"/>
          <a:ext cx="2362200" cy="3500120"/>
        </p:xfrm>
        <a:graphic>
          <a:graphicData uri="http://schemas.openxmlformats.org/drawingml/2006/table">
            <a:tbl>
              <a:tblPr/>
              <a:tblGrid>
                <a:gridCol w="1076325"/>
                <a:gridCol w="1285875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  <a:sym typeface="Consolas" charset="0"/>
                        </a:rPr>
                        <a:t>%ebp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Old %ebp</a:t>
                      </a:r>
                    </a:p>
                  </a:txBody>
                  <a:tcPr marL="50800" marR="50800" marT="50800" marB="508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BB31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  <a:ea typeface="ヒラギノ角ゴ ProN W3" charset="-128"/>
                        <a:cs typeface="ヒラギノ角ゴ ProN W3" charset="-128"/>
                        <a:sym typeface="Consola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Saved registers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+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local variables</a:t>
                      </a:r>
                    </a:p>
                  </a:txBody>
                  <a:tcPr marL="50800" marR="50800" marT="50800" marB="508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  <a:ea typeface="ヒラギノ角ゴ ProN W3" charset="-128"/>
                        <a:cs typeface="ヒラギノ角ゴ ProN W3" charset="-128"/>
                        <a:sym typeface="Consola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  <a:ea typeface="ヒラギノ角ゴ ProN W3" charset="-128"/>
                        <a:cs typeface="ヒラギノ角ゴ ProN W3" charset="-128"/>
                        <a:sym typeface="Consola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  <a:ea typeface="ヒラギノ角ゴ ProN W3" charset="-128"/>
                        <a:cs typeface="ヒラギノ角ゴ ProN W3" charset="-128"/>
                        <a:sym typeface="Consola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  <a:ea typeface="ヒラギノ角ゴ ProN W3" charset="-128"/>
                        <a:cs typeface="ヒラギノ角ゴ ProN W3" charset="-128"/>
                        <a:sym typeface="Consola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Argument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build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for function call</a:t>
                      </a:r>
                    </a:p>
                  </a:txBody>
                  <a:tcPr marL="50800" marR="50800" marT="50800" marB="508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  <a:ea typeface="ヒラギノ角ゴ ProN W3" charset="-128"/>
                        <a:cs typeface="ヒラギノ角ゴ ProN W3" charset="-128"/>
                        <a:sym typeface="Consola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  <a:ea typeface="ヒラギノ角ゴ ProN W3" charset="-128"/>
                        <a:cs typeface="ヒラギノ角ゴ ProN W3" charset="-128"/>
                        <a:sym typeface="Consola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  <a:sym typeface="Consolas" charset="0"/>
                        </a:rPr>
                        <a:t>%esp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381" name="Line 53"/>
          <p:cNvSpPr>
            <a:spLocks noChangeShapeType="1"/>
          </p:cNvSpPr>
          <p:nvPr/>
        </p:nvSpPr>
        <p:spPr bwMode="auto">
          <a:xfrm flipH="1">
            <a:off x="7050088" y="1828800"/>
            <a:ext cx="3206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82" name="Line 54"/>
          <p:cNvSpPr>
            <a:spLocks noChangeShapeType="1"/>
          </p:cNvSpPr>
          <p:nvPr/>
        </p:nvSpPr>
        <p:spPr bwMode="auto">
          <a:xfrm flipH="1">
            <a:off x="7048500" y="4978400"/>
            <a:ext cx="31908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0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r>
              <a:rPr lang="en-US" sz="120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Function calls</a:t>
            </a:r>
            <a:endParaRPr lang="en-US">
              <a:latin typeface="Calibri" charset="0"/>
              <a:ea typeface="ヒラギノ角ゴ ProN W3" charset="-128"/>
              <a:cs typeface="ヒラギノ角ゴ ProN W3" charset="-128"/>
              <a:sym typeface="Calibri" charset="0"/>
            </a:endParaRPr>
          </a:p>
        </p:txBody>
      </p:sp>
      <p:sp>
        <p:nvSpPr>
          <p:cNvPr id="5837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>
                <a:ea typeface="Calibri" charset="0"/>
                <a:cs typeface="Calibri" charset="0"/>
              </a:rPr>
              <a:t>Use the stack for function calls</a:t>
            </a:r>
            <a:endParaRPr lang="en-US"/>
          </a:p>
          <a:p>
            <a:pPr eaLnBrk="1" hangingPunct="1"/>
            <a:r>
              <a:rPr lang="en-US"/>
              <a:t>Function call</a:t>
            </a:r>
          </a:p>
          <a:p>
            <a:pPr marL="742950" lvl="1" eaLnBrk="1" hangingPunct="1"/>
            <a:r>
              <a:rPr lang="en-US">
                <a:latin typeface="Consolas" charset="0"/>
                <a:ea typeface="Consolas" charset="0"/>
                <a:cs typeface="Consolas" charset="0"/>
                <a:sym typeface="Consolas" charset="0"/>
              </a:rPr>
              <a:t>call </a:t>
            </a:r>
            <a:r>
              <a:rPr lang="en-US">
                <a:latin typeface="Consolas Italic" charset="0"/>
                <a:ea typeface="Consolas Italic" charset="0"/>
                <a:cs typeface="Consolas Italic" charset="0"/>
                <a:sym typeface="Consolas Italic" charset="0"/>
              </a:rPr>
              <a:t>label </a:t>
            </a:r>
            <a:r>
              <a:rPr lang="en-US"/>
              <a:t>   Push “return address” on stack, jump to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label</a:t>
            </a:r>
            <a:endParaRPr lang="en-US">
              <a:latin typeface="Consolas" charset="0"/>
              <a:sym typeface="Consolas" charset="0"/>
            </a:endParaRPr>
          </a:p>
          <a:p>
            <a:pPr eaLnBrk="1" hangingPunct="1"/>
            <a:r>
              <a:rPr lang="en-US"/>
              <a:t>Return address</a:t>
            </a:r>
          </a:p>
          <a:p>
            <a:pPr marL="742950" lvl="1" eaLnBrk="1" hangingPunct="1"/>
            <a:r>
              <a:rPr lang="en-US"/>
              <a:t>Address of the instruction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immediately</a:t>
            </a:r>
            <a:r>
              <a:rPr lang="en-US"/>
              <a:t> after the </a:t>
            </a:r>
            <a:r>
              <a:rPr lang="en-US">
                <a:latin typeface="Consolas" charset="0"/>
                <a:ea typeface="Consolas" charset="0"/>
                <a:cs typeface="Consolas" charset="0"/>
                <a:sym typeface="Consolas" charset="0"/>
              </a:rPr>
              <a:t>call</a:t>
            </a:r>
            <a:endParaRPr lang="en-US"/>
          </a:p>
          <a:p>
            <a:pPr marL="742950" lvl="1" eaLnBrk="1" hangingPunct="1"/>
            <a:r>
              <a:rPr lang="en-US"/>
              <a:t>Example from disassembly:</a:t>
            </a:r>
          </a:p>
          <a:p>
            <a:pPr marL="1143000" lvl="2" eaLnBrk="1" hangingPunct="1"/>
            <a:r>
              <a:rPr lang="en-US">
                <a:latin typeface="Consolas" charset="0"/>
                <a:ea typeface="Consolas" charset="0"/>
                <a:cs typeface="Consolas" charset="0"/>
                <a:sym typeface="Consolas" charset="0"/>
              </a:rPr>
              <a:t>804854e: e8 3d 06 00 00  call 8048b90 &lt;main&gt;</a:t>
            </a:r>
            <a:endParaRPr lang="en-US">
              <a:latin typeface="Consolas" charset="0"/>
              <a:sym typeface="Consolas" charset="0"/>
            </a:endParaRPr>
          </a:p>
          <a:p>
            <a:pPr marL="1143000" lvl="2" eaLnBrk="1" hangingPunct="1"/>
            <a:r>
              <a:rPr lang="en-US">
                <a:latin typeface="Consolas" charset="0"/>
                <a:ea typeface="Consolas" charset="0"/>
                <a:cs typeface="Consolas" charset="0"/>
                <a:sym typeface="Consolas" charset="0"/>
              </a:rPr>
              <a:t>8048553: 50              pushl %eax</a:t>
            </a:r>
            <a:endParaRPr lang="en-US">
              <a:latin typeface="Consolas" charset="0"/>
              <a:sym typeface="Consolas" charset="0"/>
            </a:endParaRPr>
          </a:p>
          <a:p>
            <a:pPr marL="742950" lvl="1" eaLnBrk="1" hangingPunct="1"/>
            <a:r>
              <a:rPr lang="en-US"/>
              <a:t>Return address is </a:t>
            </a:r>
            <a:r>
              <a:rPr lang="en-US">
                <a:latin typeface="Consolas" charset="0"/>
                <a:ea typeface="Consolas" charset="0"/>
                <a:cs typeface="Consolas" charset="0"/>
                <a:sym typeface="Consolas" charset="0"/>
              </a:rPr>
              <a:t>0x8048553</a:t>
            </a:r>
            <a:endParaRPr lang="en-US">
              <a:latin typeface="Consolas" charset="0"/>
              <a:sym typeface="Consolas" charset="0"/>
            </a:endParaRPr>
          </a:p>
          <a:p>
            <a:pPr eaLnBrk="1" hangingPunct="1"/>
            <a:r>
              <a:rPr lang="en-US"/>
              <a:t>Returning from a function call</a:t>
            </a:r>
          </a:p>
          <a:p>
            <a:pPr marL="742950" lvl="1" eaLnBrk="1" hangingPunct="1"/>
            <a:r>
              <a:rPr lang="en-US">
                <a:latin typeface="Consolas" charset="0"/>
                <a:ea typeface="Consolas" charset="0"/>
                <a:cs typeface="Consolas" charset="0"/>
                <a:sym typeface="Consolas" charset="0"/>
              </a:rPr>
              <a:t>ret</a:t>
            </a:r>
            <a:r>
              <a:rPr lang="en-US"/>
              <a:t>     Pop return address [(%esp)] into %eip, keep running</a:t>
            </a:r>
          </a:p>
          <a:p>
            <a:pPr marL="742950" lvl="1" eaLnBrk="1" hangingPunct="1"/>
            <a:r>
              <a:rPr lang="en-US"/>
              <a:t>Remember that the function’s actual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return value</a:t>
            </a:r>
            <a:r>
              <a:rPr lang="en-US"/>
              <a:t> must be in %eax</a:t>
            </a:r>
          </a:p>
        </p:txBody>
      </p:sp>
    </p:spTree>
    <p:extLst>
      <p:ext uri="{BB962C8B-B14F-4D97-AF65-F5344CB8AC3E}">
        <p14:creationId xmlns:p14="http://schemas.microsoft.com/office/powerpoint/2010/main" val="347456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happens when you call a function?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Push the parameters in the reverse order (right to left).</a:t>
            </a:r>
          </a:p>
          <a:p>
            <a:r>
              <a:rPr lang="en-US" dirty="0"/>
              <a:t>"Call" function now. It implicitly pushes the return address into STACK.</a:t>
            </a:r>
            <a:br>
              <a:rPr lang="en-US" dirty="0"/>
            </a:br>
            <a:r>
              <a:rPr lang="en-US" dirty="0"/>
              <a:t>[[ call </a:t>
            </a:r>
            <a:r>
              <a:rPr lang="en-US" dirty="0" err="1"/>
              <a:t>func</a:t>
            </a:r>
            <a:r>
              <a:rPr lang="en-US" dirty="0"/>
              <a:t> ]]</a:t>
            </a:r>
          </a:p>
          <a:p>
            <a:r>
              <a:rPr lang="en-US" dirty="0"/>
              <a:t>------ Now enters the called procedure </a:t>
            </a:r>
            <a:r>
              <a:rPr lang="en-US" dirty="0" smtClean="0"/>
              <a:t>------</a:t>
            </a:r>
          </a:p>
          <a:p>
            <a:r>
              <a:rPr lang="en-US" dirty="0" smtClean="0"/>
              <a:t>Push </a:t>
            </a:r>
            <a:r>
              <a:rPr lang="en-US" dirty="0"/>
              <a:t>the current </a:t>
            </a:r>
            <a:r>
              <a:rPr lang="en-US" b="1" dirty="0"/>
              <a:t>EBP</a:t>
            </a:r>
            <a:r>
              <a:rPr lang="en-US" dirty="0"/>
              <a:t> </a:t>
            </a:r>
            <a:r>
              <a:rPr lang="en-US" dirty="0" err="1"/>
              <a:t>ie</a:t>
            </a:r>
            <a:r>
              <a:rPr lang="en-US" dirty="0"/>
              <a:t>. Frame Pointer (FP) of calling function into stack. We need to do this to continue with the execution of calling function after return from the called function.</a:t>
            </a:r>
            <a:br>
              <a:rPr lang="en-US" dirty="0"/>
            </a:br>
            <a:r>
              <a:rPr lang="en-US" dirty="0"/>
              <a:t>[[ </a:t>
            </a:r>
            <a:r>
              <a:rPr lang="en-US" dirty="0" err="1"/>
              <a:t>pushl</a:t>
            </a:r>
            <a:r>
              <a:rPr lang="en-US" dirty="0"/>
              <a:t> %</a:t>
            </a:r>
            <a:r>
              <a:rPr lang="en-US" dirty="0" err="1"/>
              <a:t>ebp</a:t>
            </a:r>
            <a:r>
              <a:rPr lang="en-US" dirty="0"/>
              <a:t> ]]</a:t>
            </a:r>
          </a:p>
          <a:p>
            <a:r>
              <a:rPr lang="en-US" dirty="0"/>
              <a:t>Copy the </a:t>
            </a:r>
            <a:r>
              <a:rPr lang="en-US" b="1" dirty="0"/>
              <a:t>ESP</a:t>
            </a:r>
            <a:r>
              <a:rPr lang="en-US" dirty="0"/>
              <a:t> to </a:t>
            </a:r>
            <a:r>
              <a:rPr lang="en-US" b="1" dirty="0"/>
              <a:t>EBP</a:t>
            </a:r>
            <a:r>
              <a:rPr lang="en-US" dirty="0"/>
              <a:t>. (yes, this location will be new FRAME POINTER)</a:t>
            </a:r>
            <a:br>
              <a:rPr lang="en-US" dirty="0"/>
            </a:br>
            <a:r>
              <a:rPr lang="en-US" dirty="0"/>
              <a:t>[[ </a:t>
            </a:r>
            <a:r>
              <a:rPr lang="en-US" dirty="0" err="1"/>
              <a:t>movl</a:t>
            </a:r>
            <a:r>
              <a:rPr lang="en-US" dirty="0"/>
              <a:t> %</a:t>
            </a:r>
            <a:r>
              <a:rPr lang="en-US" dirty="0" err="1"/>
              <a:t>esp</a:t>
            </a:r>
            <a:r>
              <a:rPr lang="en-US" dirty="0"/>
              <a:t>, %</a:t>
            </a:r>
            <a:r>
              <a:rPr lang="en-US" dirty="0" err="1"/>
              <a:t>ebp</a:t>
            </a:r>
            <a:r>
              <a:rPr lang="en-US" dirty="0"/>
              <a:t> ]]</a:t>
            </a:r>
          </a:p>
          <a:p>
            <a:r>
              <a:rPr lang="en-US" dirty="0"/>
              <a:t>Allocate space on stack for local variables. It's done by decrementing </a:t>
            </a:r>
            <a:r>
              <a:rPr lang="en-US" b="1" dirty="0"/>
              <a:t>ESP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[[ </a:t>
            </a:r>
            <a:r>
              <a:rPr lang="en-US" dirty="0" err="1"/>
              <a:t>subl</a:t>
            </a:r>
            <a:r>
              <a:rPr lang="en-US" dirty="0"/>
              <a:t> $4, %</a:t>
            </a:r>
            <a:r>
              <a:rPr lang="en-US" dirty="0" err="1"/>
              <a:t>esp</a:t>
            </a:r>
            <a:r>
              <a:rPr lang="en-US" dirty="0"/>
              <a:t> ]] </a:t>
            </a:r>
            <a:br>
              <a:rPr lang="en-US" dirty="0"/>
            </a:br>
            <a:r>
              <a:rPr lang="en-US" dirty="0"/>
              <a:t>------ Do some processing ------ </a:t>
            </a:r>
            <a:br>
              <a:rPr lang="en-US" dirty="0"/>
            </a:br>
            <a:endParaRPr lang="en-US" dirty="0"/>
          </a:p>
          <a:p>
            <a:r>
              <a:rPr lang="en-US" dirty="0"/>
              <a:t>Put the value to be returned in </a:t>
            </a:r>
            <a:r>
              <a:rPr lang="en-US" b="1" dirty="0"/>
              <a:t>EAX</a:t>
            </a:r>
            <a:r>
              <a:rPr lang="en-US" dirty="0"/>
              <a:t>. </a:t>
            </a:r>
            <a:br>
              <a:rPr lang="en-US" dirty="0"/>
            </a:br>
            <a:r>
              <a:rPr lang="en-US" dirty="0"/>
              <a:t>----- Start unwinding STACK ------</a:t>
            </a:r>
          </a:p>
          <a:p>
            <a:r>
              <a:rPr lang="en-US" dirty="0"/>
              <a:t>Copy current </a:t>
            </a:r>
            <a:r>
              <a:rPr lang="en-US" b="1" dirty="0"/>
              <a:t>EBP</a:t>
            </a:r>
            <a:r>
              <a:rPr lang="en-US" dirty="0"/>
              <a:t> to </a:t>
            </a:r>
            <a:r>
              <a:rPr lang="en-US" b="1" dirty="0"/>
              <a:t>ESP</a:t>
            </a:r>
            <a:r>
              <a:rPr lang="en-US" dirty="0"/>
              <a:t>, it will reduce stack's size. Now we have old FP at the top of the stack.</a:t>
            </a:r>
            <a:br>
              <a:rPr lang="en-US" dirty="0"/>
            </a:br>
            <a:r>
              <a:rPr lang="en-US" dirty="0"/>
              <a:t>[[ </a:t>
            </a:r>
            <a:r>
              <a:rPr lang="en-US" dirty="0" err="1"/>
              <a:t>movl</a:t>
            </a:r>
            <a:r>
              <a:rPr lang="en-US" dirty="0"/>
              <a:t> %</a:t>
            </a:r>
            <a:r>
              <a:rPr lang="en-US" dirty="0" err="1"/>
              <a:t>ebp</a:t>
            </a:r>
            <a:r>
              <a:rPr lang="en-US" dirty="0"/>
              <a:t>, %</a:t>
            </a:r>
            <a:r>
              <a:rPr lang="en-US" dirty="0" err="1"/>
              <a:t>esp</a:t>
            </a:r>
            <a:r>
              <a:rPr lang="en-US" dirty="0"/>
              <a:t>]]</a:t>
            </a:r>
          </a:p>
          <a:p>
            <a:r>
              <a:rPr lang="en-US" dirty="0"/>
              <a:t>Pop a 32 bit value (which is old frame pointer) and stuff it into EBP. (undoing Step 3)</a:t>
            </a:r>
            <a:br>
              <a:rPr lang="en-US" dirty="0"/>
            </a:br>
            <a:r>
              <a:rPr lang="en-US" dirty="0"/>
              <a:t>[[ </a:t>
            </a:r>
            <a:r>
              <a:rPr lang="en-US" dirty="0" err="1"/>
              <a:t>popl</a:t>
            </a:r>
            <a:r>
              <a:rPr lang="en-US" dirty="0"/>
              <a:t> %</a:t>
            </a:r>
            <a:r>
              <a:rPr lang="en-US" dirty="0" err="1"/>
              <a:t>ebp</a:t>
            </a:r>
            <a:r>
              <a:rPr lang="en-US" dirty="0"/>
              <a:t> ]]</a:t>
            </a:r>
          </a:p>
          <a:p>
            <a:r>
              <a:rPr lang="en-US" dirty="0"/>
              <a:t>The "ret" instruction pops a 32 bit value from the stack and stuffs into the program counter.</a:t>
            </a:r>
            <a:br>
              <a:rPr lang="en-US" dirty="0"/>
            </a:br>
            <a:r>
              <a:rPr lang="en-US" dirty="0"/>
              <a:t>[[ ret ]]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18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Call Chain Example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2286000" y="23622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191000" y="3276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9" name="Rectangle 7"/>
          <p:cNvSpPr>
            <a:spLocks/>
          </p:cNvSpPr>
          <p:nvPr/>
        </p:nvSpPr>
        <p:spPr bwMode="auto">
          <a:xfrm>
            <a:off x="6883400" y="2209800"/>
            <a:ext cx="1549400" cy="3581400"/>
          </a:xfrm>
          <a:prstGeom prst="rect">
            <a:avLst/>
          </a:prstGeom>
          <a:solidFill>
            <a:srgbClr val="D8D8D8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0" name="Rectangle 8"/>
          <p:cNvSpPr>
            <a:spLocks/>
          </p:cNvSpPr>
          <p:nvPr/>
        </p:nvSpPr>
        <p:spPr bwMode="auto">
          <a:xfrm>
            <a:off x="7096125" y="2438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7096125" y="3124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49162" name="Rectangle 10"/>
          <p:cNvSpPr>
            <a:spLocks/>
          </p:cNvSpPr>
          <p:nvPr/>
        </p:nvSpPr>
        <p:spPr bwMode="auto">
          <a:xfrm>
            <a:off x="7085013" y="37988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3" name="Rectangle 11"/>
          <p:cNvSpPr>
            <a:spLocks/>
          </p:cNvSpPr>
          <p:nvPr/>
        </p:nvSpPr>
        <p:spPr bwMode="auto">
          <a:xfrm>
            <a:off x="7096125" y="4495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4" name="Rectangle 12"/>
          <p:cNvSpPr>
            <a:spLocks/>
          </p:cNvSpPr>
          <p:nvPr/>
        </p:nvSpPr>
        <p:spPr bwMode="auto">
          <a:xfrm>
            <a:off x="7096125" y="5257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7402513" y="2743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7402513" y="34290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7402513" y="4114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7402513" y="4876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9" name="Rectangle 17"/>
          <p:cNvSpPr>
            <a:spLocks/>
          </p:cNvSpPr>
          <p:nvPr/>
        </p:nvSpPr>
        <p:spPr bwMode="auto">
          <a:xfrm>
            <a:off x="6848475" y="1676400"/>
            <a:ext cx="1609725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Example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 Chain</a:t>
            </a:r>
          </a:p>
        </p:txBody>
      </p:sp>
      <p:sp>
        <p:nvSpPr>
          <p:cNvPr id="49170" name="Rectangle 18"/>
          <p:cNvSpPr>
            <a:spLocks/>
          </p:cNvSpPr>
          <p:nvPr/>
        </p:nvSpPr>
        <p:spPr bwMode="auto">
          <a:xfrm>
            <a:off x="7762875" y="37988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7543800" y="34290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2" name="Rectangle 20"/>
          <p:cNvSpPr>
            <a:spLocks/>
          </p:cNvSpPr>
          <p:nvPr/>
        </p:nvSpPr>
        <p:spPr bwMode="auto">
          <a:xfrm>
            <a:off x="3505200" y="5715000"/>
            <a:ext cx="2908300" cy="3683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Procedure 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()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recursive</a:t>
            </a:r>
          </a:p>
        </p:txBody>
      </p:sp>
    </p:spTree>
    <p:extLst>
      <p:ext uri="{BB962C8B-B14F-4D97-AF65-F5344CB8AC3E}">
        <p14:creationId xmlns:p14="http://schemas.microsoft.com/office/powerpoint/2010/main" val="1567443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6324600" y="2573338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0" name="Rectangle 4"/>
          <p:cNvSpPr>
            <a:spLocks/>
          </p:cNvSpPr>
          <p:nvPr/>
        </p:nvSpPr>
        <p:spPr bwMode="auto">
          <a:xfrm>
            <a:off x="3808413" y="2386013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Pointer: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Stack Frames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381000" y="1397000"/>
            <a:ext cx="4648200" cy="5435600"/>
          </a:xfrm>
          <a:ln/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  <a:p>
            <a:pPr marL="552450" lvl="1"/>
            <a:r>
              <a:rPr lang="en-US" dirty="0"/>
              <a:t>Local variables</a:t>
            </a:r>
          </a:p>
          <a:p>
            <a:pPr marL="552450" lvl="1"/>
            <a:r>
              <a:rPr lang="en-US" dirty="0"/>
              <a:t>Return information</a:t>
            </a:r>
          </a:p>
          <a:p>
            <a:pPr marL="552450" lvl="1"/>
            <a:r>
              <a:rPr lang="en-US" dirty="0"/>
              <a:t>Temporary space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/>
              <a:t>Management</a:t>
            </a:r>
          </a:p>
          <a:p>
            <a:pPr marL="552450" lvl="1"/>
            <a:r>
              <a:rPr lang="en-US" dirty="0"/>
              <a:t>Space allocated when enter procedure</a:t>
            </a:r>
          </a:p>
          <a:p>
            <a:pPr marL="838200" lvl="2"/>
            <a:r>
              <a:rPr lang="en-US" dirty="0"/>
              <a:t>“Set-up” code</a:t>
            </a:r>
          </a:p>
          <a:p>
            <a:pPr marL="552450" lvl="1"/>
            <a:r>
              <a:rPr lang="en-US" dirty="0" err="1"/>
              <a:t>Deallocated</a:t>
            </a:r>
            <a:r>
              <a:rPr lang="en-US" dirty="0"/>
              <a:t> when return</a:t>
            </a:r>
          </a:p>
          <a:p>
            <a:pPr marL="838200" lvl="2"/>
            <a:r>
              <a:rPr lang="en-US" dirty="0"/>
              <a:t>“Finish” code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6334125" y="3943350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4" name="Rectangle 8"/>
          <p:cNvSpPr>
            <a:spLocks/>
          </p:cNvSpPr>
          <p:nvPr/>
        </p:nvSpPr>
        <p:spPr bwMode="auto">
          <a:xfrm>
            <a:off x="3857625" y="3754438"/>
            <a:ext cx="2438400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6994525" y="4581525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50186" name="AutoShape 10"/>
          <p:cNvSpPr>
            <a:spLocks/>
          </p:cNvSpPr>
          <p:nvPr/>
        </p:nvSpPr>
        <p:spPr bwMode="auto">
          <a:xfrm rot="10800000" flipH="1">
            <a:off x="7461250" y="42037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50187" name="Group 11"/>
          <p:cNvGraphicFramePr>
            <a:graphicFrameLocks noGrp="1"/>
          </p:cNvGraphicFramePr>
          <p:nvPr/>
        </p:nvGraphicFramePr>
        <p:xfrm>
          <a:off x="7099300" y="698500"/>
          <a:ext cx="1320800" cy="3403600"/>
        </p:xfrm>
        <a:graphic>
          <a:graphicData uri="http://schemas.openxmlformats.org/drawingml/2006/table">
            <a:tbl>
              <a:tblPr/>
              <a:tblGrid>
                <a:gridCol w="1320800"/>
              </a:tblGrid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Frame for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proc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6032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1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2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122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122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1254" name="AutoShape 54"/>
          <p:cNvSpPr>
            <a:spLocks/>
          </p:cNvSpPr>
          <p:nvPr/>
        </p:nvSpPr>
        <p:spPr bwMode="auto">
          <a:xfrm>
            <a:off x="203200" y="2032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" name="Rectangle 4"/>
          <p:cNvSpPr>
            <a:spLocks/>
          </p:cNvSpPr>
          <p:nvPr/>
        </p:nvSpPr>
        <p:spPr bwMode="auto">
          <a:xfrm>
            <a:off x="977900" y="15240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395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222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222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223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224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224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2279" name="AutoShape 55"/>
          <p:cNvSpPr>
            <a:spLocks/>
          </p:cNvSpPr>
          <p:nvPr/>
        </p:nvSpPr>
        <p:spPr bwMode="auto">
          <a:xfrm>
            <a:off x="508000" y="23749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207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325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325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325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3264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326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7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327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3304" name="AutoShape 56"/>
          <p:cNvSpPr>
            <a:spLocks/>
          </p:cNvSpPr>
          <p:nvPr/>
        </p:nvSpPr>
        <p:spPr bwMode="auto">
          <a:xfrm>
            <a:off x="9144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" name="Rectangle 6"/>
          <p:cNvSpPr>
            <a:spLocks/>
          </p:cNvSpPr>
          <p:nvPr/>
        </p:nvSpPr>
        <p:spPr bwMode="auto">
          <a:xfrm>
            <a:off x="16002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3004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7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4288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428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429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9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429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6096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49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SANS Top 25 Most Dangerous Software Errors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0919"/>
            <a:ext cx="9144000" cy="439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4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5301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5302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4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5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0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2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5391150" y="4919663"/>
            <a:ext cx="1495425" cy="928687"/>
            <a:chOff x="0" y="0"/>
            <a:chExt cx="941" cy="585"/>
          </a:xfrm>
        </p:grpSpPr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5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7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5318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9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5320" name="Group 24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0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1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4" name="AutoShape 56"/>
          <p:cNvSpPr>
            <a:spLocks/>
          </p:cNvSpPr>
          <p:nvPr/>
        </p:nvSpPr>
        <p:spPr bwMode="auto">
          <a:xfrm>
            <a:off x="1066800" y="3733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" name="Rectangle 6"/>
          <p:cNvSpPr>
            <a:spLocks/>
          </p:cNvSpPr>
          <p:nvPr/>
        </p:nvSpPr>
        <p:spPr bwMode="auto">
          <a:xfrm>
            <a:off x="1816100" y="30480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3417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3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4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634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4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634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AutoShape 56"/>
          <p:cNvSpPr>
            <a:spLocks/>
          </p:cNvSpPr>
          <p:nvPr/>
        </p:nvSpPr>
        <p:spPr bwMode="auto">
          <a:xfrm>
            <a:off x="685800" y="3429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89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7360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736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6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736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79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837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837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837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838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9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839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-1524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38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6A6A6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39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6A6A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9408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941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941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39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0420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0421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0422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3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4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9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1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0432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4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6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60437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8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0439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4318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7493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85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1445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1446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1447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8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9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4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6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59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61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61462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3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1465" name="Group 25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" name="Rectangle 4"/>
          <p:cNvSpPr>
            <a:spLocks/>
          </p:cNvSpPr>
          <p:nvPr/>
        </p:nvSpPr>
        <p:spPr bwMode="auto">
          <a:xfrm>
            <a:off x="825500" y="16764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02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IA32/Linux Stack Frame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381000" y="1397000"/>
            <a:ext cx="5372100" cy="5435600"/>
          </a:xfrm>
          <a:ln/>
        </p:spPr>
        <p:txBody>
          <a:bodyPr>
            <a:normAutofit/>
          </a:bodyPr>
          <a:lstStyle/>
          <a:p>
            <a:r>
              <a:rPr lang="en-US" dirty="0"/>
              <a:t>Current Stack Frame (“Top” to Bottom)</a:t>
            </a:r>
          </a:p>
          <a:p>
            <a:pPr marL="552450" lvl="1"/>
            <a:r>
              <a:rPr lang="en-US" dirty="0"/>
              <a:t>“Argument build:”</a:t>
            </a:r>
            <a:br>
              <a:rPr lang="en-US" dirty="0"/>
            </a:br>
            <a:r>
              <a:rPr lang="en-US" dirty="0"/>
              <a:t>Parameters for function about to call</a:t>
            </a:r>
          </a:p>
          <a:p>
            <a:pPr marL="552450" lvl="1"/>
            <a:r>
              <a:rPr lang="en-US" dirty="0"/>
              <a:t>Local variables</a:t>
            </a:r>
            <a:br>
              <a:rPr lang="en-US" dirty="0"/>
            </a:br>
            <a:r>
              <a:rPr lang="en-US" dirty="0"/>
              <a:t>If can’t keep in registers</a:t>
            </a:r>
          </a:p>
          <a:p>
            <a:pPr marL="552450" lvl="1"/>
            <a:r>
              <a:rPr lang="en-US" dirty="0"/>
              <a:t>Saved register context</a:t>
            </a:r>
          </a:p>
          <a:p>
            <a:pPr marL="552450" lvl="1"/>
            <a:r>
              <a:rPr lang="en-US" dirty="0"/>
              <a:t>Old frame pointer</a:t>
            </a:r>
          </a:p>
          <a:p>
            <a:endParaRPr lang="en-US" dirty="0"/>
          </a:p>
          <a:p>
            <a:r>
              <a:rPr lang="en-US" dirty="0"/>
              <a:t>Caller Stack Frame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838200" lvl="2"/>
            <a:r>
              <a:rPr lang="en-US" dirty="0"/>
              <a:t>Pushed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/>
              <a:t>Arguments for this call</a:t>
            </a:r>
          </a:p>
        </p:txBody>
      </p:sp>
      <p:sp>
        <p:nvSpPr>
          <p:cNvPr id="62469" name="Rectangle 5"/>
          <p:cNvSpPr>
            <a:spLocks/>
          </p:cNvSpPr>
          <p:nvPr/>
        </p:nvSpPr>
        <p:spPr bwMode="auto"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62470" name="Rectangle 6"/>
          <p:cNvSpPr>
            <a:spLocks/>
          </p:cNvSpPr>
          <p:nvPr/>
        </p:nvSpPr>
        <p:spPr bwMode="auto"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62471" name="Rectangle 7"/>
          <p:cNvSpPr>
            <a:spLocks/>
          </p:cNvSpPr>
          <p:nvPr/>
        </p:nvSpPr>
        <p:spPr bwMode="auto">
          <a:xfrm>
            <a:off x="7366000" y="5699125"/>
            <a:ext cx="1270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62472" name="Rectangle 8"/>
          <p:cNvSpPr>
            <a:spLocks/>
          </p:cNvSpPr>
          <p:nvPr/>
        </p:nvSpPr>
        <p:spPr bwMode="auto"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3" name="Rectangle 9"/>
          <p:cNvSpPr>
            <a:spLocks/>
          </p:cNvSpPr>
          <p:nvPr/>
        </p:nvSpPr>
        <p:spPr bwMode="auto">
          <a:xfrm>
            <a:off x="7366000" y="3581400"/>
            <a:ext cx="127000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%ebp</a:t>
            </a:r>
          </a:p>
        </p:txBody>
      </p:sp>
      <p:sp>
        <p:nvSpPr>
          <p:cNvPr id="62474" name="Rectangle 10"/>
          <p:cNvSpPr>
            <a:spLocks/>
          </p:cNvSpPr>
          <p:nvPr/>
        </p:nvSpPr>
        <p:spPr bwMode="auto"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</p:txBody>
      </p:sp>
      <p:sp>
        <p:nvSpPr>
          <p:cNvPr id="62475" name="Rectangle 11"/>
          <p:cNvSpPr>
            <a:spLocks/>
          </p:cNvSpPr>
          <p:nvPr/>
        </p:nvSpPr>
        <p:spPr bwMode="auto">
          <a:xfrm>
            <a:off x="6235700" y="21256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62476" name="AutoShape 12"/>
          <p:cNvSpPr>
            <a:spLocks/>
          </p:cNvSpPr>
          <p:nvPr/>
        </p:nvSpPr>
        <p:spPr bwMode="auto">
          <a:xfrm>
            <a:off x="6981825" y="12954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6469063" y="3732213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8" name="Rectangle 14"/>
          <p:cNvSpPr>
            <a:spLocks/>
          </p:cNvSpPr>
          <p:nvPr/>
        </p:nvSpPr>
        <p:spPr bwMode="auto">
          <a:xfrm>
            <a:off x="4927600" y="3268663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</a:t>
            </a:r>
            <a:b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</a:b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6478588" y="6365875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0" name="Rectangle 16"/>
          <p:cNvSpPr>
            <a:spLocks/>
          </p:cNvSpPr>
          <p:nvPr/>
        </p:nvSpPr>
        <p:spPr bwMode="auto">
          <a:xfrm>
            <a:off x="5005388" y="5897563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</p:spTree>
    <p:extLst>
      <p:ext uri="{BB962C8B-B14F-4D97-AF65-F5344CB8AC3E}">
        <p14:creationId xmlns:p14="http://schemas.microsoft.com/office/powerpoint/2010/main" val="13753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could possibly go wrong?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86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buffer overflow?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buffer overflow is a </a:t>
            </a:r>
            <a:r>
              <a:rPr lang="en-US" b="1" dirty="0"/>
              <a:t>bug </a:t>
            </a:r>
            <a:r>
              <a:rPr lang="en-US" dirty="0"/>
              <a:t>that affects low-level code, typically in </a:t>
            </a:r>
            <a:r>
              <a:rPr lang="en-US" b="1" dirty="0"/>
              <a:t>C</a:t>
            </a:r>
            <a:r>
              <a:rPr lang="en-US" dirty="0"/>
              <a:t> and </a:t>
            </a:r>
            <a:r>
              <a:rPr lang="en-US" b="1" dirty="0"/>
              <a:t>C++</a:t>
            </a:r>
            <a:r>
              <a:rPr lang="en-US" dirty="0"/>
              <a:t>, with significant </a:t>
            </a:r>
            <a:r>
              <a:rPr lang="en-US" b="1" dirty="0"/>
              <a:t>security implications</a:t>
            </a:r>
          </a:p>
          <a:p>
            <a:r>
              <a:rPr lang="en-US" dirty="0" smtClean="0"/>
              <a:t>Normally, a  program with this bug will simply </a:t>
            </a:r>
            <a:r>
              <a:rPr lang="en-US" b="1" dirty="0" smtClean="0"/>
              <a:t>crash</a:t>
            </a:r>
          </a:p>
          <a:p>
            <a:r>
              <a:rPr lang="en-US" dirty="0" smtClean="0"/>
              <a:t>But an </a:t>
            </a:r>
            <a:r>
              <a:rPr lang="en-US" b="1" dirty="0" smtClean="0"/>
              <a:t>attacker </a:t>
            </a:r>
            <a:r>
              <a:rPr lang="en-US" dirty="0" smtClean="0"/>
              <a:t>can alter the situations that cause the program to</a:t>
            </a:r>
            <a:r>
              <a:rPr lang="en-US" b="1" dirty="0" smtClean="0"/>
              <a:t> do much worse</a:t>
            </a:r>
          </a:p>
          <a:p>
            <a:pPr lvl="1"/>
            <a:r>
              <a:rPr lang="en-US" sz="2200" b="1" dirty="0" smtClean="0"/>
              <a:t>Steal </a:t>
            </a:r>
            <a:r>
              <a:rPr lang="en-US" sz="2200" dirty="0" smtClean="0"/>
              <a:t>private information</a:t>
            </a:r>
          </a:p>
          <a:p>
            <a:pPr lvl="1"/>
            <a:r>
              <a:rPr lang="en-US" sz="2200" b="1" dirty="0" smtClean="0"/>
              <a:t>Corrupt </a:t>
            </a:r>
            <a:r>
              <a:rPr lang="en-US" sz="2200" dirty="0" smtClean="0"/>
              <a:t>valuable information</a:t>
            </a:r>
          </a:p>
          <a:p>
            <a:pPr lvl="1"/>
            <a:r>
              <a:rPr lang="en-US" sz="2200" b="1" dirty="0" smtClean="0"/>
              <a:t>Run code </a:t>
            </a:r>
            <a:r>
              <a:rPr lang="en-US" sz="2200" dirty="0" smtClean="0"/>
              <a:t>of the attacker’s choice</a:t>
            </a:r>
            <a:endParaRPr lang="en-US" sz="2200" dirty="0"/>
          </a:p>
        </p:txBody>
      </p:sp>
      <p:pic>
        <p:nvPicPr>
          <p:cNvPr id="6" name="Immagine 5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149080"/>
            <a:ext cx="2821756" cy="211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9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SANS Top 25 Most Dangerous Software Errors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0919"/>
            <a:ext cx="9144000" cy="43930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1298" y="2519265"/>
            <a:ext cx="8957388" cy="177282"/>
          </a:xfrm>
          <a:prstGeom prst="rect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05746" y="4985662"/>
            <a:ext cx="8957388" cy="177282"/>
          </a:xfrm>
          <a:prstGeom prst="rect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99524" y="5296684"/>
            <a:ext cx="8957388" cy="177282"/>
          </a:xfrm>
          <a:prstGeom prst="rect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2633" y="5794318"/>
            <a:ext cx="8957388" cy="177282"/>
          </a:xfrm>
          <a:prstGeom prst="rect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96411" y="5965379"/>
            <a:ext cx="8957388" cy="177282"/>
          </a:xfrm>
          <a:prstGeom prst="rect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21298" y="4648204"/>
            <a:ext cx="8957388" cy="177282"/>
          </a:xfrm>
          <a:prstGeom prst="rect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93306" y="3830217"/>
            <a:ext cx="8957388" cy="177282"/>
          </a:xfrm>
          <a:prstGeom prst="rect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21298" y="3664601"/>
            <a:ext cx="8957388" cy="177282"/>
          </a:xfrm>
          <a:prstGeom prst="rect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86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 them?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Buffer overflows are still </a:t>
            </a:r>
            <a:r>
              <a:rPr lang="en-US" b="1" dirty="0" smtClean="0"/>
              <a:t>relevant</a:t>
            </a:r>
            <a:r>
              <a:rPr lang="en-US" dirty="0" smtClean="0"/>
              <a:t> today</a:t>
            </a:r>
          </a:p>
          <a:p>
            <a:pPr lvl="1"/>
            <a:r>
              <a:rPr lang="en-US" sz="2200" dirty="0" smtClean="0"/>
              <a:t> C and C++ are still popular</a:t>
            </a:r>
          </a:p>
          <a:p>
            <a:pPr lvl="1"/>
            <a:r>
              <a:rPr lang="en-US" sz="2200" dirty="0" smtClean="0"/>
              <a:t>Buffer overflows still occur with regularly</a:t>
            </a:r>
          </a:p>
          <a:p>
            <a:r>
              <a:rPr lang="en-US" dirty="0" smtClean="0"/>
              <a:t>They have a </a:t>
            </a:r>
            <a:r>
              <a:rPr lang="en-US" b="1" dirty="0" smtClean="0"/>
              <a:t>long history</a:t>
            </a:r>
          </a:p>
          <a:p>
            <a:pPr lvl="1"/>
            <a:r>
              <a:rPr lang="en-US" dirty="0"/>
              <a:t> </a:t>
            </a:r>
            <a:r>
              <a:rPr lang="en-US" sz="2200" dirty="0" smtClean="0"/>
              <a:t>Many different approaches developed to defend</a:t>
            </a:r>
            <a:r>
              <a:rPr lang="en-US" sz="2200" dirty="0"/>
              <a:t> </a:t>
            </a:r>
            <a:r>
              <a:rPr lang="en-US" sz="2200" dirty="0" smtClean="0"/>
              <a:t>against them, and bugs like them</a:t>
            </a:r>
          </a:p>
          <a:p>
            <a:r>
              <a:rPr lang="en-US" dirty="0" smtClean="0"/>
              <a:t>They share </a:t>
            </a:r>
            <a:r>
              <a:rPr lang="en-US" b="1" dirty="0" smtClean="0"/>
              <a:t>common features with other bugs </a:t>
            </a:r>
            <a:r>
              <a:rPr lang="en-US" dirty="0" smtClean="0"/>
              <a:t>that we will study </a:t>
            </a:r>
          </a:p>
          <a:p>
            <a:pPr lvl="1"/>
            <a:r>
              <a:rPr lang="en-US" sz="2200" dirty="0" smtClean="0"/>
              <a:t>In </a:t>
            </a:r>
            <a:r>
              <a:rPr lang="en-US" sz="2200" b="1" dirty="0" smtClean="0"/>
              <a:t>how the attack works </a:t>
            </a:r>
          </a:p>
          <a:p>
            <a:pPr lvl="1"/>
            <a:r>
              <a:rPr lang="en-US" sz="2200" dirty="0" smtClean="0"/>
              <a:t>In </a:t>
            </a:r>
            <a:r>
              <a:rPr lang="en-US" sz="2200" b="1" dirty="0" smtClean="0"/>
              <a:t>how to defend against it</a:t>
            </a:r>
          </a:p>
        </p:txBody>
      </p:sp>
    </p:spTree>
    <p:extLst>
      <p:ext uri="{BB962C8B-B14F-4D97-AF65-F5344CB8AC3E}">
        <p14:creationId xmlns:p14="http://schemas.microsoft.com/office/powerpoint/2010/main" val="21699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 we do with a buffer overflow?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Alter the program flow</a:t>
            </a:r>
          </a:p>
          <a:p>
            <a:r>
              <a:rPr lang="en-GB" dirty="0" smtClean="0"/>
              <a:t>Corrupt values that the programme is using</a:t>
            </a:r>
          </a:p>
          <a:p>
            <a:r>
              <a:rPr lang="en-GB" dirty="0" smtClean="0"/>
              <a:t>Execute arbitrary code</a:t>
            </a:r>
          </a:p>
          <a:p>
            <a:r>
              <a:rPr lang="en-GB" dirty="0" smtClean="0"/>
              <a:t>Denial of service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678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overflows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Buffer = </a:t>
            </a:r>
          </a:p>
          <a:p>
            <a:pPr lvl="1"/>
            <a:r>
              <a:rPr lang="en-US" sz="2200" dirty="0" smtClean="0"/>
              <a:t>Contiguous memory associated with a variable or field</a:t>
            </a:r>
          </a:p>
          <a:p>
            <a:pPr lvl="1"/>
            <a:r>
              <a:rPr lang="en-US" sz="2200" dirty="0" smtClean="0"/>
              <a:t>Common in C</a:t>
            </a:r>
          </a:p>
          <a:p>
            <a:pPr lvl="2"/>
            <a:r>
              <a:rPr lang="en-US" sz="2000" dirty="0" smtClean="0"/>
              <a:t>All strings are (NUL-terminated) array of char’s</a:t>
            </a:r>
          </a:p>
          <a:p>
            <a:r>
              <a:rPr lang="en-US" b="1" dirty="0" smtClean="0"/>
              <a:t>Overflow = </a:t>
            </a:r>
          </a:p>
          <a:p>
            <a:pPr lvl="1"/>
            <a:r>
              <a:rPr lang="en-US" sz="2200" dirty="0" smtClean="0"/>
              <a:t>Put more into the buffer that it can hold</a:t>
            </a:r>
          </a:p>
          <a:p>
            <a:r>
              <a:rPr lang="en-US" sz="2200" b="1" dirty="0" smtClean="0"/>
              <a:t>Where does the overflowing data go? 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8399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overflow</a:t>
            </a:r>
            <a:endParaRPr lang="en-US" dirty="0"/>
          </a:p>
        </p:txBody>
      </p:sp>
      <p:grpSp>
        <p:nvGrpSpPr>
          <p:cNvPr id="8" name="Gruppo 7"/>
          <p:cNvGrpSpPr/>
          <p:nvPr/>
        </p:nvGrpSpPr>
        <p:grpSpPr>
          <a:xfrm>
            <a:off x="2555776" y="1867758"/>
            <a:ext cx="5328592" cy="2929394"/>
            <a:chOff x="2555776" y="1556792"/>
            <a:chExt cx="5328592" cy="2929394"/>
          </a:xfrm>
        </p:grpSpPr>
        <p:sp>
          <p:nvSpPr>
            <p:cNvPr id="6" name="Rettangolo 5"/>
            <p:cNvSpPr/>
            <p:nvPr/>
          </p:nvSpPr>
          <p:spPr bwMode="auto">
            <a:xfrm>
              <a:off x="2555776" y="1556792"/>
              <a:ext cx="4320480" cy="2736304"/>
            </a:xfrm>
            <a:prstGeom prst="rect">
              <a:avLst/>
            </a:prstGeom>
            <a:noFill/>
            <a:ln w="381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2555776" y="1700808"/>
              <a:ext cx="5328592" cy="2785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void </a:t>
              </a:r>
              <a:r>
                <a:rPr lang="en-US" sz="2000" dirty="0" err="1">
                  <a:latin typeface="Courier"/>
                  <a:cs typeface="Courier"/>
                </a:rPr>
                <a:t>func</a:t>
              </a:r>
              <a:r>
                <a:rPr lang="en-US" sz="2000" dirty="0">
                  <a:latin typeface="Courier"/>
                  <a:cs typeface="Courier"/>
                </a:rPr>
                <a:t> (char *arg1)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{  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char buffer[4];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</a:t>
              </a:r>
              <a:r>
                <a:rPr lang="en-US" sz="2000" dirty="0" err="1">
                  <a:latin typeface="Courier"/>
                  <a:cs typeface="Courier"/>
                </a:rPr>
                <a:t>strcpy</a:t>
              </a:r>
              <a:r>
                <a:rPr lang="en-US" sz="2000" dirty="0">
                  <a:latin typeface="Courier"/>
                  <a:cs typeface="Courier"/>
                </a:rPr>
                <a:t>(buffer, arg1);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}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err="1">
                  <a:latin typeface="Courier"/>
                  <a:cs typeface="Courier"/>
                </a:rPr>
                <a:t>int</a:t>
              </a:r>
              <a:r>
                <a:rPr lang="en-US" sz="2000" dirty="0">
                  <a:latin typeface="Courier"/>
                  <a:cs typeface="Courier"/>
                </a:rPr>
                <a:t> main ()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{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char *</a:t>
              </a:r>
              <a:r>
                <a:rPr lang="en-US" sz="2000" dirty="0" err="1">
                  <a:latin typeface="Courier"/>
                  <a:cs typeface="Courier"/>
                </a:rPr>
                <a:t>mystr</a:t>
              </a:r>
              <a:r>
                <a:rPr lang="en-US" sz="2000" dirty="0">
                  <a:latin typeface="Courier"/>
                  <a:cs typeface="Courier"/>
                </a:rPr>
                <a:t> = “</a:t>
              </a:r>
              <a:r>
                <a:rPr lang="en-US" sz="2000" dirty="0" err="1">
                  <a:latin typeface="Courier"/>
                  <a:cs typeface="Courier"/>
                </a:rPr>
                <a:t>AuthMe</a:t>
              </a:r>
              <a:r>
                <a:rPr lang="en-US" sz="2000" dirty="0">
                  <a:latin typeface="Courier"/>
                  <a:cs typeface="Courier"/>
                </a:rPr>
                <a:t>!”;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</a:t>
              </a:r>
              <a:r>
                <a:rPr lang="en-US" sz="2000" dirty="0" err="1">
                  <a:latin typeface="Courier"/>
                  <a:cs typeface="Courier"/>
                </a:rPr>
                <a:t>func</a:t>
              </a:r>
              <a:r>
                <a:rPr lang="en-US" sz="2000" dirty="0">
                  <a:latin typeface="Courier"/>
                  <a:cs typeface="Courier"/>
                </a:rPr>
                <a:t>(</a:t>
              </a:r>
              <a:r>
                <a:rPr lang="en-US" sz="2000" dirty="0" err="1">
                  <a:latin typeface="Courier"/>
                  <a:cs typeface="Courier"/>
                </a:rPr>
                <a:t>mystr</a:t>
              </a:r>
              <a:r>
                <a:rPr lang="en-US" sz="2000" dirty="0">
                  <a:latin typeface="Courier"/>
                  <a:cs typeface="Courier"/>
                </a:rPr>
                <a:t>);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}</a:t>
              </a:r>
            </a:p>
            <a:p>
              <a:pPr>
                <a:lnSpc>
                  <a:spcPct val="70000"/>
                </a:lnSpc>
              </a:pPr>
              <a:endParaRPr lang="en-US" sz="2000" dirty="0" smtClean="0">
                <a:latin typeface="+mn-lt"/>
              </a:endParaRPr>
            </a:p>
          </p:txBody>
        </p:sp>
      </p:grpSp>
      <p:sp>
        <p:nvSpPr>
          <p:cNvPr id="9" name="Rettangolo 8"/>
          <p:cNvSpPr/>
          <p:nvPr/>
        </p:nvSpPr>
        <p:spPr bwMode="auto">
          <a:xfrm>
            <a:off x="323528" y="5157192"/>
            <a:ext cx="8496944" cy="792088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grpSp>
        <p:nvGrpSpPr>
          <p:cNvPr id="15" name="Gruppo 14"/>
          <p:cNvGrpSpPr/>
          <p:nvPr/>
        </p:nvGrpSpPr>
        <p:grpSpPr>
          <a:xfrm>
            <a:off x="7380312" y="5157192"/>
            <a:ext cx="1368152" cy="792088"/>
            <a:chOff x="7380312" y="5157192"/>
            <a:chExt cx="1252162" cy="792088"/>
          </a:xfrm>
        </p:grpSpPr>
        <p:sp>
          <p:nvSpPr>
            <p:cNvPr id="11" name="Rettangolo 10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7524328" y="5333146"/>
              <a:ext cx="1108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&amp;arg1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92080" y="5157192"/>
            <a:ext cx="2088232" cy="792088"/>
            <a:chOff x="7380312" y="5157192"/>
            <a:chExt cx="1224136" cy="792088"/>
          </a:xfrm>
        </p:grpSpPr>
        <p:sp>
          <p:nvSpPr>
            <p:cNvPr id="17" name="Rettangolo 16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7625355" y="5333146"/>
              <a:ext cx="923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%</a:t>
              </a:r>
              <a:r>
                <a:rPr lang="en-US" sz="2400" dirty="0" err="1" smtClean="0">
                  <a:latin typeface="Courier"/>
                  <a:cs typeface="Courier"/>
                </a:rPr>
                <a:t>eip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22" name="Gruppo 21"/>
          <p:cNvGrpSpPr/>
          <p:nvPr/>
        </p:nvGrpSpPr>
        <p:grpSpPr>
          <a:xfrm>
            <a:off x="539552" y="5157192"/>
            <a:ext cx="2664296" cy="792088"/>
            <a:chOff x="7380312" y="5157192"/>
            <a:chExt cx="1224136" cy="792088"/>
          </a:xfrm>
        </p:grpSpPr>
        <p:sp>
          <p:nvSpPr>
            <p:cNvPr id="23" name="Rettangolo 22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24" name="CasellaDiTesto 23"/>
            <p:cNvSpPr txBox="1"/>
            <p:nvPr/>
          </p:nvSpPr>
          <p:spPr>
            <a:xfrm>
              <a:off x="7524329" y="5333146"/>
              <a:ext cx="10183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00 00 00 00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31" name="Gruppo 30"/>
          <p:cNvGrpSpPr/>
          <p:nvPr/>
        </p:nvGrpSpPr>
        <p:grpSpPr>
          <a:xfrm>
            <a:off x="3203848" y="5157192"/>
            <a:ext cx="2088232" cy="792088"/>
            <a:chOff x="7380312" y="5157192"/>
            <a:chExt cx="1224136" cy="792088"/>
          </a:xfrm>
        </p:grpSpPr>
        <p:sp>
          <p:nvSpPr>
            <p:cNvPr id="32" name="Rettangolo 31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33" name="CasellaDiTesto 32"/>
            <p:cNvSpPr txBox="1"/>
            <p:nvPr/>
          </p:nvSpPr>
          <p:spPr>
            <a:xfrm>
              <a:off x="7625355" y="5333146"/>
              <a:ext cx="5413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%</a:t>
              </a:r>
              <a:r>
                <a:rPr lang="en-US" sz="2400" dirty="0" err="1" smtClean="0">
                  <a:latin typeface="Courier"/>
                  <a:cs typeface="Courier"/>
                </a:rPr>
                <a:t>ebp</a:t>
              </a:r>
              <a:endParaRPr lang="en-US" sz="2400" dirty="0" smtClean="0">
                <a:latin typeface="+mn-lt"/>
              </a:endParaRPr>
            </a:p>
          </p:txBody>
        </p:sp>
      </p:grpSp>
      <p:sp>
        <p:nvSpPr>
          <p:cNvPr id="37" name="CasellaDiTesto 36"/>
          <p:cNvSpPr txBox="1"/>
          <p:nvPr/>
        </p:nvSpPr>
        <p:spPr>
          <a:xfrm>
            <a:off x="1259632" y="6021288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buffer</a:t>
            </a:r>
            <a:endParaRPr lang="en-US" sz="2000" dirty="0" smtClean="0">
              <a:latin typeface="+mn-lt"/>
            </a:endParaRPr>
          </a:p>
        </p:txBody>
      </p:sp>
      <p:grpSp>
        <p:nvGrpSpPr>
          <p:cNvPr id="38" name="Gruppo 37"/>
          <p:cNvGrpSpPr/>
          <p:nvPr/>
        </p:nvGrpSpPr>
        <p:grpSpPr>
          <a:xfrm>
            <a:off x="539552" y="5157192"/>
            <a:ext cx="2664296" cy="792088"/>
            <a:chOff x="7380312" y="5157192"/>
            <a:chExt cx="1224136" cy="792088"/>
          </a:xfrm>
        </p:grpSpPr>
        <p:sp>
          <p:nvSpPr>
            <p:cNvPr id="39" name="Rettangolo 38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40" name="CasellaDiTesto 39"/>
            <p:cNvSpPr txBox="1"/>
            <p:nvPr/>
          </p:nvSpPr>
          <p:spPr>
            <a:xfrm>
              <a:off x="7627816" y="5333146"/>
              <a:ext cx="6788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A u t h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131840" y="5157192"/>
            <a:ext cx="2216322" cy="792088"/>
            <a:chOff x="7347434" y="5157192"/>
            <a:chExt cx="1299223" cy="792088"/>
          </a:xfrm>
        </p:grpSpPr>
        <p:sp>
          <p:nvSpPr>
            <p:cNvPr id="42" name="Rettangolo 41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43" name="CasellaDiTesto 42"/>
            <p:cNvSpPr txBox="1"/>
            <p:nvPr/>
          </p:nvSpPr>
          <p:spPr>
            <a:xfrm>
              <a:off x="7347434" y="5333146"/>
              <a:ext cx="1299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4d 65 21 00</a:t>
              </a:r>
              <a:endParaRPr lang="en-US" sz="2400" dirty="0" smtClean="0">
                <a:latin typeface="+mn-lt"/>
              </a:endParaRPr>
            </a:p>
          </p:txBody>
        </p:sp>
      </p:grpSp>
      <p:sp>
        <p:nvSpPr>
          <p:cNvPr id="45" name="CasellaDiTesto 44"/>
          <p:cNvSpPr txBox="1"/>
          <p:nvPr/>
        </p:nvSpPr>
        <p:spPr>
          <a:xfrm>
            <a:off x="3203848" y="4653136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M  e   !  \0</a:t>
            </a:r>
            <a:endParaRPr lang="en-US" sz="2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201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overflow</a:t>
            </a:r>
            <a:endParaRPr lang="en-US" dirty="0"/>
          </a:p>
        </p:txBody>
      </p:sp>
      <p:sp>
        <p:nvSpPr>
          <p:cNvPr id="6" name="Rettangolo 5"/>
          <p:cNvSpPr/>
          <p:nvPr/>
        </p:nvSpPr>
        <p:spPr bwMode="auto">
          <a:xfrm>
            <a:off x="2555776" y="1579726"/>
            <a:ext cx="4464496" cy="3361442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555776" y="1561143"/>
            <a:ext cx="5184576" cy="3524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void </a:t>
            </a:r>
            <a:r>
              <a:rPr lang="en-US" sz="2000" dirty="0" err="1">
                <a:latin typeface="Courier"/>
                <a:cs typeface="Courier"/>
              </a:rPr>
              <a:t>func</a:t>
            </a:r>
            <a:r>
              <a:rPr lang="en-US" sz="2000" dirty="0">
                <a:latin typeface="Courier"/>
                <a:cs typeface="Courier"/>
              </a:rPr>
              <a:t> (char *arg1)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{  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b="1" dirty="0" err="1" smtClean="0">
                <a:latin typeface="Courier"/>
                <a:cs typeface="Courier"/>
              </a:rPr>
              <a:t>int</a:t>
            </a:r>
            <a:r>
              <a:rPr lang="en-US" sz="2000" b="1" dirty="0" smtClean="0">
                <a:latin typeface="Courier"/>
                <a:cs typeface="Courier"/>
              </a:rPr>
              <a:t> authenticated = 0</a:t>
            </a:r>
            <a:endParaRPr lang="en-US" sz="2000" b="1" dirty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   char buffer[4];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   </a:t>
            </a:r>
            <a:r>
              <a:rPr lang="en-US" sz="2000" dirty="0" err="1">
                <a:latin typeface="Courier"/>
                <a:cs typeface="Courier"/>
              </a:rPr>
              <a:t>strcpy</a:t>
            </a:r>
            <a:r>
              <a:rPr lang="en-US" sz="2000" dirty="0">
                <a:latin typeface="Courier"/>
                <a:cs typeface="Courier"/>
              </a:rPr>
              <a:t>(buffer, arg1)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b="1" dirty="0" smtClean="0">
                <a:latin typeface="Courier"/>
                <a:cs typeface="Courier"/>
              </a:rPr>
              <a:t>if (authenticated){</a:t>
            </a:r>
            <a:r>
              <a:rPr lang="en-US" sz="2000" dirty="0" smtClean="0">
                <a:latin typeface="Courier"/>
                <a:cs typeface="Courier"/>
              </a:rPr>
              <a:t>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}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>
                <a:latin typeface="Courier"/>
                <a:cs typeface="Courier"/>
              </a:rPr>
              <a:t>int</a:t>
            </a:r>
            <a:r>
              <a:rPr lang="en-US" sz="2000" dirty="0">
                <a:latin typeface="Courier"/>
                <a:cs typeface="Courier"/>
              </a:rPr>
              <a:t> main 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   char *</a:t>
            </a:r>
            <a:r>
              <a:rPr lang="en-US" sz="2000" dirty="0" err="1">
                <a:latin typeface="Courier"/>
                <a:cs typeface="Courier"/>
              </a:rPr>
              <a:t>mystr</a:t>
            </a:r>
            <a:r>
              <a:rPr lang="en-US" sz="2000" dirty="0">
                <a:latin typeface="Courier"/>
                <a:cs typeface="Courier"/>
              </a:rPr>
              <a:t> = “</a:t>
            </a:r>
            <a:r>
              <a:rPr lang="en-US" sz="2000" dirty="0" err="1">
                <a:latin typeface="Courier"/>
                <a:cs typeface="Courier"/>
              </a:rPr>
              <a:t>AuthMe</a:t>
            </a:r>
            <a:r>
              <a:rPr lang="en-US" sz="2000" dirty="0">
                <a:latin typeface="Courier"/>
                <a:cs typeface="Courier"/>
              </a:rPr>
              <a:t>!”;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   </a:t>
            </a:r>
            <a:r>
              <a:rPr lang="en-US" sz="2000" dirty="0" err="1">
                <a:latin typeface="Courier"/>
                <a:cs typeface="Courier"/>
              </a:rPr>
              <a:t>func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mystr</a:t>
            </a:r>
            <a:r>
              <a:rPr lang="en-US" sz="2000" dirty="0">
                <a:latin typeface="Courier"/>
                <a:cs typeface="Courier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}</a:t>
            </a:r>
          </a:p>
          <a:p>
            <a:pPr>
              <a:lnSpc>
                <a:spcPct val="70000"/>
              </a:lnSpc>
            </a:pPr>
            <a:endParaRPr lang="en-US" sz="2000" dirty="0" smtClean="0">
              <a:latin typeface="+mn-lt"/>
            </a:endParaRPr>
          </a:p>
        </p:txBody>
      </p:sp>
      <p:sp>
        <p:nvSpPr>
          <p:cNvPr id="10" name="Rettangolo 9"/>
          <p:cNvSpPr/>
          <p:nvPr/>
        </p:nvSpPr>
        <p:spPr bwMode="auto">
          <a:xfrm>
            <a:off x="179512" y="5445224"/>
            <a:ext cx="8784976" cy="792088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grpSp>
        <p:nvGrpSpPr>
          <p:cNvPr id="11" name="Gruppo 10"/>
          <p:cNvGrpSpPr/>
          <p:nvPr/>
        </p:nvGrpSpPr>
        <p:grpSpPr>
          <a:xfrm>
            <a:off x="7380312" y="5445224"/>
            <a:ext cx="1368152" cy="792088"/>
            <a:chOff x="7380312" y="5157192"/>
            <a:chExt cx="1252162" cy="792088"/>
          </a:xfrm>
        </p:grpSpPr>
        <p:sp>
          <p:nvSpPr>
            <p:cNvPr id="12" name="Rettangolo 11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3" name="CasellaDiTesto 12"/>
            <p:cNvSpPr txBox="1"/>
            <p:nvPr/>
          </p:nvSpPr>
          <p:spPr>
            <a:xfrm>
              <a:off x="7524328" y="5333146"/>
              <a:ext cx="1108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&amp;arg1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14" name="Gruppo 13"/>
          <p:cNvGrpSpPr/>
          <p:nvPr/>
        </p:nvGrpSpPr>
        <p:grpSpPr>
          <a:xfrm>
            <a:off x="6228184" y="5445224"/>
            <a:ext cx="1152128" cy="792088"/>
            <a:chOff x="7380312" y="5157192"/>
            <a:chExt cx="1224136" cy="792088"/>
          </a:xfrm>
        </p:grpSpPr>
        <p:sp>
          <p:nvSpPr>
            <p:cNvPr id="15" name="Rettangolo 14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6" name="CasellaDiTesto 15"/>
            <p:cNvSpPr txBox="1"/>
            <p:nvPr/>
          </p:nvSpPr>
          <p:spPr>
            <a:xfrm>
              <a:off x="7533329" y="5333146"/>
              <a:ext cx="923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%</a:t>
              </a:r>
              <a:r>
                <a:rPr lang="en-US" sz="2400" dirty="0" err="1" smtClean="0">
                  <a:latin typeface="Courier"/>
                  <a:cs typeface="Courier"/>
                </a:rPr>
                <a:t>eip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17" name="Gruppo 16"/>
          <p:cNvGrpSpPr/>
          <p:nvPr/>
        </p:nvGrpSpPr>
        <p:grpSpPr>
          <a:xfrm>
            <a:off x="323528" y="5445224"/>
            <a:ext cx="2664296" cy="792088"/>
            <a:chOff x="7380312" y="5157192"/>
            <a:chExt cx="1224136" cy="792088"/>
          </a:xfrm>
        </p:grpSpPr>
        <p:sp>
          <p:nvSpPr>
            <p:cNvPr id="18" name="Rettangolo 17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7524329" y="5333146"/>
              <a:ext cx="10183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00 00 00 00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23" name="Gruppo 22"/>
          <p:cNvGrpSpPr/>
          <p:nvPr/>
        </p:nvGrpSpPr>
        <p:grpSpPr>
          <a:xfrm>
            <a:off x="323528" y="5445224"/>
            <a:ext cx="2664296" cy="792088"/>
            <a:chOff x="7380312" y="5157192"/>
            <a:chExt cx="1224136" cy="792088"/>
          </a:xfrm>
        </p:grpSpPr>
        <p:sp>
          <p:nvSpPr>
            <p:cNvPr id="24" name="Rettangolo 23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25" name="CasellaDiTesto 24"/>
            <p:cNvSpPr txBox="1"/>
            <p:nvPr/>
          </p:nvSpPr>
          <p:spPr>
            <a:xfrm>
              <a:off x="7627816" y="5333146"/>
              <a:ext cx="6788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A u t h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26" name="Gruppo 25"/>
          <p:cNvGrpSpPr/>
          <p:nvPr/>
        </p:nvGrpSpPr>
        <p:grpSpPr>
          <a:xfrm>
            <a:off x="2931742" y="5445224"/>
            <a:ext cx="2216322" cy="792088"/>
            <a:chOff x="7347434" y="5157192"/>
            <a:chExt cx="1299223" cy="792088"/>
          </a:xfrm>
        </p:grpSpPr>
        <p:sp>
          <p:nvSpPr>
            <p:cNvPr id="27" name="Rettangolo 26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28" name="CasellaDiTesto 27"/>
            <p:cNvSpPr txBox="1"/>
            <p:nvPr/>
          </p:nvSpPr>
          <p:spPr>
            <a:xfrm>
              <a:off x="7347434" y="5333146"/>
              <a:ext cx="1299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00 00 00 00</a:t>
              </a:r>
              <a:endParaRPr lang="en-US" sz="2400" dirty="0" smtClean="0">
                <a:latin typeface="+mn-lt"/>
              </a:endParaRPr>
            </a:p>
          </p:txBody>
        </p:sp>
      </p:grpSp>
      <p:sp>
        <p:nvSpPr>
          <p:cNvPr id="29" name="CasellaDiTesto 28"/>
          <p:cNvSpPr txBox="1"/>
          <p:nvPr/>
        </p:nvSpPr>
        <p:spPr>
          <a:xfrm>
            <a:off x="3203848" y="4941168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M  e   !  \0</a:t>
            </a:r>
            <a:endParaRPr lang="en-US" sz="2000" dirty="0" smtClean="0">
              <a:latin typeface="+mn-lt"/>
            </a:endParaRPr>
          </a:p>
        </p:txBody>
      </p:sp>
      <p:grpSp>
        <p:nvGrpSpPr>
          <p:cNvPr id="30" name="Gruppo 29"/>
          <p:cNvGrpSpPr/>
          <p:nvPr/>
        </p:nvGrpSpPr>
        <p:grpSpPr>
          <a:xfrm>
            <a:off x="5076056" y="5445224"/>
            <a:ext cx="1152128" cy="792088"/>
            <a:chOff x="7380312" y="5157192"/>
            <a:chExt cx="1224136" cy="792088"/>
          </a:xfrm>
        </p:grpSpPr>
        <p:sp>
          <p:nvSpPr>
            <p:cNvPr id="31" name="Rettangolo 30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32" name="CasellaDiTesto 31"/>
            <p:cNvSpPr txBox="1"/>
            <p:nvPr/>
          </p:nvSpPr>
          <p:spPr>
            <a:xfrm>
              <a:off x="7533329" y="5333146"/>
              <a:ext cx="981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%</a:t>
              </a:r>
              <a:r>
                <a:rPr lang="en-US" sz="2400" dirty="0" err="1" smtClean="0">
                  <a:latin typeface="Courier"/>
                  <a:cs typeface="Courier"/>
                </a:rPr>
                <a:t>ebp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36" name="Gruppo 35"/>
          <p:cNvGrpSpPr/>
          <p:nvPr/>
        </p:nvGrpSpPr>
        <p:grpSpPr>
          <a:xfrm>
            <a:off x="2915816" y="5445224"/>
            <a:ext cx="2216322" cy="792088"/>
            <a:chOff x="7347434" y="5157192"/>
            <a:chExt cx="1299223" cy="792088"/>
          </a:xfrm>
        </p:grpSpPr>
        <p:sp>
          <p:nvSpPr>
            <p:cNvPr id="37" name="Rettangolo 36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38" name="CasellaDiTesto 37"/>
            <p:cNvSpPr txBox="1"/>
            <p:nvPr/>
          </p:nvSpPr>
          <p:spPr>
            <a:xfrm>
              <a:off x="7347434" y="5333146"/>
              <a:ext cx="1299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4d 65 21 00</a:t>
              </a:r>
              <a:endParaRPr lang="en-US" sz="2400" dirty="0" smtClean="0">
                <a:latin typeface="+mn-lt"/>
              </a:endParaRPr>
            </a:p>
          </p:txBody>
        </p:sp>
      </p:grpSp>
      <p:sp>
        <p:nvSpPr>
          <p:cNvPr id="39" name="CasellaDiTesto 38"/>
          <p:cNvSpPr txBox="1"/>
          <p:nvPr/>
        </p:nvSpPr>
        <p:spPr>
          <a:xfrm>
            <a:off x="1547664" y="619724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buffer</a:t>
            </a:r>
            <a:endParaRPr lang="en-US" sz="2000" dirty="0" smtClean="0">
              <a:latin typeface="+mn-lt"/>
            </a:endParaRPr>
          </a:p>
        </p:txBody>
      </p:sp>
      <p:sp>
        <p:nvSpPr>
          <p:cNvPr id="40" name="CasellaDiTesto 39"/>
          <p:cNvSpPr txBox="1"/>
          <p:nvPr/>
        </p:nvSpPr>
        <p:spPr>
          <a:xfrm>
            <a:off x="2915816" y="6197242"/>
            <a:ext cx="2185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authenticated</a:t>
            </a:r>
            <a:endParaRPr lang="en-US" sz="2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67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9" grpId="0"/>
      <p:bldP spid="4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it be worst?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grpSp>
        <p:nvGrpSpPr>
          <p:cNvPr id="8" name="Gruppo 7"/>
          <p:cNvGrpSpPr/>
          <p:nvPr/>
        </p:nvGrpSpPr>
        <p:grpSpPr>
          <a:xfrm>
            <a:off x="2555776" y="1867758"/>
            <a:ext cx="5328592" cy="2929394"/>
            <a:chOff x="2555776" y="1556792"/>
            <a:chExt cx="5328592" cy="2929394"/>
          </a:xfrm>
        </p:grpSpPr>
        <p:sp>
          <p:nvSpPr>
            <p:cNvPr id="6" name="Rettangolo 5"/>
            <p:cNvSpPr/>
            <p:nvPr/>
          </p:nvSpPr>
          <p:spPr bwMode="auto">
            <a:xfrm>
              <a:off x="2555776" y="1556792"/>
              <a:ext cx="4320480" cy="2736304"/>
            </a:xfrm>
            <a:prstGeom prst="rect">
              <a:avLst/>
            </a:prstGeom>
            <a:noFill/>
            <a:ln w="381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2555776" y="1700808"/>
              <a:ext cx="5328592" cy="2785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void </a:t>
              </a:r>
              <a:r>
                <a:rPr lang="en-US" sz="2000" dirty="0" err="1">
                  <a:latin typeface="Courier"/>
                  <a:cs typeface="Courier"/>
                </a:rPr>
                <a:t>func</a:t>
              </a:r>
              <a:r>
                <a:rPr lang="en-US" sz="2000" dirty="0">
                  <a:latin typeface="Courier"/>
                  <a:cs typeface="Courier"/>
                </a:rPr>
                <a:t> (char *arg1)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{  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char buffer[4];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</a:t>
              </a:r>
              <a:r>
                <a:rPr lang="en-US" sz="2000" dirty="0" err="1">
                  <a:latin typeface="Courier"/>
                  <a:cs typeface="Courier"/>
                </a:rPr>
                <a:t>strcpy</a:t>
              </a:r>
              <a:r>
                <a:rPr lang="en-US" sz="2000" dirty="0">
                  <a:latin typeface="Courier"/>
                  <a:cs typeface="Courier"/>
                </a:rPr>
                <a:t>(buffer, arg1);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}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err="1">
                  <a:latin typeface="Courier"/>
                  <a:cs typeface="Courier"/>
                </a:rPr>
                <a:t>int</a:t>
              </a:r>
              <a:r>
                <a:rPr lang="en-US" sz="2000" dirty="0">
                  <a:latin typeface="Courier"/>
                  <a:cs typeface="Courier"/>
                </a:rPr>
                <a:t> main ()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{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char *</a:t>
              </a:r>
              <a:r>
                <a:rPr lang="en-US" sz="2000" dirty="0" err="1">
                  <a:latin typeface="Courier"/>
                  <a:cs typeface="Courier"/>
                </a:rPr>
                <a:t>mystr</a:t>
              </a:r>
              <a:r>
                <a:rPr lang="en-US" sz="2000" dirty="0">
                  <a:latin typeface="Courier"/>
                  <a:cs typeface="Courier"/>
                </a:rPr>
                <a:t> = “</a:t>
              </a:r>
              <a:r>
                <a:rPr lang="en-US" sz="2000" dirty="0" err="1">
                  <a:latin typeface="Courier"/>
                  <a:cs typeface="Courier"/>
                </a:rPr>
                <a:t>AuthMe</a:t>
              </a:r>
              <a:r>
                <a:rPr lang="en-US" sz="2000" dirty="0">
                  <a:latin typeface="Courier"/>
                  <a:cs typeface="Courier"/>
                </a:rPr>
                <a:t>!”;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</a:t>
              </a:r>
              <a:r>
                <a:rPr lang="en-US" sz="2000" dirty="0" err="1">
                  <a:latin typeface="Courier"/>
                  <a:cs typeface="Courier"/>
                </a:rPr>
                <a:t>func</a:t>
              </a:r>
              <a:r>
                <a:rPr lang="en-US" sz="2000" dirty="0">
                  <a:latin typeface="Courier"/>
                  <a:cs typeface="Courier"/>
                </a:rPr>
                <a:t>(</a:t>
              </a:r>
              <a:r>
                <a:rPr lang="en-US" sz="2000" dirty="0" err="1">
                  <a:latin typeface="Courier"/>
                  <a:cs typeface="Courier"/>
                </a:rPr>
                <a:t>mystr</a:t>
              </a:r>
              <a:r>
                <a:rPr lang="en-US" sz="2000" dirty="0">
                  <a:latin typeface="Courier"/>
                  <a:cs typeface="Courier"/>
                </a:rPr>
                <a:t>);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}</a:t>
              </a:r>
            </a:p>
            <a:p>
              <a:pPr>
                <a:lnSpc>
                  <a:spcPct val="70000"/>
                </a:lnSpc>
              </a:pPr>
              <a:endParaRPr lang="en-US" sz="2000" dirty="0" smtClean="0">
                <a:latin typeface="+mn-lt"/>
              </a:endParaRPr>
            </a:p>
          </p:txBody>
        </p:sp>
      </p:grpSp>
      <p:sp>
        <p:nvSpPr>
          <p:cNvPr id="10" name="Rettangolo 9"/>
          <p:cNvSpPr/>
          <p:nvPr/>
        </p:nvSpPr>
        <p:spPr bwMode="auto">
          <a:xfrm>
            <a:off x="179512" y="5445224"/>
            <a:ext cx="8784976" cy="792088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grpSp>
        <p:nvGrpSpPr>
          <p:cNvPr id="11" name="Gruppo 10"/>
          <p:cNvGrpSpPr/>
          <p:nvPr/>
        </p:nvGrpSpPr>
        <p:grpSpPr>
          <a:xfrm>
            <a:off x="7380312" y="5445224"/>
            <a:ext cx="1368152" cy="792088"/>
            <a:chOff x="7380312" y="5157192"/>
            <a:chExt cx="1252162" cy="792088"/>
          </a:xfrm>
        </p:grpSpPr>
        <p:sp>
          <p:nvSpPr>
            <p:cNvPr id="12" name="Rettangolo 11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3" name="CasellaDiTesto 12"/>
            <p:cNvSpPr txBox="1"/>
            <p:nvPr/>
          </p:nvSpPr>
          <p:spPr>
            <a:xfrm>
              <a:off x="7524328" y="5333146"/>
              <a:ext cx="1108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&amp;arg1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14" name="Gruppo 13"/>
          <p:cNvGrpSpPr/>
          <p:nvPr/>
        </p:nvGrpSpPr>
        <p:grpSpPr>
          <a:xfrm>
            <a:off x="6228184" y="5445224"/>
            <a:ext cx="1152128" cy="792088"/>
            <a:chOff x="7380312" y="5157192"/>
            <a:chExt cx="1224136" cy="792088"/>
          </a:xfrm>
        </p:grpSpPr>
        <p:sp>
          <p:nvSpPr>
            <p:cNvPr id="15" name="Rettangolo 14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6" name="CasellaDiTesto 15"/>
            <p:cNvSpPr txBox="1"/>
            <p:nvPr/>
          </p:nvSpPr>
          <p:spPr>
            <a:xfrm>
              <a:off x="7533329" y="5333146"/>
              <a:ext cx="923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%</a:t>
              </a:r>
              <a:r>
                <a:rPr lang="en-US" sz="2400" dirty="0" err="1" smtClean="0">
                  <a:latin typeface="Courier"/>
                  <a:cs typeface="Courier"/>
                </a:rPr>
                <a:t>eip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17" name="Gruppo 16"/>
          <p:cNvGrpSpPr/>
          <p:nvPr/>
        </p:nvGrpSpPr>
        <p:grpSpPr>
          <a:xfrm>
            <a:off x="2411760" y="5445224"/>
            <a:ext cx="2664296" cy="792088"/>
            <a:chOff x="7380312" y="5157192"/>
            <a:chExt cx="1224136" cy="792088"/>
          </a:xfrm>
        </p:grpSpPr>
        <p:sp>
          <p:nvSpPr>
            <p:cNvPr id="18" name="Rettangolo 17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7524329" y="5333146"/>
              <a:ext cx="10183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00 00 00 00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26" name="Gruppo 25"/>
          <p:cNvGrpSpPr/>
          <p:nvPr/>
        </p:nvGrpSpPr>
        <p:grpSpPr>
          <a:xfrm>
            <a:off x="5076056" y="5445224"/>
            <a:ext cx="1152128" cy="792088"/>
            <a:chOff x="7380312" y="5157192"/>
            <a:chExt cx="1224136" cy="792088"/>
          </a:xfrm>
        </p:grpSpPr>
        <p:sp>
          <p:nvSpPr>
            <p:cNvPr id="27" name="Rettangolo 26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28" name="CasellaDiTesto 27"/>
            <p:cNvSpPr txBox="1"/>
            <p:nvPr/>
          </p:nvSpPr>
          <p:spPr>
            <a:xfrm>
              <a:off x="7533329" y="5333146"/>
              <a:ext cx="981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%</a:t>
              </a:r>
              <a:r>
                <a:rPr lang="en-US" sz="2400" dirty="0" err="1" smtClean="0">
                  <a:latin typeface="Courier"/>
                  <a:cs typeface="Courier"/>
                </a:rPr>
                <a:t>ebp</a:t>
              </a:r>
              <a:endParaRPr lang="en-US" sz="2400" dirty="0" smtClean="0">
                <a:latin typeface="+mn-lt"/>
              </a:endParaRPr>
            </a:p>
          </p:txBody>
        </p:sp>
      </p:grpSp>
      <p:sp>
        <p:nvSpPr>
          <p:cNvPr id="32" name="CasellaDiTesto 31"/>
          <p:cNvSpPr txBox="1"/>
          <p:nvPr/>
        </p:nvSpPr>
        <p:spPr>
          <a:xfrm>
            <a:off x="3275856" y="6269250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buffer</a:t>
            </a:r>
            <a:endParaRPr lang="en-US" sz="2000" dirty="0" smtClean="0">
              <a:latin typeface="+mn-lt"/>
            </a:endParaRPr>
          </a:p>
        </p:txBody>
      </p:sp>
      <p:cxnSp>
        <p:nvCxnSpPr>
          <p:cNvPr id="34" name="Connettore 2 33"/>
          <p:cNvCxnSpPr>
            <a:stCxn id="18" idx="1"/>
            <a:endCxn id="10" idx="3"/>
          </p:cNvCxnSpPr>
          <p:nvPr/>
        </p:nvCxnSpPr>
        <p:spPr bwMode="auto">
          <a:xfrm>
            <a:off x="2411760" y="5841268"/>
            <a:ext cx="6552728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E3E14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Rettangolo 34"/>
          <p:cNvSpPr/>
          <p:nvPr/>
        </p:nvSpPr>
        <p:spPr bwMode="auto">
          <a:xfrm rot="20580873" flipH="1">
            <a:off x="1573652" y="3130826"/>
            <a:ext cx="6736652" cy="21698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800" b="0" i="0" u="none" strike="noStrike" cap="none" normalizeH="0" baseline="0" dirty="0" smtClean="0">
                <a:ln>
                  <a:noFill/>
                </a:ln>
                <a:solidFill>
                  <a:srgbClr val="FE3E14"/>
                </a:solidFill>
                <a:effectLst/>
                <a:latin typeface="Lucida Sans" pitchFamily="34" charset="0"/>
                <a:ea typeface="ＭＳ Ｐゴシック" pitchFamily="16" charset="-128"/>
              </a:rPr>
              <a:t>Code!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FE3E14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959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Injection</a:t>
            </a:r>
            <a:endParaRPr lang="en-US" dirty="0"/>
          </a:p>
        </p:txBody>
      </p:sp>
      <p:grpSp>
        <p:nvGrpSpPr>
          <p:cNvPr id="8" name="Gruppo 7"/>
          <p:cNvGrpSpPr/>
          <p:nvPr/>
        </p:nvGrpSpPr>
        <p:grpSpPr>
          <a:xfrm>
            <a:off x="2555776" y="1867758"/>
            <a:ext cx="5328592" cy="1912102"/>
            <a:chOff x="2555776" y="1556792"/>
            <a:chExt cx="5328592" cy="3203485"/>
          </a:xfrm>
        </p:grpSpPr>
        <p:sp>
          <p:nvSpPr>
            <p:cNvPr id="6" name="Rettangolo 5"/>
            <p:cNvSpPr/>
            <p:nvPr/>
          </p:nvSpPr>
          <p:spPr bwMode="auto">
            <a:xfrm>
              <a:off x="2555776" y="1556792"/>
              <a:ext cx="4320480" cy="2736304"/>
            </a:xfrm>
            <a:prstGeom prst="rect">
              <a:avLst/>
            </a:prstGeom>
            <a:noFill/>
            <a:ln w="381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2555776" y="1700809"/>
              <a:ext cx="5328592" cy="3059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void </a:t>
              </a:r>
              <a:r>
                <a:rPr lang="en-US" sz="2000" dirty="0" err="1">
                  <a:latin typeface="Courier"/>
                  <a:cs typeface="Courier"/>
                </a:rPr>
                <a:t>func</a:t>
              </a:r>
              <a:r>
                <a:rPr lang="en-US" sz="2000" dirty="0">
                  <a:latin typeface="Courier"/>
                  <a:cs typeface="Courier"/>
                </a:rPr>
                <a:t> (char *arg1)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{  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char buffer[4];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</a:t>
              </a:r>
              <a:r>
                <a:rPr lang="en-US" sz="2000" dirty="0" err="1" smtClean="0">
                  <a:latin typeface="Courier"/>
                  <a:cs typeface="Courier"/>
                </a:rPr>
                <a:t>strcpy</a:t>
              </a:r>
              <a:r>
                <a:rPr lang="en-US" sz="2000" dirty="0" smtClean="0">
                  <a:latin typeface="Courier"/>
                  <a:cs typeface="Courier"/>
                </a:rPr>
                <a:t>(buffer, arg1);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smtClean="0">
                  <a:latin typeface="Courier"/>
                  <a:cs typeface="Courier"/>
                </a:rPr>
                <a:t>}</a:t>
              </a:r>
            </a:p>
            <a:p>
              <a:pPr marL="0" indent="0">
                <a:lnSpc>
                  <a:spcPct val="80000"/>
                </a:lnSpc>
                <a:buNone/>
              </a:pPr>
              <a:endParaRPr lang="en-US" sz="2000" dirty="0">
                <a:latin typeface="Courier"/>
                <a:cs typeface="Courier"/>
              </a:endParaRPr>
            </a:p>
            <a:p>
              <a:pPr>
                <a:lnSpc>
                  <a:spcPct val="70000"/>
                </a:lnSpc>
              </a:pPr>
              <a:endParaRPr lang="en-US" sz="2000" dirty="0" smtClean="0">
                <a:latin typeface="+mn-lt"/>
              </a:endParaRPr>
            </a:p>
          </p:txBody>
        </p:sp>
      </p:grpSp>
      <p:sp>
        <p:nvSpPr>
          <p:cNvPr id="10" name="Rettangolo 9"/>
          <p:cNvSpPr/>
          <p:nvPr/>
        </p:nvSpPr>
        <p:spPr bwMode="auto">
          <a:xfrm>
            <a:off x="-36512" y="4077072"/>
            <a:ext cx="9180512" cy="792088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grpSp>
        <p:nvGrpSpPr>
          <p:cNvPr id="11" name="Gruppo 10"/>
          <p:cNvGrpSpPr/>
          <p:nvPr/>
        </p:nvGrpSpPr>
        <p:grpSpPr>
          <a:xfrm>
            <a:off x="6732239" y="4077072"/>
            <a:ext cx="1513939" cy="792088"/>
            <a:chOff x="7380312" y="5157192"/>
            <a:chExt cx="1252162" cy="792088"/>
          </a:xfrm>
        </p:grpSpPr>
        <p:sp>
          <p:nvSpPr>
            <p:cNvPr id="12" name="Rettangolo 11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3" name="CasellaDiTesto 12"/>
            <p:cNvSpPr txBox="1"/>
            <p:nvPr/>
          </p:nvSpPr>
          <p:spPr>
            <a:xfrm>
              <a:off x="7524328" y="5333146"/>
              <a:ext cx="1108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&amp;arg1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14" name="Gruppo 13"/>
          <p:cNvGrpSpPr/>
          <p:nvPr/>
        </p:nvGrpSpPr>
        <p:grpSpPr>
          <a:xfrm>
            <a:off x="5580112" y="4077072"/>
            <a:ext cx="1274896" cy="792088"/>
            <a:chOff x="7380312" y="5157192"/>
            <a:chExt cx="1224136" cy="792088"/>
          </a:xfrm>
        </p:grpSpPr>
        <p:sp>
          <p:nvSpPr>
            <p:cNvPr id="15" name="Rettangolo 14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6" name="CasellaDiTesto 15"/>
            <p:cNvSpPr txBox="1"/>
            <p:nvPr/>
          </p:nvSpPr>
          <p:spPr>
            <a:xfrm>
              <a:off x="7533329" y="5333146"/>
              <a:ext cx="923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%</a:t>
              </a:r>
              <a:r>
                <a:rPr lang="en-US" sz="2400" dirty="0" err="1" smtClean="0">
                  <a:latin typeface="Courier"/>
                  <a:cs typeface="Courier"/>
                </a:rPr>
                <a:t>eip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17" name="Gruppo 16"/>
          <p:cNvGrpSpPr/>
          <p:nvPr/>
        </p:nvGrpSpPr>
        <p:grpSpPr>
          <a:xfrm>
            <a:off x="1763688" y="4077072"/>
            <a:ext cx="2948196" cy="792088"/>
            <a:chOff x="7380312" y="5157192"/>
            <a:chExt cx="1224136" cy="792088"/>
          </a:xfrm>
        </p:grpSpPr>
        <p:sp>
          <p:nvSpPr>
            <p:cNvPr id="18" name="Rettangolo 17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7524329" y="5333146"/>
              <a:ext cx="10183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00 00 00 00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20" name="Gruppo 19"/>
          <p:cNvGrpSpPr/>
          <p:nvPr/>
        </p:nvGrpSpPr>
        <p:grpSpPr>
          <a:xfrm>
            <a:off x="4427984" y="4077072"/>
            <a:ext cx="1274896" cy="792088"/>
            <a:chOff x="7380312" y="5157192"/>
            <a:chExt cx="1224136" cy="792088"/>
          </a:xfrm>
        </p:grpSpPr>
        <p:sp>
          <p:nvSpPr>
            <p:cNvPr id="21" name="Rettangolo 20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22" name="CasellaDiTesto 21"/>
            <p:cNvSpPr txBox="1"/>
            <p:nvPr/>
          </p:nvSpPr>
          <p:spPr>
            <a:xfrm>
              <a:off x="7533329" y="5333146"/>
              <a:ext cx="981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%</a:t>
              </a:r>
              <a:r>
                <a:rPr lang="en-US" sz="2400" dirty="0" err="1" smtClean="0">
                  <a:latin typeface="Courier"/>
                  <a:cs typeface="Courier"/>
                </a:rPr>
                <a:t>ebp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24" name="Gruppo 23"/>
          <p:cNvGrpSpPr/>
          <p:nvPr/>
        </p:nvGrpSpPr>
        <p:grpSpPr>
          <a:xfrm>
            <a:off x="107510" y="4077072"/>
            <a:ext cx="1919029" cy="792088"/>
            <a:chOff x="7380312" y="5157192"/>
            <a:chExt cx="2267842" cy="792088"/>
          </a:xfrm>
        </p:grpSpPr>
        <p:sp>
          <p:nvSpPr>
            <p:cNvPr id="25" name="Rettangolo 24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26" name="CasellaDiTesto 25"/>
            <p:cNvSpPr txBox="1"/>
            <p:nvPr/>
          </p:nvSpPr>
          <p:spPr>
            <a:xfrm>
              <a:off x="7474466" y="5333146"/>
              <a:ext cx="21736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Text ...</a:t>
              </a:r>
              <a:endParaRPr lang="en-US" sz="2400" dirty="0" smtClean="0">
                <a:latin typeface="+mn-lt"/>
              </a:endParaRPr>
            </a:p>
          </p:txBody>
        </p:sp>
      </p:grpSp>
      <p:sp>
        <p:nvSpPr>
          <p:cNvPr id="27" name="CasellaDiTesto 26"/>
          <p:cNvSpPr txBox="1"/>
          <p:nvPr/>
        </p:nvSpPr>
        <p:spPr>
          <a:xfrm>
            <a:off x="225882" y="3068960"/>
            <a:ext cx="961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%</a:t>
            </a:r>
            <a:r>
              <a:rPr lang="en-US" sz="2400" dirty="0" err="1" smtClean="0">
                <a:latin typeface="Courier"/>
                <a:cs typeface="Courier"/>
              </a:rPr>
              <a:t>eip</a:t>
            </a:r>
            <a:endParaRPr lang="en-US" sz="2400" dirty="0" smtClean="0">
              <a:latin typeface="+mn-lt"/>
            </a:endParaRPr>
          </a:p>
        </p:txBody>
      </p:sp>
      <p:cxnSp>
        <p:nvCxnSpPr>
          <p:cNvPr id="30" name="Connettore 2 29"/>
          <p:cNvCxnSpPr/>
          <p:nvPr/>
        </p:nvCxnSpPr>
        <p:spPr bwMode="auto">
          <a:xfrm>
            <a:off x="683568" y="3501008"/>
            <a:ext cx="0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1" name="Gruppo 30"/>
          <p:cNvGrpSpPr/>
          <p:nvPr/>
        </p:nvGrpSpPr>
        <p:grpSpPr>
          <a:xfrm>
            <a:off x="8172401" y="4077072"/>
            <a:ext cx="971599" cy="792088"/>
            <a:chOff x="7380312" y="5157192"/>
            <a:chExt cx="1224136" cy="792088"/>
          </a:xfrm>
          <a:solidFill>
            <a:srgbClr val="FE3E14"/>
          </a:solidFill>
        </p:grpSpPr>
        <p:sp>
          <p:nvSpPr>
            <p:cNvPr id="32" name="Rettangolo 31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grpFill/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33" name="CasellaDiTesto 32"/>
            <p:cNvSpPr txBox="1"/>
            <p:nvPr/>
          </p:nvSpPr>
          <p:spPr>
            <a:xfrm>
              <a:off x="7450335" y="5333146"/>
              <a:ext cx="763775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Code</a:t>
              </a:r>
              <a:endParaRPr lang="en-US" sz="2400" dirty="0" smtClean="0">
                <a:latin typeface="+mn-lt"/>
              </a:endParaRPr>
            </a:p>
          </p:txBody>
        </p:sp>
      </p:grpSp>
      <p:sp>
        <p:nvSpPr>
          <p:cNvPr id="34" name="CasellaDiTesto 33"/>
          <p:cNvSpPr txBox="1"/>
          <p:nvPr/>
        </p:nvSpPr>
        <p:spPr>
          <a:xfrm>
            <a:off x="2483768" y="4869160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buffer</a:t>
            </a:r>
            <a:endParaRPr lang="en-US" sz="2000" dirty="0" smtClean="0">
              <a:latin typeface="+mn-lt"/>
            </a:endParaRPr>
          </a:p>
        </p:txBody>
      </p:sp>
      <p:sp>
        <p:nvSpPr>
          <p:cNvPr id="35" name="CasellaDiTesto 34"/>
          <p:cNvSpPr txBox="1"/>
          <p:nvPr/>
        </p:nvSpPr>
        <p:spPr>
          <a:xfrm>
            <a:off x="1628035" y="5373216"/>
            <a:ext cx="6045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Both"/>
            </a:pPr>
            <a:r>
              <a:rPr lang="en-US" sz="2400" b="1" dirty="0" smtClean="0">
                <a:solidFill>
                  <a:srgbClr val="FE3E14"/>
                </a:solidFill>
                <a:latin typeface="+mn-lt"/>
              </a:rPr>
              <a:t> Load attacker’s code into memory</a:t>
            </a:r>
          </a:p>
        </p:txBody>
      </p:sp>
      <p:sp>
        <p:nvSpPr>
          <p:cNvPr id="36" name="CasellaDiTesto 35"/>
          <p:cNvSpPr txBox="1"/>
          <p:nvPr/>
        </p:nvSpPr>
        <p:spPr>
          <a:xfrm>
            <a:off x="1619672" y="5733256"/>
            <a:ext cx="5698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E3E14"/>
                </a:solidFill>
                <a:latin typeface="+mn-lt"/>
              </a:rPr>
              <a:t>(2) Somehow get %</a:t>
            </a:r>
            <a:r>
              <a:rPr lang="en-US" sz="2400" b="1" dirty="0" err="1" smtClean="0">
                <a:solidFill>
                  <a:srgbClr val="FE3E14"/>
                </a:solidFill>
                <a:latin typeface="+mn-lt"/>
              </a:rPr>
              <a:t>eip</a:t>
            </a:r>
            <a:r>
              <a:rPr lang="en-US" sz="2400" b="1" dirty="0" smtClean="0">
                <a:solidFill>
                  <a:srgbClr val="FE3E14"/>
                </a:solidFill>
                <a:latin typeface="+mn-lt"/>
              </a:rPr>
              <a:t> to point to it</a:t>
            </a:r>
          </a:p>
        </p:txBody>
      </p:sp>
      <p:sp>
        <p:nvSpPr>
          <p:cNvPr id="37" name="CasellaDiTesto 36"/>
          <p:cNvSpPr txBox="1"/>
          <p:nvPr/>
        </p:nvSpPr>
        <p:spPr>
          <a:xfrm>
            <a:off x="7740352" y="3068960"/>
            <a:ext cx="961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%</a:t>
            </a:r>
            <a:r>
              <a:rPr lang="en-US" sz="2400" dirty="0" err="1" smtClean="0">
                <a:latin typeface="Courier"/>
                <a:cs typeface="Courier"/>
              </a:rPr>
              <a:t>eip</a:t>
            </a:r>
            <a:endParaRPr lang="en-US" sz="2400" dirty="0" smtClean="0">
              <a:latin typeface="+mn-lt"/>
            </a:endParaRPr>
          </a:p>
        </p:txBody>
      </p:sp>
      <p:cxnSp>
        <p:nvCxnSpPr>
          <p:cNvPr id="38" name="Connettore 2 37"/>
          <p:cNvCxnSpPr/>
          <p:nvPr/>
        </p:nvCxnSpPr>
        <p:spPr bwMode="auto">
          <a:xfrm>
            <a:off x="8198038" y="3501008"/>
            <a:ext cx="0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3223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35" grpId="0"/>
      <p:bldP spid="36" grpId="0"/>
      <p:bldP spid="3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27584" y="4992216"/>
            <a:ext cx="75438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2887960"/>
            <a:ext cx="75438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6632" y="3789040"/>
            <a:ext cx="7543800" cy="381000"/>
          </a:xfrm>
          <a:prstGeom prst="rect">
            <a:avLst/>
          </a:prstGeom>
          <a:solidFill>
            <a:srgbClr val="FE3E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1 - Create the injection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2862733"/>
            <a:ext cx="8229600" cy="3230563"/>
          </a:xfrm>
        </p:spPr>
        <p:txBody>
          <a:bodyPr>
            <a:no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Shellcode</a:t>
            </a:r>
            <a:r>
              <a:rPr lang="en-US" sz="2000" dirty="0" smtClean="0">
                <a:solidFill>
                  <a:schemeClr val="tx1"/>
                </a:solidFill>
              </a:rPr>
              <a:t> address: </a:t>
            </a:r>
          </a:p>
          <a:p>
            <a:pPr lvl="1"/>
            <a:r>
              <a:rPr lang="en-US" sz="2000" dirty="0" smtClean="0"/>
              <a:t>the address of the memory region that contains the </a:t>
            </a:r>
            <a:r>
              <a:rPr lang="en-US" sz="2000" dirty="0" err="1" smtClean="0"/>
              <a:t>shellcode</a:t>
            </a:r>
            <a:endParaRPr lang="en-US" sz="2000" dirty="0" smtClean="0"/>
          </a:p>
          <a:p>
            <a:r>
              <a:rPr lang="en-US" sz="2000" dirty="0" err="1" smtClean="0">
                <a:solidFill>
                  <a:schemeClr val="tx1"/>
                </a:solidFill>
              </a:rPr>
              <a:t>Shellcode</a:t>
            </a:r>
            <a:r>
              <a:rPr lang="en-US" sz="2000" dirty="0" smtClean="0">
                <a:solidFill>
                  <a:schemeClr val="tx1"/>
                </a:solidFill>
              </a:rPr>
              <a:t>: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a sequence of machine instructions to be executed (e.g. </a:t>
            </a:r>
            <a:r>
              <a:rPr lang="en-US" sz="2000" dirty="0" err="1" smtClean="0">
                <a:solidFill>
                  <a:srgbClr val="00B050"/>
                </a:solidFill>
              </a:rPr>
              <a:t>execve</a:t>
            </a:r>
            <a:r>
              <a:rPr lang="en-US" sz="2000" dirty="0" smtClean="0">
                <a:solidFill>
                  <a:srgbClr val="00B050"/>
                </a:solidFill>
              </a:rPr>
              <a:t>("/bin/</a:t>
            </a:r>
            <a:r>
              <a:rPr lang="en-US" sz="2000" dirty="0" err="1" smtClean="0">
                <a:solidFill>
                  <a:srgbClr val="00B050"/>
                </a:solidFill>
              </a:rPr>
              <a:t>sh</a:t>
            </a:r>
            <a:r>
              <a:rPr lang="en-US" sz="2000" dirty="0" smtClean="0">
                <a:solidFill>
                  <a:srgbClr val="00B050"/>
                </a:solidFill>
              </a:rPr>
              <a:t>"))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NOP sled: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a sequence of do-nothing instructions (</a:t>
            </a:r>
            <a:r>
              <a:rPr lang="en-US" sz="2000" dirty="0" err="1" smtClean="0">
                <a:solidFill>
                  <a:schemeClr val="tx1"/>
                </a:solidFill>
              </a:rPr>
              <a:t>nop</a:t>
            </a:r>
            <a:r>
              <a:rPr lang="en-US" sz="2000" dirty="0" smtClean="0">
                <a:solidFill>
                  <a:schemeClr val="tx1"/>
                </a:solidFill>
              </a:rPr>
              <a:t>). It is used to ease the exploitation: attacker can jump anywhere inside, and will eventually reach the </a:t>
            </a:r>
            <a:r>
              <a:rPr lang="en-US" sz="2000" dirty="0" err="1" smtClean="0">
                <a:solidFill>
                  <a:schemeClr val="tx1"/>
                </a:solidFill>
              </a:rPr>
              <a:t>shellcode</a:t>
            </a:r>
            <a:r>
              <a:rPr lang="en-US" sz="2000" dirty="0" smtClean="0">
                <a:solidFill>
                  <a:schemeClr val="tx1"/>
                </a:solidFill>
              </a:rPr>
              <a:t> (optional)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Rettangolo 18"/>
          <p:cNvSpPr/>
          <p:nvPr/>
        </p:nvSpPr>
        <p:spPr bwMode="auto">
          <a:xfrm>
            <a:off x="576064" y="1916832"/>
            <a:ext cx="7956376" cy="792088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grpSp>
        <p:nvGrpSpPr>
          <p:cNvPr id="23" name="Gruppo 22"/>
          <p:cNvGrpSpPr/>
          <p:nvPr/>
        </p:nvGrpSpPr>
        <p:grpSpPr>
          <a:xfrm>
            <a:off x="3347864" y="1916832"/>
            <a:ext cx="2592288" cy="792088"/>
            <a:chOff x="7380312" y="5157192"/>
            <a:chExt cx="1224136" cy="792088"/>
          </a:xfrm>
          <a:solidFill>
            <a:srgbClr val="FE3E14"/>
          </a:solidFill>
        </p:grpSpPr>
        <p:sp>
          <p:nvSpPr>
            <p:cNvPr id="24" name="Rettangolo 23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grpFill/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25" name="CasellaDiTesto 24"/>
            <p:cNvSpPr txBox="1"/>
            <p:nvPr/>
          </p:nvSpPr>
          <p:spPr>
            <a:xfrm>
              <a:off x="7533329" y="5333146"/>
              <a:ext cx="87216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Courier"/>
                  <a:cs typeface="Courier"/>
                </a:rPr>
                <a:t>Shellcode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539552" y="1916832"/>
            <a:ext cx="2808312" cy="792088"/>
            <a:chOff x="7380312" y="5157192"/>
            <a:chExt cx="1224136" cy="7920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0" name="Rettangolo 29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grpFill/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7533329" y="5333146"/>
              <a:ext cx="730087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NOP sled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5940159" y="1877923"/>
            <a:ext cx="2592289" cy="830997"/>
            <a:chOff x="7380312" y="5118283"/>
            <a:chExt cx="1224136" cy="830997"/>
          </a:xfrm>
          <a:solidFill>
            <a:srgbClr val="FFFF00"/>
          </a:solidFill>
        </p:grpSpPr>
        <p:sp>
          <p:nvSpPr>
            <p:cNvPr id="39" name="Rettangolo 38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grpFill/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40" name="CasellaDiTesto 39"/>
            <p:cNvSpPr txBox="1"/>
            <p:nvPr/>
          </p:nvSpPr>
          <p:spPr>
            <a:xfrm>
              <a:off x="7533329" y="5118283"/>
              <a:ext cx="95937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Address of </a:t>
              </a:r>
            </a:p>
            <a:p>
              <a:r>
                <a:rPr lang="en-US" sz="2400" dirty="0" err="1" smtClean="0">
                  <a:latin typeface="Courier"/>
                  <a:cs typeface="Courier"/>
                </a:rPr>
                <a:t>Shellcode</a:t>
              </a:r>
              <a:endParaRPr lang="en-US" sz="2400" dirty="0" smtClean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574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7" grpId="0" animBg="1"/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– What code to run?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b="1" dirty="0" smtClean="0"/>
              <a:t>must be the machine code </a:t>
            </a:r>
            <a:r>
              <a:rPr lang="en-US" dirty="0" smtClean="0"/>
              <a:t>instructions (i.e., already compiled and ready to run</a:t>
            </a:r>
          </a:p>
          <a:p>
            <a:r>
              <a:rPr lang="en-US" dirty="0" smtClean="0"/>
              <a:t>We have to be careful in how we construct it</a:t>
            </a:r>
          </a:p>
          <a:p>
            <a:pPr lvl="1"/>
            <a:r>
              <a:rPr lang="en-US" sz="2200" dirty="0" smtClean="0"/>
              <a:t>It </a:t>
            </a:r>
            <a:r>
              <a:rPr lang="en-US" sz="2200" b="1" dirty="0" smtClean="0"/>
              <a:t>can’t contain </a:t>
            </a:r>
            <a:r>
              <a:rPr lang="en-US" sz="2200" dirty="0" smtClean="0"/>
              <a:t>any </a:t>
            </a:r>
            <a:r>
              <a:rPr lang="en-US" sz="2200" b="1" dirty="0" smtClean="0"/>
              <a:t>all-zero bytes</a:t>
            </a:r>
          </a:p>
          <a:p>
            <a:pPr lvl="2"/>
            <a:r>
              <a:rPr lang="en-US" sz="2000" dirty="0" smtClean="0"/>
              <a:t>Otherwise, </a:t>
            </a:r>
            <a:r>
              <a:rPr lang="en-US" sz="2000" dirty="0" err="1" smtClean="0"/>
              <a:t>sprintf</a:t>
            </a:r>
            <a:r>
              <a:rPr lang="en-US" sz="2000" dirty="0" smtClean="0"/>
              <a:t>, </a:t>
            </a:r>
            <a:r>
              <a:rPr lang="en-US" sz="2000" dirty="0" err="1" smtClean="0"/>
              <a:t>gets,scanf</a:t>
            </a:r>
            <a:r>
              <a:rPr lang="en-US" sz="2000" dirty="0" smtClean="0"/>
              <a:t>/ will stop copying</a:t>
            </a:r>
          </a:p>
          <a:p>
            <a:pPr lvl="2"/>
            <a:r>
              <a:rPr lang="en-US" sz="2000" dirty="0" smtClean="0"/>
              <a:t>How could you write assembly to never contain a full zero byte?</a:t>
            </a:r>
          </a:p>
          <a:p>
            <a:pPr lvl="1"/>
            <a:r>
              <a:rPr lang="en-US" sz="2200" dirty="0" smtClean="0"/>
              <a:t>It </a:t>
            </a:r>
            <a:r>
              <a:rPr lang="en-US" sz="2200" b="1" dirty="0" smtClean="0"/>
              <a:t>can’t use the loader</a:t>
            </a:r>
            <a:r>
              <a:rPr lang="en-US" sz="2200" dirty="0" smtClean="0"/>
              <a:t> (we’re injecting)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60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1- What code to run?</a:t>
            </a:r>
            <a:endParaRPr lang="en-US" dirty="0"/>
          </a:p>
        </p:txBody>
      </p:sp>
      <p:grpSp>
        <p:nvGrpSpPr>
          <p:cNvPr id="11" name="Gruppo 10"/>
          <p:cNvGrpSpPr/>
          <p:nvPr/>
        </p:nvGrpSpPr>
        <p:grpSpPr>
          <a:xfrm>
            <a:off x="1331640" y="4005064"/>
            <a:ext cx="2952328" cy="2432267"/>
            <a:chOff x="2555776" y="1556792"/>
            <a:chExt cx="5328592" cy="3081212"/>
          </a:xfrm>
        </p:grpSpPr>
        <p:sp>
          <p:nvSpPr>
            <p:cNvPr id="12" name="Rettangolo 11"/>
            <p:cNvSpPr/>
            <p:nvPr/>
          </p:nvSpPr>
          <p:spPr bwMode="auto">
            <a:xfrm>
              <a:off x="2555776" y="1556792"/>
              <a:ext cx="5040560" cy="2736304"/>
            </a:xfrm>
            <a:prstGeom prst="rect">
              <a:avLst/>
            </a:prstGeom>
            <a:noFill/>
            <a:ln w="381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3" name="CasellaDiTesto 12"/>
            <p:cNvSpPr txBox="1"/>
            <p:nvPr/>
          </p:nvSpPr>
          <p:spPr>
            <a:xfrm>
              <a:off x="2555776" y="1700808"/>
              <a:ext cx="5328592" cy="2937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err="1" smtClean="0">
                  <a:latin typeface="Courier"/>
                  <a:cs typeface="Courier"/>
                </a:rPr>
                <a:t>xor</a:t>
              </a:r>
              <a:r>
                <a:rPr lang="en-US" sz="2000" dirty="0" smtClean="0">
                  <a:latin typeface="Courier"/>
                  <a:cs typeface="Courier"/>
                </a:rPr>
                <a:t> %</a:t>
              </a:r>
              <a:r>
                <a:rPr lang="en-US" sz="2000" dirty="0" err="1" smtClean="0">
                  <a:latin typeface="Courier"/>
                  <a:cs typeface="Courier"/>
                </a:rPr>
                <a:t>eax</a:t>
              </a:r>
              <a:r>
                <a:rPr lang="en-US" sz="2000" dirty="0" smtClean="0">
                  <a:latin typeface="Courier"/>
                  <a:cs typeface="Courier"/>
                </a:rPr>
                <a:t>,%</a:t>
              </a:r>
              <a:r>
                <a:rPr lang="en-US" sz="2000" dirty="0" err="1" smtClean="0">
                  <a:latin typeface="Courier"/>
                  <a:cs typeface="Courier"/>
                </a:rPr>
                <a:t>eax</a:t>
              </a:r>
              <a:endParaRPr lang="en-US" sz="2000" dirty="0">
                <a:latin typeface="Courier"/>
                <a:cs typeface="Courier"/>
              </a:endParaRP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p</a:t>
              </a:r>
              <a:r>
                <a:rPr lang="en-US" sz="2000" dirty="0" smtClean="0">
                  <a:latin typeface="Courier"/>
                  <a:cs typeface="Courier"/>
                </a:rPr>
                <a:t>ush1 %</a:t>
              </a:r>
              <a:r>
                <a:rPr lang="en-US" sz="2000" dirty="0" err="1" smtClean="0">
                  <a:latin typeface="Courier"/>
                  <a:cs typeface="Courier"/>
                </a:rPr>
                <a:t>eax</a:t>
              </a:r>
              <a:endParaRPr lang="en-US" sz="2000" dirty="0" smtClean="0">
                <a:latin typeface="Courier"/>
                <a:cs typeface="Courier"/>
              </a:endParaRP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p</a:t>
              </a:r>
              <a:r>
                <a:rPr lang="en-US" sz="2000" dirty="0" smtClean="0">
                  <a:latin typeface="Courier"/>
                  <a:cs typeface="Courier"/>
                </a:rPr>
                <a:t>ush1 $0x68732f2f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p</a:t>
              </a:r>
              <a:r>
                <a:rPr lang="en-US" sz="2000" dirty="0" smtClean="0">
                  <a:latin typeface="Courier"/>
                  <a:cs typeface="Courier"/>
                </a:rPr>
                <a:t>ush1 $0x6e69622f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m</a:t>
              </a:r>
              <a:r>
                <a:rPr lang="en-US" sz="2000" dirty="0" smtClean="0">
                  <a:latin typeface="Courier"/>
                  <a:cs typeface="Courier"/>
                </a:rPr>
                <a:t>ov1 %</a:t>
              </a:r>
              <a:r>
                <a:rPr lang="en-US" sz="2000" dirty="0" err="1" smtClean="0">
                  <a:latin typeface="Courier"/>
                  <a:cs typeface="Courier"/>
                </a:rPr>
                <a:t>esp</a:t>
              </a:r>
              <a:r>
                <a:rPr lang="en-US" sz="2000" dirty="0" smtClean="0">
                  <a:latin typeface="Courier"/>
                  <a:cs typeface="Courier"/>
                </a:rPr>
                <a:t>, %</a:t>
              </a:r>
              <a:r>
                <a:rPr lang="en-US" sz="2000" dirty="0" err="1" smtClean="0">
                  <a:latin typeface="Courier"/>
                  <a:cs typeface="Courier"/>
                </a:rPr>
                <a:t>ebx</a:t>
              </a:r>
              <a:endParaRPr lang="en-US" sz="2000" dirty="0" smtClean="0">
                <a:latin typeface="Courier"/>
                <a:cs typeface="Courier"/>
              </a:endParaRP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p</a:t>
              </a:r>
              <a:r>
                <a:rPr lang="en-US" sz="2000" dirty="0" smtClean="0">
                  <a:latin typeface="Courier"/>
                  <a:cs typeface="Courier"/>
                </a:rPr>
                <a:t>ush1 %</a:t>
              </a:r>
              <a:r>
                <a:rPr lang="en-US" sz="2000" dirty="0" err="1" smtClean="0">
                  <a:latin typeface="Courier"/>
                  <a:cs typeface="Courier"/>
                </a:rPr>
                <a:t>eax</a:t>
              </a:r>
              <a:endParaRPr lang="en-US" sz="2000" dirty="0">
                <a:latin typeface="Courier"/>
                <a:cs typeface="Courier"/>
              </a:endParaRP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smtClean="0">
                  <a:latin typeface="Courier"/>
                  <a:cs typeface="Courier"/>
                </a:rPr>
                <a:t>...</a:t>
              </a:r>
            </a:p>
            <a:p>
              <a:pPr marL="0" indent="0">
                <a:lnSpc>
                  <a:spcPct val="80000"/>
                </a:lnSpc>
                <a:buNone/>
              </a:pPr>
              <a:endParaRPr lang="en-US" sz="2000" dirty="0">
                <a:latin typeface="Courier"/>
                <a:cs typeface="Courier"/>
              </a:endParaRPr>
            </a:p>
            <a:p>
              <a:pPr>
                <a:lnSpc>
                  <a:spcPct val="70000"/>
                </a:lnSpc>
              </a:pPr>
              <a:endParaRPr lang="en-US" sz="2000" dirty="0" smtClean="0">
                <a:latin typeface="+mn-lt"/>
              </a:endParaRPr>
            </a:p>
          </p:txBody>
        </p:sp>
      </p:grpSp>
      <p:grpSp>
        <p:nvGrpSpPr>
          <p:cNvPr id="14" name="Gruppo 13"/>
          <p:cNvGrpSpPr/>
          <p:nvPr/>
        </p:nvGrpSpPr>
        <p:grpSpPr>
          <a:xfrm>
            <a:off x="4499992" y="4221088"/>
            <a:ext cx="3024336" cy="1728192"/>
            <a:chOff x="2555776" y="1556792"/>
            <a:chExt cx="5040560" cy="2736304"/>
          </a:xfrm>
        </p:grpSpPr>
        <p:sp>
          <p:nvSpPr>
            <p:cNvPr id="15" name="Rettangolo 14"/>
            <p:cNvSpPr/>
            <p:nvPr/>
          </p:nvSpPr>
          <p:spPr bwMode="auto">
            <a:xfrm>
              <a:off x="2555776" y="1556792"/>
              <a:ext cx="5040560" cy="2736304"/>
            </a:xfrm>
            <a:prstGeom prst="rect">
              <a:avLst/>
            </a:prstGeom>
            <a:noFill/>
            <a:ln w="381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6" name="CasellaDiTesto 15"/>
            <p:cNvSpPr txBox="1"/>
            <p:nvPr/>
          </p:nvSpPr>
          <p:spPr>
            <a:xfrm>
              <a:off x="2555776" y="1700808"/>
              <a:ext cx="4560507" cy="2280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smtClean="0">
                  <a:latin typeface="Courier"/>
                  <a:cs typeface="Courier"/>
                </a:rPr>
                <a:t>“\x31\xc0”</a:t>
              </a:r>
              <a:endParaRPr lang="en-US" sz="2000" dirty="0">
                <a:latin typeface="Courier"/>
                <a:cs typeface="Courier"/>
              </a:endParaRP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“</a:t>
              </a:r>
              <a:r>
                <a:rPr lang="en-US" sz="2000" dirty="0" smtClean="0">
                  <a:latin typeface="Courier"/>
                  <a:cs typeface="Courier"/>
                </a:rPr>
                <a:t>\x50”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smtClean="0">
                  <a:latin typeface="Courier"/>
                  <a:cs typeface="Courier"/>
                </a:rPr>
                <a:t>“\x68””//</a:t>
              </a:r>
              <a:r>
                <a:rPr lang="en-US" sz="2000" dirty="0" err="1" smtClean="0">
                  <a:latin typeface="Courier"/>
                  <a:cs typeface="Courier"/>
                </a:rPr>
                <a:t>sh</a:t>
              </a:r>
              <a:r>
                <a:rPr lang="en-US" sz="2000" dirty="0" smtClean="0">
                  <a:latin typeface="Courier"/>
                  <a:cs typeface="Courier"/>
                </a:rPr>
                <a:t>”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“\x68”</a:t>
              </a:r>
              <a:r>
                <a:rPr lang="en-US" sz="2000" dirty="0" smtClean="0">
                  <a:latin typeface="Courier"/>
                  <a:cs typeface="Courier"/>
                </a:rPr>
                <a:t>”/ bin”</a:t>
              </a:r>
              <a:endParaRPr lang="en-US" sz="2000" dirty="0">
                <a:latin typeface="Courier"/>
                <a:cs typeface="Courier"/>
              </a:endParaRP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smtClean="0">
                  <a:latin typeface="Courier"/>
                  <a:cs typeface="Courier"/>
                </a:rPr>
                <a:t>“</a:t>
              </a:r>
              <a:r>
                <a:rPr lang="en-US" sz="2000" dirty="0">
                  <a:latin typeface="Courier"/>
                  <a:cs typeface="Courier"/>
                </a:rPr>
                <a:t>\</a:t>
              </a:r>
              <a:r>
                <a:rPr lang="en-US" sz="2000" dirty="0" smtClean="0">
                  <a:latin typeface="Courier"/>
                  <a:cs typeface="Courier"/>
                </a:rPr>
                <a:t>x89\xe3”</a:t>
              </a:r>
            </a:p>
            <a:p>
              <a:pPr>
                <a:lnSpc>
                  <a:spcPct val="80000"/>
                </a:lnSpc>
              </a:pPr>
              <a:r>
                <a:rPr lang="en-US" sz="2000" dirty="0">
                  <a:latin typeface="Courier"/>
                  <a:cs typeface="Courier"/>
                </a:rPr>
                <a:t>“\x50</a:t>
              </a:r>
              <a:r>
                <a:rPr lang="en-US" sz="2000" dirty="0" smtClean="0">
                  <a:latin typeface="Courier"/>
                  <a:cs typeface="Courier"/>
                </a:rPr>
                <a:t>”</a:t>
              </a:r>
            </a:p>
            <a:p>
              <a:pPr>
                <a:lnSpc>
                  <a:spcPct val="70000"/>
                </a:lnSpc>
              </a:pPr>
              <a:endParaRPr lang="en-US" sz="2000" dirty="0" smtClean="0">
                <a:latin typeface="+mn-lt"/>
              </a:endParaRPr>
            </a:p>
          </p:txBody>
        </p:sp>
      </p:grpSp>
      <p:sp>
        <p:nvSpPr>
          <p:cNvPr id="3" name="CasellaDiTesto 2"/>
          <p:cNvSpPr txBox="1"/>
          <p:nvPr/>
        </p:nvSpPr>
        <p:spPr>
          <a:xfrm rot="16200000">
            <a:off x="-188852" y="480547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E3E14"/>
                </a:solidFill>
                <a:latin typeface="+mn-lt"/>
              </a:rPr>
              <a:t>Assembly</a:t>
            </a:r>
          </a:p>
        </p:txBody>
      </p:sp>
      <p:sp>
        <p:nvSpPr>
          <p:cNvPr id="17" name="CasellaDiTesto 16"/>
          <p:cNvSpPr txBox="1"/>
          <p:nvPr/>
        </p:nvSpPr>
        <p:spPr>
          <a:xfrm rot="5400000">
            <a:off x="6457663" y="4791443"/>
            <a:ext cx="2800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E3E14"/>
                </a:solidFill>
                <a:latin typeface="+mn-lt"/>
              </a:rPr>
              <a:t>Machine Code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426659" y="6093296"/>
            <a:ext cx="945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t>Input</a:t>
            </a:r>
          </a:p>
        </p:txBody>
      </p:sp>
      <p:sp>
        <p:nvSpPr>
          <p:cNvPr id="7" name="Rettangolo 6"/>
          <p:cNvSpPr/>
          <p:nvPr/>
        </p:nvSpPr>
        <p:spPr bwMode="auto">
          <a:xfrm>
            <a:off x="1331640" y="4077072"/>
            <a:ext cx="2808312" cy="432048"/>
          </a:xfrm>
          <a:prstGeom prst="rect">
            <a:avLst/>
          </a:prstGeom>
          <a:noFill/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sp>
        <p:nvSpPr>
          <p:cNvPr id="21" name="CasellaDiTesto 20"/>
          <p:cNvSpPr txBox="1"/>
          <p:nvPr/>
        </p:nvSpPr>
        <p:spPr>
          <a:xfrm rot="16200000">
            <a:off x="472370" y="2396898"/>
            <a:ext cx="2491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E3E14"/>
                </a:solidFill>
                <a:latin typeface="+mn-lt"/>
              </a:rPr>
              <a:t>Source Code</a:t>
            </a:r>
          </a:p>
        </p:txBody>
      </p:sp>
      <p:grpSp>
        <p:nvGrpSpPr>
          <p:cNvPr id="22" name="Gruppo 7"/>
          <p:cNvGrpSpPr/>
          <p:nvPr/>
        </p:nvGrpSpPr>
        <p:grpSpPr>
          <a:xfrm>
            <a:off x="2123728" y="1629040"/>
            <a:ext cx="5328592" cy="2160000"/>
            <a:chOff x="2555776" y="1556792"/>
            <a:chExt cx="5328592" cy="2736304"/>
          </a:xfrm>
        </p:grpSpPr>
        <p:sp>
          <p:nvSpPr>
            <p:cNvPr id="23" name="Rettangolo 8"/>
            <p:cNvSpPr/>
            <p:nvPr/>
          </p:nvSpPr>
          <p:spPr bwMode="auto">
            <a:xfrm>
              <a:off x="2555776" y="1556792"/>
              <a:ext cx="5040560" cy="2736304"/>
            </a:xfrm>
            <a:prstGeom prst="rect">
              <a:avLst/>
            </a:prstGeom>
            <a:noFill/>
            <a:ln w="381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24" name="CasellaDiTesto 9"/>
            <p:cNvSpPr txBox="1"/>
            <p:nvPr/>
          </p:nvSpPr>
          <p:spPr>
            <a:xfrm>
              <a:off x="2555776" y="1700808"/>
              <a:ext cx="5328592" cy="2292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smtClean="0">
                  <a:latin typeface="Courier"/>
                  <a:cs typeface="Courier"/>
                </a:rPr>
                <a:t>#include &lt;</a:t>
              </a:r>
              <a:r>
                <a:rPr lang="en-US" sz="2000" dirty="0" err="1" smtClean="0">
                  <a:latin typeface="Courier"/>
                  <a:cs typeface="Courier"/>
                </a:rPr>
                <a:t>stdio.h</a:t>
              </a:r>
              <a:r>
                <a:rPr lang="en-US" sz="2000" dirty="0" smtClean="0">
                  <a:latin typeface="Courier"/>
                  <a:cs typeface="Courier"/>
                </a:rPr>
                <a:t>&gt;</a:t>
              </a:r>
              <a:endParaRPr lang="en-US" sz="2000" dirty="0">
                <a:latin typeface="Courier"/>
                <a:cs typeface="Courier"/>
              </a:endParaRP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err="1" smtClean="0">
                  <a:latin typeface="Courier"/>
                  <a:cs typeface="Courier"/>
                </a:rPr>
                <a:t>int</a:t>
              </a:r>
              <a:r>
                <a:rPr lang="en-US" sz="2000" dirty="0" smtClean="0">
                  <a:latin typeface="Courier"/>
                  <a:cs typeface="Courier"/>
                </a:rPr>
                <a:t> </a:t>
              </a:r>
              <a:r>
                <a:rPr lang="en-US" sz="2000" dirty="0">
                  <a:latin typeface="Courier"/>
                  <a:cs typeface="Courier"/>
                </a:rPr>
                <a:t>main ()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{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char </a:t>
              </a:r>
              <a:r>
                <a:rPr lang="en-US" sz="2000" dirty="0" smtClean="0">
                  <a:latin typeface="Courier"/>
                  <a:cs typeface="Courier"/>
                </a:rPr>
                <a:t>*name[2];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</a:t>
              </a:r>
              <a:r>
                <a:rPr lang="en-US" sz="2000" dirty="0" smtClean="0">
                  <a:latin typeface="Courier"/>
                  <a:cs typeface="Courier"/>
                </a:rPr>
                <a:t>  name[0] = “/bin/</a:t>
              </a:r>
              <a:r>
                <a:rPr lang="en-US" sz="2000" dirty="0" err="1" smtClean="0">
                  <a:latin typeface="Courier"/>
                  <a:cs typeface="Courier"/>
                </a:rPr>
                <a:t>sh</a:t>
              </a:r>
              <a:r>
                <a:rPr lang="en-US" sz="2000" dirty="0" smtClean="0">
                  <a:latin typeface="Courier"/>
                  <a:cs typeface="Courier"/>
                </a:rPr>
                <a:t>”;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smtClean="0">
                  <a:latin typeface="Courier"/>
                  <a:cs typeface="Courier"/>
                </a:rPr>
                <a:t>   name[1] = NULL;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smtClean="0">
                  <a:latin typeface="Courier"/>
                  <a:cs typeface="Courier"/>
                </a:rPr>
                <a:t>   </a:t>
              </a:r>
              <a:r>
                <a:rPr lang="en-US" sz="2000" dirty="0" err="1">
                  <a:latin typeface="Courier"/>
                  <a:cs typeface="Courier"/>
                </a:rPr>
                <a:t>e</a:t>
              </a:r>
              <a:r>
                <a:rPr lang="en-US" sz="2000" dirty="0" err="1" smtClean="0">
                  <a:latin typeface="Courier"/>
                  <a:cs typeface="Courier"/>
                </a:rPr>
                <a:t>xecve</a:t>
              </a:r>
              <a:r>
                <a:rPr lang="en-US" sz="2000" dirty="0" smtClean="0">
                  <a:latin typeface="Courier"/>
                  <a:cs typeface="Courier"/>
                </a:rPr>
                <a:t>(name[0], name, NULL);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smtClean="0">
                  <a:latin typeface="Courier"/>
                  <a:cs typeface="Courier"/>
                </a:rPr>
                <a:t>}</a:t>
              </a:r>
              <a:endParaRPr lang="en-US" sz="2000" dirty="0">
                <a:latin typeface="Courier"/>
                <a:cs typeface="Courier"/>
              </a:endParaRPr>
            </a:p>
            <a:p>
              <a:pPr>
                <a:lnSpc>
                  <a:spcPct val="70000"/>
                </a:lnSpc>
              </a:pPr>
              <a:endParaRPr lang="en-US" sz="2000" dirty="0" smtClean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585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High-level Vulnerabilities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Many of these are </a:t>
            </a:r>
            <a:r>
              <a:rPr lang="en-GB" b="1" dirty="0"/>
              <a:t>higher</a:t>
            </a:r>
            <a:r>
              <a:rPr lang="en-GB" dirty="0"/>
              <a:t> level </a:t>
            </a:r>
            <a:r>
              <a:rPr lang="en-GB" dirty="0" smtClean="0"/>
              <a:t>vulnerabilities</a:t>
            </a:r>
          </a:p>
          <a:p>
            <a:r>
              <a:rPr lang="en-GB" dirty="0" smtClean="0"/>
              <a:t>‘Security’</a:t>
            </a:r>
            <a:endParaRPr lang="en-GB" dirty="0"/>
          </a:p>
          <a:p>
            <a:endParaRPr lang="en-GB" dirty="0" smtClean="0"/>
          </a:p>
          <a:p>
            <a:r>
              <a:rPr lang="en-GB" dirty="0" err="1" smtClean="0"/>
              <a:t>Authenitcaiton</a:t>
            </a:r>
            <a:endParaRPr lang="en-GB" dirty="0" smtClean="0"/>
          </a:p>
          <a:p>
            <a:r>
              <a:rPr lang="en-GB" dirty="0" smtClean="0"/>
              <a:t>Privilege Escalation</a:t>
            </a:r>
          </a:p>
          <a:p>
            <a:r>
              <a:rPr lang="en-GB" dirty="0" smtClean="0"/>
              <a:t>Inappropriate Authorisation</a:t>
            </a:r>
          </a:p>
          <a:p>
            <a:r>
              <a:rPr lang="en-GB" dirty="0" smtClean="0"/>
              <a:t>Access Control</a:t>
            </a:r>
          </a:p>
          <a:p>
            <a:r>
              <a:rPr lang="en-GB" dirty="0" smtClean="0"/>
              <a:t>Integrity</a:t>
            </a:r>
          </a:p>
        </p:txBody>
      </p:sp>
    </p:spTree>
    <p:extLst>
      <p:ext uri="{BB962C8B-B14F-4D97-AF65-F5344CB8AC3E}">
        <p14:creationId xmlns:p14="http://schemas.microsoft.com/office/powerpoint/2010/main" val="61784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1 -How do we create the vector?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the </a:t>
            </a:r>
            <a:r>
              <a:rPr lang="en-US" dirty="0" err="1" smtClean="0"/>
              <a:t>shellcode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Prepend the NOP sleds</a:t>
            </a:r>
          </a:p>
          <a:p>
            <a:pPr marL="857250" lvl="1" indent="-457200"/>
            <a:r>
              <a:rPr lang="en-US" dirty="0" smtClean="0"/>
              <a:t>“x90”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the address</a:t>
            </a:r>
          </a:p>
          <a:p>
            <a:pPr lvl="1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0xbfffeeb0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457200" indent="-457200"/>
            <a:endParaRPr lang="en-US" dirty="0"/>
          </a:p>
        </p:txBody>
      </p:sp>
      <p:sp>
        <p:nvSpPr>
          <p:cNvPr id="6" name="Rettangolo 5"/>
          <p:cNvSpPr/>
          <p:nvPr/>
        </p:nvSpPr>
        <p:spPr bwMode="auto">
          <a:xfrm>
            <a:off x="576064" y="1844824"/>
            <a:ext cx="7956376" cy="792088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grpSp>
        <p:nvGrpSpPr>
          <p:cNvPr id="7" name="Gruppo 6"/>
          <p:cNvGrpSpPr/>
          <p:nvPr/>
        </p:nvGrpSpPr>
        <p:grpSpPr>
          <a:xfrm>
            <a:off x="3347864" y="1844824"/>
            <a:ext cx="2592288" cy="792088"/>
            <a:chOff x="7380312" y="5157192"/>
            <a:chExt cx="1224136" cy="792088"/>
          </a:xfrm>
          <a:solidFill>
            <a:srgbClr val="FE3E14"/>
          </a:solidFill>
        </p:grpSpPr>
        <p:sp>
          <p:nvSpPr>
            <p:cNvPr id="8" name="Rettangolo 7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grpFill/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9" name="CasellaDiTesto 8"/>
            <p:cNvSpPr txBox="1"/>
            <p:nvPr/>
          </p:nvSpPr>
          <p:spPr>
            <a:xfrm>
              <a:off x="7533329" y="5333146"/>
              <a:ext cx="87216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Courier"/>
                  <a:cs typeface="Courier"/>
                </a:rPr>
                <a:t>Shellcode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10" name="Gruppo 9"/>
          <p:cNvGrpSpPr/>
          <p:nvPr/>
        </p:nvGrpSpPr>
        <p:grpSpPr>
          <a:xfrm>
            <a:off x="539552" y="1844824"/>
            <a:ext cx="2808312" cy="792088"/>
            <a:chOff x="7380312" y="5157192"/>
            <a:chExt cx="1224136" cy="7920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1" name="Rettangolo 10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grpFill/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7533329" y="5333146"/>
              <a:ext cx="730087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NOP sled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13" name="Gruppo 12"/>
          <p:cNvGrpSpPr/>
          <p:nvPr/>
        </p:nvGrpSpPr>
        <p:grpSpPr>
          <a:xfrm>
            <a:off x="5940159" y="1805915"/>
            <a:ext cx="2592289" cy="830997"/>
            <a:chOff x="7380312" y="5118283"/>
            <a:chExt cx="1224136" cy="830997"/>
          </a:xfrm>
          <a:solidFill>
            <a:srgbClr val="FFFF00"/>
          </a:solidFill>
        </p:grpSpPr>
        <p:sp>
          <p:nvSpPr>
            <p:cNvPr id="14" name="Rettangolo 13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grpFill/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5" name="CasellaDiTesto 14"/>
            <p:cNvSpPr txBox="1"/>
            <p:nvPr/>
          </p:nvSpPr>
          <p:spPr>
            <a:xfrm>
              <a:off x="7533329" y="5118283"/>
              <a:ext cx="95937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Address of </a:t>
              </a:r>
            </a:p>
            <a:p>
              <a:r>
                <a:rPr lang="en-US" sz="2400" dirty="0" err="1" smtClean="0">
                  <a:latin typeface="Courier"/>
                  <a:cs typeface="Courier"/>
                </a:rPr>
                <a:t>Shellcode</a:t>
              </a:r>
              <a:endParaRPr lang="en-US" sz="2400" dirty="0" smtClean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728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2 - Getting injected code to run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load the injection vector as an argument of the vulnerable function</a:t>
            </a:r>
          </a:p>
          <a:p>
            <a:r>
              <a:rPr lang="en-US" dirty="0" smtClean="0">
                <a:latin typeface="+mj-lt"/>
                <a:cs typeface="Courier"/>
              </a:rPr>
              <a:t>When </a:t>
            </a:r>
            <a:r>
              <a:rPr lang="en-US" dirty="0" err="1" smtClean="0">
                <a:latin typeface="Courier"/>
                <a:cs typeface="Courier"/>
              </a:rPr>
              <a:t>strcpy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is executed, we  overflow the buffer with the injection vector</a:t>
            </a:r>
          </a:p>
          <a:p>
            <a:r>
              <a:rPr lang="en-US" dirty="0" smtClean="0"/>
              <a:t>The value of %</a:t>
            </a:r>
            <a:r>
              <a:rPr lang="en-US" dirty="0" err="1" smtClean="0"/>
              <a:t>eip</a:t>
            </a:r>
            <a:r>
              <a:rPr lang="en-US" dirty="0" smtClean="0"/>
              <a:t> is overwritten with the address of </a:t>
            </a:r>
            <a:r>
              <a:rPr lang="en-US" dirty="0" err="1" smtClean="0"/>
              <a:t>shellcode</a:t>
            </a:r>
            <a:endParaRPr lang="en-US" dirty="0"/>
          </a:p>
        </p:txBody>
      </p:sp>
      <p:sp>
        <p:nvSpPr>
          <p:cNvPr id="7" name="Rettangolo 6"/>
          <p:cNvSpPr/>
          <p:nvPr/>
        </p:nvSpPr>
        <p:spPr bwMode="auto">
          <a:xfrm>
            <a:off x="107504" y="4725144"/>
            <a:ext cx="8999984" cy="792088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grpSp>
        <p:nvGrpSpPr>
          <p:cNvPr id="8" name="Gruppo 7"/>
          <p:cNvGrpSpPr/>
          <p:nvPr/>
        </p:nvGrpSpPr>
        <p:grpSpPr>
          <a:xfrm>
            <a:off x="6804248" y="4651975"/>
            <a:ext cx="3240360" cy="865257"/>
            <a:chOff x="7380312" y="5084023"/>
            <a:chExt cx="1224136" cy="865257"/>
          </a:xfrm>
        </p:grpSpPr>
        <p:sp>
          <p:nvSpPr>
            <p:cNvPr id="9" name="Rettangolo 8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0" name="CasellaDiTesto 9"/>
            <p:cNvSpPr txBox="1"/>
            <p:nvPr/>
          </p:nvSpPr>
          <p:spPr>
            <a:xfrm>
              <a:off x="7576174" y="5084023"/>
              <a:ext cx="7562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Injection </a:t>
              </a:r>
            </a:p>
            <a:p>
              <a:r>
                <a:rPr lang="en-US" sz="2400" dirty="0" smtClean="0">
                  <a:latin typeface="Courier"/>
                  <a:cs typeface="Courier"/>
                </a:rPr>
                <a:t>  Vector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14" name="Gruppo 13"/>
          <p:cNvGrpSpPr/>
          <p:nvPr/>
        </p:nvGrpSpPr>
        <p:grpSpPr>
          <a:xfrm>
            <a:off x="35496" y="4723983"/>
            <a:ext cx="3924941" cy="792088"/>
            <a:chOff x="7368818" y="5157192"/>
            <a:chExt cx="1235630" cy="792088"/>
          </a:xfrm>
        </p:grpSpPr>
        <p:sp>
          <p:nvSpPr>
            <p:cNvPr id="15" name="Rettangolo 14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6" name="CasellaDiTesto 15"/>
            <p:cNvSpPr txBox="1"/>
            <p:nvPr/>
          </p:nvSpPr>
          <p:spPr>
            <a:xfrm>
              <a:off x="7368818" y="5333146"/>
              <a:ext cx="1221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00 00 00 00 00 00 00   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17" name="Gruppo 16"/>
          <p:cNvGrpSpPr/>
          <p:nvPr/>
        </p:nvGrpSpPr>
        <p:grpSpPr>
          <a:xfrm>
            <a:off x="3923928" y="4723983"/>
            <a:ext cx="1296144" cy="792088"/>
            <a:chOff x="7380312" y="5157192"/>
            <a:chExt cx="1224136" cy="792088"/>
          </a:xfrm>
        </p:grpSpPr>
        <p:sp>
          <p:nvSpPr>
            <p:cNvPr id="18" name="Rettangolo 17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7467750" y="5333146"/>
              <a:ext cx="981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%</a:t>
              </a:r>
              <a:r>
                <a:rPr lang="en-US" sz="2400" dirty="0" err="1" smtClean="0">
                  <a:latin typeface="Courier"/>
                  <a:cs typeface="Courier"/>
                </a:rPr>
                <a:t>ebp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5148066" y="4725144"/>
            <a:ext cx="2088232" cy="792088"/>
            <a:chOff x="7336593" y="5157192"/>
            <a:chExt cx="1267855" cy="792088"/>
          </a:xfrm>
        </p:grpSpPr>
        <p:sp>
          <p:nvSpPr>
            <p:cNvPr id="30" name="Rettangolo 29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7336593" y="5333146"/>
              <a:ext cx="8073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    %</a:t>
              </a:r>
              <a:r>
                <a:rPr lang="en-US" sz="2400" dirty="0" err="1" smtClean="0">
                  <a:latin typeface="Courier"/>
                  <a:cs typeface="Courier"/>
                </a:rPr>
                <a:t>eip</a:t>
              </a:r>
              <a:endParaRPr lang="en-US" sz="2400" dirty="0" smtClean="0">
                <a:latin typeface="+mn-lt"/>
              </a:endParaRPr>
            </a:p>
          </p:txBody>
        </p:sp>
      </p:grpSp>
      <p:sp>
        <p:nvSpPr>
          <p:cNvPr id="32" name="CasellaDiTesto 31"/>
          <p:cNvSpPr txBox="1"/>
          <p:nvPr/>
        </p:nvSpPr>
        <p:spPr>
          <a:xfrm>
            <a:off x="1735662" y="5765194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buffer</a:t>
            </a:r>
            <a:endParaRPr lang="en-US" sz="2000" dirty="0" smtClean="0">
              <a:latin typeface="+mn-lt"/>
            </a:endParaRPr>
          </a:p>
        </p:txBody>
      </p:sp>
      <p:grpSp>
        <p:nvGrpSpPr>
          <p:cNvPr id="35" name="Gruppo 34"/>
          <p:cNvGrpSpPr/>
          <p:nvPr/>
        </p:nvGrpSpPr>
        <p:grpSpPr>
          <a:xfrm>
            <a:off x="35496" y="4725144"/>
            <a:ext cx="3924941" cy="792088"/>
            <a:chOff x="7368818" y="5157192"/>
            <a:chExt cx="1235630" cy="792088"/>
          </a:xfrm>
        </p:grpSpPr>
        <p:sp>
          <p:nvSpPr>
            <p:cNvPr id="36" name="Rettangolo 35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37" name="CasellaDiTesto 36"/>
            <p:cNvSpPr txBox="1"/>
            <p:nvPr/>
          </p:nvSpPr>
          <p:spPr>
            <a:xfrm>
              <a:off x="7368818" y="5333146"/>
              <a:ext cx="1221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00 00 00 00 00 00 00   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72005" y="4725144"/>
            <a:ext cx="2016224" cy="792088"/>
            <a:chOff x="7380312" y="5157192"/>
            <a:chExt cx="1224136" cy="7920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9" name="Rettangolo 38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grpFill/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40" name="CasellaDiTesto 39"/>
            <p:cNvSpPr txBox="1"/>
            <p:nvPr/>
          </p:nvSpPr>
          <p:spPr>
            <a:xfrm>
              <a:off x="7467750" y="5333146"/>
              <a:ext cx="1009214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NOP sled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42" name="Gruppo 41"/>
          <p:cNvGrpSpPr/>
          <p:nvPr/>
        </p:nvGrpSpPr>
        <p:grpSpPr>
          <a:xfrm>
            <a:off x="2088228" y="4725144"/>
            <a:ext cx="3131843" cy="792088"/>
            <a:chOff x="7380312" y="5157192"/>
            <a:chExt cx="1224136" cy="792088"/>
          </a:xfrm>
          <a:solidFill>
            <a:srgbClr val="FE3E14"/>
          </a:solidFill>
        </p:grpSpPr>
        <p:sp>
          <p:nvSpPr>
            <p:cNvPr id="43" name="Rettangolo 42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grpFill/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44" name="CasellaDiTesto 43"/>
            <p:cNvSpPr txBox="1"/>
            <p:nvPr/>
          </p:nvSpPr>
          <p:spPr>
            <a:xfrm>
              <a:off x="7467750" y="5333146"/>
              <a:ext cx="86628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  </a:t>
              </a:r>
              <a:r>
                <a:rPr lang="en-US" sz="2400" dirty="0" err="1" smtClean="0">
                  <a:latin typeface="Courier"/>
                  <a:cs typeface="Courier"/>
                </a:rPr>
                <a:t>Shellcode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6" name="Gruppo 5"/>
          <p:cNvGrpSpPr/>
          <p:nvPr/>
        </p:nvGrpSpPr>
        <p:grpSpPr>
          <a:xfrm>
            <a:off x="4979294" y="4653136"/>
            <a:ext cx="2401018" cy="864096"/>
            <a:chOff x="4932040" y="6021288"/>
            <a:chExt cx="2401018" cy="864096"/>
          </a:xfrm>
        </p:grpSpPr>
        <p:sp>
          <p:nvSpPr>
            <p:cNvPr id="49" name="Rettangolo 48"/>
            <p:cNvSpPr/>
            <p:nvPr/>
          </p:nvSpPr>
          <p:spPr bwMode="auto">
            <a:xfrm>
              <a:off x="5004052" y="6093296"/>
              <a:ext cx="2232244" cy="792088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50" name="CasellaDiTesto 49"/>
            <p:cNvSpPr txBox="1"/>
            <p:nvPr/>
          </p:nvSpPr>
          <p:spPr>
            <a:xfrm>
              <a:off x="4932040" y="6021288"/>
              <a:ext cx="24010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Courier"/>
                  <a:cs typeface="Courier"/>
                </a:rPr>
                <a:t>Address </a:t>
              </a:r>
            </a:p>
            <a:p>
              <a:pPr algn="ctr"/>
              <a:r>
                <a:rPr lang="en-US" sz="2400" dirty="0" smtClean="0">
                  <a:latin typeface="Courier"/>
                  <a:cs typeface="Courier"/>
                </a:rPr>
                <a:t>of </a:t>
              </a:r>
              <a:r>
                <a:rPr lang="en-US" sz="2400" dirty="0" err="1" smtClean="0">
                  <a:latin typeface="Courier"/>
                  <a:cs typeface="Courier"/>
                </a:rPr>
                <a:t>Shellcode</a:t>
              </a:r>
              <a:endParaRPr lang="en-US" sz="2400" dirty="0" smtClean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12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Attacks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code injection attack we have just considered is called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stack smashing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 smtClean="0"/>
              <a:t>The term was coined by Aleph One in 1996</a:t>
            </a:r>
          </a:p>
          <a:p>
            <a:r>
              <a:rPr lang="en-US" dirty="0" smtClean="0"/>
              <a:t>Stack smashing overflows a stack allocated buffer</a:t>
            </a:r>
          </a:p>
          <a:p>
            <a:r>
              <a:rPr lang="en-US" dirty="0" smtClean="0"/>
              <a:t>You can also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overflow a buffer</a:t>
            </a:r>
            <a:r>
              <a:rPr lang="en-US" dirty="0" smtClean="0"/>
              <a:t> allocated by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malloc</a:t>
            </a:r>
            <a:r>
              <a:rPr lang="en-US" dirty="0" smtClean="0"/>
              <a:t>, which resides on the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heap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8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Overflow 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59632" y="1700808"/>
            <a:ext cx="6624414" cy="3240955"/>
          </a:xfrm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90000" rIns="90000" bIns="46800">
            <a:normAutofit fontScale="85000" lnSpcReduction="20000"/>
          </a:bodyPr>
          <a:lstStyle/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_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vulnerable_struct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char buff[MAX_LEN];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(*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cmp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)(char*, char*);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} vulnerable;</a:t>
            </a:r>
          </a:p>
          <a:p>
            <a:pPr marL="0" indent="0" defTabSz="360000">
              <a:spcAft>
                <a:spcPts val="0"/>
              </a:spcAft>
              <a:buNone/>
            </a:pP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foo (vulnerable* s, char* one, char* two)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strcpy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(s-&gt;buff, one);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strcpy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(s-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&gt;buff,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two);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return s-&gt;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cmp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(s-&gt;buff, “file://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foobar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”);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89030" y="5085233"/>
            <a:ext cx="7765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 smtClean="0">
                <a:latin typeface="+mn-lt"/>
              </a:rPr>
              <a:t>Must </a:t>
            </a:r>
            <a:r>
              <a:rPr lang="it-IT" sz="2400" dirty="0" err="1" smtClean="0">
                <a:latin typeface="+mn-lt"/>
              </a:rPr>
              <a:t>have</a:t>
            </a:r>
            <a:r>
              <a:rPr lang="it-IT" sz="2400" dirty="0" smtClean="0">
                <a:latin typeface="+mn-lt"/>
              </a:rPr>
              <a:t> </a:t>
            </a:r>
            <a:r>
              <a:rPr lang="it-IT" sz="2400" dirty="0" err="1" smtClean="0">
                <a:latin typeface="Courier" charset="0"/>
                <a:ea typeface="Courier" charset="0"/>
                <a:cs typeface="Courier" charset="0"/>
              </a:rPr>
              <a:t>strlen</a:t>
            </a:r>
            <a:r>
              <a:rPr lang="it-IT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it-IT" sz="2400" dirty="0" err="1" smtClean="0">
                <a:latin typeface="Courier" charset="0"/>
                <a:ea typeface="Courier" charset="0"/>
                <a:cs typeface="Courier" charset="0"/>
              </a:rPr>
              <a:t>one</a:t>
            </a:r>
            <a:r>
              <a:rPr lang="it-IT" sz="2400" dirty="0" smtClean="0">
                <a:latin typeface="Courier" charset="0"/>
                <a:ea typeface="Courier" charset="0"/>
                <a:cs typeface="Courier" charset="0"/>
              </a:rPr>
              <a:t>)+</a:t>
            </a:r>
            <a:r>
              <a:rPr lang="it-IT" sz="2400" dirty="0" err="1" smtClean="0">
                <a:latin typeface="Courier" charset="0"/>
                <a:ea typeface="Courier" charset="0"/>
                <a:cs typeface="Courier" charset="0"/>
              </a:rPr>
              <a:t>strlen</a:t>
            </a:r>
            <a:r>
              <a:rPr lang="it-IT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it-IT" sz="2400" dirty="0" err="1" smtClean="0">
                <a:latin typeface="Courier" charset="0"/>
                <a:ea typeface="Courier" charset="0"/>
                <a:cs typeface="Courier" charset="0"/>
              </a:rPr>
              <a:t>two</a:t>
            </a:r>
            <a:r>
              <a:rPr lang="it-IT" sz="2400" dirty="0" smtClean="0">
                <a:latin typeface="Courier" charset="0"/>
                <a:ea typeface="Courier" charset="0"/>
                <a:cs typeface="Courier" charset="0"/>
              </a:rPr>
              <a:t>) &lt; MAX_LEN</a:t>
            </a:r>
          </a:p>
          <a:p>
            <a:pPr algn="ctr"/>
            <a:r>
              <a:rPr lang="it-IT" sz="2400" dirty="0">
                <a:solidFill>
                  <a:srgbClr val="FF0000"/>
                </a:solidFill>
                <a:latin typeface="+mn-lt"/>
              </a:rPr>
              <a:t>o</a:t>
            </a:r>
            <a:r>
              <a:rPr lang="it-IT" sz="2400" dirty="0" smtClean="0">
                <a:solidFill>
                  <a:srgbClr val="FF0000"/>
                </a:solidFill>
                <a:latin typeface="+mn-lt"/>
              </a:rPr>
              <a:t>r </a:t>
            </a:r>
            <a:r>
              <a:rPr lang="it-IT" sz="2400" dirty="0" err="1" smtClean="0">
                <a:solidFill>
                  <a:srgbClr val="FF0000"/>
                </a:solidFill>
                <a:latin typeface="+mn-lt"/>
              </a:rPr>
              <a:t>we</a:t>
            </a:r>
            <a:r>
              <a:rPr lang="it-IT" sz="24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400" dirty="0" err="1" smtClean="0">
                <a:solidFill>
                  <a:srgbClr val="FF0000"/>
                </a:solidFill>
                <a:latin typeface="+mn-lt"/>
              </a:rPr>
              <a:t>overwrite</a:t>
            </a:r>
            <a:r>
              <a:rPr lang="it-IT" sz="24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4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it-IT" sz="24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it-IT" sz="24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cmp</a:t>
            </a:r>
            <a:endParaRPr lang="it-IT" sz="2400" dirty="0" smtClean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53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overflow</a:t>
            </a:r>
            <a:endParaRPr lang="en-US" dirty="0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1259632" y="1700809"/>
            <a:ext cx="6624414" cy="2880320"/>
          </a:xfrm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90000" rIns="90000" bIns="46800">
            <a:normAutofit fontScale="85000" lnSpcReduction="20000"/>
          </a:bodyPr>
          <a:lstStyle/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void vulnerable() {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char* response;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nresp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packet_get_int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nresp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&gt; 0) {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	response =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malloc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nresp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sizeof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(char*));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		for (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=0;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nresp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		response[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packet_get_string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(char*);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		}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51520" y="4653136"/>
            <a:ext cx="873630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it-IT" sz="2400" dirty="0" err="1" smtClean="0">
                <a:latin typeface="+mn-lt"/>
              </a:rPr>
              <a:t>If</a:t>
            </a:r>
            <a:r>
              <a:rPr lang="it-IT" sz="2400" dirty="0" smtClean="0">
                <a:latin typeface="+mn-lt"/>
              </a:rPr>
              <a:t> </a:t>
            </a:r>
            <a:r>
              <a:rPr lang="it-IT" sz="2400" dirty="0" err="1" smtClean="0">
                <a:latin typeface="+mn-lt"/>
              </a:rPr>
              <a:t>we</a:t>
            </a:r>
            <a:r>
              <a:rPr lang="it-IT" sz="2400" dirty="0" smtClean="0">
                <a:latin typeface="+mn-lt"/>
              </a:rPr>
              <a:t> set </a:t>
            </a:r>
            <a:r>
              <a:rPr lang="it-IT" sz="2400" dirty="0" err="1" smtClean="0">
                <a:latin typeface="Courier" charset="0"/>
                <a:ea typeface="Courier" charset="0"/>
                <a:cs typeface="Courier" charset="0"/>
              </a:rPr>
              <a:t>nresp</a:t>
            </a:r>
            <a:r>
              <a:rPr lang="it-IT" sz="2400" dirty="0" smtClean="0">
                <a:latin typeface="+mn-lt"/>
              </a:rPr>
              <a:t> to </a:t>
            </a:r>
            <a:r>
              <a:rPr lang="it-IT" sz="2400" dirty="0" smtClean="0">
                <a:latin typeface="Courier"/>
                <a:cs typeface="Courier"/>
              </a:rPr>
              <a:t>1073741824</a:t>
            </a:r>
            <a:r>
              <a:rPr lang="it-IT" sz="2400" dirty="0" smtClean="0">
                <a:latin typeface="+mn-lt"/>
              </a:rPr>
              <a:t> and </a:t>
            </a:r>
            <a:r>
              <a:rPr lang="it-IT" sz="2400" dirty="0" err="1" smtClean="0">
                <a:latin typeface="Courier" charset="0"/>
                <a:ea typeface="Courier" charset="0"/>
                <a:cs typeface="Courier" charset="0"/>
              </a:rPr>
              <a:t>sizeof</a:t>
            </a:r>
            <a:r>
              <a:rPr lang="it-IT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it-IT" sz="2400" dirty="0" err="1" smtClean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it-IT" sz="2400" dirty="0" smtClean="0">
                <a:latin typeface="Courier" charset="0"/>
                <a:ea typeface="Courier" charset="0"/>
                <a:cs typeface="Courier" charset="0"/>
              </a:rPr>
              <a:t>*)</a:t>
            </a:r>
            <a:r>
              <a:rPr lang="it-IT" sz="2400" dirty="0" smtClean="0">
                <a:latin typeface="+mn-lt"/>
                <a:ea typeface="Courier" charset="0"/>
                <a:cs typeface="Courier" charset="0"/>
              </a:rPr>
              <a:t> </a:t>
            </a:r>
            <a:r>
              <a:rPr lang="it-IT" sz="2400" dirty="0" err="1" smtClean="0">
                <a:latin typeface="+mn-lt"/>
              </a:rPr>
              <a:t>is</a:t>
            </a:r>
            <a:r>
              <a:rPr lang="it-IT" sz="2400" dirty="0" smtClean="0">
                <a:latin typeface="+mn-lt"/>
              </a:rPr>
              <a:t> </a:t>
            </a:r>
            <a:r>
              <a:rPr lang="it-IT" sz="2400" dirty="0" smtClean="0">
                <a:latin typeface="Courier" charset="0"/>
                <a:ea typeface="Courier" charset="0"/>
                <a:cs typeface="Courier" charset="0"/>
              </a:rPr>
              <a:t>4</a:t>
            </a:r>
          </a:p>
          <a:p>
            <a:pPr marL="342900" indent="-342900">
              <a:buFont typeface="Arial"/>
              <a:buChar char="•"/>
            </a:pPr>
            <a:r>
              <a:rPr lang="it-IT" sz="2400" dirty="0" err="1" smtClean="0">
                <a:latin typeface="+mn-lt"/>
              </a:rPr>
              <a:t>Then</a:t>
            </a:r>
            <a:r>
              <a:rPr lang="it-IT" sz="2400" dirty="0" smtClean="0">
                <a:latin typeface="+mn-lt"/>
              </a:rPr>
              <a:t> </a:t>
            </a:r>
            <a:r>
              <a:rPr lang="it-IT" sz="2400" dirty="0" err="1" smtClean="0">
                <a:latin typeface="Courier" charset="0"/>
                <a:ea typeface="Courier" charset="0"/>
                <a:cs typeface="Courier" charset="0"/>
              </a:rPr>
              <a:t>nresp</a:t>
            </a:r>
            <a:r>
              <a:rPr lang="it-IT" sz="2400" dirty="0" smtClean="0"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it-IT" sz="2400" dirty="0" err="1" smtClean="0">
                <a:latin typeface="Courier" charset="0"/>
                <a:ea typeface="Courier" charset="0"/>
                <a:cs typeface="Courier" charset="0"/>
              </a:rPr>
              <a:t>sizeof</a:t>
            </a:r>
            <a:r>
              <a:rPr lang="it-IT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it-IT" sz="2400" dirty="0" err="1" smtClean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it-IT" sz="2400" dirty="0" smtClean="0">
                <a:latin typeface="Courier" charset="0"/>
                <a:ea typeface="Courier" charset="0"/>
                <a:cs typeface="Courier" charset="0"/>
              </a:rPr>
              <a:t>*)</a:t>
            </a:r>
            <a:r>
              <a:rPr lang="it-IT" sz="2400" dirty="0" smtClean="0">
                <a:latin typeface="+mn-lt"/>
                <a:ea typeface="Courier" charset="0"/>
                <a:cs typeface="Courier" charset="0"/>
              </a:rPr>
              <a:t> </a:t>
            </a:r>
            <a:r>
              <a:rPr lang="it-IT" sz="2400" dirty="0" err="1" smtClean="0">
                <a:latin typeface="+mn-lt"/>
              </a:rPr>
              <a:t>overflows</a:t>
            </a:r>
            <a:r>
              <a:rPr lang="it-IT" sz="2400" dirty="0" smtClean="0">
                <a:latin typeface="+mn-lt"/>
              </a:rPr>
              <a:t> to </a:t>
            </a:r>
            <a:r>
              <a:rPr lang="it-IT" sz="2400" dirty="0" err="1" smtClean="0">
                <a:latin typeface="+mn-lt"/>
              </a:rPr>
              <a:t>become</a:t>
            </a:r>
            <a:r>
              <a:rPr lang="it-IT" sz="2400" dirty="0" smtClean="0">
                <a:latin typeface="+mn-lt"/>
              </a:rPr>
              <a:t> </a:t>
            </a:r>
            <a:r>
              <a:rPr lang="it-IT" sz="2400" dirty="0" smtClean="0">
                <a:latin typeface="Courier" charset="0"/>
                <a:ea typeface="Courier" charset="0"/>
                <a:cs typeface="Courier" charset="0"/>
              </a:rPr>
              <a:t>0</a:t>
            </a:r>
          </a:p>
          <a:p>
            <a:pPr marL="342900" indent="-342900">
              <a:buFont typeface="Arial"/>
              <a:buChar char="•"/>
            </a:pPr>
            <a:r>
              <a:rPr lang="it-IT" sz="2400" dirty="0" err="1" smtClean="0">
                <a:latin typeface="+mn-lt"/>
              </a:rPr>
              <a:t>Subsequent</a:t>
            </a:r>
            <a:r>
              <a:rPr lang="it-IT" sz="2400" dirty="0" smtClean="0">
                <a:latin typeface="+mn-lt"/>
              </a:rPr>
              <a:t> </a:t>
            </a:r>
            <a:r>
              <a:rPr lang="it-IT" sz="2400" dirty="0" err="1" smtClean="0">
                <a:latin typeface="+mn-lt"/>
              </a:rPr>
              <a:t>writes</a:t>
            </a:r>
            <a:r>
              <a:rPr lang="it-IT" sz="2400" dirty="0" smtClean="0">
                <a:latin typeface="+mn-lt"/>
              </a:rPr>
              <a:t> to </a:t>
            </a:r>
            <a:r>
              <a:rPr lang="it-IT" sz="2400" dirty="0" err="1" smtClean="0">
                <a:latin typeface="+mn-lt"/>
              </a:rPr>
              <a:t>allocated</a:t>
            </a:r>
            <a:r>
              <a:rPr lang="it-IT" sz="2400" dirty="0" smtClean="0">
                <a:latin typeface="+mn-lt"/>
              </a:rPr>
              <a:t> </a:t>
            </a:r>
            <a:r>
              <a:rPr lang="it-IT" sz="2400" dirty="0" err="1" smtClean="0">
                <a:latin typeface="Courier" charset="0"/>
                <a:ea typeface="Courier" charset="0"/>
                <a:cs typeface="Courier" charset="0"/>
              </a:rPr>
              <a:t>response</a:t>
            </a:r>
            <a:r>
              <a:rPr lang="it-IT" sz="2400" dirty="0" smtClean="0">
                <a:latin typeface="+mn-lt"/>
              </a:rPr>
              <a:t>, </a:t>
            </a:r>
            <a:r>
              <a:rPr lang="it-IT" sz="2400" dirty="0" err="1" smtClean="0">
                <a:latin typeface="+mn-lt"/>
              </a:rPr>
              <a:t>overflow</a:t>
            </a:r>
            <a:r>
              <a:rPr lang="it-IT" sz="2400" dirty="0" smtClean="0">
                <a:latin typeface="+mn-lt"/>
              </a:rPr>
              <a:t> </a:t>
            </a:r>
            <a:r>
              <a:rPr lang="it-IT" sz="2400" dirty="0" err="1" smtClean="0">
                <a:latin typeface="+mn-lt"/>
              </a:rPr>
              <a:t>it</a:t>
            </a:r>
            <a:endParaRPr lang="it-IT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307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Heartbleed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Heartbleed</a:t>
            </a:r>
            <a:r>
              <a:rPr lang="en-US" dirty="0" smtClean="0"/>
              <a:t> was a read overflow in exactly this style</a:t>
            </a:r>
          </a:p>
          <a:p>
            <a:r>
              <a:rPr lang="en-US" dirty="0" smtClean="0"/>
              <a:t>The SSL server should accept a “heartbeat” message that it echoes back</a:t>
            </a:r>
          </a:p>
          <a:p>
            <a:r>
              <a:rPr lang="en-US" dirty="0" smtClean="0"/>
              <a:t>The heartbeat message specifies the length of its echo-back portion, but the buggy SSL </a:t>
            </a:r>
            <a:r>
              <a:rPr lang="en-US" b="1" dirty="0" smtClean="0"/>
              <a:t>software did not check the length was accurate</a:t>
            </a:r>
            <a:endParaRPr lang="en-US" dirty="0" smtClean="0"/>
          </a:p>
          <a:p>
            <a:r>
              <a:rPr lang="en-US" dirty="0" smtClean="0"/>
              <a:t>Thus an attacker could request a longer length, and </a:t>
            </a:r>
            <a:r>
              <a:rPr lang="en-US" b="1" dirty="0" smtClean="0"/>
              <a:t>read past the contents of the buffer</a:t>
            </a:r>
            <a:endParaRPr lang="en-US" dirty="0" smtClean="0"/>
          </a:p>
          <a:p>
            <a:pPr lvl="1"/>
            <a:r>
              <a:rPr lang="en-US" dirty="0" smtClean="0"/>
              <a:t>Leaking passwords, crypto keys, </a:t>
            </a:r>
            <a:r>
              <a:rPr lang="en-US" dirty="0" err="1" smtClean="0"/>
              <a:t>etc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Heartbleed</a:t>
            </a:r>
            <a:r>
              <a:rPr lang="it-IT" dirty="0" smtClean="0"/>
              <a:t> </a:t>
            </a:r>
            <a:r>
              <a:rPr lang="it-IT" dirty="0" err="1" smtClean="0"/>
              <a:t>explained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" b="65156"/>
          <a:stretch/>
        </p:blipFill>
        <p:spPr>
          <a:xfrm>
            <a:off x="1299348" y="1628800"/>
            <a:ext cx="6689821" cy="4608512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84" b="32387"/>
          <a:stretch/>
        </p:blipFill>
        <p:spPr>
          <a:xfrm>
            <a:off x="1280271" y="1567627"/>
            <a:ext cx="6689821" cy="468052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56" b="-321"/>
          <a:stretch/>
        </p:blipFill>
        <p:spPr>
          <a:xfrm>
            <a:off x="1299347" y="1565720"/>
            <a:ext cx="6689821" cy="4671592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3793062" y="6308774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+mn-lt"/>
              </a:rPr>
              <a:t>Image from </a:t>
            </a:r>
            <a:r>
              <a:rPr lang="it-IT" b="1" i="1" dirty="0" err="1" smtClean="0">
                <a:latin typeface="Arial" charset="0"/>
                <a:ea typeface="Arial" charset="0"/>
                <a:cs typeface="Arial" charset="0"/>
              </a:rPr>
              <a:t>xkcd.com</a:t>
            </a:r>
            <a:endParaRPr lang="it-IT" b="1" i="1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69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Formatted I/O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C’s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 smtClean="0"/>
              <a:t> family supports formatted I/O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Format </a:t>
            </a:r>
            <a:r>
              <a:rPr lang="en-US" dirty="0" err="1" smtClean="0"/>
              <a:t>specifiers</a:t>
            </a:r>
            <a:endParaRPr lang="en-US" dirty="0" smtClean="0"/>
          </a:p>
          <a:p>
            <a:pPr lvl="1"/>
            <a:r>
              <a:rPr lang="en-US" sz="2000" dirty="0" smtClean="0"/>
              <a:t>Position in string indicates stack argument to print</a:t>
            </a:r>
          </a:p>
          <a:p>
            <a:pPr lvl="1"/>
            <a:r>
              <a:rPr lang="en-US" sz="2000" dirty="0" smtClean="0"/>
              <a:t>Kind of </a:t>
            </a:r>
            <a:r>
              <a:rPr lang="en-US" sz="2000" dirty="0" err="1" smtClean="0"/>
              <a:t>specifier</a:t>
            </a:r>
            <a:r>
              <a:rPr lang="en-US" sz="2000" dirty="0" smtClean="0"/>
              <a:t> indicates type of the argument</a:t>
            </a:r>
          </a:p>
          <a:p>
            <a:pPr lvl="2"/>
            <a:r>
              <a:rPr lang="en-US" sz="2000" dirty="0" smtClean="0">
                <a:latin typeface="Courier"/>
                <a:cs typeface="Courier"/>
              </a:rPr>
              <a:t>%s</a:t>
            </a:r>
            <a:r>
              <a:rPr lang="en-US" sz="2000" dirty="0" smtClean="0"/>
              <a:t> = string, </a:t>
            </a:r>
            <a:r>
              <a:rPr lang="en-US" sz="2000" dirty="0" smtClean="0">
                <a:latin typeface="Courier"/>
                <a:cs typeface="Courier"/>
              </a:rPr>
              <a:t>%d</a:t>
            </a:r>
            <a:r>
              <a:rPr lang="en-US" sz="2000" dirty="0" smtClean="0"/>
              <a:t>= integer etc.</a:t>
            </a:r>
          </a:p>
          <a:p>
            <a:pPr marL="914400" lvl="2" indent="0">
              <a:buNone/>
            </a:pPr>
            <a:endParaRPr lang="en-US" sz="2000" dirty="0" smtClean="0"/>
          </a:p>
          <a:p>
            <a:endParaRPr lang="en-US" dirty="0"/>
          </a:p>
        </p:txBody>
      </p:sp>
      <p:grpSp>
        <p:nvGrpSpPr>
          <p:cNvPr id="6" name="Gruppo 5"/>
          <p:cNvGrpSpPr/>
          <p:nvPr/>
        </p:nvGrpSpPr>
        <p:grpSpPr>
          <a:xfrm>
            <a:off x="1115616" y="2371814"/>
            <a:ext cx="8640960" cy="1561242"/>
            <a:chOff x="2555776" y="1556792"/>
            <a:chExt cx="5328592" cy="1561242"/>
          </a:xfrm>
        </p:grpSpPr>
        <p:sp>
          <p:nvSpPr>
            <p:cNvPr id="7" name="Rettangolo 6"/>
            <p:cNvSpPr/>
            <p:nvPr/>
          </p:nvSpPr>
          <p:spPr bwMode="auto">
            <a:xfrm>
              <a:off x="2555776" y="1556792"/>
              <a:ext cx="4373467" cy="1561242"/>
            </a:xfrm>
            <a:prstGeom prst="rect">
              <a:avLst/>
            </a:prstGeom>
            <a:noFill/>
            <a:ln w="381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8" name="CasellaDiTesto 7"/>
            <p:cNvSpPr txBox="1"/>
            <p:nvPr/>
          </p:nvSpPr>
          <p:spPr>
            <a:xfrm>
              <a:off x="2555776" y="1700808"/>
              <a:ext cx="5328592" cy="130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smtClean="0">
                  <a:latin typeface="Courier"/>
                  <a:cs typeface="Courier"/>
                </a:rPr>
                <a:t>void </a:t>
              </a:r>
              <a:r>
                <a:rPr lang="en-US" sz="2000" dirty="0" err="1" smtClean="0">
                  <a:latin typeface="Courier"/>
                  <a:cs typeface="Courier"/>
                </a:rPr>
                <a:t>print_record</a:t>
              </a:r>
              <a:r>
                <a:rPr lang="en-US" sz="2000" dirty="0" smtClean="0">
                  <a:latin typeface="Courier"/>
                  <a:cs typeface="Courier"/>
                </a:rPr>
                <a:t>(</a:t>
              </a:r>
              <a:r>
                <a:rPr lang="en-US" sz="2000" dirty="0" err="1" smtClean="0">
                  <a:latin typeface="Courier"/>
                  <a:cs typeface="Courier"/>
                </a:rPr>
                <a:t>int</a:t>
              </a:r>
              <a:r>
                <a:rPr lang="en-US" sz="2000" dirty="0" smtClean="0">
                  <a:latin typeface="Courier"/>
                  <a:cs typeface="Courier"/>
                </a:rPr>
                <a:t> age, char *name)</a:t>
              </a:r>
              <a:endParaRPr lang="en-US" sz="2000" dirty="0">
                <a:latin typeface="Courier"/>
                <a:cs typeface="Courier"/>
              </a:endParaRP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{  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</a:t>
              </a:r>
              <a:r>
                <a:rPr lang="en-US" sz="2000" dirty="0" err="1" smtClean="0">
                  <a:latin typeface="Courier"/>
                  <a:cs typeface="Courier"/>
                </a:rPr>
                <a:t>printf</a:t>
              </a:r>
              <a:r>
                <a:rPr lang="en-US" sz="2000" dirty="0" smtClean="0">
                  <a:latin typeface="Courier"/>
                  <a:cs typeface="Courier"/>
                </a:rPr>
                <a:t>(“Name: %s\</a:t>
              </a:r>
              <a:r>
                <a:rPr lang="en-US" sz="2000" dirty="0" err="1" smtClean="0">
                  <a:latin typeface="Courier"/>
                  <a:cs typeface="Courier"/>
                </a:rPr>
                <a:t>tAge</a:t>
              </a:r>
              <a:r>
                <a:rPr lang="en-US" sz="2000" dirty="0" smtClean="0">
                  <a:latin typeface="Courier"/>
                  <a:cs typeface="Courier"/>
                </a:rPr>
                <a:t>: %d\n”, name, age);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smtClean="0">
                  <a:latin typeface="Courier"/>
                  <a:cs typeface="Courier"/>
                </a:rPr>
                <a:t>}</a:t>
              </a:r>
            </a:p>
            <a:p>
              <a:pPr>
                <a:lnSpc>
                  <a:spcPct val="70000"/>
                </a:lnSpc>
              </a:pPr>
              <a:endParaRPr lang="en-US" sz="2000" dirty="0" smtClean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409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Protection against Buffer Overflows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Countermeasures</a:t>
            </a:r>
          </a:p>
          <a:p>
            <a:pPr lvl="1"/>
            <a:r>
              <a:rPr lang="en-US" dirty="0"/>
              <a:t>Secure Coding</a:t>
            </a:r>
          </a:p>
          <a:p>
            <a:pPr lvl="1"/>
            <a:r>
              <a:rPr lang="en-US" dirty="0"/>
              <a:t>Stack canaries</a:t>
            </a:r>
          </a:p>
          <a:p>
            <a:pPr lvl="1"/>
            <a:r>
              <a:rPr lang="en-US" dirty="0"/>
              <a:t>Non-Executable Stack</a:t>
            </a:r>
          </a:p>
          <a:p>
            <a:pPr lvl="1"/>
            <a:r>
              <a:rPr lang="en-US" dirty="0"/>
              <a:t>Address Space Layout Randomization (ASLR)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0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 Strategies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Avoid the buffer overflow entirely </a:t>
            </a:r>
          </a:p>
          <a:p>
            <a:pPr lvl="1"/>
            <a:r>
              <a:rPr lang="en-US" dirty="0" smtClean="0"/>
              <a:t>Secure coding</a:t>
            </a:r>
          </a:p>
          <a:p>
            <a:pPr lvl="1"/>
            <a:r>
              <a:rPr lang="en-US" dirty="0" smtClean="0"/>
              <a:t>Code Review</a:t>
            </a:r>
          </a:p>
          <a:p>
            <a:pPr lvl="1"/>
            <a:r>
              <a:rPr lang="en-US" dirty="0" smtClean="0"/>
              <a:t>Static Analysis </a:t>
            </a:r>
          </a:p>
          <a:p>
            <a:pPr lvl="1"/>
            <a:r>
              <a:rPr lang="en-US" dirty="0" smtClean="0"/>
              <a:t>Testing</a:t>
            </a:r>
          </a:p>
          <a:p>
            <a:r>
              <a:rPr lang="en-US" b="1" dirty="0" smtClean="0"/>
              <a:t>Make the buffer overflow harder to exploit</a:t>
            </a:r>
          </a:p>
          <a:p>
            <a:pPr lvl="1"/>
            <a:r>
              <a:rPr lang="en-US" b="1" dirty="0" smtClean="0"/>
              <a:t>E</a:t>
            </a:r>
            <a:r>
              <a:rPr lang="en-US" dirty="0" smtClean="0"/>
              <a:t>xamine necessary steps for exploitation, make one or more of them difficult, or impossible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1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Low-level vulnerabilities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Going to be focusing on the </a:t>
            </a:r>
            <a:r>
              <a:rPr lang="en-GB" b="1" dirty="0" smtClean="0"/>
              <a:t>lower-level vulnerabilities</a:t>
            </a:r>
          </a:p>
          <a:p>
            <a:r>
              <a:rPr lang="en-GB" b="1" dirty="0" smtClean="0"/>
              <a:t>‘</a:t>
            </a:r>
            <a:r>
              <a:rPr lang="en-GB" dirty="0" smtClean="0"/>
              <a:t>Safety</a:t>
            </a:r>
            <a:r>
              <a:rPr lang="en-GB" b="1" dirty="0" smtClean="0"/>
              <a:t>’</a:t>
            </a:r>
          </a:p>
          <a:p>
            <a:endParaRPr lang="en-GB" dirty="0" smtClean="0"/>
          </a:p>
          <a:p>
            <a:r>
              <a:rPr lang="en-GB" dirty="0" smtClean="0"/>
              <a:t>Buffer Overflow</a:t>
            </a:r>
          </a:p>
          <a:p>
            <a:r>
              <a:rPr lang="en-GB" dirty="0" smtClean="0"/>
              <a:t>Heap-based exploitation</a:t>
            </a:r>
          </a:p>
          <a:p>
            <a:r>
              <a:rPr lang="en-GB" dirty="0" smtClean="0"/>
              <a:t>Stack-based exploitation</a:t>
            </a:r>
          </a:p>
          <a:p>
            <a:r>
              <a:rPr lang="en-GB" dirty="0" smtClean="0"/>
              <a:t>Integer overflow</a:t>
            </a:r>
          </a:p>
          <a:p>
            <a:r>
              <a:rPr lang="en-GB" dirty="0" smtClean="0"/>
              <a:t>File management</a:t>
            </a:r>
          </a:p>
          <a:p>
            <a:r>
              <a:rPr lang="en-GB" dirty="0" smtClean="0"/>
              <a:t>Memory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45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Coding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3717032"/>
            <a:ext cx="7886700" cy="2393258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kern="1200" dirty="0" err="1" smtClean="0">
                <a:latin typeface="Courier"/>
                <a:cs typeface="Courier"/>
              </a:rPr>
              <a:t>strcpy</a:t>
            </a:r>
            <a:r>
              <a:rPr lang="en-US" dirty="0" smtClean="0"/>
              <a:t> operates on null terminated strings and performs no bounds checking</a:t>
            </a:r>
          </a:p>
          <a:p>
            <a:endParaRPr lang="en-US" dirty="0"/>
          </a:p>
        </p:txBody>
      </p:sp>
      <p:grpSp>
        <p:nvGrpSpPr>
          <p:cNvPr id="6" name="Gruppo 5"/>
          <p:cNvGrpSpPr/>
          <p:nvPr/>
        </p:nvGrpSpPr>
        <p:grpSpPr>
          <a:xfrm>
            <a:off x="2195736" y="1948946"/>
            <a:ext cx="5328592" cy="1912102"/>
            <a:chOff x="2555776" y="1556792"/>
            <a:chExt cx="5328592" cy="3203485"/>
          </a:xfrm>
        </p:grpSpPr>
        <p:sp>
          <p:nvSpPr>
            <p:cNvPr id="7" name="Rettangolo 6"/>
            <p:cNvSpPr/>
            <p:nvPr/>
          </p:nvSpPr>
          <p:spPr bwMode="auto">
            <a:xfrm>
              <a:off x="2555776" y="1556792"/>
              <a:ext cx="4320480" cy="2736304"/>
            </a:xfrm>
            <a:prstGeom prst="rect">
              <a:avLst/>
            </a:prstGeom>
            <a:noFill/>
            <a:ln w="381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8" name="CasellaDiTesto 7"/>
            <p:cNvSpPr txBox="1"/>
            <p:nvPr/>
          </p:nvSpPr>
          <p:spPr>
            <a:xfrm>
              <a:off x="2555776" y="1700809"/>
              <a:ext cx="5328592" cy="3059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void </a:t>
              </a:r>
              <a:r>
                <a:rPr lang="en-US" sz="2000" dirty="0" err="1">
                  <a:latin typeface="Courier"/>
                  <a:cs typeface="Courier"/>
                </a:rPr>
                <a:t>func</a:t>
              </a:r>
              <a:r>
                <a:rPr lang="en-US" sz="2000" dirty="0">
                  <a:latin typeface="Courier"/>
                  <a:cs typeface="Courier"/>
                </a:rPr>
                <a:t> (char *arg1)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{  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char buffer[4];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</a:t>
              </a:r>
              <a:r>
                <a:rPr lang="en-US" sz="2000" dirty="0" err="1" smtClean="0">
                  <a:latin typeface="Courier"/>
                  <a:cs typeface="Courier"/>
                </a:rPr>
                <a:t>strcpy</a:t>
              </a:r>
              <a:r>
                <a:rPr lang="en-US" sz="2000" dirty="0" smtClean="0">
                  <a:latin typeface="Courier"/>
                  <a:cs typeface="Courier"/>
                </a:rPr>
                <a:t>(buffer, arg1);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smtClean="0">
                  <a:latin typeface="Courier"/>
                  <a:cs typeface="Courier"/>
                </a:rPr>
                <a:t>}</a:t>
              </a:r>
            </a:p>
            <a:p>
              <a:pPr marL="0" indent="0">
                <a:lnSpc>
                  <a:spcPct val="80000"/>
                </a:lnSpc>
                <a:buNone/>
              </a:pPr>
              <a:endParaRPr lang="en-US" sz="2000" dirty="0">
                <a:latin typeface="Courier"/>
                <a:cs typeface="Courier"/>
              </a:endParaRPr>
            </a:p>
            <a:p>
              <a:pPr>
                <a:lnSpc>
                  <a:spcPct val="70000"/>
                </a:lnSpc>
              </a:pPr>
              <a:endParaRPr lang="en-US" sz="2000" dirty="0" smtClean="0">
                <a:latin typeface="+mn-lt"/>
              </a:endParaRPr>
            </a:p>
          </p:txBody>
        </p:sp>
      </p:grpSp>
      <p:sp>
        <p:nvSpPr>
          <p:cNvPr id="9" name="Rettangolo 8"/>
          <p:cNvSpPr/>
          <p:nvPr/>
        </p:nvSpPr>
        <p:spPr bwMode="auto">
          <a:xfrm>
            <a:off x="2555776" y="2780928"/>
            <a:ext cx="3456384" cy="360040"/>
          </a:xfrm>
          <a:prstGeom prst="rect">
            <a:avLst/>
          </a:prstGeom>
          <a:noFill/>
          <a:ln w="38100" cap="flat" cmpd="sng" algn="ctr">
            <a:solidFill>
              <a:srgbClr val="FE3E1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grpSp>
        <p:nvGrpSpPr>
          <p:cNvPr id="11" name="Gruppo 10"/>
          <p:cNvGrpSpPr/>
          <p:nvPr/>
        </p:nvGrpSpPr>
        <p:grpSpPr>
          <a:xfrm>
            <a:off x="1259632" y="3717032"/>
            <a:ext cx="7992888" cy="2132675"/>
            <a:chOff x="2555776" y="1556792"/>
            <a:chExt cx="5328592" cy="3573027"/>
          </a:xfrm>
        </p:grpSpPr>
        <p:sp>
          <p:nvSpPr>
            <p:cNvPr id="12" name="Rettangolo 11"/>
            <p:cNvSpPr/>
            <p:nvPr/>
          </p:nvSpPr>
          <p:spPr bwMode="auto">
            <a:xfrm>
              <a:off x="2555776" y="1556792"/>
              <a:ext cx="4320480" cy="2736304"/>
            </a:xfrm>
            <a:prstGeom prst="rect">
              <a:avLst/>
            </a:prstGeom>
            <a:noFill/>
            <a:ln w="381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3" name="CasellaDiTesto 12"/>
            <p:cNvSpPr txBox="1"/>
            <p:nvPr/>
          </p:nvSpPr>
          <p:spPr>
            <a:xfrm>
              <a:off x="2555776" y="1700809"/>
              <a:ext cx="5328592" cy="3429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void </a:t>
              </a:r>
              <a:r>
                <a:rPr lang="en-US" sz="2000" dirty="0" err="1">
                  <a:latin typeface="Courier"/>
                  <a:cs typeface="Courier"/>
                </a:rPr>
                <a:t>func</a:t>
              </a:r>
              <a:r>
                <a:rPr lang="en-US" sz="2000" dirty="0">
                  <a:latin typeface="Courier"/>
                  <a:cs typeface="Courier"/>
                </a:rPr>
                <a:t> (char *arg1)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{  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char buffer[4];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</a:t>
              </a:r>
              <a:r>
                <a:rPr lang="en-US" sz="2000" dirty="0" err="1" smtClean="0">
                  <a:latin typeface="Courier"/>
                  <a:cs typeface="Courier"/>
                </a:rPr>
                <a:t>strlcpy</a:t>
              </a:r>
              <a:r>
                <a:rPr lang="en-US" sz="2000" dirty="0" smtClean="0">
                  <a:latin typeface="Courier"/>
                  <a:cs typeface="Courier"/>
                </a:rPr>
                <a:t>(buffer, arg1,sizeof(buffer));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smtClean="0">
                  <a:latin typeface="Courier"/>
                  <a:cs typeface="Courier"/>
                </a:rPr>
                <a:t>}</a:t>
              </a:r>
            </a:p>
            <a:p>
              <a:pPr marL="0" indent="0">
                <a:lnSpc>
                  <a:spcPct val="80000"/>
                </a:lnSpc>
                <a:buNone/>
              </a:pPr>
              <a:endParaRPr lang="en-US" sz="2000" dirty="0">
                <a:latin typeface="Courier"/>
                <a:cs typeface="Courier"/>
              </a:endParaRPr>
            </a:p>
            <a:p>
              <a:pPr>
                <a:lnSpc>
                  <a:spcPct val="70000"/>
                </a:lnSpc>
              </a:pPr>
              <a:endParaRPr lang="en-US" sz="2000" dirty="0" smtClean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360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Unsafe C functions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500" b="1" dirty="0">
                <a:latin typeface="Courier"/>
                <a:cs typeface="Courier"/>
              </a:rPr>
              <a:t>g</a:t>
            </a:r>
            <a:r>
              <a:rPr lang="en-US" sz="2500" b="1" dirty="0" smtClean="0">
                <a:latin typeface="Courier"/>
                <a:cs typeface="Courier"/>
              </a:rPr>
              <a:t>ets()</a:t>
            </a:r>
            <a:r>
              <a:rPr lang="en-US" sz="2500" b="1" dirty="0" smtClean="0"/>
              <a:t> </a:t>
            </a:r>
            <a:r>
              <a:rPr lang="en-US" sz="2500" dirty="0"/>
              <a:t>– reads input without checking. Don</a:t>
            </a:r>
            <a:r>
              <a:rPr lang="ja-JP" altLang="en-US" sz="2500" dirty="0"/>
              <a:t>’</a:t>
            </a:r>
            <a:r>
              <a:rPr lang="en-US" sz="2500" dirty="0"/>
              <a:t>t use it!</a:t>
            </a:r>
          </a:p>
          <a:p>
            <a:pPr>
              <a:lnSpc>
                <a:spcPct val="80000"/>
              </a:lnSpc>
            </a:pPr>
            <a:r>
              <a:rPr lang="en-US" sz="2500" b="1" dirty="0" err="1">
                <a:latin typeface="Courier"/>
                <a:cs typeface="Courier"/>
              </a:rPr>
              <a:t>strcpy</a:t>
            </a:r>
            <a:r>
              <a:rPr lang="en-US" sz="2500" b="1" dirty="0">
                <a:latin typeface="Courier"/>
                <a:cs typeface="Courier"/>
              </a:rPr>
              <a:t>() </a:t>
            </a:r>
            <a:r>
              <a:rPr lang="en-US" sz="2500" dirty="0"/>
              <a:t>– </a:t>
            </a:r>
            <a:r>
              <a:rPr lang="en-US" sz="2500" dirty="0" err="1"/>
              <a:t>strcpy</a:t>
            </a:r>
            <a:r>
              <a:rPr lang="en-US" sz="2500" dirty="0"/>
              <a:t>(</a:t>
            </a:r>
            <a:r>
              <a:rPr lang="en-US" sz="2500" dirty="0" err="1"/>
              <a:t>dest</a:t>
            </a:r>
            <a:r>
              <a:rPr lang="en-US" sz="2500" dirty="0"/>
              <a:t>, </a:t>
            </a:r>
            <a:r>
              <a:rPr lang="en-US" sz="2500" dirty="0" err="1"/>
              <a:t>src</a:t>
            </a:r>
            <a:r>
              <a:rPr lang="en-US" sz="2500" dirty="0"/>
              <a:t>) copies from </a:t>
            </a:r>
            <a:r>
              <a:rPr lang="en-US" sz="2500" dirty="0" err="1"/>
              <a:t>src</a:t>
            </a:r>
            <a:r>
              <a:rPr lang="en-US" sz="2500" dirty="0"/>
              <a:t> to </a:t>
            </a:r>
            <a:r>
              <a:rPr lang="en-US" sz="2500" dirty="0" err="1"/>
              <a:t>dest</a:t>
            </a:r>
            <a:endParaRPr lang="en-US" sz="2500" dirty="0"/>
          </a:p>
          <a:p>
            <a:pPr lvl="1">
              <a:lnSpc>
                <a:spcPct val="80000"/>
              </a:lnSpc>
            </a:pPr>
            <a:r>
              <a:rPr lang="en-US" sz="2200" dirty="0"/>
              <a:t>If </a:t>
            </a:r>
            <a:r>
              <a:rPr lang="en-US" sz="2200" dirty="0" err="1"/>
              <a:t>src</a:t>
            </a:r>
            <a:r>
              <a:rPr lang="en-US" sz="2200" dirty="0"/>
              <a:t> longer than </a:t>
            </a:r>
            <a:r>
              <a:rPr lang="en-US" sz="2200" dirty="0" err="1"/>
              <a:t>dest</a:t>
            </a:r>
            <a:r>
              <a:rPr lang="en-US" sz="2200" dirty="0"/>
              <a:t> buffer, keeps writing!</a:t>
            </a:r>
          </a:p>
          <a:p>
            <a:pPr>
              <a:lnSpc>
                <a:spcPct val="80000"/>
              </a:lnSpc>
            </a:pPr>
            <a:r>
              <a:rPr lang="en-US" sz="2500" b="1" dirty="0" err="1">
                <a:latin typeface="Courier"/>
                <a:cs typeface="Courier"/>
              </a:rPr>
              <a:t>s</a:t>
            </a:r>
            <a:r>
              <a:rPr lang="en-US" sz="2500" b="1" dirty="0" err="1" smtClean="0">
                <a:latin typeface="Courier"/>
                <a:cs typeface="Courier"/>
              </a:rPr>
              <a:t>trcat</a:t>
            </a:r>
            <a:r>
              <a:rPr lang="en-US" sz="2500" b="1" dirty="0" smtClean="0">
                <a:latin typeface="Courier"/>
                <a:cs typeface="Courier"/>
              </a:rPr>
              <a:t>() </a:t>
            </a:r>
            <a:r>
              <a:rPr lang="en-US" sz="2500" dirty="0"/>
              <a:t>– </a:t>
            </a:r>
            <a:r>
              <a:rPr lang="en-US" sz="2500" dirty="0" err="1"/>
              <a:t>strcat</a:t>
            </a:r>
            <a:r>
              <a:rPr lang="en-US" sz="2500" dirty="0"/>
              <a:t>(</a:t>
            </a:r>
            <a:r>
              <a:rPr lang="en-US" sz="2500" dirty="0" err="1"/>
              <a:t>dest</a:t>
            </a:r>
            <a:r>
              <a:rPr lang="en-US" sz="2500" dirty="0"/>
              <a:t>, </a:t>
            </a:r>
            <a:r>
              <a:rPr lang="en-US" sz="2500" dirty="0" err="1"/>
              <a:t>src</a:t>
            </a:r>
            <a:r>
              <a:rPr lang="en-US" sz="2500" dirty="0"/>
              <a:t>) appends </a:t>
            </a:r>
            <a:r>
              <a:rPr lang="en-US" sz="2500" dirty="0" err="1"/>
              <a:t>src</a:t>
            </a:r>
            <a:r>
              <a:rPr lang="en-US" sz="2500" dirty="0"/>
              <a:t> to </a:t>
            </a:r>
            <a:r>
              <a:rPr lang="en-US" sz="2500" dirty="0" err="1"/>
              <a:t>dest</a:t>
            </a:r>
            <a:endParaRPr lang="en-US" sz="2500" dirty="0"/>
          </a:p>
          <a:p>
            <a:pPr lvl="1">
              <a:lnSpc>
                <a:spcPct val="80000"/>
              </a:lnSpc>
            </a:pPr>
            <a:r>
              <a:rPr lang="en-US" sz="2200" dirty="0"/>
              <a:t>If  </a:t>
            </a:r>
            <a:r>
              <a:rPr lang="en-US" sz="2200" dirty="0" err="1"/>
              <a:t>src</a:t>
            </a:r>
            <a:r>
              <a:rPr lang="en-US" sz="2200" dirty="0"/>
              <a:t> + data in </a:t>
            </a:r>
            <a:r>
              <a:rPr lang="en-US" sz="2200" dirty="0" err="1"/>
              <a:t>dest</a:t>
            </a:r>
            <a:r>
              <a:rPr lang="en-US" sz="2200" dirty="0"/>
              <a:t> longer than </a:t>
            </a:r>
            <a:r>
              <a:rPr lang="en-US" sz="2200" dirty="0" err="1"/>
              <a:t>dest</a:t>
            </a:r>
            <a:r>
              <a:rPr lang="en-US" sz="2200" dirty="0"/>
              <a:t> buffer, keeps writing!</a:t>
            </a:r>
          </a:p>
          <a:p>
            <a:pPr>
              <a:lnSpc>
                <a:spcPct val="80000"/>
              </a:lnSpc>
            </a:pPr>
            <a:r>
              <a:rPr lang="en-US" sz="2500" b="1" dirty="0" err="1" smtClean="0">
                <a:latin typeface="Courier"/>
                <a:cs typeface="Courier"/>
              </a:rPr>
              <a:t>printf</a:t>
            </a:r>
            <a:r>
              <a:rPr lang="en-US" sz="2500" b="1" dirty="0">
                <a:latin typeface="Courier"/>
                <a:cs typeface="Courier"/>
              </a:rPr>
              <a:t>(</a:t>
            </a:r>
            <a:r>
              <a:rPr lang="en-US" sz="2500" b="1" dirty="0" smtClean="0">
                <a:latin typeface="Courier"/>
                <a:cs typeface="Courier"/>
              </a:rPr>
              <a:t>) </a:t>
            </a:r>
            <a:r>
              <a:rPr lang="en-US" sz="2500" dirty="0" smtClean="0">
                <a:latin typeface="Courier"/>
                <a:cs typeface="Courier"/>
              </a:rPr>
              <a:t>– </a:t>
            </a:r>
            <a:r>
              <a:rPr lang="en-US" sz="2500" dirty="0" smtClean="0">
                <a:cs typeface="Courier"/>
              </a:rPr>
              <a:t>prints arguments as specified by format </a:t>
            </a:r>
            <a:r>
              <a:rPr lang="en-US" sz="2500" dirty="0" err="1" smtClean="0">
                <a:cs typeface="Courier"/>
              </a:rPr>
              <a:t>specifiers</a:t>
            </a:r>
            <a:endParaRPr lang="en-US" sz="2500" dirty="0" smtClean="0">
              <a:cs typeface="Courier"/>
            </a:endParaRPr>
          </a:p>
          <a:p>
            <a:pPr lvl="1">
              <a:lnSpc>
                <a:spcPct val="80000"/>
              </a:lnSpc>
            </a:pPr>
            <a:r>
              <a:rPr lang="en-US" sz="2200" dirty="0" smtClean="0">
                <a:cs typeface="Courier"/>
              </a:rPr>
              <a:t>If there are no arguments matching format </a:t>
            </a:r>
            <a:r>
              <a:rPr lang="en-US" sz="2200" dirty="0" err="1" smtClean="0">
                <a:cs typeface="Courier"/>
              </a:rPr>
              <a:t>specifiers</a:t>
            </a:r>
            <a:r>
              <a:rPr lang="en-US" sz="2200" dirty="0" smtClean="0">
                <a:cs typeface="Courier"/>
              </a:rPr>
              <a:t> keeps printing!</a:t>
            </a:r>
            <a:endParaRPr lang="en-US" sz="2200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0585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Safe Functions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urier"/>
                <a:cs typeface="Courier"/>
              </a:rPr>
              <a:t>strcpy</a:t>
            </a:r>
            <a:r>
              <a:rPr lang="en-US" b="1" dirty="0">
                <a:latin typeface="Courier"/>
                <a:cs typeface="Courier"/>
              </a:rPr>
              <a:t>() </a:t>
            </a:r>
            <a:r>
              <a:rPr lang="en-US" b="1" dirty="0" smtClean="0">
                <a:latin typeface="Courier"/>
                <a:cs typeface="Courier"/>
                <a:sym typeface="Wingdings"/>
              </a:rPr>
              <a:t> </a:t>
            </a:r>
            <a:r>
              <a:rPr lang="en-US" b="1" dirty="0" err="1" smtClean="0">
                <a:latin typeface="Courier"/>
                <a:cs typeface="Courier"/>
              </a:rPr>
              <a:t>strlcpy</a:t>
            </a:r>
            <a:r>
              <a:rPr lang="en-US" b="1" dirty="0">
                <a:latin typeface="Courier"/>
                <a:cs typeface="Courier"/>
              </a:rPr>
              <a:t>() </a:t>
            </a:r>
            <a:endParaRPr lang="en-US" b="1" dirty="0" smtClean="0">
              <a:latin typeface="Courier"/>
              <a:cs typeface="Courier"/>
            </a:endParaRPr>
          </a:p>
          <a:p>
            <a:r>
              <a:rPr lang="en-US" b="1" dirty="0" err="1" smtClean="0">
                <a:latin typeface="Courier"/>
                <a:cs typeface="Courier"/>
              </a:rPr>
              <a:t>strncpy</a:t>
            </a:r>
            <a:r>
              <a:rPr lang="en-US" b="1" dirty="0">
                <a:latin typeface="Courier"/>
                <a:cs typeface="Courier"/>
              </a:rPr>
              <a:t>() </a:t>
            </a:r>
            <a:r>
              <a:rPr lang="en-US" b="1" dirty="0">
                <a:latin typeface="Courier"/>
                <a:cs typeface="Courier"/>
                <a:sym typeface="Wingdings"/>
              </a:rPr>
              <a:t> </a:t>
            </a:r>
            <a:r>
              <a:rPr lang="en-US" b="1" dirty="0" err="1">
                <a:latin typeface="Courier"/>
                <a:cs typeface="Courier"/>
              </a:rPr>
              <a:t>strlcpy</a:t>
            </a:r>
            <a:r>
              <a:rPr lang="en-US" b="1" dirty="0">
                <a:latin typeface="Courier"/>
                <a:cs typeface="Courier"/>
              </a:rPr>
              <a:t>() </a:t>
            </a:r>
            <a:endParaRPr lang="en-US" b="1" dirty="0" smtClean="0">
              <a:latin typeface="Courier"/>
              <a:cs typeface="Courier"/>
            </a:endParaRPr>
          </a:p>
          <a:p>
            <a:r>
              <a:rPr lang="en-US" b="1" dirty="0" err="1" smtClean="0">
                <a:latin typeface="Courier"/>
                <a:cs typeface="Courier"/>
              </a:rPr>
              <a:t>strcat</a:t>
            </a:r>
            <a:r>
              <a:rPr lang="en-US" b="1" dirty="0" smtClean="0">
                <a:latin typeface="Courier"/>
                <a:cs typeface="Courier"/>
              </a:rPr>
              <a:t>(</a:t>
            </a:r>
            <a:r>
              <a:rPr lang="en-US" b="1" dirty="0">
                <a:latin typeface="Courier"/>
                <a:cs typeface="Courier"/>
              </a:rPr>
              <a:t>) </a:t>
            </a:r>
            <a:r>
              <a:rPr lang="en-US" b="1" dirty="0" smtClean="0">
                <a:latin typeface="Courier"/>
                <a:cs typeface="Courier"/>
                <a:sym typeface="Wingdings"/>
              </a:rPr>
              <a:t> </a:t>
            </a:r>
            <a:r>
              <a:rPr lang="en-US" b="1" dirty="0" err="1" smtClean="0">
                <a:latin typeface="Courier"/>
                <a:cs typeface="Courier"/>
              </a:rPr>
              <a:t>strlcat</a:t>
            </a:r>
            <a:r>
              <a:rPr lang="en-US" b="1" dirty="0" smtClean="0">
                <a:latin typeface="Courier"/>
                <a:cs typeface="Courier"/>
              </a:rPr>
              <a:t>(</a:t>
            </a:r>
            <a:r>
              <a:rPr lang="en-US" b="1" dirty="0">
                <a:latin typeface="Courier"/>
                <a:cs typeface="Courier"/>
              </a:rPr>
              <a:t>) </a:t>
            </a:r>
            <a:endParaRPr lang="en-US" b="1" dirty="0" smtClean="0">
              <a:latin typeface="Courier"/>
              <a:cs typeface="Courier"/>
            </a:endParaRPr>
          </a:p>
          <a:p>
            <a:r>
              <a:rPr lang="en-US" b="1" dirty="0" err="1">
                <a:latin typeface="Courier"/>
                <a:cs typeface="Courier"/>
              </a:rPr>
              <a:t>s</a:t>
            </a:r>
            <a:r>
              <a:rPr lang="en-US" b="1" dirty="0" err="1" smtClean="0">
                <a:latin typeface="Courier"/>
                <a:cs typeface="Courier"/>
              </a:rPr>
              <a:t>trncat</a:t>
            </a:r>
            <a:r>
              <a:rPr lang="en-US" b="1" dirty="0" smtClean="0">
                <a:latin typeface="Courier"/>
                <a:cs typeface="Courier"/>
              </a:rPr>
              <a:t>()</a:t>
            </a:r>
            <a:r>
              <a:rPr lang="en-US" b="1" dirty="0" smtClean="0">
                <a:latin typeface="Courier"/>
                <a:cs typeface="Courier"/>
                <a:sym typeface="Wingdings"/>
              </a:rPr>
              <a:t> </a:t>
            </a:r>
            <a:r>
              <a:rPr lang="en-US" b="1" dirty="0" err="1">
                <a:latin typeface="Courier"/>
                <a:cs typeface="Courier"/>
              </a:rPr>
              <a:t>strlcat</a:t>
            </a:r>
            <a:r>
              <a:rPr lang="en-US" b="1" dirty="0">
                <a:latin typeface="Courier"/>
                <a:cs typeface="Courier"/>
              </a:rPr>
              <a:t>() </a:t>
            </a:r>
            <a:endParaRPr lang="en-US" b="1" dirty="0" smtClean="0">
              <a:latin typeface="Courier"/>
              <a:cs typeface="Courier"/>
            </a:endParaRPr>
          </a:p>
          <a:p>
            <a:r>
              <a:rPr lang="en-US" b="1" dirty="0" err="1" smtClean="0">
                <a:latin typeface="Courier"/>
                <a:cs typeface="Courier"/>
              </a:rPr>
              <a:t>sprintf</a:t>
            </a:r>
            <a:r>
              <a:rPr lang="en-US" b="1" dirty="0" smtClean="0">
                <a:latin typeface="Courier"/>
                <a:cs typeface="Courier"/>
              </a:rPr>
              <a:t>()</a:t>
            </a:r>
            <a:r>
              <a:rPr lang="en-US" b="1" dirty="0" smtClean="0">
                <a:latin typeface="Courier"/>
                <a:cs typeface="Courier"/>
                <a:sym typeface="Wingdings"/>
              </a:rPr>
              <a:t> </a:t>
            </a:r>
            <a:r>
              <a:rPr lang="en-US" b="1" dirty="0" err="1" smtClean="0">
                <a:latin typeface="Courier"/>
                <a:cs typeface="Courier"/>
                <a:sym typeface="Wingdings"/>
              </a:rPr>
              <a:t>snprintf</a:t>
            </a:r>
            <a:r>
              <a:rPr lang="en-US" b="1" dirty="0" smtClean="0">
                <a:latin typeface="Courier"/>
                <a:cs typeface="Courier"/>
                <a:sym typeface="Wingdings"/>
              </a:rPr>
              <a:t>()</a:t>
            </a:r>
          </a:p>
          <a:p>
            <a:r>
              <a:rPr lang="en-US" b="1" dirty="0" smtClean="0">
                <a:latin typeface="Courier"/>
                <a:cs typeface="Courier"/>
                <a:sym typeface="Wingdings"/>
              </a:rPr>
              <a:t>gets()  </a:t>
            </a:r>
            <a:r>
              <a:rPr lang="en-US" b="1" dirty="0" err="1" smtClean="0">
                <a:latin typeface="Courier"/>
                <a:cs typeface="Courier"/>
                <a:sym typeface="Wingdings"/>
              </a:rPr>
              <a:t>fgets</a:t>
            </a:r>
            <a:r>
              <a:rPr lang="en-US" b="1" dirty="0" smtClean="0">
                <a:latin typeface="Courier"/>
                <a:cs typeface="Courier"/>
                <a:sym typeface="Wingdings"/>
              </a:rPr>
              <a:t>()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are they safer?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99830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 library functions such as </a:t>
            </a:r>
            <a:r>
              <a:rPr lang="en-US" b="1" dirty="0" err="1"/>
              <a:t>strcpy</a:t>
            </a:r>
            <a:r>
              <a:rPr lang="en-US" b="1" dirty="0"/>
              <a:t> (), </a:t>
            </a:r>
            <a:r>
              <a:rPr lang="en-US" b="1" dirty="0" err="1"/>
              <a:t>strcat</a:t>
            </a:r>
            <a:r>
              <a:rPr lang="en-US" b="1" dirty="0"/>
              <a:t> (), </a:t>
            </a:r>
            <a:r>
              <a:rPr lang="en-US" b="1" dirty="0" err="1"/>
              <a:t>sprintf</a:t>
            </a:r>
            <a:r>
              <a:rPr lang="en-US" b="1" dirty="0"/>
              <a:t> ()</a:t>
            </a:r>
            <a:r>
              <a:rPr lang="en-US" dirty="0"/>
              <a:t> and </a:t>
            </a:r>
            <a:r>
              <a:rPr lang="en-US" b="1" dirty="0" err="1"/>
              <a:t>vsprintf</a:t>
            </a:r>
            <a:r>
              <a:rPr lang="en-US" b="1" dirty="0"/>
              <a:t> ()</a:t>
            </a:r>
            <a:r>
              <a:rPr lang="en-US" dirty="0"/>
              <a:t> operate on null terminated strings and perform no bounds checking. </a:t>
            </a:r>
            <a:endParaRPr lang="en-US" dirty="0" smtClean="0"/>
          </a:p>
          <a:p>
            <a:r>
              <a:rPr lang="en-US" b="1" dirty="0" smtClean="0"/>
              <a:t>gets </a:t>
            </a:r>
            <a:r>
              <a:rPr lang="en-US" b="1" dirty="0"/>
              <a:t>()</a:t>
            </a:r>
            <a:r>
              <a:rPr lang="en-US" dirty="0"/>
              <a:t> is another function that reads input (into a buffer) from </a:t>
            </a:r>
            <a:r>
              <a:rPr lang="en-US" dirty="0" err="1"/>
              <a:t>stdin</a:t>
            </a:r>
            <a:r>
              <a:rPr lang="en-US" dirty="0"/>
              <a:t> until a terminating newline or EOF (End of File) is found.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 err="1"/>
              <a:t>scanf</a:t>
            </a:r>
            <a:r>
              <a:rPr lang="en-US" b="1" dirty="0"/>
              <a:t> ()</a:t>
            </a:r>
            <a:r>
              <a:rPr lang="en-US" dirty="0"/>
              <a:t> family of functions also may result in buffer overflows. Using </a:t>
            </a:r>
            <a:r>
              <a:rPr lang="en-US" dirty="0" err="1"/>
              <a:t>strncpy</a:t>
            </a:r>
            <a:r>
              <a:rPr lang="en-US" dirty="0"/>
              <a:t>(), </a:t>
            </a:r>
            <a:r>
              <a:rPr lang="en-US" dirty="0" err="1"/>
              <a:t>strncat</a:t>
            </a:r>
            <a:r>
              <a:rPr lang="en-US" dirty="0"/>
              <a:t>(), </a:t>
            </a:r>
            <a:r>
              <a:rPr lang="en-US" dirty="0" err="1"/>
              <a:t>snprintf</a:t>
            </a:r>
            <a:r>
              <a:rPr lang="en-US" dirty="0"/>
              <a:t>(), and </a:t>
            </a:r>
            <a:r>
              <a:rPr lang="en-US" dirty="0" err="1"/>
              <a:t>fgets</a:t>
            </a:r>
            <a:r>
              <a:rPr lang="en-US" dirty="0"/>
              <a:t>() all mitigate this problem by specifying the expected input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5322467"/>
            <a:ext cx="66675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2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http://3.bp.blogspot.com/-3DJr2EK8bvA/Tfy-C8LrdAI/AAAAAAAABEU/ZQUaF6e1DfQ/s1600/programmer%255B1%255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2057399"/>
            <a:ext cx="2286000" cy="2286001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Secure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The best defense is use C functions that support </a:t>
            </a:r>
            <a:r>
              <a:rPr lang="nl-NL" b="1" dirty="0" smtClean="0"/>
              <a:t>bounds checking</a:t>
            </a:r>
          </a:p>
          <a:p>
            <a:r>
              <a:rPr lang="nl-NL" dirty="0" err="1" smtClean="0"/>
              <a:t>but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are </a:t>
            </a:r>
            <a:r>
              <a:rPr lang="nl-NL" dirty="0" err="1" smtClean="0"/>
              <a:t>many</a:t>
            </a:r>
            <a:r>
              <a:rPr lang="nl-NL" dirty="0" smtClean="0"/>
              <a:t> C/C++ </a:t>
            </a:r>
            <a:r>
              <a:rPr lang="nl-NL" dirty="0" err="1" smtClean="0"/>
              <a:t>programmers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smtClean="0"/>
              <a:t>and </a:t>
            </a:r>
            <a:r>
              <a:rPr lang="nl-NL" dirty="0" err="1" smtClean="0"/>
              <a:t>some</a:t>
            </a:r>
            <a:r>
              <a:rPr lang="nl-NL" dirty="0" smtClean="0"/>
              <a:t> are </a:t>
            </a:r>
            <a:r>
              <a:rPr lang="nl-NL" dirty="0" err="1" smtClean="0"/>
              <a:t>bound</a:t>
            </a:r>
            <a:r>
              <a:rPr lang="nl-NL" dirty="0" smtClean="0"/>
              <a:t> to </a:t>
            </a:r>
            <a:r>
              <a:rPr lang="nl-NL" dirty="0" err="1" smtClean="0"/>
              <a:t>forget</a:t>
            </a:r>
            <a:endParaRPr lang="nl-NL" dirty="0" smtClean="0"/>
          </a:p>
          <a:p>
            <a:endParaRPr lang="nl-NL" dirty="0" smtClean="0"/>
          </a:p>
          <a:p>
            <a:pPr>
              <a:buNone/>
            </a:pPr>
            <a:endParaRPr lang="nl-NL" dirty="0" smtClean="0"/>
          </a:p>
          <a:p>
            <a:pPr>
              <a:buNone/>
            </a:pPr>
            <a:r>
              <a:rPr lang="nl-NL" dirty="0" smtClean="0">
                <a:sym typeface="Wingdings" pitchFamily="2" charset="2"/>
              </a:rPr>
              <a:t> Are </a:t>
            </a:r>
            <a:r>
              <a:rPr lang="nl-NL" dirty="0" err="1" smtClean="0">
                <a:sym typeface="Wingdings" pitchFamily="2" charset="2"/>
              </a:rPr>
              <a:t>there</a:t>
            </a:r>
            <a:r>
              <a:rPr lang="nl-NL" dirty="0" smtClean="0">
                <a:sym typeface="Wingdings" pitchFamily="2" charset="2"/>
              </a:rPr>
              <a:t> </a:t>
            </a:r>
            <a:r>
              <a:rPr lang="nl-NL" dirty="0" err="1" smtClean="0">
                <a:sym typeface="Wingdings" pitchFamily="2" charset="2"/>
              </a:rPr>
              <a:t>any</a:t>
            </a:r>
            <a:r>
              <a:rPr lang="nl-NL" dirty="0" smtClean="0">
                <a:sym typeface="Wingdings" pitchFamily="2" charset="2"/>
              </a:rPr>
              <a:t> </a:t>
            </a:r>
            <a:r>
              <a:rPr lang="nl-NL" i="1" dirty="0" smtClean="0">
                <a:sym typeface="Wingdings" pitchFamily="2" charset="2"/>
              </a:rPr>
              <a:t>system </a:t>
            </a:r>
            <a:r>
              <a:rPr lang="nl-NL" dirty="0" err="1" smtClean="0">
                <a:sym typeface="Wingdings" pitchFamily="2" charset="2"/>
              </a:rPr>
              <a:t>defenses</a:t>
            </a:r>
            <a:r>
              <a:rPr lang="nl-NL" dirty="0" smtClean="0">
                <a:sym typeface="Wingdings" pitchFamily="2" charset="2"/>
              </a:rPr>
              <a:t> </a:t>
            </a:r>
            <a:r>
              <a:rPr lang="nl-NL" dirty="0" err="1" smtClean="0">
                <a:sym typeface="Wingdings" pitchFamily="2" charset="2"/>
              </a:rPr>
              <a:t>that</a:t>
            </a:r>
            <a:r>
              <a:rPr lang="nl-NL" dirty="0" smtClean="0">
                <a:sym typeface="Wingdings" pitchFamily="2" charset="2"/>
              </a:rPr>
              <a:t> </a:t>
            </a:r>
            <a:r>
              <a:rPr lang="nl-NL" dirty="0" err="1" smtClean="0">
                <a:sym typeface="Wingdings" pitchFamily="2" charset="2"/>
              </a:rPr>
              <a:t>can</a:t>
            </a:r>
            <a:r>
              <a:rPr lang="nl-NL" dirty="0" smtClean="0">
                <a:sym typeface="Wingdings" pitchFamily="2" charset="2"/>
              </a:rPr>
              <a:t> help?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195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Automatic Techniques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variety of tricks in combination</a:t>
            </a:r>
          </a:p>
          <a:p>
            <a:pPr lvl="1">
              <a:buNone/>
            </a:pPr>
            <a:r>
              <a:rPr lang="en-US" dirty="0" smtClean="0"/>
              <a:t>  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375248"/>
            <a:ext cx="20002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3284984"/>
            <a:ext cx="17907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3140968"/>
            <a:ext cx="2232248" cy="2560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347864" y="3284984"/>
            <a:ext cx="2160240" cy="25202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827584" y="3284984"/>
            <a:ext cx="2160240" cy="25202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5940152" y="3284984"/>
            <a:ext cx="2160240" cy="25202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CasellaDiTesto 9"/>
          <p:cNvSpPr txBox="1"/>
          <p:nvPr/>
        </p:nvSpPr>
        <p:spPr>
          <a:xfrm>
            <a:off x="1115616" y="2564904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Canaries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3275856" y="2132856"/>
            <a:ext cx="223224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n-lt"/>
              </a:rPr>
              <a:t>Non-Executable Stacks 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6588224" y="249289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ASLR</a:t>
            </a:r>
          </a:p>
        </p:txBody>
      </p:sp>
    </p:spTree>
    <p:extLst>
      <p:ext uri="{BB962C8B-B14F-4D97-AF65-F5344CB8AC3E}">
        <p14:creationId xmlns:p14="http://schemas.microsoft.com/office/powerpoint/2010/main" val="210166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Goal: make sure we detect overflow of return address</a:t>
            </a:r>
          </a:p>
          <a:p>
            <a:r>
              <a:rPr lang="en-US" dirty="0" smtClean="0"/>
              <a:t>The idea:</a:t>
            </a:r>
          </a:p>
          <a:p>
            <a:pPr lvl="1"/>
            <a:r>
              <a:rPr lang="en-US" dirty="0" smtClean="0"/>
              <a:t>The functions' prologues insert a </a:t>
            </a:r>
            <a:r>
              <a:rPr lang="en-US" i="1" dirty="0" smtClean="0"/>
              <a:t>canary</a:t>
            </a:r>
            <a:r>
              <a:rPr lang="en-US" dirty="0" smtClean="0"/>
              <a:t> on the stack</a:t>
            </a:r>
          </a:p>
          <a:p>
            <a:pPr lvl="1"/>
            <a:r>
              <a:rPr lang="en-US" dirty="0" smtClean="0"/>
              <a:t>The canary is a value inserted between the return address and local variables</a:t>
            </a:r>
          </a:p>
          <a:p>
            <a:r>
              <a:rPr lang="en-US" dirty="0" smtClean="0"/>
              <a:t>Types of canaries: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Terminator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Random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Random XOR</a:t>
            </a:r>
          </a:p>
          <a:p>
            <a:r>
              <a:rPr lang="en-US" dirty="0" smtClean="0"/>
              <a:t>The epilogue checks if the canary has been altered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Stack Canaries</a:t>
            </a:r>
            <a:br>
              <a:rPr lang="en-US" dirty="0" smtClean="0"/>
            </a:b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44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3" name="Picture 13" descr="http://www.americansingercanaries.com/bigstockphoto_Yellow_Canary_On_Its_Perch_120676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7677" y="3713757"/>
            <a:ext cx="1524000" cy="1524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Canaries</a:t>
            </a:r>
            <a:endParaRPr lang="en-US" dirty="0"/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6389" y="1495424"/>
            <a:ext cx="462176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384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52390" y="2102445"/>
              <a:ext cx="2692400" cy="101600"/>
            </p14:xfrm>
          </p:contentPart>
        </mc:Choice>
        <mc:Fallback xmlns="">
          <p:pic>
            <p:nvPicPr>
              <p:cNvPr id="16384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52390" y="2102445"/>
                <a:ext cx="2692400" cy="1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384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82890" y="2219920"/>
              <a:ext cx="100012" cy="3965575"/>
            </p14:xfrm>
          </p:contentPart>
        </mc:Choice>
        <mc:Fallback xmlns="">
          <p:pic>
            <p:nvPicPr>
              <p:cNvPr id="16384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82890" y="2219920"/>
                <a:ext cx="100012" cy="3965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384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03165" y="2227857"/>
              <a:ext cx="2863850" cy="4081463"/>
            </p14:xfrm>
          </p:contentPart>
        </mc:Choice>
        <mc:Fallback xmlns="">
          <p:pic>
            <p:nvPicPr>
              <p:cNvPr id="16384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03165" y="2227857"/>
                <a:ext cx="2863850" cy="40814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384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27002" y="2829520"/>
              <a:ext cx="2662238" cy="25400"/>
            </p14:xfrm>
          </p:contentPart>
        </mc:Choice>
        <mc:Fallback xmlns="">
          <p:pic>
            <p:nvPicPr>
              <p:cNvPr id="16384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27002" y="2829520"/>
                <a:ext cx="2662238" cy="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384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03190" y="3489920"/>
              <a:ext cx="2697162" cy="71437"/>
            </p14:xfrm>
          </p:contentPart>
        </mc:Choice>
        <mc:Fallback xmlns="">
          <p:pic>
            <p:nvPicPr>
              <p:cNvPr id="16384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03190" y="3489920"/>
                <a:ext cx="2697162" cy="714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384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23827" y="4169370"/>
              <a:ext cx="2686050" cy="93662"/>
            </p14:xfrm>
          </p:contentPart>
        </mc:Choice>
        <mc:Fallback xmlns="">
          <p:pic>
            <p:nvPicPr>
              <p:cNvPr id="16384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23827" y="4169370"/>
                <a:ext cx="2686050" cy="93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3850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98427" y="4878982"/>
              <a:ext cx="2728913" cy="50800"/>
            </p14:xfrm>
          </p:contentPart>
        </mc:Choice>
        <mc:Fallback xmlns="">
          <p:pic>
            <p:nvPicPr>
              <p:cNvPr id="163850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498427" y="4878982"/>
                <a:ext cx="2728913" cy="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385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44465" y="5498107"/>
              <a:ext cx="2740025" cy="114300"/>
            </p14:xfrm>
          </p:contentPart>
        </mc:Choice>
        <mc:Fallback xmlns="">
          <p:pic>
            <p:nvPicPr>
              <p:cNvPr id="16385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544465" y="5498107"/>
                <a:ext cx="2740025" cy="114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3855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35215" y="4458295"/>
              <a:ext cx="1106487" cy="247650"/>
            </p14:xfrm>
          </p:contentPart>
        </mc:Choice>
        <mc:Fallback xmlns="">
          <p:pic>
            <p:nvPicPr>
              <p:cNvPr id="163855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35215" y="4458295"/>
                <a:ext cx="1106487" cy="2476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60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Canaries Values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Terminator </a:t>
            </a:r>
            <a:r>
              <a:rPr lang="it-IT" b="1" dirty="0" err="1"/>
              <a:t>canaries</a:t>
            </a:r>
            <a:r>
              <a:rPr lang="it-IT" b="1" dirty="0"/>
              <a:t> </a:t>
            </a:r>
            <a:r>
              <a:rPr lang="it-IT" dirty="0"/>
              <a:t>(CR, LF, NUL (i.e., 0), -1) </a:t>
            </a:r>
            <a:endParaRPr lang="en-US" dirty="0"/>
          </a:p>
          <a:p>
            <a:pPr lvl="1"/>
            <a:r>
              <a:rPr lang="it-IT" dirty="0" err="1"/>
              <a:t>Leverages</a:t>
            </a:r>
            <a:r>
              <a:rPr lang="it-IT" dirty="0"/>
              <a:t> the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scanf</a:t>
            </a:r>
            <a:r>
              <a:rPr lang="it-IT" dirty="0"/>
              <a:t> etc.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allow</a:t>
            </a:r>
            <a:r>
              <a:rPr lang="it-IT" dirty="0"/>
              <a:t> </a:t>
            </a:r>
            <a:r>
              <a:rPr lang="it-IT" dirty="0" err="1"/>
              <a:t>these</a:t>
            </a:r>
            <a:r>
              <a:rPr lang="it-IT" dirty="0"/>
              <a:t> </a:t>
            </a:r>
            <a:endParaRPr lang="en-US" dirty="0"/>
          </a:p>
          <a:p>
            <a:r>
              <a:rPr lang="it-IT" dirty="0" smtClean="0"/>
              <a:t> </a:t>
            </a:r>
            <a:r>
              <a:rPr lang="it-IT" b="1" dirty="0"/>
              <a:t>Random </a:t>
            </a:r>
            <a:r>
              <a:rPr lang="it-IT" b="1" dirty="0" err="1"/>
              <a:t>canaries</a:t>
            </a:r>
            <a:r>
              <a:rPr lang="it-IT" b="1" dirty="0"/>
              <a:t> </a:t>
            </a:r>
            <a:endParaRPr lang="en-US" b="1" dirty="0"/>
          </a:p>
          <a:p>
            <a:pPr lvl="1"/>
            <a:r>
              <a:rPr lang="it-IT" dirty="0"/>
              <a:t>Write a new random </a:t>
            </a:r>
            <a:r>
              <a:rPr lang="it-IT" dirty="0" err="1"/>
              <a:t>value</a:t>
            </a:r>
            <a:r>
              <a:rPr lang="it-IT" dirty="0"/>
              <a:t> @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 start </a:t>
            </a:r>
            <a:endParaRPr lang="it-IT" dirty="0" smtClean="0"/>
          </a:p>
          <a:p>
            <a:pPr lvl="1"/>
            <a:r>
              <a:rPr lang="it-IT" dirty="0" smtClean="0"/>
              <a:t>Save </a:t>
            </a:r>
            <a:r>
              <a:rPr lang="it-IT" dirty="0"/>
              <a:t>the </a:t>
            </a:r>
            <a:r>
              <a:rPr lang="it-IT" dirty="0" err="1"/>
              <a:t>real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somewhere</a:t>
            </a:r>
            <a:r>
              <a:rPr lang="it-IT" dirty="0"/>
              <a:t> in </a:t>
            </a:r>
            <a:r>
              <a:rPr lang="it-IT" dirty="0" err="1"/>
              <a:t>memory</a:t>
            </a:r>
            <a:r>
              <a:rPr lang="it-IT" dirty="0"/>
              <a:t> </a:t>
            </a:r>
            <a:endParaRPr lang="it-IT" dirty="0" smtClean="0"/>
          </a:p>
          <a:p>
            <a:pPr lvl="1"/>
            <a:r>
              <a:rPr lang="it-IT" dirty="0" smtClean="0"/>
              <a:t>Must </a:t>
            </a:r>
            <a:r>
              <a:rPr lang="it-IT" dirty="0" err="1"/>
              <a:t>write-protect</a:t>
            </a:r>
            <a:r>
              <a:rPr lang="it-IT" dirty="0"/>
              <a:t> the </a:t>
            </a:r>
            <a:r>
              <a:rPr lang="it-IT" dirty="0" err="1"/>
              <a:t>stored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</a:t>
            </a:r>
            <a:endParaRPr lang="en-US" dirty="0"/>
          </a:p>
          <a:p>
            <a:r>
              <a:rPr lang="it-IT" b="1" dirty="0" smtClean="0"/>
              <a:t>Random </a:t>
            </a:r>
            <a:r>
              <a:rPr lang="it-IT" b="1" dirty="0"/>
              <a:t>XOR </a:t>
            </a:r>
            <a:r>
              <a:rPr lang="it-IT" b="1" dirty="0" err="1"/>
              <a:t>canaries</a:t>
            </a:r>
            <a:r>
              <a:rPr lang="it-IT" b="1" dirty="0"/>
              <a:t> </a:t>
            </a:r>
            <a:endParaRPr lang="en-US" b="1" dirty="0"/>
          </a:p>
          <a:p>
            <a:pPr lvl="1"/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/>
              <a:t>as</a:t>
            </a:r>
            <a:r>
              <a:rPr lang="it-IT" dirty="0"/>
              <a:t> random </a:t>
            </a:r>
            <a:r>
              <a:rPr lang="it-IT" dirty="0" err="1" smtClean="0"/>
              <a:t>canaries</a:t>
            </a:r>
            <a:r>
              <a:rPr lang="it-IT" dirty="0"/>
              <a:t> </a:t>
            </a:r>
            <a:r>
              <a:rPr lang="it-IT" dirty="0" err="1"/>
              <a:t>b</a:t>
            </a:r>
            <a:r>
              <a:rPr lang="it-IT" dirty="0" err="1" smtClean="0"/>
              <a:t>ut</a:t>
            </a:r>
            <a:r>
              <a:rPr lang="it-IT" dirty="0" smtClean="0"/>
              <a:t> </a:t>
            </a:r>
            <a:r>
              <a:rPr lang="it-IT" dirty="0" err="1"/>
              <a:t>store</a:t>
            </a:r>
            <a:r>
              <a:rPr lang="it-IT" dirty="0"/>
              <a:t> </a:t>
            </a:r>
            <a:r>
              <a:rPr lang="it-IT" dirty="0" err="1"/>
              <a:t>canary</a:t>
            </a:r>
            <a:r>
              <a:rPr lang="it-IT" dirty="0"/>
              <a:t> XOR some control info, </a:t>
            </a:r>
            <a:r>
              <a:rPr lang="it-IT" dirty="0" err="1"/>
              <a:t>instead</a:t>
            </a:r>
            <a:r>
              <a:rPr lang="it-IT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81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Canaries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12776"/>
            <a:ext cx="7069893" cy="5348932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 bwMode="auto">
          <a:xfrm>
            <a:off x="1403648" y="1628800"/>
            <a:ext cx="3960440" cy="1728192"/>
          </a:xfrm>
          <a:prstGeom prst="rect">
            <a:avLst/>
          </a:prstGeom>
          <a:noFill/>
          <a:ln w="38100" cap="flat" cmpd="sng" algn="ctr">
            <a:solidFill>
              <a:srgbClr val="FE3E1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sp>
        <p:nvSpPr>
          <p:cNvPr id="8" name="Rettangolo 7"/>
          <p:cNvSpPr/>
          <p:nvPr/>
        </p:nvSpPr>
        <p:spPr bwMode="auto">
          <a:xfrm>
            <a:off x="1403648" y="3789040"/>
            <a:ext cx="3960440" cy="1728192"/>
          </a:xfrm>
          <a:prstGeom prst="rect">
            <a:avLst/>
          </a:prstGeom>
          <a:noFill/>
          <a:ln w="38100" cap="flat" cmpd="sng" algn="ctr">
            <a:solidFill>
              <a:srgbClr val="FE3E1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12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do they matter?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Languages such as C and C++ are still very popular</a:t>
            </a:r>
          </a:p>
          <a:p>
            <a:r>
              <a:rPr lang="en-GB" dirty="0" smtClean="0"/>
              <a:t>Many critical systems are written in them</a:t>
            </a:r>
          </a:p>
          <a:p>
            <a:pPr lvl="1"/>
            <a:r>
              <a:rPr lang="en-GB" dirty="0" smtClean="0"/>
              <a:t>Operating system kernels </a:t>
            </a:r>
          </a:p>
          <a:p>
            <a:pPr lvl="1"/>
            <a:r>
              <a:rPr lang="en-GB" dirty="0" smtClean="0"/>
              <a:t>Many operating system utilities</a:t>
            </a:r>
          </a:p>
          <a:p>
            <a:pPr lvl="2"/>
            <a:r>
              <a:rPr lang="en-GB" dirty="0" smtClean="0"/>
              <a:t>Including privileged applications, such as ‘</a:t>
            </a:r>
            <a:r>
              <a:rPr lang="en-GB" dirty="0" err="1" smtClean="0"/>
              <a:t>sudo</a:t>
            </a:r>
            <a:r>
              <a:rPr lang="en-GB" dirty="0" smtClean="0"/>
              <a:t>’</a:t>
            </a:r>
          </a:p>
          <a:p>
            <a:pPr lvl="1"/>
            <a:r>
              <a:rPr lang="en-GB" dirty="0" smtClean="0"/>
              <a:t>Servers</a:t>
            </a:r>
          </a:p>
          <a:p>
            <a:pPr lvl="1"/>
            <a:r>
              <a:rPr lang="en-GB" dirty="0" smtClean="0"/>
              <a:t>Embedded systems</a:t>
            </a:r>
          </a:p>
          <a:p>
            <a:pPr lvl="1"/>
            <a:endParaRPr lang="en-GB" dirty="0"/>
          </a:p>
          <a:p>
            <a:r>
              <a:rPr lang="en-GB" dirty="0" smtClean="0"/>
              <a:t>Can you think of any examples?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21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Canaries Attacks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attacker may attempt to guess the value of the canary </a:t>
            </a:r>
          </a:p>
          <a:p>
            <a:r>
              <a:rPr lang="en-US" dirty="0" smtClean="0"/>
              <a:t>Include the value in the injection vector used to overflow the buffer </a:t>
            </a:r>
          </a:p>
          <a:p>
            <a:r>
              <a:rPr lang="en-US" dirty="0" smtClean="0"/>
              <a:t>Overwrite the value of the canary with the original value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9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Canaries Implementations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Stackguard</a:t>
            </a:r>
            <a:endParaRPr lang="en-US" sz="2800" dirty="0" smtClean="0"/>
          </a:p>
          <a:p>
            <a:r>
              <a:rPr lang="en-US" sz="2800" dirty="0" err="1" smtClean="0"/>
              <a:t>ProPolice</a:t>
            </a:r>
            <a:r>
              <a:rPr lang="en-US" sz="2800" dirty="0" smtClean="0"/>
              <a:t> </a:t>
            </a:r>
            <a:r>
              <a:rPr lang="en-US" sz="2800" dirty="0" err="1" smtClean="0"/>
              <a:t>gcc</a:t>
            </a:r>
            <a:r>
              <a:rPr lang="en-US" sz="2800" dirty="0" smtClean="0"/>
              <a:t>’ stack smashing protector </a:t>
            </a:r>
          </a:p>
          <a:p>
            <a:r>
              <a:rPr lang="en-US" sz="2800" dirty="0" smtClean="0"/>
              <a:t>Microsoft’s Visual C++ .NET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862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Canaries Limitations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to protect against buffer overflows that overwrites the return address</a:t>
            </a:r>
          </a:p>
          <a:p>
            <a:r>
              <a:rPr lang="en-US" dirty="0" smtClean="0"/>
              <a:t>Do not protect the program from exploits that modify variables, object pointers, or function pointers</a:t>
            </a:r>
          </a:p>
          <a:p>
            <a:r>
              <a:rPr lang="en-US" dirty="0" smtClean="0"/>
              <a:t>Do not protect against heap buffer overflows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9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Non-Executable Stacks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Prevent an attacker to execute his code</a:t>
            </a:r>
          </a:p>
          <a:p>
            <a:r>
              <a:rPr lang="en-US" dirty="0" smtClean="0"/>
              <a:t>Idea: mark </a:t>
            </a:r>
            <a:r>
              <a:rPr lang="en-US" dirty="0"/>
              <a:t>data memory (stack, heap, ...) as non-</a:t>
            </a:r>
            <a:r>
              <a:rPr lang="en-US" dirty="0" smtClean="0"/>
              <a:t>executable</a:t>
            </a:r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sz="2200" dirty="0" smtClean="0"/>
              <a:t>Prevent </a:t>
            </a:r>
            <a:r>
              <a:rPr lang="en-US" sz="2200" dirty="0"/>
              <a:t>only execution of malicious code on the stack</a:t>
            </a:r>
          </a:p>
          <a:p>
            <a:pPr lvl="1"/>
            <a:r>
              <a:rPr lang="en-US" sz="2200" dirty="0"/>
              <a:t>Do not prevent buffer overflow attacks that modify return address, variable, object pointers, and function pointers</a:t>
            </a:r>
          </a:p>
          <a:p>
            <a:pPr lvl="1"/>
            <a:r>
              <a:rPr lang="en-US" sz="2200" dirty="0"/>
              <a:t>Do not prevent buffer overflow in the heap or data segments of the memory of the program</a:t>
            </a:r>
          </a:p>
          <a:p>
            <a:pPr lvl="1"/>
            <a:r>
              <a:rPr lang="en-US" sz="2200" dirty="0"/>
              <a:t>May affect performance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790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Address Space Layout </a:t>
            </a:r>
            <a:r>
              <a:rPr lang="en-US" dirty="0" err="1" smtClean="0"/>
              <a:t>Randomisation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Prevent the attacker from guessing the memory address of his code</a:t>
            </a:r>
          </a:p>
          <a:p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Randomize the address in memory of all code, heap, stack, global variables, stack variables, arrays,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Buffer overflow: the attacker does not know the address of the </a:t>
            </a:r>
            <a:r>
              <a:rPr lang="en-US" dirty="0" err="1" smtClean="0"/>
              <a:t>shellcode</a:t>
            </a:r>
            <a:endParaRPr lang="en-US" dirty="0" smtClean="0"/>
          </a:p>
          <a:p>
            <a:pPr lvl="1"/>
            <a:r>
              <a:rPr lang="en-US" dirty="0" smtClean="0"/>
              <a:t>Implementations: Linux kernel &gt; 2.6.11, Windows Vista, . .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2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ASLR</a:t>
            </a:r>
            <a:r>
              <a:rPr lang="en-US"/>
              <a:t> </a:t>
            </a:r>
            <a:r>
              <a:rPr lang="en-US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not prevent the return address on the stack from being overwritten </a:t>
            </a:r>
          </a:p>
          <a:p>
            <a:r>
              <a:rPr lang="en-US" dirty="0" smtClean="0"/>
              <a:t>Do not prevent attacks where the attacker can read the software memory</a:t>
            </a:r>
          </a:p>
          <a:p>
            <a:r>
              <a:rPr lang="en-US" dirty="0" smtClean="0"/>
              <a:t>Do not prevent attacks where the attacker overwrites data</a:t>
            </a:r>
          </a:p>
          <a:p>
            <a:r>
              <a:rPr lang="en-US" dirty="0" smtClean="0"/>
              <a:t>Subject to brute force attack against the number of possible memory layout shuffles (32 bits OS)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840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Modern Languages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Modern languages bypass a lot of these low-level vulnerabilities</a:t>
            </a:r>
            <a:endParaRPr lang="en-GB" dirty="0"/>
          </a:p>
          <a:p>
            <a:r>
              <a:rPr lang="en-GB" dirty="0"/>
              <a:t>Execute in a controlled, managed environment</a:t>
            </a:r>
          </a:p>
          <a:p>
            <a:endParaRPr lang="en-GB" dirty="0"/>
          </a:p>
          <a:p>
            <a:r>
              <a:rPr lang="en-GB" dirty="0" smtClean="0"/>
              <a:t>PHP, Java, Ruby, Python</a:t>
            </a:r>
            <a:r>
              <a:rPr lang="is-IS" dirty="0" smtClean="0"/>
              <a:t>… </a:t>
            </a:r>
          </a:p>
          <a:p>
            <a:endParaRPr lang="is-IS" dirty="0"/>
          </a:p>
          <a:p>
            <a:r>
              <a:rPr lang="is-IS" dirty="0" smtClean="0"/>
              <a:t>Although even then, they often use low-level libraries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0544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But... C </a:t>
            </a:r>
            <a:r>
              <a:rPr lang="en-US" dirty="0" smtClean="0"/>
              <a:t>and C++ </a:t>
            </a:r>
            <a:r>
              <a:rPr lang="en-US" dirty="0" smtClean="0"/>
              <a:t>are still </a:t>
            </a:r>
            <a:r>
              <a:rPr lang="en-US" dirty="0" smtClean="0"/>
              <a:t>very popular</a:t>
            </a:r>
            <a:endParaRPr lang="en-US" dirty="0"/>
          </a:p>
        </p:txBody>
      </p:sp>
      <p:pic>
        <p:nvPicPr>
          <p:cNvPr id="6" name="Segnaposto contenuto 5" descr="Screen Shot 2015-11-06 at 19.01.4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2" b="2072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11/22/16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35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</TotalTime>
  <Words>3470</Words>
  <Application>Microsoft Macintosh PowerPoint</Application>
  <PresentationFormat>On-screen Show (4:3)</PresentationFormat>
  <Paragraphs>1028</Paragraphs>
  <Slides>75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96" baseType="lpstr">
      <vt:lpstr>Arial Narrow Bold</vt:lpstr>
      <vt:lpstr>Calibri</vt:lpstr>
      <vt:lpstr>Calibri Bold</vt:lpstr>
      <vt:lpstr>Calibri Italic</vt:lpstr>
      <vt:lpstr>Calibri Light</vt:lpstr>
      <vt:lpstr>Consolas</vt:lpstr>
      <vt:lpstr>Consolas Italic</vt:lpstr>
      <vt:lpstr>Courier</vt:lpstr>
      <vt:lpstr>Courier New</vt:lpstr>
      <vt:lpstr>Courier New Bold</vt:lpstr>
      <vt:lpstr>Lucida Grande</vt:lpstr>
      <vt:lpstr>Lucida Sans</vt:lpstr>
      <vt:lpstr>Monaco</vt:lpstr>
      <vt:lpstr>ＭＳ Ｐゴシック</vt:lpstr>
      <vt:lpstr>Times New Roman</vt:lpstr>
      <vt:lpstr>Wingdings</vt:lpstr>
      <vt:lpstr>Wingdings 2</vt:lpstr>
      <vt:lpstr>ヒラギノ角ゴ ProN W3</vt:lpstr>
      <vt:lpstr>ヒラギノ角ゴ ProN W6</vt:lpstr>
      <vt:lpstr>Arial</vt:lpstr>
      <vt:lpstr>Office Theme</vt:lpstr>
      <vt:lpstr>Low-Level Software Vulnerabilities</vt:lpstr>
      <vt:lpstr>This Lecture</vt:lpstr>
      <vt:lpstr>SANS Top 25 Most Dangerous Software Errors</vt:lpstr>
      <vt:lpstr>SANS Top 25 Most Dangerous Software Errors</vt:lpstr>
      <vt:lpstr>High-level Vulnerabilities</vt:lpstr>
      <vt:lpstr>Low-level vulnerabilities</vt:lpstr>
      <vt:lpstr>Why do they matter?</vt:lpstr>
      <vt:lpstr>Modern Languages</vt:lpstr>
      <vt:lpstr>But... C and C++ are still very popular</vt:lpstr>
      <vt:lpstr>How can you avoid them?</vt:lpstr>
      <vt:lpstr>As always, it’s about the input!</vt:lpstr>
      <vt:lpstr>As always, it’s about the input!</vt:lpstr>
      <vt:lpstr>Let’s go back to the beginning…</vt:lpstr>
      <vt:lpstr>Here’s a simple C program</vt:lpstr>
      <vt:lpstr>Here’s a simple C program</vt:lpstr>
      <vt:lpstr>Let’s take a closer look inside</vt:lpstr>
      <vt:lpstr>Let’s take a closer look inside</vt:lpstr>
      <vt:lpstr>When you write your own C</vt:lpstr>
      <vt:lpstr>Registers</vt:lpstr>
      <vt:lpstr>Memory organisation</vt:lpstr>
      <vt:lpstr>Stack frames</vt:lpstr>
      <vt:lpstr>Function calls</vt:lpstr>
      <vt:lpstr>What happens when you call a function?</vt:lpstr>
      <vt:lpstr>Call Chain Example</vt:lpstr>
      <vt:lpstr>Stack Frames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IA32/Linux Stack Frame</vt:lpstr>
      <vt:lpstr>What could possibly go wrong?</vt:lpstr>
      <vt:lpstr>What is buffer overflow?</vt:lpstr>
      <vt:lpstr>Why study them?</vt:lpstr>
      <vt:lpstr>What do we do with a buffer overflow?</vt:lpstr>
      <vt:lpstr>Buffer overflows in a nutshell</vt:lpstr>
      <vt:lpstr>Buffer overflow</vt:lpstr>
      <vt:lpstr>Buffer overflow</vt:lpstr>
      <vt:lpstr>Could it be worst?</vt:lpstr>
      <vt:lpstr>Code Injection</vt:lpstr>
      <vt:lpstr>Step 1 - Create the injection vector</vt:lpstr>
      <vt:lpstr>Step 1 – What code to run? </vt:lpstr>
      <vt:lpstr>Step 1- What code to run?</vt:lpstr>
      <vt:lpstr>Step 1 -How do we create the vector?</vt:lpstr>
      <vt:lpstr>Step 2 - Getting injected code to run</vt:lpstr>
      <vt:lpstr>Other Attacks</vt:lpstr>
      <vt:lpstr>Heap Overflow </vt:lpstr>
      <vt:lpstr>Integer overflow</vt:lpstr>
      <vt:lpstr>Heartbleed</vt:lpstr>
      <vt:lpstr>Heartbleed explained</vt:lpstr>
      <vt:lpstr>Formatted I/O</vt:lpstr>
      <vt:lpstr>Protection against Buffer Overflows</vt:lpstr>
      <vt:lpstr>Defense Strategies</vt:lpstr>
      <vt:lpstr>Secure Coding</vt:lpstr>
      <vt:lpstr>Unsafe C functions</vt:lpstr>
      <vt:lpstr>Alternative Safe Functions</vt:lpstr>
      <vt:lpstr>Why are they safer?</vt:lpstr>
      <vt:lpstr>Secure Coding</vt:lpstr>
      <vt:lpstr>Automatic Techniques</vt:lpstr>
      <vt:lpstr> Stack Canaries </vt:lpstr>
      <vt:lpstr>Stack Canaries</vt:lpstr>
      <vt:lpstr>Stack Canaries Values</vt:lpstr>
      <vt:lpstr>Stack Canaries</vt:lpstr>
      <vt:lpstr>Stack Canaries Attacks</vt:lpstr>
      <vt:lpstr>Stack Canaries Implementations</vt:lpstr>
      <vt:lpstr>Stack Canaries Limitations</vt:lpstr>
      <vt:lpstr>Non-Executable Stacks</vt:lpstr>
      <vt:lpstr>Address Space Layout Randomisation</vt:lpstr>
      <vt:lpstr>ASLR Limitations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Low-Level Software Vulnerabilities</dc:title>
  <dc:creator>Microsoft Office User</dc:creator>
  <cp:lastModifiedBy>Microsoft Office User</cp:lastModifiedBy>
  <cp:revision>17</cp:revision>
  <dcterms:created xsi:type="dcterms:W3CDTF">2016-11-22T12:00:57Z</dcterms:created>
  <dcterms:modified xsi:type="dcterms:W3CDTF">2016-11-22T17:39:44Z</dcterms:modified>
</cp:coreProperties>
</file>