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6" r:id="rId5"/>
    <p:sldMasterId id="214748367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y="5143500" cx="9144000"/>
  <p:notesSz cx="6858000" cy="9144000"/>
  <p:embeddedFontLst>
    <p:embeddedFont>
      <p:font typeface="Century Gothic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DDA816B-87E8-4141-B72C-A34145B53AD3}">
  <a:tblStyle styleId="{4DDA816B-87E8-4141-B72C-A34145B53A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CenturyGothic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CenturyGothic-italic.fntdata"/><Relationship Id="rId30" Type="http://schemas.openxmlformats.org/officeDocument/2006/relationships/font" Target="fonts/CenturyGothic-bold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32" Type="http://schemas.openxmlformats.org/officeDocument/2006/relationships/font" Target="fonts/CenturyGothic-bold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5f01311df_2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55f01311df_2_1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5f01311df_2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55f01311df_2_20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5f01311df_2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55f01311df_2_20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55f01311df_2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55f01311df_2_2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5f01311df_2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55f01311df_2_2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5f01311df_2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55f01311df_2_2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5f01311df_2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55f01311df_2_2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55f01311df_2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55f01311df_2_2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61deca03a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61deca03a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55f01311df_2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55f01311df_2_2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5f01311df_2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55f01311df_2_2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5f01311df_2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55f01311df_2_1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5f01311df_2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55f01311df_2_2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55f01311df_2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g55f01311df_2_2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5f01311df_2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55f01311df_2_1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5f01311df_2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55f01311df_2_1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1cee03d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1cee03d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5f01311df_2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55f01311df_2_1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5f01311df_2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55f01311df_2_16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5f01311df_2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55f01311df_2_18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5f01311df_2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55f01311df_2_19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ctrTitle"/>
          </p:nvPr>
        </p:nvSpPr>
        <p:spPr>
          <a:xfrm>
            <a:off x="866216" y="1085850"/>
            <a:ext cx="6619243" cy="249718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866216" y="3583035"/>
            <a:ext cx="6619243" cy="6460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800"/>
              </a:spcBef>
              <a:spcAft>
                <a:spcPts val="0"/>
              </a:spcAft>
              <a:buSzPts val="12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SzPts val="10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827484" y="1539688"/>
            <a:ext cx="6709906" cy="314661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866217" y="2146300"/>
            <a:ext cx="6619243" cy="143673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Gothic"/>
              <a:buNone/>
              <a:defRPr b="0" sz="3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866216" y="3583036"/>
            <a:ext cx="6619243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5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827484" y="1545431"/>
            <a:ext cx="3297254" cy="31468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 sz="1400"/>
            </a:lvl1pPr>
            <a:lvl2pPr indent="-292100" lvl="1" marL="914400" algn="l">
              <a:spcBef>
                <a:spcPts val="800"/>
              </a:spcBef>
              <a:spcAft>
                <a:spcPts val="0"/>
              </a:spcAft>
              <a:buSzPts val="1000"/>
              <a:buChar char="►"/>
              <a:defRPr sz="1200"/>
            </a:lvl2pPr>
            <a:lvl3pPr indent="-279400" lvl="2" marL="1371600" algn="l"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3pPr>
            <a:lvl4pPr indent="-273050" lvl="3" marL="18288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4pPr>
            <a:lvl5pPr indent="-273050" lvl="4" marL="22860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5pPr>
            <a:lvl6pPr indent="-273050" lvl="5" marL="27432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6pPr>
            <a:lvl7pPr indent="-273050" lvl="6" marL="32004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7pPr>
            <a:lvl8pPr indent="-273050" lvl="7" marL="36576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8pPr>
            <a:lvl9pPr indent="-273050" lvl="8" marL="41148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9pPr>
          </a:lstStyle>
          <a:p/>
        </p:txBody>
      </p:sp>
      <p:sp>
        <p:nvSpPr>
          <p:cNvPr id="88" name="Google Shape;88;p18"/>
          <p:cNvSpPr txBox="1"/>
          <p:nvPr>
            <p:ph idx="2" type="body"/>
          </p:nvPr>
        </p:nvSpPr>
        <p:spPr>
          <a:xfrm>
            <a:off x="4240870" y="1542069"/>
            <a:ext cx="3297256" cy="315018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 sz="1400"/>
            </a:lvl1pPr>
            <a:lvl2pPr indent="-292100" lvl="1" marL="914400" algn="l">
              <a:spcBef>
                <a:spcPts val="800"/>
              </a:spcBef>
              <a:spcAft>
                <a:spcPts val="0"/>
              </a:spcAft>
              <a:buSzPts val="1000"/>
              <a:buChar char="►"/>
              <a:defRPr sz="1200"/>
            </a:lvl2pPr>
            <a:lvl3pPr indent="-279400" lvl="2" marL="1371600" algn="l"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3pPr>
            <a:lvl4pPr indent="-273050" lvl="3" marL="18288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4pPr>
            <a:lvl5pPr indent="-273050" lvl="4" marL="22860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5pPr>
            <a:lvl6pPr indent="-273050" lvl="5" marL="27432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6pPr>
            <a:lvl7pPr indent="-273050" lvl="6" marL="32004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7pPr>
            <a:lvl8pPr indent="-273050" lvl="7" marL="36576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8pPr>
            <a:lvl9pPr indent="-273050" lvl="8" marL="41148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9pPr>
          </a:lstStyle>
          <a:p/>
        </p:txBody>
      </p:sp>
      <p:sp>
        <p:nvSpPr>
          <p:cNvPr id="89" name="Google Shape;89;p18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827485" y="1428750"/>
            <a:ext cx="3297253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95" name="Google Shape;95;p19"/>
          <p:cNvSpPr txBox="1"/>
          <p:nvPr>
            <p:ph idx="2" type="body"/>
          </p:nvPr>
        </p:nvSpPr>
        <p:spPr>
          <a:xfrm>
            <a:off x="827484" y="1885950"/>
            <a:ext cx="3297254" cy="28063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 sz="1400"/>
            </a:lvl1pPr>
            <a:lvl2pPr indent="-292100" lvl="1" marL="914400" algn="l">
              <a:spcBef>
                <a:spcPts val="800"/>
              </a:spcBef>
              <a:spcAft>
                <a:spcPts val="0"/>
              </a:spcAft>
              <a:buSzPts val="1000"/>
              <a:buChar char="►"/>
              <a:defRPr sz="1200"/>
            </a:lvl2pPr>
            <a:lvl3pPr indent="-279400" lvl="2" marL="1371600" algn="l"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3pPr>
            <a:lvl4pPr indent="-273050" lvl="3" marL="18288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4pPr>
            <a:lvl5pPr indent="-273050" lvl="4" marL="22860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5pPr>
            <a:lvl6pPr indent="-273050" lvl="5" marL="27432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6pPr>
            <a:lvl7pPr indent="-273050" lvl="6" marL="32004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7pPr>
            <a:lvl8pPr indent="-273050" lvl="7" marL="36576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8pPr>
            <a:lvl9pPr indent="-273050" lvl="8" marL="41148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9pPr>
          </a:lstStyle>
          <a:p/>
        </p:txBody>
      </p:sp>
      <p:sp>
        <p:nvSpPr>
          <p:cNvPr id="96" name="Google Shape;96;p19"/>
          <p:cNvSpPr txBox="1"/>
          <p:nvPr>
            <p:ph idx="3" type="body"/>
          </p:nvPr>
        </p:nvSpPr>
        <p:spPr>
          <a:xfrm>
            <a:off x="4240871" y="1428750"/>
            <a:ext cx="3297254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97" name="Google Shape;97;p19"/>
          <p:cNvSpPr txBox="1"/>
          <p:nvPr>
            <p:ph idx="4" type="body"/>
          </p:nvPr>
        </p:nvSpPr>
        <p:spPr>
          <a:xfrm>
            <a:off x="4240871" y="1885950"/>
            <a:ext cx="3297254" cy="28063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 sz="1400"/>
            </a:lvl1pPr>
            <a:lvl2pPr indent="-292100" lvl="1" marL="914400" algn="l">
              <a:spcBef>
                <a:spcPts val="800"/>
              </a:spcBef>
              <a:spcAft>
                <a:spcPts val="0"/>
              </a:spcAft>
              <a:buSzPts val="1000"/>
              <a:buChar char="►"/>
              <a:defRPr sz="1200"/>
            </a:lvl2pPr>
            <a:lvl3pPr indent="-279400" lvl="2" marL="1371600" algn="l"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3pPr>
            <a:lvl4pPr indent="-273050" lvl="3" marL="18288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4pPr>
            <a:lvl5pPr indent="-273050" lvl="4" marL="22860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5pPr>
            <a:lvl6pPr indent="-273050" lvl="5" marL="27432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6pPr>
            <a:lvl7pPr indent="-273050" lvl="6" marL="32004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7pPr>
            <a:lvl8pPr indent="-273050" lvl="7" marL="36576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8pPr>
            <a:lvl9pPr indent="-273050" lvl="8" marL="41148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9pPr>
          </a:lstStyle>
          <a:p/>
        </p:txBody>
      </p:sp>
      <p:sp>
        <p:nvSpPr>
          <p:cNvPr id="98" name="Google Shape;98;p19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866215" y="1085850"/>
            <a:ext cx="2550798" cy="10858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entury Gothic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588462" y="1085850"/>
            <a:ext cx="3896998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04800" lvl="0" marL="457200" algn="l">
              <a:spcBef>
                <a:spcPts val="800"/>
              </a:spcBef>
              <a:spcAft>
                <a:spcPts val="0"/>
              </a:spcAft>
              <a:buSzPts val="1200"/>
              <a:buChar char="►"/>
              <a:defRPr sz="1500"/>
            </a:lvl1pPr>
            <a:lvl2pPr indent="-298450" lvl="1" marL="914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 sz="1400"/>
            </a:lvl2pPr>
            <a:lvl3pPr indent="-292100" lvl="2" marL="1371600" algn="l">
              <a:spcBef>
                <a:spcPts val="800"/>
              </a:spcBef>
              <a:spcAft>
                <a:spcPts val="0"/>
              </a:spcAft>
              <a:buSzPts val="1000"/>
              <a:buChar char="►"/>
              <a:defRPr sz="1200"/>
            </a:lvl3pPr>
            <a:lvl4pPr indent="-279400" lvl="3" marL="1828800" algn="l"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4pPr>
            <a:lvl5pPr indent="-279400" lvl="4" marL="2286000" algn="l"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5pPr>
            <a:lvl6pPr indent="-279400" lvl="5" marL="2743200" algn="l"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6pPr>
            <a:lvl7pPr indent="-279400" lvl="6" marL="3200400" algn="l"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7pPr>
            <a:lvl8pPr indent="-279400" lvl="7" marL="3657600" algn="l"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8pPr>
            <a:lvl9pPr indent="-279400" lvl="8" marL="4114800" algn="l"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9pPr>
          </a:lstStyle>
          <a:p/>
        </p:txBody>
      </p:sp>
      <p:sp>
        <p:nvSpPr>
          <p:cNvPr id="108" name="Google Shape;108;p21"/>
          <p:cNvSpPr txBox="1"/>
          <p:nvPr>
            <p:ph idx="2" type="body"/>
          </p:nvPr>
        </p:nvSpPr>
        <p:spPr>
          <a:xfrm>
            <a:off x="866215" y="2346960"/>
            <a:ext cx="2550797" cy="21716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09" name="Google Shape;109;p21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865430" y="1390644"/>
            <a:ext cx="3819679" cy="118110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Century Gothic"/>
              <a:buNone/>
              <a:defRPr b="0" sz="2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2"/>
          <p:cNvSpPr/>
          <p:nvPr>
            <p:ph idx="2" type="pic"/>
          </p:nvPr>
        </p:nvSpPr>
        <p:spPr>
          <a:xfrm>
            <a:off x="5212160" y="857250"/>
            <a:ext cx="2400300" cy="3429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866216" y="2743200"/>
            <a:ext cx="3813734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16" name="Google Shape;116;p22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866217" y="3600440"/>
            <a:ext cx="6619243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entury Gothic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3"/>
          <p:cNvSpPr/>
          <p:nvPr>
            <p:ph idx="2" type="pic"/>
          </p:nvPr>
        </p:nvSpPr>
        <p:spPr>
          <a:xfrm>
            <a:off x="866216" y="514350"/>
            <a:ext cx="6619243" cy="27305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866217" y="4025494"/>
            <a:ext cx="6619242" cy="37028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23" name="Google Shape;123;p23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3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866216" y="1085850"/>
            <a:ext cx="6619244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866216" y="2743200"/>
            <a:ext cx="6619244" cy="1771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29" name="Google Shape;129;p24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24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1181101" y="1085850"/>
            <a:ext cx="5999486" cy="17425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1447800" y="2828380"/>
            <a:ext cx="5459737" cy="25663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800"/>
              <a:buNone/>
              <a:defRPr b="0" i="0" sz="110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35" name="Google Shape;135;p25"/>
          <p:cNvSpPr txBox="1"/>
          <p:nvPr>
            <p:ph idx="2" type="body"/>
          </p:nvPr>
        </p:nvSpPr>
        <p:spPr>
          <a:xfrm>
            <a:off x="866216" y="3262993"/>
            <a:ext cx="6619244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36" name="Google Shape;136;p25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25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25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39" name="Google Shape;139;p25"/>
          <p:cNvSpPr txBox="1"/>
          <p:nvPr/>
        </p:nvSpPr>
        <p:spPr>
          <a:xfrm>
            <a:off x="673721" y="728440"/>
            <a:ext cx="601434" cy="147732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920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40" name="Google Shape;140;p25"/>
          <p:cNvSpPr txBox="1"/>
          <p:nvPr/>
        </p:nvSpPr>
        <p:spPr>
          <a:xfrm>
            <a:off x="6997867" y="1960340"/>
            <a:ext cx="601434" cy="147732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920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866216" y="2343151"/>
            <a:ext cx="6619245" cy="123988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Gothic"/>
              <a:buNone/>
              <a:defRPr b="0" sz="3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866216" y="3583036"/>
            <a:ext cx="6619244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5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4" name="Google Shape;144;p26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26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6" name="Google Shape;146;p26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474710" y="1485900"/>
            <a:ext cx="2210149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150" name="Google Shape;150;p27"/>
          <p:cNvSpPr txBox="1"/>
          <p:nvPr>
            <p:ph idx="2" type="body"/>
          </p:nvPr>
        </p:nvSpPr>
        <p:spPr>
          <a:xfrm>
            <a:off x="489347" y="2000250"/>
            <a:ext cx="2195513" cy="26920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51" name="Google Shape;151;p27"/>
          <p:cNvSpPr txBox="1"/>
          <p:nvPr>
            <p:ph idx="3" type="body"/>
          </p:nvPr>
        </p:nvSpPr>
        <p:spPr>
          <a:xfrm>
            <a:off x="2912744" y="1485900"/>
            <a:ext cx="2202181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152" name="Google Shape;152;p27"/>
          <p:cNvSpPr txBox="1"/>
          <p:nvPr>
            <p:ph idx="4" type="body"/>
          </p:nvPr>
        </p:nvSpPr>
        <p:spPr>
          <a:xfrm>
            <a:off x="2904829" y="2000250"/>
            <a:ext cx="2210095" cy="26920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53" name="Google Shape;153;p27"/>
          <p:cNvSpPr txBox="1"/>
          <p:nvPr>
            <p:ph idx="5" type="body"/>
          </p:nvPr>
        </p:nvSpPr>
        <p:spPr>
          <a:xfrm>
            <a:off x="5343525" y="1485900"/>
            <a:ext cx="2199085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154" name="Google Shape;154;p27"/>
          <p:cNvSpPr txBox="1"/>
          <p:nvPr>
            <p:ph idx="6" type="body"/>
          </p:nvPr>
        </p:nvSpPr>
        <p:spPr>
          <a:xfrm>
            <a:off x="5343525" y="2000250"/>
            <a:ext cx="2199085" cy="26920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cxnSp>
        <p:nvCxnSpPr>
          <p:cNvPr id="155" name="Google Shape;155;p27"/>
          <p:cNvCxnSpPr/>
          <p:nvPr/>
        </p:nvCxnSpPr>
        <p:spPr>
          <a:xfrm>
            <a:off x="2794607" y="1600200"/>
            <a:ext cx="0" cy="29718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6" name="Google Shape;156;p27"/>
          <p:cNvCxnSpPr/>
          <p:nvPr/>
        </p:nvCxnSpPr>
        <p:spPr>
          <a:xfrm>
            <a:off x="5221671" y="1600200"/>
            <a:ext cx="0" cy="2975161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7" name="Google Shape;157;p27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8" name="Google Shape;158;p27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9" name="Google Shape;159;p27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489347" y="3188212"/>
            <a:ext cx="2205037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163" name="Google Shape;163;p28"/>
          <p:cNvSpPr/>
          <p:nvPr>
            <p:ph idx="2" type="pic"/>
          </p:nvPr>
        </p:nvSpPr>
        <p:spPr>
          <a:xfrm>
            <a:off x="489347" y="1657350"/>
            <a:ext cx="2205037" cy="1143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4" name="Google Shape;164;p28"/>
          <p:cNvSpPr txBox="1"/>
          <p:nvPr>
            <p:ph idx="3" type="body"/>
          </p:nvPr>
        </p:nvSpPr>
        <p:spPr>
          <a:xfrm>
            <a:off x="489347" y="3620408"/>
            <a:ext cx="2205037" cy="4943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65" name="Google Shape;165;p28"/>
          <p:cNvSpPr txBox="1"/>
          <p:nvPr>
            <p:ph idx="4" type="body"/>
          </p:nvPr>
        </p:nvSpPr>
        <p:spPr>
          <a:xfrm>
            <a:off x="2917031" y="3188212"/>
            <a:ext cx="2197894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166" name="Google Shape;166;p28"/>
          <p:cNvSpPr/>
          <p:nvPr>
            <p:ph idx="5" type="pic"/>
          </p:nvPr>
        </p:nvSpPr>
        <p:spPr>
          <a:xfrm>
            <a:off x="2917030" y="1657350"/>
            <a:ext cx="2197894" cy="1143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7" name="Google Shape;167;p28"/>
          <p:cNvSpPr txBox="1"/>
          <p:nvPr>
            <p:ph idx="6" type="body"/>
          </p:nvPr>
        </p:nvSpPr>
        <p:spPr>
          <a:xfrm>
            <a:off x="2916016" y="3620408"/>
            <a:ext cx="2200805" cy="4943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68" name="Google Shape;168;p28"/>
          <p:cNvSpPr txBox="1"/>
          <p:nvPr>
            <p:ph idx="7" type="body"/>
          </p:nvPr>
        </p:nvSpPr>
        <p:spPr>
          <a:xfrm>
            <a:off x="5343525" y="3188212"/>
            <a:ext cx="2199085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169" name="Google Shape;169;p28"/>
          <p:cNvSpPr/>
          <p:nvPr>
            <p:ph idx="8" type="pic"/>
          </p:nvPr>
        </p:nvSpPr>
        <p:spPr>
          <a:xfrm>
            <a:off x="5343524" y="1657350"/>
            <a:ext cx="2199085" cy="1143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0" name="Google Shape;170;p28"/>
          <p:cNvSpPr txBox="1"/>
          <p:nvPr>
            <p:ph idx="9" type="body"/>
          </p:nvPr>
        </p:nvSpPr>
        <p:spPr>
          <a:xfrm>
            <a:off x="5343431" y="3620406"/>
            <a:ext cx="2201998" cy="4943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cxnSp>
        <p:nvCxnSpPr>
          <p:cNvPr id="171" name="Google Shape;171;p28"/>
          <p:cNvCxnSpPr/>
          <p:nvPr/>
        </p:nvCxnSpPr>
        <p:spPr>
          <a:xfrm>
            <a:off x="2794607" y="1600200"/>
            <a:ext cx="0" cy="29718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2" name="Google Shape;172;p28"/>
          <p:cNvCxnSpPr/>
          <p:nvPr/>
        </p:nvCxnSpPr>
        <p:spPr>
          <a:xfrm>
            <a:off x="5221671" y="1600200"/>
            <a:ext cx="0" cy="2975161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3" name="Google Shape;173;p28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4" name="Google Shape;174;p28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5" name="Google Shape;175;p28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 rot="5400000">
            <a:off x="2609132" y="-241959"/>
            <a:ext cx="3146611" cy="670990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79" name="Google Shape;179;p29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0" name="Google Shape;180;p29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1" name="Google Shape;181;p29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 rot="5400000">
            <a:off x="4700588" y="1850231"/>
            <a:ext cx="4369594" cy="131445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 rot="5400000">
            <a:off x="1259681" y="-104774"/>
            <a:ext cx="4026693" cy="556736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85" name="Google Shape;185;p30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6" name="Google Shape;186;p30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7" name="Google Shape;187;p30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18.xml"/><Relationship Id="rId23" Type="http://schemas.openxmlformats.org/officeDocument/2006/relationships/theme" Target="../theme/theme1.xml"/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2.xml"/><Relationship Id="rId5" Type="http://schemas.openxmlformats.org/officeDocument/2006/relationships/image" Target="../media/image2.png"/><Relationship Id="rId19" Type="http://schemas.openxmlformats.org/officeDocument/2006/relationships/slideLayout" Target="../slideLayouts/slideLayout25.xml"/><Relationship Id="rId6" Type="http://schemas.openxmlformats.org/officeDocument/2006/relationships/slideLayout" Target="../slideLayouts/slideLayout12.xml"/><Relationship Id="rId18" Type="http://schemas.openxmlformats.org/officeDocument/2006/relationships/slideLayout" Target="../slideLayouts/slideLayout24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3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6454409" y="4572000"/>
            <a:ext cx="7453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" type="body"/>
          </p:nvPr>
        </p:nvSpPr>
        <p:spPr>
          <a:xfrm>
            <a:off x="827484" y="1539688"/>
            <a:ext cx="6709906" cy="314661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200"/>
              <a:buFont typeface="Noto Sans Symbols"/>
              <a:buChar char="►"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9845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10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2100" lvl="2" marL="13716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Char char="►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79400" lvl="3" marL="18288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►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79400" lvl="4" marL="22860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►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79400" lvl="5" marL="27432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►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79400" lvl="6" marL="32004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►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79400" lvl="7" marL="36576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►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79400" lvl="8" marL="41148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►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valor-software.com/ngx-bootstrap" TargetMode="External"/><Relationship Id="rId4" Type="http://schemas.openxmlformats.org/officeDocument/2006/relationships/hyperlink" Target="https://material.angular.io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rive.google.com/file/d/1Zq2SUDdhyEO1Ii8kDdFrQG6bzLEtkcrJ/view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angular-redux/store" TargetMode="External"/><Relationship Id="rId4" Type="http://schemas.openxmlformats.org/officeDocument/2006/relationships/hyperlink" Target="https://www.npmjs.com/package/redux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ngx-translate/core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angular.io/guide/dynamic-component-loader" TargetMode="External"/><Relationship Id="rId4" Type="http://schemas.openxmlformats.org/officeDocument/2006/relationships/hyperlink" Target="https://angular.io/guide/dynamic-component-loader" TargetMode="External"/><Relationship Id="rId5" Type="http://schemas.openxmlformats.org/officeDocument/2006/relationships/hyperlink" Target="https://jaxenter.com/dynamically-create-component-angular-142720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angular.io/guide/test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7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9" Type="http://schemas.openxmlformats.org/officeDocument/2006/relationships/image" Target="../media/image14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7.png"/><Relationship Id="rId8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json-generator.com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ctrTitle"/>
          </p:nvPr>
        </p:nvSpPr>
        <p:spPr>
          <a:xfrm>
            <a:off x="1112069" y="1002821"/>
            <a:ext cx="7175759" cy="69103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</a:pPr>
            <a:r>
              <a:rPr lang="ru" sz="3000"/>
              <a:t>Teacher Journal App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0"/>
          <p:cNvSpPr txBox="1"/>
          <p:nvPr/>
        </p:nvSpPr>
        <p:spPr>
          <a:xfrm>
            <a:off x="433474" y="245850"/>
            <a:ext cx="5346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Task 2: 	Components views, Event Emiters.</a:t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5" name="Google Shape;265;p40"/>
          <p:cNvSpPr txBox="1"/>
          <p:nvPr/>
        </p:nvSpPr>
        <p:spPr>
          <a:xfrm>
            <a:off x="1577700" y="2503775"/>
            <a:ext cx="5988600" cy="16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 some functionality in components, test on mocked data.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 @Input, @Output decorators.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 *ngIf, *ngFor to iterate through mocked data in html.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 </a:t>
            </a:r>
            <a:r>
              <a:rPr lang="ru" sz="14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one of the</a:t>
            </a:r>
            <a:r>
              <a:rPr lang="ru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libs: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1)Ngx-bootstrap:</a:t>
            </a:r>
            <a:r>
              <a:rPr lang="ru" sz="2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ru" sz="14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https://valor-software.com/ngx-bootstrap</a:t>
            </a:r>
            <a:br>
              <a:rPr lang="ru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ru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2)Angular-marerial: </a:t>
            </a:r>
            <a:r>
              <a:rPr lang="ru" sz="14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https://material.angular.io/</a:t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6" name="Google Shape;266;p40"/>
          <p:cNvSpPr txBox="1"/>
          <p:nvPr/>
        </p:nvSpPr>
        <p:spPr>
          <a:xfrm>
            <a:off x="1577700" y="1694625"/>
            <a:ext cx="63411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 components views as close as possible to final views.</a:t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7" name="Google Shape;267;p40"/>
          <p:cNvSpPr txBox="1"/>
          <p:nvPr/>
        </p:nvSpPr>
        <p:spPr>
          <a:xfrm>
            <a:off x="325625" y="954675"/>
            <a:ext cx="87330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YOU CAN CREATE YOUR OWN MARKUP AND STYLES, OR USE </a:t>
            </a:r>
            <a:r>
              <a:rPr lang="ru"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FROM </a:t>
            </a:r>
            <a:r>
              <a:rPr lang="ru"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EXAMPLE.</a:t>
            </a:r>
            <a:endParaRPr sz="180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1"/>
          <p:cNvSpPr/>
          <p:nvPr/>
        </p:nvSpPr>
        <p:spPr>
          <a:xfrm>
            <a:off x="426336" y="337025"/>
            <a:ext cx="5997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Task 3: 	 Services, Routing.</a:t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3" name="Google Shape;273;p41"/>
          <p:cNvSpPr txBox="1"/>
          <p:nvPr/>
        </p:nvSpPr>
        <p:spPr>
          <a:xfrm>
            <a:off x="1504050" y="1359550"/>
            <a:ext cx="6135900" cy="27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 services: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which makes “requests” for data (do not use http so far),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convert</a:t>
            </a:r>
            <a:r>
              <a:rPr lang="ru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r>
              <a:rPr lang="ru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rs,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storage service.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Routing:</a:t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Char char="-"/>
            </a:pPr>
            <a:r>
              <a:rPr lang="ru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 ability to navigate through app tabs</a:t>
            </a:r>
            <a:r>
              <a:rPr lang="ru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Char char="-"/>
            </a:pPr>
            <a:r>
              <a:rPr lang="ru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 breadcrumbs.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Char char="-"/>
            </a:pPr>
            <a:r>
              <a:rPr lang="ru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 404 page. Routing should redirect to 404 in case of the not matched route (404 should be user-friendly and provide the ability to back to the main page).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Char char="-"/>
            </a:pPr>
            <a:r>
              <a:rPr lang="ru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 guard for edit subject/student page (ask </a:t>
            </a:r>
            <a:r>
              <a:rPr lang="ru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whether</a:t>
            </a:r>
            <a:r>
              <a:rPr lang="ru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user want to save changes before he/she leaves).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2"/>
          <p:cNvSpPr/>
          <p:nvPr/>
        </p:nvSpPr>
        <p:spPr>
          <a:xfrm>
            <a:off x="426330" y="337025"/>
            <a:ext cx="5842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Task 4: 	Pipes and DOM manipulation.</a:t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9" name="Google Shape;279;p42"/>
          <p:cNvSpPr txBox="1"/>
          <p:nvPr/>
        </p:nvSpPr>
        <p:spPr>
          <a:xfrm>
            <a:off x="1837425" y="1352207"/>
            <a:ext cx="4173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 custom pipe (e.g. for sort).</a:t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 a custom directive for highlighting student’s row - averageMark &lt; 5 - blue color, </a:t>
            </a:r>
            <a:r>
              <a:rPr lang="ru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averageMark &gt;=  5 green color.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 build-in pipes (e.g. date, uppercase, etc.).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 Angular Renderer2 class 2-3 times in project..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 &lt;ng-content&gt; 2-3 times in project.</a:t>
            </a:r>
            <a:endParaRPr sz="1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3"/>
          <p:cNvSpPr txBox="1"/>
          <p:nvPr/>
        </p:nvSpPr>
        <p:spPr>
          <a:xfrm>
            <a:off x="595227" y="342900"/>
            <a:ext cx="4377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Task 5:	RxJS, HttpClient.</a:t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5" name="Google Shape;285;p43"/>
          <p:cNvSpPr txBox="1"/>
          <p:nvPr/>
        </p:nvSpPr>
        <p:spPr>
          <a:xfrm>
            <a:off x="1406125" y="1221125"/>
            <a:ext cx="5809500" cy="13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 built-in HttpClient service.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 ability to add/delete student/subject/date.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 search bar for student table and implement server side search.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 interceptors to add headers to the requests.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 Observables.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Wrap your mock data “request” in Observable.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 functions: pipe, map, catchError, etc. from RxJs lib.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mock server use json-server(</a:t>
            </a:r>
            <a:r>
              <a:rPr lang="ru" sz="1100" u="sng">
                <a:solidFill>
                  <a:schemeClr val="hlink"/>
                </a:solidFill>
                <a:hlinkClick r:id="rId3"/>
              </a:rPr>
              <a:t>example server</a:t>
            </a:r>
            <a:r>
              <a:rPr lang="ru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r>
              <a:rPr lang="ru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or any other server implementation you like</a:t>
            </a:r>
            <a:br>
              <a:rPr lang="ru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/>
        </p:nvSpPr>
        <p:spPr>
          <a:xfrm>
            <a:off x="917700" y="1480150"/>
            <a:ext cx="6409200" cy="17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Store: </a:t>
            </a:r>
            <a:r>
              <a:rPr lang="ru" sz="1100" u="sng">
                <a:solidFill>
                  <a:schemeClr val="hlink"/>
                </a:solidFill>
                <a:hlinkClick r:id="rId3"/>
              </a:rPr>
              <a:t>https://github.com/angular-redux/store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Redux (reducers, combineReducers, etc.): </a:t>
            </a:r>
            <a:r>
              <a:rPr lang="ru" sz="1100" u="sng">
                <a:solidFill>
                  <a:schemeClr val="hlink"/>
                </a:solidFill>
                <a:hlinkClick r:id="rId4"/>
              </a:rPr>
              <a:t>https://www.npmjs.com/package/redux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 NgRx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1" name="Google Shape;291;p44"/>
          <p:cNvSpPr txBox="1"/>
          <p:nvPr/>
        </p:nvSpPr>
        <p:spPr>
          <a:xfrm>
            <a:off x="595228" y="342900"/>
            <a:ext cx="4052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Task 6:	 Redux.</a:t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2" name="Google Shape;292;p44"/>
          <p:cNvSpPr txBox="1"/>
          <p:nvPr/>
        </p:nvSpPr>
        <p:spPr>
          <a:xfrm>
            <a:off x="1422900" y="3316050"/>
            <a:ext cx="3708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 effects/epics for async operations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5"/>
          <p:cNvSpPr txBox="1"/>
          <p:nvPr/>
        </p:nvSpPr>
        <p:spPr>
          <a:xfrm>
            <a:off x="595227" y="342900"/>
            <a:ext cx="3719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Task 7:	.</a:t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8" name="Google Shape;298;p45"/>
          <p:cNvSpPr txBox="1"/>
          <p:nvPr/>
        </p:nvSpPr>
        <p:spPr>
          <a:xfrm>
            <a:off x="1739175" y="1361725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 2 locales in project: English and Russian.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Help link: </a:t>
            </a:r>
            <a:r>
              <a:rPr lang="ru" sz="1100" u="sng">
                <a:solidFill>
                  <a:schemeClr val="hlink"/>
                </a:solidFill>
                <a:hlinkClick r:id="rId3"/>
              </a:rPr>
              <a:t>https://github.com/ngx-translate/core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6"/>
          <p:cNvSpPr txBox="1"/>
          <p:nvPr/>
        </p:nvSpPr>
        <p:spPr>
          <a:xfrm>
            <a:off x="595226" y="342900"/>
            <a:ext cx="5480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Task 8:	 Custom dropdown control/picker. Forms</a:t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4" name="Google Shape;304;p46"/>
          <p:cNvSpPr txBox="1"/>
          <p:nvPr/>
        </p:nvSpPr>
        <p:spPr>
          <a:xfrm>
            <a:off x="315625" y="740450"/>
            <a:ext cx="8181900" cy="7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 separate </a:t>
            </a:r>
            <a:r>
              <a:rPr lang="ru" sz="1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independent </a:t>
            </a:r>
            <a:r>
              <a:rPr b="1" lang="ru" sz="1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component</a:t>
            </a:r>
            <a:r>
              <a:rPr lang="ru" sz="1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with </a:t>
            </a:r>
            <a:r>
              <a:rPr b="1" lang="ru" sz="1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own service</a:t>
            </a:r>
            <a:r>
              <a:rPr lang="ru" sz="1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for data request. </a:t>
            </a:r>
            <a:endParaRPr sz="12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should </a:t>
            </a:r>
            <a:r>
              <a:rPr b="1" lang="ru" sz="1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looks and works</a:t>
            </a:r>
            <a:r>
              <a:rPr lang="ru" sz="1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like </a:t>
            </a:r>
            <a:r>
              <a:rPr b="1" lang="ru" sz="1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dropdown</a:t>
            </a:r>
            <a:r>
              <a:rPr lang="ru" sz="1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Use ng_value_accessor.</a:t>
            </a:r>
            <a:r>
              <a:rPr lang="ru" sz="1200">
                <a:solidFill>
                  <a:schemeClr val="dk1"/>
                </a:solidFill>
              </a:rPr>
              <a:t> </a:t>
            </a:r>
            <a:endParaRPr sz="12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Provide an </a:t>
            </a:r>
            <a:r>
              <a:rPr b="1" lang="ru" sz="1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ability </a:t>
            </a:r>
            <a:r>
              <a:rPr lang="ru" sz="1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</a:t>
            </a:r>
            <a:r>
              <a:rPr b="1" lang="ru" sz="1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filter </a:t>
            </a:r>
            <a:r>
              <a:rPr lang="ru" sz="1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your </a:t>
            </a:r>
            <a:r>
              <a:rPr b="1" lang="ru" sz="1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</a:t>
            </a:r>
            <a:r>
              <a:rPr lang="ru" sz="1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by selecting fields in dropdown.</a:t>
            </a:r>
            <a:endParaRPr sz="12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5" name="Google Shape;305;p46"/>
          <p:cNvPicPr preferRelativeResize="0"/>
          <p:nvPr/>
        </p:nvPicPr>
        <p:blipFill rotWithShape="1">
          <a:blip r:embed="rId3">
            <a:alphaModFix/>
          </a:blip>
          <a:srcRect b="0" l="0" r="1477" t="0"/>
          <a:stretch/>
        </p:blipFill>
        <p:spPr>
          <a:xfrm>
            <a:off x="480725" y="2362962"/>
            <a:ext cx="3051075" cy="262817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46"/>
          <p:cNvSpPr txBox="1"/>
          <p:nvPr/>
        </p:nvSpPr>
        <p:spPr>
          <a:xfrm>
            <a:off x="4371250" y="2428150"/>
            <a:ext cx="4583400" cy="24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</a:t>
            </a:r>
            <a:r>
              <a:rPr lang="ru" sz="1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endParaRPr sz="12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 </a:t>
            </a:r>
            <a:r>
              <a:rPr b="1" lang="ru" sz="1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Statistics view</a:t>
            </a:r>
            <a:r>
              <a:rPr lang="ru" sz="1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display students which fit to corresponding selected fields in dropdown.</a:t>
            </a:r>
            <a:endParaRPr sz="12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You got </a:t>
            </a:r>
            <a:r>
              <a:rPr b="1" lang="ru" sz="1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 of existing subjects</a:t>
            </a:r>
            <a:r>
              <a:rPr lang="ru" sz="1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and by </a:t>
            </a:r>
            <a:r>
              <a:rPr b="1" lang="ru" sz="1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expanding </a:t>
            </a:r>
            <a:r>
              <a:rPr lang="ru" sz="1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each </a:t>
            </a:r>
            <a:r>
              <a:rPr b="1" lang="ru" sz="1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subject </a:t>
            </a:r>
            <a:r>
              <a:rPr lang="ru" sz="1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</a:t>
            </a:r>
            <a:r>
              <a:rPr b="1" lang="ru" sz="1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shows dates </a:t>
            </a:r>
            <a:r>
              <a:rPr lang="ru" sz="1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when that particular </a:t>
            </a:r>
            <a:r>
              <a:rPr b="1" lang="ru" sz="1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subject was</a:t>
            </a:r>
            <a:r>
              <a:rPr lang="ru" sz="1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</a:t>
            </a:r>
            <a:endParaRPr sz="12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By </a:t>
            </a:r>
            <a:r>
              <a:rPr b="1" lang="ru" sz="1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selecting date </a:t>
            </a:r>
            <a:r>
              <a:rPr lang="ru" sz="1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from subject it should </a:t>
            </a:r>
            <a:r>
              <a:rPr b="1" lang="ru" sz="1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filter </a:t>
            </a:r>
            <a:r>
              <a:rPr lang="ru" sz="1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 </a:t>
            </a:r>
            <a:r>
              <a:rPr b="1" lang="ru" sz="1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show students </a:t>
            </a:r>
            <a:r>
              <a:rPr lang="ru" sz="1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which </a:t>
            </a:r>
            <a:r>
              <a:rPr b="1" lang="ru" sz="1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got marks</a:t>
            </a:r>
            <a:r>
              <a:rPr lang="ru" sz="1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in </a:t>
            </a:r>
            <a:r>
              <a:rPr b="1" lang="ru" sz="1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that date </a:t>
            </a:r>
            <a:r>
              <a:rPr lang="ru" sz="1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 that subject.</a:t>
            </a:r>
            <a:endParaRPr sz="12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You can select </a:t>
            </a:r>
            <a:r>
              <a:rPr b="1" lang="ru" sz="1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multiple subjects</a:t>
            </a:r>
            <a:r>
              <a:rPr lang="ru" sz="1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b="1" lang="ru" sz="1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multiple dates</a:t>
            </a:r>
            <a:r>
              <a:rPr lang="ru" sz="1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12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Also provide an ability to </a:t>
            </a:r>
            <a:r>
              <a:rPr b="1" lang="ru" sz="1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collapse </a:t>
            </a:r>
            <a:r>
              <a:rPr lang="ru" sz="1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 </a:t>
            </a:r>
            <a:r>
              <a:rPr b="1" lang="ru" sz="1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expand, check </a:t>
            </a:r>
            <a:r>
              <a:rPr lang="ru" sz="1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 </a:t>
            </a:r>
            <a:r>
              <a:rPr b="1" lang="ru" sz="1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uncheck </a:t>
            </a:r>
            <a:r>
              <a:rPr lang="ru" sz="1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whole list.</a:t>
            </a:r>
            <a:endParaRPr sz="12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 </a:t>
            </a:r>
            <a:r>
              <a:rPr lang="ru" sz="1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Display selected dates in the dropdown field.</a:t>
            </a:r>
            <a:endParaRPr sz="12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 - optional</a:t>
            </a:r>
            <a:endParaRPr sz="12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7" name="Google Shape;307;p46"/>
          <p:cNvSpPr txBox="1"/>
          <p:nvPr/>
        </p:nvSpPr>
        <p:spPr>
          <a:xfrm>
            <a:off x="4319725" y="1455650"/>
            <a:ext cx="4145700" cy="7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You can set your own dropdown picker view and data, but it should looks and works like dropdown. </a:t>
            </a:r>
            <a:endParaRPr b="1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	</a:t>
            </a:r>
            <a:endParaRPr b="1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8" name="Google Shape;308;p46"/>
          <p:cNvSpPr txBox="1"/>
          <p:nvPr/>
        </p:nvSpPr>
        <p:spPr>
          <a:xfrm>
            <a:off x="4992475" y="2170850"/>
            <a:ext cx="2800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 use from Example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9" name="Google Shape;309;p46"/>
          <p:cNvSpPr txBox="1"/>
          <p:nvPr/>
        </p:nvSpPr>
        <p:spPr>
          <a:xfrm>
            <a:off x="528100" y="2015150"/>
            <a:ext cx="3708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Открыт: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0" name="Google Shape;31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687" y="1770850"/>
            <a:ext cx="2800200" cy="276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6"/>
          <p:cNvSpPr txBox="1"/>
          <p:nvPr/>
        </p:nvSpPr>
        <p:spPr>
          <a:xfrm>
            <a:off x="554675" y="1410338"/>
            <a:ext cx="12573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Закрыт</a:t>
            </a:r>
            <a:r>
              <a:rPr lang="ru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7"/>
          <p:cNvSpPr txBox="1"/>
          <p:nvPr/>
        </p:nvSpPr>
        <p:spPr>
          <a:xfrm>
            <a:off x="748425" y="700675"/>
            <a:ext cx="2930100" cy="30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7" name="Google Shape;31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9750" y="294600"/>
            <a:ext cx="3419675" cy="4067501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47"/>
          <p:cNvSpPr txBox="1"/>
          <p:nvPr/>
        </p:nvSpPr>
        <p:spPr>
          <a:xfrm>
            <a:off x="390125" y="294600"/>
            <a:ext cx="4387200" cy="3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Localization 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1,2 - Max length - 50 symbols, text input, numbers are not allowed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- Max length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Disable save button in case of any validation violation.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Errors should be displayed aside of input fields.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Apply red border to input fields in case of errors/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 not show required field error until touched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8"/>
          <p:cNvSpPr txBox="1"/>
          <p:nvPr/>
        </p:nvSpPr>
        <p:spPr>
          <a:xfrm>
            <a:off x="595225" y="342900"/>
            <a:ext cx="6119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Task 9:	 Dynamic components</a:t>
            </a:r>
            <a:r>
              <a:rPr lang="ru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</a:t>
            </a:r>
            <a:r>
              <a:rPr lang="ru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Components factory resolver.</a:t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4" name="Google Shape;324;p48"/>
          <p:cNvSpPr txBox="1"/>
          <p:nvPr/>
        </p:nvSpPr>
        <p:spPr>
          <a:xfrm>
            <a:off x="2071050" y="2612950"/>
            <a:ext cx="5001900" cy="1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</a:rPr>
              <a:t>Might be helpful: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u="sng">
                <a:solidFill>
                  <a:schemeClr val="hlink"/>
                </a:solidFill>
                <a:hlinkClick r:id="rId3"/>
              </a:rPr>
              <a:t>h</a:t>
            </a:r>
            <a:r>
              <a:rPr lang="ru" sz="1100" u="sng">
                <a:solidFill>
                  <a:schemeClr val="hlink"/>
                </a:solidFill>
                <a:hlinkClick r:id="rId4"/>
              </a:rPr>
              <a:t>ttps://angular.io/guide/dynamic-component-loader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u="sng">
                <a:solidFill>
                  <a:schemeClr val="hlink"/>
                </a:solidFill>
                <a:hlinkClick r:id="rId5"/>
              </a:rPr>
              <a:t>https://jaxenter.com/dynamically-create-component-angular-142720.html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5" name="Google Shape;325;p48"/>
          <p:cNvSpPr txBox="1"/>
          <p:nvPr/>
        </p:nvSpPr>
        <p:spPr>
          <a:xfrm>
            <a:off x="1693250" y="991975"/>
            <a:ext cx="6160500" cy="13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 pop-up component.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Make it dynamic.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By getting </a:t>
            </a:r>
            <a:r>
              <a:rPr b="1" lang="ru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error </a:t>
            </a:r>
            <a:r>
              <a:rPr lang="ru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 </a:t>
            </a:r>
            <a:r>
              <a:rPr b="1" lang="ru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success action</a:t>
            </a:r>
            <a:r>
              <a:rPr lang="ru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</a:t>
            </a:r>
            <a:r>
              <a:rPr i="1" lang="ru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saving subject or student</a:t>
            </a:r>
            <a:r>
              <a:rPr lang="ru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 it should shows up.</a:t>
            </a:r>
            <a:r>
              <a:rPr i="1" lang="ru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i="1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You are free with design.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9"/>
          <p:cNvSpPr txBox="1"/>
          <p:nvPr/>
        </p:nvSpPr>
        <p:spPr>
          <a:xfrm>
            <a:off x="595227" y="342900"/>
            <a:ext cx="2527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Task 10:	 Tests.</a:t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1" name="Google Shape;331;p49"/>
          <p:cNvSpPr txBox="1"/>
          <p:nvPr/>
        </p:nvSpPr>
        <p:spPr>
          <a:xfrm>
            <a:off x="1699725" y="1449200"/>
            <a:ext cx="5619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Provide some useful tests for 3-5 components/pipes/services.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2" name="Google Shape;332;p49"/>
          <p:cNvSpPr txBox="1"/>
          <p:nvPr/>
        </p:nvSpPr>
        <p:spPr>
          <a:xfrm>
            <a:off x="3071975" y="2040650"/>
            <a:ext cx="25278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u="sng">
                <a:solidFill>
                  <a:schemeClr val="hlink"/>
                </a:solidFill>
                <a:hlinkClick r:id="rId3"/>
              </a:rPr>
              <a:t>https://angular.io/guide/testing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452234" y="326600"/>
            <a:ext cx="7053542" cy="455810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Century Gothic"/>
              <a:buNone/>
            </a:pPr>
            <a:r>
              <a:rPr lang="ru" sz="2700"/>
              <a:t>Project requirements:</a:t>
            </a:r>
            <a:br>
              <a:rPr lang="ru" sz="2700"/>
            </a:br>
            <a:r>
              <a:rPr lang="ru" sz="2700"/>
              <a:t>	</a:t>
            </a:r>
            <a:r>
              <a:rPr lang="ru" sz="1800"/>
              <a:t>1. Angular 8+</a:t>
            </a:r>
            <a:br>
              <a:rPr lang="ru" sz="1800"/>
            </a:br>
            <a:r>
              <a:rPr lang="ru" sz="1800"/>
              <a:t>	2. TypeScript</a:t>
            </a:r>
            <a:br>
              <a:rPr lang="ru" sz="1800"/>
            </a:br>
            <a:r>
              <a:rPr lang="ru" sz="1800"/>
              <a:t>	3. LESS/SASS preprocessors</a:t>
            </a:r>
            <a:br>
              <a:rPr lang="ru" sz="1800"/>
            </a:br>
            <a:r>
              <a:rPr lang="ru" sz="1800"/>
              <a:t>	4. Redux</a:t>
            </a:r>
            <a:br>
              <a:rPr lang="ru" sz="1800"/>
            </a:br>
            <a:r>
              <a:rPr lang="ru" sz="1800"/>
              <a:t>	*5. Lodash</a:t>
            </a:r>
            <a:br>
              <a:rPr lang="ru" sz="1800"/>
            </a:br>
            <a:r>
              <a:rPr lang="ru" sz="1800"/>
              <a:t>	*6. ngx-bootstrap or angular material library</a:t>
            </a:r>
            <a:br>
              <a:rPr lang="ru" sz="1800"/>
            </a:br>
            <a:r>
              <a:rPr lang="ru" sz="1800"/>
              <a:t>	*7. NodeJS</a:t>
            </a:r>
            <a:br>
              <a:rPr lang="ru" sz="1800"/>
            </a:br>
            <a:r>
              <a:rPr lang="ru" sz="1800"/>
              <a:t>	*8. Database (local or remote)</a:t>
            </a:r>
            <a:br>
              <a:rPr lang="ru" sz="1800"/>
            </a:br>
            <a:r>
              <a:rPr lang="ru" sz="1800"/>
              <a:t>	*9. D3 for graphics</a:t>
            </a:r>
            <a:br>
              <a:rPr lang="ru" sz="1800"/>
            </a:br>
            <a:br>
              <a:rPr lang="ru" sz="900"/>
            </a:br>
            <a:br>
              <a:rPr lang="ru" sz="900"/>
            </a:br>
            <a:r>
              <a:rPr lang="ru" sz="2700"/>
              <a:t>* - optional</a:t>
            </a:r>
            <a:endParaRPr sz="2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0"/>
          <p:cNvSpPr txBox="1"/>
          <p:nvPr/>
        </p:nvSpPr>
        <p:spPr>
          <a:xfrm>
            <a:off x="595223" y="342900"/>
            <a:ext cx="251054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Task 11*:	 Optional views.</a:t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8" name="Google Shape;338;p50"/>
          <p:cNvSpPr txBox="1"/>
          <p:nvPr/>
        </p:nvSpPr>
        <p:spPr>
          <a:xfrm>
            <a:off x="1995825" y="1127325"/>
            <a:ext cx="3708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Markup the Statistics view. 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Markup the Export view.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9" name="Google Shape;339;p50"/>
          <p:cNvSpPr txBox="1"/>
          <p:nvPr/>
        </p:nvSpPr>
        <p:spPr>
          <a:xfrm>
            <a:off x="2034450" y="1906250"/>
            <a:ext cx="5298000" cy="27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Statistics view should display: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Gothic"/>
              <a:buAutoNum type="arabicParenR"/>
            </a:pPr>
            <a:r>
              <a:rPr lang="ru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custom dropdown from Task#8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Gothic"/>
              <a:buAutoNum type="arabicParenR"/>
            </a:pPr>
            <a:r>
              <a:rPr lang="ru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some graphics using d3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Gothic"/>
              <a:buAutoNum type="arabicParenR"/>
            </a:pPr>
            <a:r>
              <a:rPr lang="ru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table with filtered data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Export view for Pdf and Excel provides an ability to export: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Gothic"/>
              <a:buAutoNum type="arabicParenR"/>
            </a:pPr>
            <a:r>
              <a:rPr lang="ru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 of students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Gothic"/>
              <a:buAutoNum type="arabicParenR"/>
            </a:pPr>
            <a:r>
              <a:rPr lang="ru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 of subjects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*3) 	tables with marks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*4)   whatever you want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1"/>
          <p:cNvSpPr txBox="1"/>
          <p:nvPr/>
        </p:nvSpPr>
        <p:spPr>
          <a:xfrm>
            <a:off x="595223" y="342900"/>
            <a:ext cx="379935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Task 12*:	 Optional project requirements.</a:t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5" name="Google Shape;345;p51"/>
          <p:cNvSpPr txBox="1"/>
          <p:nvPr/>
        </p:nvSpPr>
        <p:spPr>
          <a:xfrm>
            <a:off x="1886400" y="1404150"/>
            <a:ext cx="61992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Connect DB, save data. It should easily installed on local machine for testing your app by mentor. Or use remote DB.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Connect NodeJS and handle all requests using it.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652799" y="462465"/>
            <a:ext cx="4490702" cy="37687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ru" sz="2400"/>
              <a:t>Project views:</a:t>
            </a:r>
            <a:br>
              <a:rPr lang="ru" sz="2400"/>
            </a:br>
            <a:br>
              <a:rPr lang="ru" sz="2400"/>
            </a:br>
            <a:r>
              <a:rPr lang="ru" sz="2400"/>
              <a:t>	1. Students</a:t>
            </a:r>
            <a:br>
              <a:rPr lang="ru" sz="2400"/>
            </a:br>
            <a:r>
              <a:rPr lang="ru" sz="2400"/>
              <a:t>	2. Subjects</a:t>
            </a:r>
            <a:br>
              <a:rPr lang="ru" sz="2400"/>
            </a:br>
            <a:r>
              <a:rPr lang="ru" sz="2400"/>
              <a:t>	3. Statistics</a:t>
            </a:r>
            <a:br>
              <a:rPr lang="ru" sz="2400"/>
            </a:br>
            <a:r>
              <a:rPr lang="ru" sz="2400"/>
              <a:t>	*4. Export</a:t>
            </a:r>
            <a:br>
              <a:rPr lang="ru" sz="2400"/>
            </a:br>
            <a:br>
              <a:rPr lang="ru" sz="2400"/>
            </a:br>
            <a:r>
              <a:rPr lang="ru" sz="2400"/>
              <a:t>* - optional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>
            <p:ph type="title"/>
          </p:nvPr>
        </p:nvSpPr>
        <p:spPr>
          <a:xfrm>
            <a:off x="892181" y="808726"/>
            <a:ext cx="7053542" cy="33772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entury Gothic"/>
              <a:buNone/>
            </a:pPr>
            <a:r>
              <a:rPr lang="ru" sz="1800"/>
              <a:t>1. Project structure, TSLint, generate mock data.</a:t>
            </a:r>
            <a:br>
              <a:rPr lang="ru" sz="1800"/>
            </a:br>
            <a:r>
              <a:rPr lang="ru" sz="1800"/>
              <a:t>2. Components, EventEmitters and mark up.</a:t>
            </a:r>
            <a:br>
              <a:rPr lang="ru" sz="1800"/>
            </a:br>
            <a:r>
              <a:rPr lang="ru" sz="1800"/>
              <a:t>3. Services, Routing.</a:t>
            </a:r>
            <a:br>
              <a:rPr lang="ru" sz="1800"/>
            </a:br>
            <a:r>
              <a:rPr lang="ru" sz="1800"/>
              <a:t>4. Pipes and DOM manipulation.</a:t>
            </a:r>
            <a:br>
              <a:rPr lang="ru" sz="1800"/>
            </a:br>
            <a:r>
              <a:rPr lang="ru" sz="1800"/>
              <a:t>5. RxJS, HttpClient.</a:t>
            </a:r>
            <a:br>
              <a:rPr lang="ru" sz="1800"/>
            </a:br>
            <a:r>
              <a:rPr lang="ru" sz="1800"/>
              <a:t>6. Redux.</a:t>
            </a:r>
            <a:br>
              <a:rPr lang="ru" sz="1800"/>
            </a:br>
            <a:r>
              <a:rPr lang="ru" sz="1800"/>
              <a:t>7. Localization.</a:t>
            </a:r>
            <a:br>
              <a:rPr lang="ru" sz="1800"/>
            </a:br>
            <a:r>
              <a:rPr lang="ru" sz="1800"/>
              <a:t>8. Custom dropdown control/picker.</a:t>
            </a:r>
            <a:br>
              <a:rPr lang="ru" sz="1800"/>
            </a:br>
            <a:r>
              <a:rPr lang="ru" sz="1800"/>
              <a:t>9. </a:t>
            </a:r>
            <a:r>
              <a:rPr lang="ru" sz="1800">
                <a:solidFill>
                  <a:schemeClr val="lt1"/>
                </a:solidFill>
              </a:rPr>
              <a:t>Dynamic components.</a:t>
            </a:r>
            <a:r>
              <a:rPr lang="ru" sz="1400">
                <a:solidFill>
                  <a:schemeClr val="lt1"/>
                </a:solidFill>
              </a:rPr>
              <a:t> </a:t>
            </a:r>
            <a:r>
              <a:rPr lang="ru" sz="1800"/>
              <a:t>Components factory resolver.</a:t>
            </a:r>
            <a:br>
              <a:rPr lang="ru" sz="1800"/>
            </a:br>
            <a:r>
              <a:rPr lang="ru" sz="1800"/>
              <a:t>10. Tests.</a:t>
            </a:r>
            <a:br>
              <a:rPr lang="ru" sz="1800"/>
            </a:br>
            <a:r>
              <a:rPr lang="ru" sz="1800"/>
              <a:t>*11. Optional views.</a:t>
            </a:r>
            <a:br>
              <a:rPr lang="ru" sz="1800"/>
            </a:br>
            <a:r>
              <a:rPr lang="ru" sz="1800"/>
              <a:t>*12. Optional project requirements.</a:t>
            </a:r>
            <a:br>
              <a:rPr lang="ru" sz="1800"/>
            </a:br>
            <a:r>
              <a:rPr lang="ru" sz="1800"/>
              <a:t>	</a:t>
            </a:r>
            <a:endParaRPr sz="1800"/>
          </a:p>
        </p:txBody>
      </p:sp>
      <p:sp>
        <p:nvSpPr>
          <p:cNvPr id="208" name="Google Shape;208;p34"/>
          <p:cNvSpPr txBox="1"/>
          <p:nvPr/>
        </p:nvSpPr>
        <p:spPr>
          <a:xfrm>
            <a:off x="621102" y="284672"/>
            <a:ext cx="958435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Tasks: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>
            <p:ph type="title"/>
          </p:nvPr>
        </p:nvSpPr>
        <p:spPr>
          <a:xfrm>
            <a:off x="484583" y="339539"/>
            <a:ext cx="7053600" cy="105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Tasks estimation </a:t>
            </a:r>
            <a:r>
              <a:rPr lang="ru" sz="1400"/>
              <a:t>(without Eikon)</a:t>
            </a:r>
            <a:endParaRPr sz="1400"/>
          </a:p>
        </p:txBody>
      </p:sp>
      <p:graphicFrame>
        <p:nvGraphicFramePr>
          <p:cNvPr id="214" name="Google Shape;214;p35"/>
          <p:cNvGraphicFramePr/>
          <p:nvPr/>
        </p:nvGraphicFramePr>
        <p:xfrm>
          <a:off x="408375" y="143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{4DDA816B-87E8-4141-B72C-A34145B53AD3}</a:tableStyleId>
              </a:tblPr>
              <a:tblGrid>
                <a:gridCol w="638400"/>
                <a:gridCol w="638400"/>
                <a:gridCol w="638400"/>
                <a:gridCol w="638400"/>
                <a:gridCol w="638400"/>
                <a:gridCol w="638400"/>
                <a:gridCol w="638400"/>
                <a:gridCol w="638400"/>
                <a:gridCol w="638400"/>
                <a:gridCol w="638400"/>
                <a:gridCol w="638400"/>
                <a:gridCol w="638400"/>
                <a:gridCol w="638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FFFFFF"/>
                          </a:solidFill>
                        </a:rPr>
                        <a:t>№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rgbClr val="FFFFFF"/>
                          </a:solidFill>
                        </a:rPr>
                        <a:t>2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rgbClr val="FFFFFF"/>
                          </a:solidFill>
                        </a:rPr>
                        <a:t>3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rgbClr val="FFFFFF"/>
                          </a:solidFill>
                        </a:rPr>
                        <a:t>4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rgbClr val="FFFFFF"/>
                          </a:solidFill>
                        </a:rPr>
                        <a:t>5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rgbClr val="FFFFFF"/>
                          </a:solidFill>
                        </a:rPr>
                        <a:t>6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rgbClr val="FFFFFF"/>
                          </a:solidFill>
                        </a:rPr>
                        <a:t>7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rgbClr val="FFFFFF"/>
                          </a:solidFill>
                        </a:rPr>
                        <a:t>8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rgbClr val="FFFFFF"/>
                          </a:solidFill>
                        </a:rPr>
                        <a:t>9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rgbClr val="FFFFFF"/>
                          </a:solidFill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rgbClr val="FFFFFF"/>
                          </a:solidFill>
                        </a:rPr>
                        <a:t>11*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rgbClr val="FFFFFF"/>
                          </a:solidFill>
                        </a:rPr>
                        <a:t>12*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">
                          <a:solidFill>
                            <a:srgbClr val="FFFFFF"/>
                          </a:solidFill>
                        </a:rPr>
                        <a:t>Days</a:t>
                      </a:r>
                      <a:endParaRPr b="1" i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">
                          <a:solidFill>
                            <a:srgbClr val="FFFFFF"/>
                          </a:solidFill>
                        </a:rPr>
                        <a:t>1</a:t>
                      </a:r>
                      <a:endParaRPr b="1" i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">
                          <a:solidFill>
                            <a:srgbClr val="FFFFFF"/>
                          </a:solidFill>
                        </a:rPr>
                        <a:t>4</a:t>
                      </a:r>
                      <a:endParaRPr b="1" i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">
                          <a:solidFill>
                            <a:srgbClr val="FFFFFF"/>
                          </a:solidFill>
                        </a:rPr>
                        <a:t>2</a:t>
                      </a:r>
                      <a:endParaRPr b="1" i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">
                          <a:solidFill>
                            <a:srgbClr val="FFFFFF"/>
                          </a:solidFill>
                        </a:rPr>
                        <a:t>2</a:t>
                      </a:r>
                      <a:endParaRPr b="1" i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">
                          <a:solidFill>
                            <a:srgbClr val="FFFFFF"/>
                          </a:solidFill>
                        </a:rPr>
                        <a:t>3</a:t>
                      </a:r>
                      <a:endParaRPr b="1" i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">
                          <a:solidFill>
                            <a:srgbClr val="FFFFFF"/>
                          </a:solidFill>
                        </a:rPr>
                        <a:t>4</a:t>
                      </a:r>
                      <a:endParaRPr b="1" i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">
                          <a:solidFill>
                            <a:srgbClr val="FFFFFF"/>
                          </a:solidFill>
                        </a:rPr>
                        <a:t>1</a:t>
                      </a:r>
                      <a:endParaRPr b="1" i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">
                          <a:solidFill>
                            <a:srgbClr val="FFFFFF"/>
                          </a:solidFill>
                        </a:rPr>
                        <a:t>3</a:t>
                      </a:r>
                      <a:endParaRPr b="1" i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">
                          <a:solidFill>
                            <a:srgbClr val="FFFFFF"/>
                          </a:solidFill>
                        </a:rPr>
                        <a:t>2</a:t>
                      </a:r>
                      <a:endParaRPr b="1" i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">
                          <a:solidFill>
                            <a:srgbClr val="FFFFFF"/>
                          </a:solidFill>
                        </a:rPr>
                        <a:t>2</a:t>
                      </a:r>
                      <a:endParaRPr b="1" i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">
                          <a:solidFill>
                            <a:srgbClr val="FFFFFF"/>
                          </a:solidFill>
                        </a:rPr>
                        <a:t>3</a:t>
                      </a:r>
                      <a:endParaRPr b="1" i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">
                          <a:solidFill>
                            <a:srgbClr val="FFFFFF"/>
                          </a:solidFill>
                        </a:rPr>
                        <a:t>3</a:t>
                      </a:r>
                      <a:endParaRPr b="1" i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5" name="Google Shape;215;p35"/>
          <p:cNvSpPr txBox="1"/>
          <p:nvPr/>
        </p:nvSpPr>
        <p:spPr>
          <a:xfrm>
            <a:off x="569350" y="2848850"/>
            <a:ext cx="56004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Total: ~</a:t>
            </a:r>
            <a:r>
              <a:rPr b="1" lang="ru" sz="24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30</a:t>
            </a:r>
            <a:r>
              <a:rPr lang="ru" sz="24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lang="ru" sz="24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days</a:t>
            </a:r>
            <a:endParaRPr sz="24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type="title"/>
          </p:nvPr>
        </p:nvSpPr>
        <p:spPr>
          <a:xfrm>
            <a:off x="462383" y="206339"/>
            <a:ext cx="7053600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ru" sz="1800"/>
              <a:t>Workflow</a:t>
            </a:r>
            <a:endParaRPr sz="1800"/>
          </a:p>
        </p:txBody>
      </p:sp>
      <p:sp>
        <p:nvSpPr>
          <p:cNvPr id="221" name="Google Shape;221;p36"/>
          <p:cNvSpPr txBox="1"/>
          <p:nvPr/>
        </p:nvSpPr>
        <p:spPr>
          <a:xfrm>
            <a:off x="888075" y="691800"/>
            <a:ext cx="7785300" cy="3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Student: </a:t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54000" lvl="0" marL="711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AutoNum type="arabicPeriod"/>
            </a:pPr>
            <a:r>
              <a:rPr lang="ru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 repository on GitHub. </a:t>
            </a:r>
            <a:endParaRPr sz="1100"/>
          </a:p>
          <a:p>
            <a:pPr indent="-254000" lvl="0" marL="711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AutoNum type="arabicPeriod"/>
            </a:pPr>
            <a:r>
              <a:rPr lang="ru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Provide </a:t>
            </a:r>
            <a:r>
              <a:rPr lang="ru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access to GitHub </a:t>
            </a:r>
            <a:r>
              <a:rPr lang="ru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repository to </a:t>
            </a:r>
            <a:r>
              <a:rPr lang="ru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your mentor.</a:t>
            </a:r>
            <a:endParaRPr sz="1100"/>
          </a:p>
          <a:p>
            <a:pPr indent="-254000" lvl="0" marL="711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AutoNum type="arabicPeriod"/>
            </a:pPr>
            <a:r>
              <a:rPr lang="ru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Each task - separate branch with corresponding name (task-1, task-2 …)</a:t>
            </a:r>
            <a:endParaRPr sz="1100"/>
          </a:p>
          <a:p>
            <a:pPr indent="-254000" lvl="0" marL="711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AutoNum type="arabicPeriod"/>
            </a:pPr>
            <a:r>
              <a:rPr lang="ru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After the finishing task – assign and send Pull Request (PR) to your mentor.</a:t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54000" lvl="0" marL="711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AutoNum type="arabicPeriod"/>
            </a:pPr>
            <a:r>
              <a:rPr lang="ru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You should briefly describe what you have done in the task in the PR.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54000" lvl="0" marL="711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AutoNum type="arabicPeriod"/>
            </a:pPr>
            <a:r>
              <a:rPr lang="ru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 task – create branch from previous branch.</a:t>
            </a:r>
            <a:endParaRPr sz="11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	(master – task-1 – task-2 – task-3 ….)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7</a:t>
            </a:r>
            <a:r>
              <a:rPr lang="ru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 </a:t>
            </a:r>
            <a:r>
              <a:rPr lang="ru" sz="14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Correcting mistakes </a:t>
            </a:r>
            <a:r>
              <a:rPr lang="ru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after mentor review</a:t>
            </a:r>
            <a:r>
              <a:rPr lang="ru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– </a:t>
            </a:r>
            <a:r>
              <a:rPr lang="ru" sz="14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branch you’re working now</a:t>
            </a:r>
            <a:r>
              <a:rPr lang="ru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br>
              <a:rPr lang="ru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ru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	(you’re on task-3, but after task-1 review you’ve got some mistakes to fix - </a:t>
            </a:r>
            <a:endParaRPr sz="11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   fix them in current branch, i.e. task-3)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8. </a:t>
            </a:r>
            <a:r>
              <a:rPr lang="ru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You </a:t>
            </a:r>
            <a:r>
              <a:rPr lang="ru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 </a:t>
            </a:r>
            <a:r>
              <a:rPr lang="ru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NOT</a:t>
            </a:r>
            <a:r>
              <a:rPr lang="ru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have </a:t>
            </a:r>
            <a:r>
              <a:rPr lang="ru" sz="14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wait </a:t>
            </a:r>
            <a:r>
              <a:rPr lang="ru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when mentor will review your </a:t>
            </a:r>
            <a:r>
              <a:rPr lang="ru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</a:t>
            </a:r>
            <a:r>
              <a:rPr lang="ru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11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Just follow the rules, do your job, correct mistakes and listen to your mentor.</a:t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2" name="Google Shape;222;p36"/>
          <p:cNvSpPr txBox="1"/>
          <p:nvPr/>
        </p:nvSpPr>
        <p:spPr>
          <a:xfrm>
            <a:off x="812400" y="3769950"/>
            <a:ext cx="4804800" cy="11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Mentor: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Review tasks.</a:t>
            </a:r>
            <a:endParaRPr sz="11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Choose your own strategy and workflow.</a:t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/>
          <p:nvPr/>
        </p:nvSpPr>
        <p:spPr>
          <a:xfrm>
            <a:off x="970754" y="779906"/>
            <a:ext cx="2014867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structure example:</a:t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8" name="Google Shape;228;p37"/>
          <p:cNvPicPr preferRelativeResize="0"/>
          <p:nvPr/>
        </p:nvPicPr>
        <p:blipFill rotWithShape="1">
          <a:blip r:embed="rId3">
            <a:alphaModFix/>
          </a:blip>
          <a:srcRect b="4121" l="0" r="0" t="0"/>
          <a:stretch/>
        </p:blipFill>
        <p:spPr>
          <a:xfrm>
            <a:off x="1077774" y="2051270"/>
            <a:ext cx="2386013" cy="1561651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7"/>
          <p:cNvSpPr txBox="1"/>
          <p:nvPr/>
        </p:nvSpPr>
        <p:spPr>
          <a:xfrm>
            <a:off x="546626" y="201150"/>
            <a:ext cx="5662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Task 1: </a:t>
            </a:r>
            <a:r>
              <a:rPr lang="ru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Project structure, TSLint, generate mock data.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0" name="Google Shape;230;p37"/>
          <p:cNvSpPr/>
          <p:nvPr/>
        </p:nvSpPr>
        <p:spPr>
          <a:xfrm rot="-1930964">
            <a:off x="3531871" y="1462135"/>
            <a:ext cx="452887" cy="12292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1" name="Google Shape;231;p37"/>
          <p:cNvPicPr preferRelativeResize="0"/>
          <p:nvPr/>
        </p:nvPicPr>
        <p:blipFill rotWithShape="1">
          <a:blip r:embed="rId4">
            <a:alphaModFix/>
          </a:blip>
          <a:srcRect b="0" l="0" r="22932" t="4716"/>
          <a:stretch/>
        </p:blipFill>
        <p:spPr>
          <a:xfrm>
            <a:off x="4198267" y="708749"/>
            <a:ext cx="1065376" cy="863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95699" y="2165841"/>
            <a:ext cx="1031956" cy="680153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7"/>
          <p:cNvSpPr/>
          <p:nvPr/>
        </p:nvSpPr>
        <p:spPr>
          <a:xfrm>
            <a:off x="3603299" y="2375429"/>
            <a:ext cx="452887" cy="12292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4" name="Google Shape;234;p37"/>
          <p:cNvPicPr preferRelativeResize="0"/>
          <p:nvPr/>
        </p:nvPicPr>
        <p:blipFill rotWithShape="1">
          <a:blip r:embed="rId6">
            <a:alphaModFix/>
          </a:blip>
          <a:srcRect b="6545" l="0" r="13757" t="0"/>
          <a:stretch/>
        </p:blipFill>
        <p:spPr>
          <a:xfrm>
            <a:off x="4195079" y="3177560"/>
            <a:ext cx="1071846" cy="601298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7"/>
          <p:cNvSpPr/>
          <p:nvPr/>
        </p:nvSpPr>
        <p:spPr>
          <a:xfrm rot="1140746">
            <a:off x="3568400" y="3247977"/>
            <a:ext cx="452887" cy="12292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6" name="Google Shape;236;p3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228253" y="4296602"/>
            <a:ext cx="1064305" cy="59056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7"/>
          <p:cNvSpPr/>
          <p:nvPr/>
        </p:nvSpPr>
        <p:spPr>
          <a:xfrm rot="2091643">
            <a:off x="3528420" y="3990051"/>
            <a:ext cx="452887" cy="12292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8" name="Google Shape;238;p37"/>
          <p:cNvPicPr preferRelativeResize="0"/>
          <p:nvPr/>
        </p:nvPicPr>
        <p:blipFill rotWithShape="1">
          <a:blip r:embed="rId8">
            <a:alphaModFix/>
          </a:blip>
          <a:srcRect b="0" l="0" r="12734" t="0"/>
          <a:stretch/>
        </p:blipFill>
        <p:spPr>
          <a:xfrm>
            <a:off x="705971" y="4329315"/>
            <a:ext cx="1028628" cy="492919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7"/>
          <p:cNvSpPr/>
          <p:nvPr/>
        </p:nvSpPr>
        <p:spPr>
          <a:xfrm rot="6786374">
            <a:off x="1260598" y="3926451"/>
            <a:ext cx="452887" cy="12292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0" name="Google Shape;240;p37"/>
          <p:cNvSpPr/>
          <p:nvPr/>
        </p:nvSpPr>
        <p:spPr>
          <a:xfrm>
            <a:off x="5418590" y="1079107"/>
            <a:ext cx="452887" cy="12292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1" name="Google Shape;241;p37"/>
          <p:cNvPicPr preferRelativeResize="0"/>
          <p:nvPr/>
        </p:nvPicPr>
        <p:blipFill rotWithShape="1">
          <a:blip r:embed="rId9">
            <a:alphaModFix/>
          </a:blip>
          <a:srcRect b="0" l="0" r="22624" t="0"/>
          <a:stretch/>
        </p:blipFill>
        <p:spPr>
          <a:xfrm>
            <a:off x="6026427" y="1991891"/>
            <a:ext cx="1001549" cy="1833283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7"/>
          <p:cNvSpPr/>
          <p:nvPr/>
        </p:nvSpPr>
        <p:spPr>
          <a:xfrm>
            <a:off x="5418591" y="2498356"/>
            <a:ext cx="452887" cy="12292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3" name="Google Shape;243;p3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026427" y="478038"/>
            <a:ext cx="1315064" cy="132506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7"/>
          <p:cNvSpPr/>
          <p:nvPr/>
        </p:nvSpPr>
        <p:spPr>
          <a:xfrm rot="5400000">
            <a:off x="2402023" y="3893299"/>
            <a:ext cx="452887" cy="12292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5" name="Google Shape;245;p3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170148" y="4184960"/>
            <a:ext cx="1121700" cy="78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type="title"/>
          </p:nvPr>
        </p:nvSpPr>
        <p:spPr>
          <a:xfrm>
            <a:off x="484575" y="957076"/>
            <a:ext cx="70536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Century Gothic"/>
              <a:buNone/>
            </a:pPr>
            <a:r>
              <a:rPr lang="ru" sz="2100"/>
              <a:t>For creating and manipulating mock data </a:t>
            </a:r>
            <a:br>
              <a:rPr lang="ru" sz="2100"/>
            </a:br>
            <a:r>
              <a:rPr lang="ru" sz="2100"/>
              <a:t>	– use JSON Data Generator</a:t>
            </a:r>
            <a:endParaRPr sz="2100"/>
          </a:p>
        </p:txBody>
      </p:sp>
      <p:sp>
        <p:nvSpPr>
          <p:cNvPr id="251" name="Google Shape;251;p38"/>
          <p:cNvSpPr txBox="1"/>
          <p:nvPr/>
        </p:nvSpPr>
        <p:spPr>
          <a:xfrm>
            <a:off x="2479251" y="3388550"/>
            <a:ext cx="3389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https://www.json-generator.com/</a:t>
            </a:r>
            <a:endParaRPr sz="140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2" name="Google Shape;252;p38"/>
          <p:cNvSpPr txBox="1"/>
          <p:nvPr/>
        </p:nvSpPr>
        <p:spPr>
          <a:xfrm>
            <a:off x="1417125" y="2038150"/>
            <a:ext cx="4814400" cy="8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Steps: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Generate json objects with any fields you want.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Download generated json file.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Put it in the project.</a:t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3" name="Google Shape;253;p38"/>
          <p:cNvSpPr txBox="1"/>
          <p:nvPr/>
        </p:nvSpPr>
        <p:spPr>
          <a:xfrm>
            <a:off x="484610" y="201050"/>
            <a:ext cx="6760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Task 1: </a:t>
            </a:r>
            <a:r>
              <a:rPr lang="ru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Project structure, TSLint, generate mock data.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9"/>
          <p:cNvSpPr txBox="1"/>
          <p:nvPr/>
        </p:nvSpPr>
        <p:spPr>
          <a:xfrm>
            <a:off x="1443150" y="1879350"/>
            <a:ext cx="65052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				TSLint</a:t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Change project global </a:t>
            </a:r>
            <a:r>
              <a:rPr i="1" lang="ru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tslint.json </a:t>
            </a:r>
            <a:r>
              <a:rPr lang="ru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</a:t>
            </a:r>
            <a:r>
              <a:rPr i="1" lang="ru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tslint.json</a:t>
            </a:r>
            <a:r>
              <a:rPr lang="ru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in folder “./additional-docs”</a:t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9" name="Google Shape;259;p39"/>
          <p:cNvSpPr txBox="1"/>
          <p:nvPr/>
        </p:nvSpPr>
        <p:spPr>
          <a:xfrm>
            <a:off x="484610" y="201050"/>
            <a:ext cx="6760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Task 1: </a:t>
            </a:r>
            <a:r>
              <a:rPr lang="ru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Project structure, TSLint, generate mock data.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