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62" r:id="rId3"/>
    <p:sldId id="263" r:id="rId4"/>
    <p:sldId id="264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E771-A7B5-468F-BA0A-55CD57502719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4956F-3917-4F5C-BD10-51886E825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96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defTabSz="990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E1170-2195-4009-9F56-268806C8346E}" type="slidenum">
              <a:rPr kumimoji="0" lang="de-DE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90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9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96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defTabSz="990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E1170-2195-4009-9F56-268806C8346E}" type="slidenum">
              <a:rPr kumimoji="0" lang="de-DE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90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96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defTabSz="990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E1170-2195-4009-9F56-268806C8346E}" type="slidenum">
              <a:rPr kumimoji="0" lang="de-DE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90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8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963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defTabSz="990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E1170-2195-4009-9F56-268806C8346E}" type="slidenum">
              <a:rPr kumimoji="0" lang="de-DE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90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1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4247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A102-3C51-4E77-A8C5-7815E995520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D6084F-D34A-436F-B11A-54994642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0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A102-3C51-4E77-A8C5-7815E995520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D6084F-D34A-436F-B11A-54994642B4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058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A102-3C51-4E77-A8C5-7815E995520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D6084F-D34A-436F-B11A-54994642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3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A102-3C51-4E77-A8C5-7815E995520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D6084F-D34A-436F-B11A-54994642B4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478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A102-3C51-4E77-A8C5-7815E995520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D6084F-D34A-436F-B11A-54994642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88788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3310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9199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434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0817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038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8639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0864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2594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1324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A102-3C51-4E77-A8C5-7815E9955203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D6084F-D34A-436F-B11A-54994642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6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>
          <a:xfrm>
            <a:off x="2241811" y="0"/>
            <a:ext cx="7690252" cy="66315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PREDICTIVE MAINTENANCE ANALYTICS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326383" y="472272"/>
            <a:ext cx="10450285" cy="6008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200" b="1" dirty="0"/>
              <a:t>Motivation: For most engineering industries (manufacturing, aviation, mining, oil &amp; gas, etc.), downtime due to unanticipated equipment failures can be very costly. </a:t>
            </a:r>
          </a:p>
          <a:p>
            <a:pPr>
              <a:lnSpc>
                <a:spcPct val="150000"/>
              </a:lnSpc>
            </a:pPr>
            <a:endParaRPr lang="en-US" altLang="en-US" sz="600" b="1" dirty="0"/>
          </a:p>
          <a:p>
            <a:pPr>
              <a:lnSpc>
                <a:spcPct val="150000"/>
              </a:lnSpc>
            </a:pPr>
            <a:r>
              <a:rPr lang="en-US" altLang="en-US" sz="2200" b="1" dirty="0"/>
              <a:t>On average, the True Downtime Cost (TDC) for automotive manufacturers is USD 22,000/min. (</a:t>
            </a:r>
            <a:r>
              <a:rPr lang="en-US" altLang="en-US" sz="2200" b="1" dirty="0">
                <a:solidFill>
                  <a:srgbClr val="FF0000"/>
                </a:solidFill>
              </a:rPr>
              <a:t>i.e. $1.3M per month!!) </a:t>
            </a:r>
            <a:r>
              <a:rPr lang="en-US" altLang="en-US" sz="2200" b="1" dirty="0">
                <a:solidFill>
                  <a:schemeClr val="tx1"/>
                </a:solidFill>
              </a:rPr>
              <a:t>[Tran &amp; Pham, 2016]</a:t>
            </a:r>
          </a:p>
          <a:p>
            <a:pPr>
              <a:lnSpc>
                <a:spcPct val="150000"/>
              </a:lnSpc>
            </a:pPr>
            <a:endParaRPr lang="en-US" altLang="en-US" sz="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200" b="1" dirty="0">
                <a:solidFill>
                  <a:srgbClr val="FF0000"/>
                </a:solidFill>
              </a:rPr>
              <a:t>Acc. To MESA (2016), only 14% of member companies use manufacturing data in analytics.</a:t>
            </a:r>
          </a:p>
          <a:p>
            <a:pPr>
              <a:lnSpc>
                <a:spcPct val="150000"/>
              </a:lnSpc>
            </a:pPr>
            <a:endParaRPr lang="en-US" altLang="en-US" sz="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200" b="1" dirty="0"/>
              <a:t>How Can We Reduce Downtime Cost from Mission-Critical Equipment Failures?</a:t>
            </a:r>
          </a:p>
        </p:txBody>
      </p:sp>
    </p:spTree>
    <p:extLst>
      <p:ext uri="{BB962C8B-B14F-4D97-AF65-F5344CB8AC3E}">
        <p14:creationId xmlns:p14="http://schemas.microsoft.com/office/powerpoint/2010/main" val="1685551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>
          <a:xfrm>
            <a:off x="2241811" y="0"/>
            <a:ext cx="7690252" cy="66315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PREDICTIVE MAINTENANCE ANALYTICS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62224" y="1004835"/>
            <a:ext cx="4853353" cy="6148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200" b="1" dirty="0"/>
              <a:t>The Data: Aircraft Engine Data from NASA Ames Prognostics Data Repository</a:t>
            </a:r>
          </a:p>
          <a:p>
            <a:pPr>
              <a:lnSpc>
                <a:spcPct val="150000"/>
              </a:lnSpc>
            </a:pPr>
            <a:r>
              <a:rPr lang="en-US" altLang="en-US" sz="2200" b="1" dirty="0"/>
              <a:t>Project Goals:</a:t>
            </a:r>
          </a:p>
          <a:p>
            <a:pPr lvl="1">
              <a:lnSpc>
                <a:spcPct val="150000"/>
              </a:lnSpc>
            </a:pPr>
            <a:r>
              <a:rPr lang="en-US" altLang="en-US" sz="2200" b="1" dirty="0"/>
              <a:t>To build a ML model for predicting imminent machine failure</a:t>
            </a:r>
          </a:p>
          <a:p>
            <a:pPr lvl="1">
              <a:lnSpc>
                <a:spcPct val="150000"/>
              </a:lnSpc>
            </a:pPr>
            <a:r>
              <a:rPr lang="en-US" altLang="en-US" sz="2200" b="1" dirty="0"/>
              <a:t>To build a regression model for predicting the remaining useful life (RUL)</a:t>
            </a:r>
          </a:p>
        </p:txBody>
      </p:sp>
    </p:spTree>
    <p:extLst>
      <p:ext uri="{BB962C8B-B14F-4D97-AF65-F5344CB8AC3E}">
        <p14:creationId xmlns:p14="http://schemas.microsoft.com/office/powerpoint/2010/main" val="4206774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12" y="1326384"/>
            <a:ext cx="9826737" cy="5303486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241811" y="0"/>
            <a:ext cx="7690252" cy="66315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PREDICTIVE MAINTENANCE ANALYTICS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088927" y="514094"/>
            <a:ext cx="4620567" cy="581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2200" b="1" dirty="0">
                <a:solidFill>
                  <a:srgbClr val="7030A0"/>
                </a:solidFill>
              </a:rPr>
              <a:t>INITIAL 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1145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Tutorial: Introduction to Recommender Systems, ACM SAC 2010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462087"/>
            <a:ext cx="8963025" cy="3933825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3978395" y="663152"/>
            <a:ext cx="4620567" cy="581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2200" b="1" dirty="0">
                <a:solidFill>
                  <a:srgbClr val="7030A0"/>
                </a:solidFill>
              </a:rPr>
              <a:t>INITIAL EXPLORATORY ANALYSIS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250873" y="113770"/>
            <a:ext cx="7690252" cy="66315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PREDICTIVE MAINTENANCE ANALYTICS</a:t>
            </a:r>
          </a:p>
        </p:txBody>
      </p:sp>
    </p:spTree>
    <p:extLst>
      <p:ext uri="{BB962C8B-B14F-4D97-AF65-F5344CB8AC3E}">
        <p14:creationId xmlns:p14="http://schemas.microsoft.com/office/powerpoint/2010/main" val="202248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>
          <a:xfrm>
            <a:off x="1668026" y="249422"/>
            <a:ext cx="8651631" cy="66315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PRELIMINARY MODEL TRAINING  &amp;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764517"/>
              </p:ext>
            </p:extLst>
          </p:nvPr>
        </p:nvGraphicFramePr>
        <p:xfrm>
          <a:off x="7839682" y="4583130"/>
          <a:ext cx="4164666" cy="20426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5565">
                  <a:extLst>
                    <a:ext uri="{9D8B030D-6E8A-4147-A177-3AD203B41FA5}">
                      <a16:colId xmlns:a16="http://schemas.microsoft.com/office/drawing/2014/main" val="1337359356"/>
                    </a:ext>
                  </a:extLst>
                </a:gridCol>
                <a:gridCol w="1590879">
                  <a:extLst>
                    <a:ext uri="{9D8B030D-6E8A-4147-A177-3AD203B41FA5}">
                      <a16:colId xmlns:a16="http://schemas.microsoft.com/office/drawing/2014/main" val="1545574583"/>
                    </a:ext>
                  </a:extLst>
                </a:gridCol>
                <a:gridCol w="1388222">
                  <a:extLst>
                    <a:ext uri="{9D8B030D-6E8A-4147-A177-3AD203B41FA5}">
                      <a16:colId xmlns:a16="http://schemas.microsoft.com/office/drawing/2014/main" val="211224857"/>
                    </a:ext>
                  </a:extLst>
                </a:gridCol>
              </a:tblGrid>
              <a:tr h="701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51894"/>
                  </a:ext>
                </a:extLst>
              </a:tr>
              <a:tr h="701290">
                <a:tc>
                  <a:txBody>
                    <a:bodyPr/>
                    <a:lstStyle/>
                    <a:p>
                      <a:r>
                        <a:rPr lang="en-US" b="1" dirty="0"/>
                        <a:t>Actual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67820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006738"/>
                  </a:ext>
                </a:extLst>
              </a:tr>
              <a:tr h="400737">
                <a:tc>
                  <a:txBody>
                    <a:bodyPr/>
                    <a:lstStyle/>
                    <a:p>
                      <a:r>
                        <a:rPr lang="en-US" b="1" dirty="0"/>
                        <a:t>Actual 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2174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682" y="1218633"/>
            <a:ext cx="4164666" cy="32009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1587641" y="761848"/>
            <a:ext cx="5868236" cy="602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/>
              <a:t>Performed binary classification</a:t>
            </a:r>
          </a:p>
          <a:p>
            <a:r>
              <a:rPr lang="en-US" altLang="en-US" sz="2200" b="1" dirty="0"/>
              <a:t>10-fold cross-validation</a:t>
            </a:r>
          </a:p>
          <a:p>
            <a:r>
              <a:rPr lang="en-US" altLang="en-US" sz="2200" b="1" dirty="0"/>
              <a:t>Models: k-NN, Logistic Regression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Logit Model Results:</a:t>
            </a:r>
          </a:p>
          <a:p>
            <a:pPr lvl="1"/>
            <a:r>
              <a:rPr lang="en-US" altLang="en-US" sz="2200" b="1" dirty="0"/>
              <a:t>Train Accuracy: 93.1%</a:t>
            </a:r>
          </a:p>
          <a:p>
            <a:pPr lvl="1"/>
            <a:r>
              <a:rPr lang="en-US" altLang="en-US" sz="2200" b="1" dirty="0"/>
              <a:t>Test Accuracy: 93.1%</a:t>
            </a:r>
          </a:p>
          <a:p>
            <a:pPr lvl="1"/>
            <a:r>
              <a:rPr lang="en-US" altLang="en-US" sz="2200" b="1" dirty="0"/>
              <a:t>ROC AUC: 0.984</a:t>
            </a:r>
          </a:p>
          <a:p>
            <a:endParaRPr lang="en-US" altLang="en-US" sz="2200" b="1" dirty="0"/>
          </a:p>
          <a:p>
            <a:r>
              <a:rPr lang="en-US" altLang="en-US" sz="2200" b="1" dirty="0"/>
              <a:t>K-NN Model Results:</a:t>
            </a:r>
          </a:p>
          <a:p>
            <a:pPr lvl="1"/>
            <a:r>
              <a:rPr lang="en-US" altLang="en-US" sz="2200" b="1" dirty="0"/>
              <a:t>Train Accuracy: 97.07%</a:t>
            </a:r>
          </a:p>
          <a:p>
            <a:pPr lvl="1"/>
            <a:r>
              <a:rPr lang="en-US" altLang="en-US" sz="2200" b="1" dirty="0"/>
              <a:t>Test Accuracy: 96.40%</a:t>
            </a:r>
          </a:p>
          <a:p>
            <a:pPr lvl="1"/>
            <a:r>
              <a:rPr lang="en-US" altLang="en-US" sz="2200" b="1" dirty="0"/>
              <a:t>ROC AUC: 0.987</a:t>
            </a:r>
          </a:p>
        </p:txBody>
      </p:sp>
    </p:spTree>
    <p:extLst>
      <p:ext uri="{BB962C8B-B14F-4D97-AF65-F5344CB8AC3E}">
        <p14:creationId xmlns:p14="http://schemas.microsoft.com/office/powerpoint/2010/main" val="39024826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>
          <a:xfrm>
            <a:off x="1266091" y="170861"/>
            <a:ext cx="10028255" cy="66315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PROPOSED FUTURE WORK AT DATA INCUBATOR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77294" y="1080198"/>
            <a:ext cx="11605847" cy="5571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800" b="1" dirty="0"/>
              <a:t>Further Exploratory Analysis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/>
              <a:t>Feature Engineering / Feature Selection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/>
              <a:t>Model Training Using Different Algorithms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/>
              <a:t>Upsampling / Increasing penalty for False Negative predictions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/>
              <a:t>Model Parameter Tuning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/>
              <a:t>Model Performance Evaluation</a:t>
            </a:r>
          </a:p>
          <a:p>
            <a:pPr>
              <a:lnSpc>
                <a:spcPct val="150000"/>
              </a:lnSpc>
            </a:pPr>
            <a:r>
              <a:rPr lang="en-US" altLang="en-US" sz="2800" b="1" dirty="0"/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35007243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272</Words>
  <Application>Microsoft Office PowerPoint</Application>
  <PresentationFormat>Widescreen</PresentationFormat>
  <Paragraphs>53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PREDICTIVE MAINTENANCE ANALYTICS</vt:lpstr>
      <vt:lpstr>PREDICTIVE MAINTENANCE ANALYTICS</vt:lpstr>
      <vt:lpstr>PREDICTIVE MAINTENANCE ANALYTICS</vt:lpstr>
      <vt:lpstr>PREDICTIVE MAINTENANCE ANALYTICS</vt:lpstr>
      <vt:lpstr>PRELIMINARY MODEL TRAINING  &amp; RESULTS</vt:lpstr>
      <vt:lpstr>PROPOSED FUTURE WORK AT DATA INCUBATOR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User-based nearest-neighbor collaborative filtering (2)</dc:title>
  <dc:creator>Godfred</dc:creator>
  <cp:lastModifiedBy>Godfred</cp:lastModifiedBy>
  <cp:revision>14</cp:revision>
  <dcterms:created xsi:type="dcterms:W3CDTF">2017-05-01T05:53:57Z</dcterms:created>
  <dcterms:modified xsi:type="dcterms:W3CDTF">2017-05-01T13:51:58Z</dcterms:modified>
</cp:coreProperties>
</file>