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5" r:id="rId1"/>
  </p:sldMasterIdLst>
  <p:sldIdLst>
    <p:sldId id="257" r:id="rId2"/>
    <p:sldId id="258" r:id="rId3"/>
    <p:sldId id="268" r:id="rId4"/>
    <p:sldId id="474" r:id="rId5"/>
    <p:sldId id="495" r:id="rId6"/>
    <p:sldId id="472" r:id="rId7"/>
    <p:sldId id="496" r:id="rId8"/>
    <p:sldId id="497" r:id="rId9"/>
    <p:sldId id="498" r:id="rId10"/>
    <p:sldId id="499" r:id="rId11"/>
    <p:sldId id="500" r:id="rId12"/>
    <p:sldId id="493" r:id="rId13"/>
    <p:sldId id="502" r:id="rId14"/>
    <p:sldId id="503" r:id="rId15"/>
    <p:sldId id="501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433" r:id="rId27"/>
    <p:sldId id="5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EAE953-6C23-4679-92C7-8F9A4DF2D4F8}">
          <p14:sldIdLst>
            <p14:sldId id="257"/>
            <p14:sldId id="258"/>
            <p14:sldId id="268"/>
            <p14:sldId id="474"/>
            <p14:sldId id="495"/>
            <p14:sldId id="472"/>
            <p14:sldId id="496"/>
            <p14:sldId id="497"/>
            <p14:sldId id="498"/>
            <p14:sldId id="499"/>
            <p14:sldId id="500"/>
            <p14:sldId id="493"/>
            <p14:sldId id="502"/>
            <p14:sldId id="503"/>
            <p14:sldId id="501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433"/>
            <p14:sldId id="5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0918-24C4-4C65-BCD2-A1073E66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90124-920F-4661-8502-2A9E8AA4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B469-18CE-437A-9571-86EFC9F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4FF1-368E-420E-A12A-DBFDDBF1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0F29-F596-407D-8A92-7AC5719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6F9E-4749-4034-884F-F06C6BBC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D4D6-5EBA-49A8-965D-11644BD2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7235-DBE8-41A7-B715-1C2B2D1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757D-805C-40E7-8A4A-BB20B174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75BB-8F57-4244-93F7-C131EAC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31E43-8B62-4AC1-8DDD-96EE880EA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36E68-8D63-4993-B66F-7AC9A918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A063-7050-46AE-A6E8-BD1FB779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8D8E-AD5A-4A25-B479-319F457D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A6ED-6664-431C-A59E-2D6F29A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8BF0-895B-4E3C-94FE-967BC28F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4D7F-F6AB-4722-AC4F-CAB4882B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6DB1-3DA2-4E3E-88E0-0FE343E2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7E44-049E-4542-A95F-6F90236E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6385-833C-466F-A0D2-0A2AF73A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0EB8-9E05-4956-9402-6794DFE2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D413-5B2B-4E6C-B133-6346C856E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8BD0-2C60-4506-A6CD-46F72584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B8CF-32D5-402C-854B-134865D4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37A7-5F62-492F-B8BE-2C6E4C2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80F3-9337-4C67-B7D4-C4BE1E29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3B42-8207-42FC-B4E5-13B36F4AB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B3732-E49A-433D-B1A3-A75DA920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6D6ED-CAB6-4838-9210-961EC28F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F0ECA-A47C-4C48-A6C1-4C7D081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AB12A-59F1-41A4-B72F-2DCC0D88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6EB8-D6BE-4E8B-B5E8-DA57E666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F0507-D89B-421C-AEBD-6BBD0212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35F83-E138-44CC-9F1E-878315C3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B2DCE-BACF-491A-AF51-EB29447D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C3DA2-4604-4254-93A1-D4C3690E0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CB288-6288-47A2-AED7-C7FA8A2D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AB706-3577-4FB4-AFF1-B80E619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CA148-F53C-45E2-B627-562FA39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1792-0DE3-419F-9D29-A90E7617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2C6BE-50EF-4228-A2CF-8D8D5D8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E776D-F9D9-448B-8A0B-9B20186B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181FC-AD48-46A5-BEB9-89378294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D5A49-0595-4545-9C1D-6E74B669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6F6F6-DF1C-41A1-B234-2C8CA283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F862-EDEF-48D6-961D-B2CF3416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399F-510D-4907-8E47-14073185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B560-6DA7-45E1-9003-6199FC41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6A58E-AAAA-4E9D-8DCD-93C2DAAE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0E28-DF56-439C-A0D4-496E3344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50E08-82EA-43B6-BE3C-C2C61022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0270-FDA2-4B9B-980F-5A57EBB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33CE-E1A4-4CE2-89D3-61E027DD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E7CD2-0F8A-43DF-8DAE-61DC21853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E9006-F14C-485D-9CED-E15C004C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A5823-EF01-4968-AC37-F1404CB6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BDC85-FBCD-4224-A038-BF1800C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46F23-9970-43C8-9E8A-4C614424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9E13A-51EC-4117-B42D-74C9C78F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22E3B-3D07-48A0-8972-EDC14FC9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4408-17B4-4BC8-80E2-302A0FF83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3073-2E9D-4635-8F3D-113FDD36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E4E9-FD49-414E-A195-EBBE7AE6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r.maheindr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bit.ly%2F3faAsee%3Ffbclid%3DIwAR0OkMP_uKBZYDSUCaOFzFVBSiQzMWt9ojqnjveeKO6pQiFZDI1p3ECr5aA&amp;h=AT02wZekJbEEuV_egCKXWDXnewuhkRN_gwM6QNAYOxbFG3CGv9KujEPfIp825JBr0kOVhI_7o5xkyExaou8ScskxorGdk1bjuOcWSp5ePCWuQLp1-0kefU9pSu6Z2znikMMkC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76" y="2007574"/>
            <a:ext cx="10788700" cy="1261628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Python </a:t>
            </a: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Opencv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327" y="4321633"/>
            <a:ext cx="4947856" cy="1022296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Yan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Myo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 Aung </a:t>
            </a:r>
          </a:p>
          <a:p>
            <a:pPr algn="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ME(Electronic)</a:t>
            </a:r>
          </a:p>
          <a:p>
            <a:pPr algn="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Jump Into Python</a:t>
            </a:r>
          </a:p>
          <a:p>
            <a:pPr algn="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mr.maheindra@gmail.com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pPr algn="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09795838275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RGB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F22D0-48E7-4FE8-AB8D-8D949BE07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2" y="1979720"/>
            <a:ext cx="3431961" cy="343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3F5509-7DD6-4D5B-B747-9BDE69E28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46" y="2202050"/>
            <a:ext cx="602032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RGB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16756-0FE9-421D-A2A9-25635DAD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1" y="1009317"/>
            <a:ext cx="9423637" cy="53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4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9003782" cy="875488"/>
          </a:xfrm>
        </p:spPr>
        <p:txBody>
          <a:bodyPr>
            <a:normAutofit/>
          </a:bodyPr>
          <a:lstStyle/>
          <a:p>
            <a:r>
              <a:rPr lang="en-US" b="1" dirty="0"/>
              <a:t>How does a computer read an image?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C55D3-CEEF-4398-BC3D-C64FB4A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39" y="2005790"/>
            <a:ext cx="838272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275275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Grayscale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CA90C-C52F-4AE7-BD55-6E0D20C99429}"/>
              </a:ext>
            </a:extLst>
          </p:cNvPr>
          <p:cNvSpPr txBox="1"/>
          <p:nvPr/>
        </p:nvSpPr>
        <p:spPr>
          <a:xfrm>
            <a:off x="538953" y="1228571"/>
            <a:ext cx="877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A grayscale image is a data matrix whose values represent intensities of one image pixel.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Grayscale image has only single channel and pixel intensity varies between 0 (black) to 255(white).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 It usually has shades of gray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60295-920F-48C5-A53F-33661163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1" y="3169328"/>
            <a:ext cx="7613667" cy="2720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222A4-B6FB-4C2E-AFAD-4B25EC16A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65" y="2538320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77" y="2998432"/>
            <a:ext cx="3491510" cy="8611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Grayscale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94712-69ED-4B13-8E8F-51478C76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7" y="896644"/>
            <a:ext cx="7906400" cy="52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Grayscale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08940-98A6-43B2-AC97-2FEF19C5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87" y="1621355"/>
            <a:ext cx="6917823" cy="45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Binary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CA90C-C52F-4AE7-BD55-6E0D20C99429}"/>
              </a:ext>
            </a:extLst>
          </p:cNvPr>
          <p:cNvSpPr txBox="1"/>
          <p:nvPr/>
        </p:nvSpPr>
        <p:spPr>
          <a:xfrm>
            <a:off x="636607" y="1699088"/>
            <a:ext cx="88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In a binary image, each pixel has one of only two discrete values: 1 or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6CCDC-8D5A-4AA9-83E8-87069872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06" y="2970551"/>
            <a:ext cx="4648200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A85EF-AEF3-4692-A4AA-D9CFB8432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4" y="2946739"/>
            <a:ext cx="5924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6447774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Introduction to OpenCV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CA90C-C52F-4AE7-BD55-6E0D20C99429}"/>
              </a:ext>
            </a:extLst>
          </p:cNvPr>
          <p:cNvSpPr txBox="1"/>
          <p:nvPr/>
        </p:nvSpPr>
        <p:spPr>
          <a:xfrm>
            <a:off x="334766" y="1985768"/>
            <a:ext cx="659869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OpenCV was originally developed in 1999 by Intel, but later, it was supported by Willow Garage.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Written in optimized C/C++, the library can take advantage of multi-core processing.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It supports a wide variety of programming languages such as C++, Python, Java interface and supports Windows, Linux, Mac OS, iOS and Android.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OpenCV was designed for computational efficiency and with a strong focus on real-time applications.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The library has more than 2500 optimized algorithms, which includes a comprehensive set of both classic and state-of-the-art computer vision and machine learning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6E218-0D5A-4AF2-85FC-431621E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19" y="1447061"/>
            <a:ext cx="3622415" cy="4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6447774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Python IDE (Spyder)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636607" y="1447061"/>
            <a:ext cx="682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Download Anaconda from following link :</a:t>
            </a:r>
          </a:p>
          <a:p>
            <a:r>
              <a:rPr lang="en-US" i="1" u="sng" dirty="0"/>
              <a:t>https://www.anaconda.com/products/individual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356DD-B49A-4926-BC09-46584A07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" y="2428733"/>
            <a:ext cx="11103302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6447774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Install OpenCV in </a:t>
            </a:r>
            <a:r>
              <a:rPr lang="en-US" b="1" dirty="0" err="1">
                <a:solidFill>
                  <a:srgbClr val="002060"/>
                </a:solidFill>
              </a:rPr>
              <a:t>Syder</a:t>
            </a:r>
            <a:r>
              <a:rPr lang="en-US" b="1" dirty="0">
                <a:solidFill>
                  <a:srgbClr val="002060"/>
                </a:solidFill>
              </a:rPr>
              <a:t> 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636607" y="1597982"/>
            <a:ext cx="682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After Install Anaconda in your PC:</a:t>
            </a:r>
          </a:p>
          <a:p>
            <a:endParaRPr lang="en-US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Step 1: Launch the Anaconda prompt from the start menu</a:t>
            </a:r>
          </a:p>
          <a:p>
            <a:endParaRPr lang="en-US" b="1" i="1" u="sng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86507-30E6-494D-AB1D-79F42F84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39" y="185737"/>
            <a:ext cx="3714750" cy="648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3C733-11F1-4767-97CB-CABCFB8AE28C}"/>
              </a:ext>
            </a:extLst>
          </p:cNvPr>
          <p:cNvSpPr txBox="1"/>
          <p:nvPr/>
        </p:nvSpPr>
        <p:spPr>
          <a:xfrm>
            <a:off x="636607" y="3330917"/>
            <a:ext cx="571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You have to launch the prompt by Right-clicking and choosing “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Run as Administrator”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execute with administrator privileges. 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This is critical.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32" y="509429"/>
            <a:ext cx="3080477" cy="99089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FF6F7-C920-4F69-8739-2099097DA231}"/>
              </a:ext>
            </a:extLst>
          </p:cNvPr>
          <p:cNvSpPr txBox="1"/>
          <p:nvPr/>
        </p:nvSpPr>
        <p:spPr>
          <a:xfrm>
            <a:off x="772432" y="1411550"/>
            <a:ext cx="59923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Image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of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RGB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Grayscale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Binary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 to OpenCV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Python 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Install OpenCV in Spyder 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254867" y="142043"/>
            <a:ext cx="682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b="1" i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You will see similar prompt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57BE6-D2DE-47F7-8EB0-264AD58D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35" y="1247775"/>
            <a:ext cx="8334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254867" y="142043"/>
            <a:ext cx="6820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b="1" i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Type the following command in prompt: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conda</a:t>
            </a:r>
            <a:r>
              <a:rPr lang="en-US" sz="2400" dirty="0">
                <a:solidFill>
                  <a:srgbClr val="FF0000"/>
                </a:solidFill>
              </a:rPr>
              <a:t> install -c </a:t>
            </a:r>
            <a:r>
              <a:rPr lang="en-US" sz="2400" dirty="0" err="1">
                <a:solidFill>
                  <a:srgbClr val="FF0000"/>
                </a:solidFill>
              </a:rPr>
              <a:t>conda</a:t>
            </a:r>
            <a:r>
              <a:rPr lang="en-US" sz="2400" dirty="0">
                <a:solidFill>
                  <a:srgbClr val="FF0000"/>
                </a:solidFill>
              </a:rPr>
              <a:t>-forge </a:t>
            </a:r>
            <a:r>
              <a:rPr lang="en-US" sz="2400" dirty="0" err="1">
                <a:solidFill>
                  <a:srgbClr val="FF0000"/>
                </a:solidFill>
              </a:rPr>
              <a:t>opencv</a:t>
            </a:r>
            <a:endParaRPr lang="en-US" sz="2400" b="1" i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54298-B074-4D92-858B-A70DF989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531213"/>
            <a:ext cx="83343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9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405786" y="133165"/>
            <a:ext cx="8835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The prompt will show that…“solving environment”. It will take quite a bit of time….</a:t>
            </a:r>
            <a:endParaRPr lang="en-US" b="1" i="1" u="sng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96528-ACCA-4211-B5A5-8888F321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90" y="1266825"/>
            <a:ext cx="8334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405786" y="133165"/>
            <a:ext cx="11330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One the environment is resolved by </a:t>
            </a:r>
            <a:r>
              <a:rPr lang="en-US" b="1" dirty="0" err="1">
                <a:solidFill>
                  <a:srgbClr val="7030A0"/>
                </a:solidFill>
                <a:latin typeface="Comic Sans MS" panose="030F0702030302020204" pitchFamily="66" charset="0"/>
              </a:rPr>
              <a:t>conda</a:t>
            </a: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…it will list the packages (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opencv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libopencv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py-opencv</a:t>
            </a: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) that will be installed in your system….</a:t>
            </a:r>
          </a:p>
          <a:p>
            <a:r>
              <a:rPr lang="en-US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Enter ‘y’ to proceed the installation….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1BFC8-DBE4-4EDD-A1A5-BF8B42DAF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9" y="1695774"/>
            <a:ext cx="8334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405786" y="133165"/>
            <a:ext cx="11330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Wait for a while..(</a:t>
            </a:r>
            <a:r>
              <a:rPr lang="en-US" b="1" u="sng" dirty="0" err="1">
                <a:solidFill>
                  <a:srgbClr val="7030A0"/>
                </a:solidFill>
                <a:latin typeface="Comic Sans MS" panose="030F0702030302020204" pitchFamily="66" charset="0"/>
              </a:rPr>
              <a:t>conda</a:t>
            </a:r>
            <a:r>
              <a:rPr lang="en-US" b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 install required package)</a:t>
            </a:r>
          </a:p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After the installation, your computer is ready to use in class..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51A2B-273B-4FCB-A442-76D4D656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19" y="1061621"/>
            <a:ext cx="9334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854B8-1287-48AC-BD03-9AC760A02393}"/>
              </a:ext>
            </a:extLst>
          </p:cNvPr>
          <p:cNvSpPr txBox="1"/>
          <p:nvPr/>
        </p:nvSpPr>
        <p:spPr>
          <a:xfrm>
            <a:off x="405786" y="133165"/>
            <a:ext cx="11330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Wait for a while..(</a:t>
            </a:r>
            <a:r>
              <a:rPr lang="en-US" b="1" u="sng" dirty="0" err="1">
                <a:solidFill>
                  <a:srgbClr val="7030A0"/>
                </a:solidFill>
                <a:latin typeface="Comic Sans MS" panose="030F0702030302020204" pitchFamily="66" charset="0"/>
              </a:rPr>
              <a:t>conda</a:t>
            </a:r>
            <a:r>
              <a:rPr lang="en-US" b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 install required package)</a:t>
            </a:r>
          </a:p>
          <a:p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After the installation, your computer is ready to use in class..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51A2B-273B-4FCB-A442-76D4D656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19" y="1061621"/>
            <a:ext cx="9334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47891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hlinkClick r:id="rId2"/>
              </a:rPr>
              <a:t>https://bit.ly/3faAsee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2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2493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Thank you for your attention!!!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endParaRPr lang="en-US" sz="5400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ABAFB-3352-413C-8858-50BFEDEB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8" y="1540558"/>
            <a:ext cx="6636219" cy="377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ECC0D-3286-439D-ADBC-119628C1822B}"/>
              </a:ext>
            </a:extLst>
          </p:cNvPr>
          <p:cNvSpPr txBox="1"/>
          <p:nvPr/>
        </p:nvSpPr>
        <p:spPr>
          <a:xfrm>
            <a:off x="313679" y="1890117"/>
            <a:ext cx="494190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92D050"/>
              </a:solidFill>
              <a:latin typeface="Bradley Hand ITC" panose="03070402050302030203" pitchFamily="66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Computer Vision is a field of deep learning that enables machines to see, identify and process images like humans.</a:t>
            </a:r>
          </a:p>
          <a:p>
            <a:endParaRPr lang="en-US" sz="4000" b="1" dirty="0">
              <a:solidFill>
                <a:srgbClr val="92D050"/>
              </a:solidFill>
              <a:latin typeface="Bradley Hand ITC" panose="03070402050302030203" pitchFamily="66" charset="0"/>
            </a:endParaRP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44EEB5-288C-4107-8BE6-83BD4E67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1525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9ECC70-0201-4931-BB2A-1B2C11F0C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8" y="2028765"/>
            <a:ext cx="4976859" cy="2800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E383B-8F61-469E-8B86-B73CE6E884FD}"/>
              </a:ext>
            </a:extLst>
          </p:cNvPr>
          <p:cNvSpPr txBox="1"/>
          <p:nvPr/>
        </p:nvSpPr>
        <p:spPr>
          <a:xfrm>
            <a:off x="617923" y="2196881"/>
            <a:ext cx="49768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Comic Sans MS" panose="030F0702030302020204" pitchFamily="66" charset="0"/>
              </a:rPr>
              <a:t>one picture is worth a thousand words….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8F3731-4527-444A-AD8F-6F2CB618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4126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Pixel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8FDEB-688B-463A-ACCA-2F4FB0F632F2}"/>
              </a:ext>
            </a:extLst>
          </p:cNvPr>
          <p:cNvSpPr txBox="1"/>
          <p:nvPr/>
        </p:nvSpPr>
        <p:spPr>
          <a:xfrm>
            <a:off x="858549" y="3135730"/>
            <a:ext cx="460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The word “pixel” means a picture element.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69DC-CE71-4D75-AC53-225312DB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64" y="1447061"/>
            <a:ext cx="4484334" cy="44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7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8FDEB-688B-463A-ACCA-2F4FB0F632F2}"/>
              </a:ext>
            </a:extLst>
          </p:cNvPr>
          <p:cNvSpPr txBox="1"/>
          <p:nvPr/>
        </p:nvSpPr>
        <p:spPr>
          <a:xfrm>
            <a:off x="494564" y="2601996"/>
            <a:ext cx="571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An Image is a 2D array value ,or a matrix of square pixel arranged in columns and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4F995-44B5-464B-BE5A-EF064E45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58" y="647283"/>
            <a:ext cx="38290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Type of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8FDEB-688B-463A-ACCA-2F4FB0F632F2}"/>
              </a:ext>
            </a:extLst>
          </p:cNvPr>
          <p:cNvSpPr txBox="1"/>
          <p:nvPr/>
        </p:nvSpPr>
        <p:spPr>
          <a:xfrm>
            <a:off x="914400" y="2741824"/>
            <a:ext cx="723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RGB Image (color)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Grayscale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Binary Image</a:t>
            </a:r>
          </a:p>
        </p:txBody>
      </p:sp>
    </p:spTree>
    <p:extLst>
      <p:ext uri="{BB962C8B-B14F-4D97-AF65-F5344CB8AC3E}">
        <p14:creationId xmlns:p14="http://schemas.microsoft.com/office/powerpoint/2010/main" val="18482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RGB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F120F-892D-437F-A310-4D07C695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6" y="2183906"/>
            <a:ext cx="5280454" cy="3295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361132-838B-463A-8CB6-73D138AF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16" y="2722434"/>
            <a:ext cx="3225966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5842-B5A7-498D-ACBF-BCD4362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571573"/>
            <a:ext cx="4606031" cy="8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RGB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07CFA-7D8F-4F7B-AA92-A2E01C11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9" y="2455536"/>
            <a:ext cx="5427846" cy="2327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1D4E5-DAAE-4D7A-A7BB-93AF5486D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90" y="1880971"/>
            <a:ext cx="467742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520</Words>
  <Application>Microsoft Office PowerPoint</Application>
  <PresentationFormat>Widescreen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Bradley Hand ITC</vt:lpstr>
      <vt:lpstr>Brush Script MT</vt:lpstr>
      <vt:lpstr>Calibri</vt:lpstr>
      <vt:lpstr>Calibri Light</vt:lpstr>
      <vt:lpstr>Comic Sans MS</vt:lpstr>
      <vt:lpstr>Segoe Print</vt:lpstr>
      <vt:lpstr>Office Theme</vt:lpstr>
      <vt:lpstr>Python Opencv Workshop</vt:lpstr>
      <vt:lpstr>Agenda</vt:lpstr>
      <vt:lpstr>Image Processing</vt:lpstr>
      <vt:lpstr>Image Processing</vt:lpstr>
      <vt:lpstr>Pixel</vt:lpstr>
      <vt:lpstr>Image</vt:lpstr>
      <vt:lpstr>Type of Images</vt:lpstr>
      <vt:lpstr>RGB Image</vt:lpstr>
      <vt:lpstr>RGB Image</vt:lpstr>
      <vt:lpstr>RGB Image</vt:lpstr>
      <vt:lpstr>RGB Image</vt:lpstr>
      <vt:lpstr>How does a computer read an image?</vt:lpstr>
      <vt:lpstr>Grayscale Image</vt:lpstr>
      <vt:lpstr>Grayscale Image</vt:lpstr>
      <vt:lpstr>Grayscale Image</vt:lpstr>
      <vt:lpstr>Binary Image</vt:lpstr>
      <vt:lpstr>Introduction to OpenCV</vt:lpstr>
      <vt:lpstr>Python IDE (Spyder)</vt:lpstr>
      <vt:lpstr>Install OpenCV in Syder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https://bit.ly/3faAsee</vt:lpstr>
      <vt:lpstr>Thank you for your attention!!!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2020-02-14T07:03:42Z</dcterms:created>
  <dcterms:modified xsi:type="dcterms:W3CDTF">2020-07-29T06:07:13Z</dcterms:modified>
</cp:coreProperties>
</file>