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858585"/>
        </a:fontRef>
        <a:srgbClr val="858585"/>
      </a:tcTxStyle>
      <a:tcStyle>
        <a:tcBdr>
          <a:left>
            <a:ln w="3175" cap="flat">
              <a:solidFill>
                <a:srgbClr val="4780AA"/>
              </a:solidFill>
              <a:prstDash val="solid"/>
              <a:miter lim="400000"/>
            </a:ln>
          </a:left>
          <a:right>
            <a:ln w="3175" cap="flat">
              <a:solidFill>
                <a:srgbClr val="4780AA"/>
              </a:solidFill>
              <a:prstDash val="solid"/>
              <a:miter lim="400000"/>
            </a:ln>
          </a:right>
          <a:top>
            <a:ln w="3175" cap="flat">
              <a:solidFill>
                <a:srgbClr val="4780AA"/>
              </a:solidFill>
              <a:prstDash val="solid"/>
              <a:miter lim="400000"/>
            </a:ln>
          </a:top>
          <a:bottom>
            <a:ln w="3175" cap="flat">
              <a:solidFill>
                <a:srgbClr val="4780AA"/>
              </a:solidFill>
              <a:prstDash val="solid"/>
              <a:miter lim="400000"/>
            </a:ln>
          </a:bottom>
          <a:insideH>
            <a:ln w="3175" cap="flat">
              <a:solidFill>
                <a:srgbClr val="4780AA"/>
              </a:solidFill>
              <a:prstDash val="solid"/>
              <a:miter lim="400000"/>
            </a:ln>
          </a:insideH>
          <a:insideV>
            <a:ln w="3175" cap="flat">
              <a:solidFill>
                <a:srgbClr val="4780AA"/>
              </a:solidFill>
              <a:prstDash val="solid"/>
              <a:miter lim="400000"/>
            </a:ln>
          </a:insideV>
        </a:tcBdr>
        <a:fill>
          <a:noFill/>
        </a:fill>
      </a:tcStyle>
    </a:wholeTbl>
    <a:band2H>
      <a:tcTxStyle b="def" i="def"/>
      <a:tcStyle>
        <a:tcBdr/>
        <a:fill>
          <a:solidFill>
            <a:srgbClr val="B9C4C8">
              <a:alpha val="30000"/>
            </a:srgbClr>
          </a:solidFill>
        </a:fill>
      </a:tcStyle>
    </a:band2H>
    <a:firstCol>
      <a:tcTxStyle b="off" i="off">
        <a:fontRef idx="minor">
          <a:srgbClr val="FFFFFF"/>
        </a:fontRef>
        <a:srgbClr val="FFFFFF"/>
      </a:tcTxStyle>
      <a:tcStyle>
        <a:tcBdr>
          <a:left>
            <a:ln w="3175" cap="flat">
              <a:solidFill>
                <a:srgbClr val="4780AA"/>
              </a:solidFill>
              <a:prstDash val="solid"/>
              <a:miter lim="400000"/>
            </a:ln>
          </a:left>
          <a:right>
            <a:ln w="3175" cap="flat">
              <a:solidFill>
                <a:srgbClr val="4780AA"/>
              </a:solidFill>
              <a:prstDash val="solid"/>
              <a:miter lim="400000"/>
            </a:ln>
          </a:right>
          <a:top>
            <a:ln w="3175" cap="flat">
              <a:solidFill>
                <a:srgbClr val="4780AA"/>
              </a:solidFill>
              <a:prstDash val="solid"/>
              <a:miter lim="400000"/>
            </a:ln>
          </a:top>
          <a:bottom>
            <a:ln w="3175" cap="flat">
              <a:solidFill>
                <a:srgbClr val="4780AA"/>
              </a:solidFill>
              <a:prstDash val="solid"/>
              <a:miter lim="400000"/>
            </a:ln>
          </a:bottom>
          <a:insideH>
            <a:ln w="3175" cap="flat">
              <a:solidFill>
                <a:srgbClr val="4780AA"/>
              </a:solidFill>
              <a:prstDash val="solid"/>
              <a:miter lim="400000"/>
            </a:ln>
          </a:insideH>
          <a:insideV>
            <a:ln w="3175"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3175" cap="flat">
              <a:solidFill>
                <a:srgbClr val="4780AA"/>
              </a:solidFill>
              <a:prstDash val="solid"/>
              <a:miter lim="400000"/>
            </a:ln>
          </a:left>
          <a:right>
            <a:ln w="3175" cap="flat">
              <a:solidFill>
                <a:srgbClr val="4780AA"/>
              </a:solidFill>
              <a:prstDash val="solid"/>
              <a:miter lim="400000"/>
            </a:ln>
          </a:right>
          <a:top>
            <a:ln w="12700" cap="flat">
              <a:solidFill>
                <a:srgbClr val="4780AA"/>
              </a:solidFill>
              <a:prstDash val="solid"/>
              <a:miter lim="400000"/>
            </a:ln>
          </a:top>
          <a:bottom>
            <a:ln w="3175" cap="flat">
              <a:solidFill>
                <a:srgbClr val="4780AA"/>
              </a:solidFill>
              <a:prstDash val="solid"/>
              <a:miter lim="400000"/>
            </a:ln>
          </a:bottom>
          <a:insideH>
            <a:ln w="3175" cap="flat">
              <a:solidFill>
                <a:srgbClr val="4780AA"/>
              </a:solidFill>
              <a:prstDash val="solid"/>
              <a:miter lim="400000"/>
            </a:ln>
          </a:insideH>
          <a:insideV>
            <a:ln w="3175" cap="flat">
              <a:solidFill>
                <a:srgbClr val="4780AA"/>
              </a:solidFill>
              <a:prstDash val="solid"/>
              <a:miter lim="400000"/>
            </a:ln>
          </a:insideV>
        </a:tcBdr>
        <a:fill>
          <a:noFill/>
        </a:fill>
      </a:tcStyle>
    </a:lastRow>
    <a:firstRow>
      <a:tcTxStyle b="off" i="off">
        <a:fontRef idx="minor">
          <a:srgbClr val="FFFFFF"/>
        </a:fontRef>
        <a:srgbClr val="FFFFFF"/>
      </a:tcTxStyle>
      <a:tcStyle>
        <a:tcBdr>
          <a:left>
            <a:ln w="3175" cap="flat">
              <a:solidFill>
                <a:srgbClr val="4780AA"/>
              </a:solidFill>
              <a:prstDash val="solid"/>
              <a:miter lim="400000"/>
            </a:ln>
          </a:left>
          <a:right>
            <a:ln w="3175" cap="flat">
              <a:solidFill>
                <a:srgbClr val="4780AA"/>
              </a:solidFill>
              <a:prstDash val="solid"/>
              <a:miter lim="400000"/>
            </a:ln>
          </a:right>
          <a:top>
            <a:ln w="3175" cap="flat">
              <a:solidFill>
                <a:srgbClr val="4780AA"/>
              </a:solidFill>
              <a:prstDash val="solid"/>
              <a:miter lim="400000"/>
            </a:ln>
          </a:top>
          <a:bottom>
            <a:ln w="3175" cap="flat">
              <a:solidFill>
                <a:srgbClr val="4780AA"/>
              </a:solidFill>
              <a:prstDash val="solid"/>
              <a:miter lim="400000"/>
            </a:ln>
          </a:bottom>
          <a:insideH>
            <a:ln w="3175" cap="flat">
              <a:solidFill>
                <a:srgbClr val="4780AA"/>
              </a:solidFill>
              <a:prstDash val="solid"/>
              <a:miter lim="400000"/>
            </a:ln>
          </a:insideH>
          <a:insideV>
            <a:ln w="3175"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b="def" i="def"/>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3175"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3175"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175" cap="flat">
              <a:noFill/>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noFill/>
        </a:fill>
      </a:tcStyle>
    </a:wholeTbl>
    <a:band2H>
      <a:tcTxStyle b="def" i="def"/>
      <a:tcStyle>
        <a:tcBdr/>
        <a:fill>
          <a:solidFill>
            <a:srgbClr val="C4C4C4">
              <a:alpha val="30000"/>
            </a:srgbClr>
          </a:solidFill>
        </a:fill>
      </a:tcStyle>
    </a:band2H>
    <a:firstCol>
      <a:tcTxStyle b="off" i="off">
        <a:fontRef idx="minor">
          <a:srgbClr val="FFFFFF"/>
        </a:fontRef>
        <a:srgbClr val="FFFFFF"/>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4B4B4B"/>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noFill/>
        </a:fill>
      </a:tcStyle>
    </a:lastRow>
    <a:firstRow>
      <a:tcTxStyle b="off" i="off">
        <a:fontRef idx="minor">
          <a:srgbClr val="FFFFFF"/>
        </a:fontRef>
        <a:srgbClr val="FFFFFF"/>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3175" cap="flat">
              <a:solidFill>
                <a:srgbClr val="868685"/>
              </a:solidFill>
              <a:prstDash val="solid"/>
              <a:miter lim="400000"/>
            </a:ln>
          </a:top>
          <a:bottom>
            <a:ln w="3175" cap="flat">
              <a:solidFill>
                <a:srgbClr val="868685"/>
              </a:solidFill>
              <a:prstDash val="solid"/>
              <a:miter lim="400000"/>
            </a:ln>
          </a:bottom>
          <a:insideH>
            <a:ln w="3175" cap="flat">
              <a:solidFill>
                <a:srgbClr val="868685"/>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D5CBC0">
              <a:alpha val="39000"/>
            </a:srgbClr>
          </a:solidFill>
        </a:fill>
      </a:tcStyle>
    </a:band2H>
    <a:firstCol>
      <a:tcTxStyle b="off" i="off">
        <a:fontRef idx="minor">
          <a:srgbClr val="858585"/>
        </a:fontRef>
        <a:srgbClr val="858585"/>
      </a:tcTxStyle>
      <a:tcStyle>
        <a:tcBdr>
          <a:left>
            <a:ln w="3175" cap="flat">
              <a:solidFill>
                <a:srgbClr val="868685"/>
              </a:solidFill>
              <a:prstDash val="solid"/>
              <a:miter lim="400000"/>
            </a:ln>
          </a:left>
          <a:right>
            <a:ln w="3175" cap="flat">
              <a:solidFill>
                <a:srgbClr val="868685"/>
              </a:solidFill>
              <a:prstDash val="solid"/>
              <a:miter lim="400000"/>
            </a:ln>
          </a:right>
          <a:top>
            <a:ln w="3175" cap="flat">
              <a:solidFill>
                <a:srgbClr val="868685"/>
              </a:solidFill>
              <a:prstDash val="solid"/>
              <a:miter lim="400000"/>
            </a:ln>
          </a:top>
          <a:bottom>
            <a:ln w="3175" cap="flat">
              <a:solidFill>
                <a:srgbClr val="868685"/>
              </a:solidFill>
              <a:prstDash val="solid"/>
              <a:miter lim="400000"/>
            </a:ln>
          </a:bottom>
          <a:insideH>
            <a:ln w="3175" cap="flat">
              <a:solidFill>
                <a:srgbClr val="868685"/>
              </a:solidFill>
              <a:prstDash val="solid"/>
              <a:miter lim="400000"/>
            </a:ln>
          </a:insideH>
          <a:insideV>
            <a:ln w="3175"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175" cap="flat">
              <a:solidFill>
                <a:srgbClr val="9A3C00"/>
              </a:solidFill>
              <a:prstDash val="solid"/>
              <a:miter lim="400000"/>
            </a:ln>
          </a:top>
          <a:bottom>
            <a:ln w="3175" cap="flat">
              <a:solidFill>
                <a:srgbClr val="9A3C00"/>
              </a:solidFill>
              <a:prstDash val="solid"/>
              <a:miter lim="400000"/>
            </a:ln>
          </a:bottom>
          <a:insideH>
            <a:ln w="3175"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3175" cap="flat">
              <a:solidFill>
                <a:srgbClr val="9A3C00"/>
              </a:solidFill>
              <a:prstDash val="solid"/>
              <a:miter lim="400000"/>
            </a:ln>
          </a:top>
          <a:bottom>
            <a:ln w="3175" cap="flat">
              <a:solidFill>
                <a:srgbClr val="9A3C00"/>
              </a:solidFill>
              <a:prstDash val="solid"/>
              <a:miter lim="400000"/>
            </a:ln>
          </a:bottom>
          <a:insideH>
            <a:ln w="3175"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12700" cap="flat">
              <a:solidFill>
                <a:srgbClr val="685948">
                  <a:alpha val="62000"/>
                </a:srgbClr>
              </a:solidFill>
              <a:prstDash val="solid"/>
              <a:miter lim="400000"/>
            </a:ln>
          </a:left>
          <a:right>
            <a:ln w="12700" cap="flat">
              <a:solidFill>
                <a:srgbClr val="685948">
                  <a:alpha val="62000"/>
                </a:srgbClr>
              </a:solidFill>
              <a:prstDash val="solid"/>
              <a:miter lim="400000"/>
            </a:ln>
          </a:right>
          <a:top>
            <a:ln w="12700" cap="flat">
              <a:solidFill>
                <a:srgbClr val="685948">
                  <a:alpha val="62000"/>
                </a:srgbClr>
              </a:solidFill>
              <a:prstDash val="solid"/>
              <a:miter lim="400000"/>
            </a:ln>
          </a:top>
          <a:bottom>
            <a:ln w="12700" cap="flat">
              <a:solidFill>
                <a:srgbClr val="685948">
                  <a:alpha val="62000"/>
                </a:srgbClr>
              </a:solidFill>
              <a:prstDash val="solid"/>
              <a:miter lim="400000"/>
            </a:ln>
          </a:bottom>
          <a:insideH>
            <a:ln w="12700" cap="flat">
              <a:solidFill>
                <a:srgbClr val="685948">
                  <a:alpha val="62000"/>
                </a:srgbClr>
              </a:solidFill>
              <a:prstDash val="solid"/>
              <a:miter lim="400000"/>
            </a:ln>
          </a:insideH>
          <a:insideV>
            <a:ln w="12700" cap="flat">
              <a:solidFill>
                <a:srgbClr val="685948">
                  <a:alpha val="62000"/>
                </a:srgbClr>
              </a:solidFill>
              <a:prstDash val="solid"/>
              <a:miter lim="400000"/>
            </a:ln>
          </a:insideV>
        </a:tcBdr>
        <a:fill>
          <a:noFill/>
        </a:fill>
      </a:tcStyle>
    </a:wholeTbl>
    <a:band2H>
      <a:tcTxStyle b="def" i="def"/>
      <a:tcStyle>
        <a:tcBdr/>
        <a:fill>
          <a:solidFill>
            <a:srgbClr val="685948">
              <a:alpha val="15000"/>
            </a:srgbClr>
          </a:solidFill>
        </a:fill>
      </a:tcStyle>
    </a:band2H>
    <a:firstCol>
      <a:tcTxStyle b="off" i="off">
        <a:fontRef idx="minor">
          <a:srgbClr val="FFFFFF"/>
        </a:fontRef>
        <a:srgbClr val="FFFFFF"/>
      </a:tcTxStyle>
      <a:tcStyle>
        <a:tcBdr>
          <a:left>
            <a:ln w="12700" cap="flat">
              <a:solidFill>
                <a:srgbClr val="685948">
                  <a:alpha val="62000"/>
                </a:srgbClr>
              </a:solidFill>
              <a:prstDash val="solid"/>
              <a:miter lim="400000"/>
            </a:ln>
          </a:left>
          <a:right>
            <a:ln w="12700" cap="flat">
              <a:solidFill>
                <a:srgbClr val="685948">
                  <a:alpha val="62000"/>
                </a:srgbClr>
              </a:solidFill>
              <a:prstDash val="solid"/>
              <a:miter lim="400000"/>
            </a:ln>
          </a:right>
          <a:top>
            <a:ln w="12700" cap="flat">
              <a:solidFill>
                <a:srgbClr val="160F02">
                  <a:alpha val="70000"/>
                </a:srgbClr>
              </a:solidFill>
              <a:prstDash val="solid"/>
              <a:miter lim="400000"/>
            </a:ln>
          </a:top>
          <a:bottom>
            <a:ln w="12700" cap="flat">
              <a:solidFill>
                <a:srgbClr val="160F02">
                  <a:alpha val="70000"/>
                </a:srgbClr>
              </a:solidFill>
              <a:prstDash val="solid"/>
              <a:miter lim="400000"/>
            </a:ln>
          </a:bottom>
          <a:insideH>
            <a:ln w="12700" cap="flat">
              <a:solidFill>
                <a:srgbClr val="160F02">
                  <a:alpha val="70000"/>
                </a:srgbClr>
              </a:solidFill>
              <a:prstDash val="solid"/>
              <a:miter lim="400000"/>
            </a:ln>
          </a:insideH>
          <a:insideV>
            <a:ln w="127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12700" cap="flat">
              <a:solidFill>
                <a:srgbClr val="685948">
                  <a:alpha val="62000"/>
                </a:srgbClr>
              </a:solidFill>
              <a:prstDash val="solid"/>
              <a:miter lim="400000"/>
            </a:ln>
          </a:left>
          <a:right>
            <a:ln w="12700" cap="flat">
              <a:solidFill>
                <a:srgbClr val="685948">
                  <a:alpha val="62000"/>
                </a:srgbClr>
              </a:solidFill>
              <a:prstDash val="solid"/>
              <a:miter lim="400000"/>
            </a:ln>
          </a:right>
          <a:top>
            <a:ln w="12700" cap="flat">
              <a:solidFill>
                <a:srgbClr val="685948">
                  <a:alpha val="62000"/>
                </a:srgbClr>
              </a:solidFill>
              <a:prstDash val="solid"/>
              <a:miter lim="400000"/>
            </a:ln>
          </a:top>
          <a:bottom>
            <a:ln w="12700" cap="flat">
              <a:solidFill>
                <a:srgbClr val="685948">
                  <a:alpha val="62000"/>
                </a:srgbClr>
              </a:solidFill>
              <a:prstDash val="solid"/>
              <a:miter lim="400000"/>
            </a:ln>
          </a:bottom>
          <a:insideH>
            <a:ln w="12700" cap="flat">
              <a:solidFill>
                <a:srgbClr val="685948">
                  <a:alpha val="62000"/>
                </a:srgbClr>
              </a:solidFill>
              <a:prstDash val="solid"/>
              <a:miter lim="400000"/>
            </a:ln>
          </a:insideH>
          <a:insideV>
            <a:ln w="127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12700" cap="flat">
              <a:solidFill>
                <a:srgbClr val="685948">
                  <a:alpha val="62000"/>
                </a:srgbClr>
              </a:solidFill>
              <a:prstDash val="solid"/>
              <a:miter lim="400000"/>
            </a:ln>
          </a:left>
          <a:right>
            <a:ln w="12700" cap="flat">
              <a:solidFill>
                <a:srgbClr val="685948">
                  <a:alpha val="62000"/>
                </a:srgbClr>
              </a:solidFill>
              <a:prstDash val="solid"/>
              <a:miter lim="400000"/>
            </a:ln>
          </a:right>
          <a:top>
            <a:ln w="12700" cap="flat">
              <a:solidFill>
                <a:srgbClr val="685948">
                  <a:alpha val="62000"/>
                </a:srgbClr>
              </a:solidFill>
              <a:prstDash val="solid"/>
              <a:miter lim="400000"/>
            </a:ln>
          </a:top>
          <a:bottom>
            <a:ln w="12700" cap="flat">
              <a:solidFill>
                <a:srgbClr val="685948">
                  <a:alpha val="62000"/>
                </a:srgbClr>
              </a:solidFill>
              <a:prstDash val="solid"/>
              <a:miter lim="400000"/>
            </a:ln>
          </a:bottom>
          <a:insideH>
            <a:ln w="12700" cap="flat">
              <a:solidFill>
                <a:srgbClr val="685948">
                  <a:alpha val="62000"/>
                </a:srgbClr>
              </a:solidFill>
              <a:prstDash val="solid"/>
              <a:miter lim="400000"/>
            </a:ln>
          </a:insideH>
          <a:insideV>
            <a:ln w="127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3175" cap="flat">
              <a:solidFill>
                <a:schemeClr val="accent1">
                  <a:hueOff val="-313507"/>
                  <a:satOff val="34334"/>
                  <a:lumOff val="-8266"/>
                  <a:alpha val="62000"/>
                </a:schemeClr>
              </a:solidFill>
              <a:prstDash val="solid"/>
              <a:miter lim="400000"/>
            </a:ln>
          </a:top>
          <a:bottom>
            <a:ln w="3175" cap="flat">
              <a:solidFill>
                <a:schemeClr val="accent1">
                  <a:hueOff val="-313507"/>
                  <a:satOff val="34334"/>
                  <a:lumOff val="-8266"/>
                  <a:alpha val="62000"/>
                </a:schemeClr>
              </a:solidFill>
              <a:prstDash val="solid"/>
              <a:miter lim="400000"/>
            </a:ln>
          </a:bottom>
          <a:insideH>
            <a:ln w="3175"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12700" cap="flat">
              <a:solidFill>
                <a:schemeClr val="accent5">
                  <a:hueOff val="61010"/>
                  <a:satOff val="20460"/>
                  <a:lumOff val="-2197"/>
                  <a:alpha val="62000"/>
                </a:schemeClr>
              </a:solidFill>
              <a:prstDash val="solid"/>
              <a:miter lim="400000"/>
            </a:ln>
          </a:right>
          <a:top>
            <a:ln w="3175" cap="flat">
              <a:solidFill>
                <a:schemeClr val="accent1">
                  <a:hueOff val="-313507"/>
                  <a:satOff val="34334"/>
                  <a:lumOff val="-8266"/>
                  <a:alpha val="62000"/>
                </a:schemeClr>
              </a:solidFill>
              <a:prstDash val="solid"/>
              <a:miter lim="400000"/>
            </a:ln>
          </a:top>
          <a:bottom>
            <a:ln w="3175" cap="flat">
              <a:solidFill>
                <a:schemeClr val="accent1">
                  <a:hueOff val="-313507"/>
                  <a:satOff val="34334"/>
                  <a:lumOff val="-8266"/>
                  <a:alpha val="62000"/>
                </a:schemeClr>
              </a:solidFill>
              <a:prstDash val="solid"/>
              <a:miter lim="400000"/>
            </a:ln>
          </a:bottom>
          <a:insideH>
            <a:ln w="3175" cap="flat">
              <a:solidFill>
                <a:schemeClr val="accent1">
                  <a:hueOff val="-313507"/>
                  <a:satOff val="34334"/>
                  <a:lumOff val="-8266"/>
                  <a:alpha val="62000"/>
                </a:schemeClr>
              </a:solidFill>
              <a:prstDash val="solid"/>
              <a:miter lim="400000"/>
            </a:ln>
          </a:insideH>
          <a:insideV>
            <a:ln w="3175"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noFill/>
              <a:miter lim="400000"/>
            </a:ln>
          </a:bottom>
          <a:insideH>
            <a:ln w="3175"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12700" cap="flat">
              <a:solidFill>
                <a:schemeClr val="accent1">
                  <a:hueOff val="-313507"/>
                  <a:satOff val="34334"/>
                  <a:lumOff val="-8266"/>
                  <a:alpha val="62000"/>
                </a:schemeClr>
              </a:solidFill>
              <a:prstDash val="solid"/>
              <a:miter lim="400000"/>
            </a:ln>
          </a:bottom>
          <a:insideH>
            <a:ln w="3175"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image" Target="../media/image3.png"/><Relationship Id="rId3" Type="http://schemas.openxmlformats.org/officeDocument/2006/relationships/image" Target="../media/image4.png"/></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57742"/>
          <c:y val="0.0759836"/>
          <c:w val="0.837258"/>
          <c:h val="0.790848"/>
        </c:manualLayout>
      </c:layout>
      <c:barChart>
        <c:barDir val="col"/>
        <c:grouping val="clustered"/>
        <c:varyColors val="0"/>
        <c:ser>
          <c:idx val="0"/>
          <c:order val="0"/>
          <c:tx>
            <c:strRef>
              <c:f>Sheet1!$A$2</c:f>
              <c:strCache>
                <c:ptCount val="1"/>
                <c:pt idx="0">
                  <c:v>区域 1</c:v>
                </c:pt>
              </c:strCache>
            </c:strRef>
          </c:tx>
          <c:spPr>
            <a:blipFill rotWithShape="1">
              <a:blip r:embed="rId2"/>
              <a:srcRect l="0" t="0" r="0" b="0"/>
              <a:tile tx="0" ty="0" sx="100000" sy="100000" flip="none" algn="tl"/>
            </a:blipFill>
            <a:ln w="12700" cap="flat">
              <a:noFill/>
              <a:miter lim="400000"/>
            </a:ln>
            <a:effectLst/>
          </c:spPr>
          <c:invertIfNegative val="0"/>
          <c:dLbls>
            <c:numFmt formatCode="#,##0" sourceLinked="0"/>
            <c:txPr>
              <a:bodyPr/>
              <a:lstStyle/>
              <a:p>
                <a:pPr>
                  <a:defRPr b="0" i="0" strike="noStrike" sz="1779"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inEnd"/>
            <c:showLegendKey val="0"/>
            <c:showVal val="0"/>
            <c:showCatName val="0"/>
            <c:showSerName val="0"/>
            <c:showPercent val="0"/>
            <c:showBubbleSize val="0"/>
            <c:showLeaderLines val="0"/>
          </c:dLbls>
          <c:cat>
            <c:strRef>
              <c:f>Sheet1!$B$1:$E$1</c:f>
              <c:strCache>
                <c:ptCount val="4"/>
                <c:pt idx="0">
                  <c:v>四月</c:v>
                </c:pt>
                <c:pt idx="1">
                  <c:v>五月</c:v>
                </c:pt>
                <c:pt idx="2">
                  <c:v>六月</c:v>
                </c:pt>
                <c:pt idx="3">
                  <c:v>七月</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区域 2</c:v>
                </c:pt>
              </c:strCache>
            </c:strRef>
          </c:tx>
          <c:spPr>
            <a:blipFill rotWithShape="1">
              <a:blip r:embed="rId3"/>
              <a:srcRect l="0" t="0" r="0" b="0"/>
              <a:tile tx="0" ty="0" sx="100000" sy="100000" flip="none" algn="tl"/>
            </a:blipFill>
            <a:ln w="12700" cap="flat">
              <a:noFill/>
              <a:miter lim="400000"/>
            </a:ln>
            <a:effectLst/>
          </c:spPr>
          <c:invertIfNegative val="0"/>
          <c:dLbls>
            <c:numFmt formatCode="#,##0" sourceLinked="0"/>
            <c:txPr>
              <a:bodyPr/>
              <a:lstStyle/>
              <a:p>
                <a:pPr>
                  <a:defRPr b="0" i="0" strike="noStrike" sz="1779"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inEnd"/>
            <c:showLegendKey val="0"/>
            <c:showVal val="0"/>
            <c:showCatName val="0"/>
            <c:showSerName val="0"/>
            <c:showPercent val="0"/>
            <c:showBubbleSize val="0"/>
            <c:showLeaderLines val="0"/>
          </c:dLbls>
          <c:cat>
            <c:strRef>
              <c:f>Sheet1!$B$1:$E$1</c:f>
              <c:strCache>
                <c:ptCount val="4"/>
                <c:pt idx="0">
                  <c:v>四月</c:v>
                </c:pt>
                <c:pt idx="1">
                  <c:v>五月</c:v>
                </c:pt>
                <c:pt idx="2">
                  <c:v>六月</c:v>
                </c:pt>
                <c:pt idx="3">
                  <c:v>七月</c:v>
                </c:pt>
              </c:strCache>
            </c:strRef>
          </c:cat>
          <c:val>
            <c:numRef>
              <c:f>Sheet1!$B$3:$E$3</c:f>
              <c:numCache>
                <c:ptCount val="4"/>
                <c:pt idx="0">
                  <c:v>55.000000</c:v>
                </c:pt>
                <c:pt idx="1">
                  <c:v>43.000000</c:v>
                </c:pt>
                <c:pt idx="2">
                  <c:v>70.000000</c:v>
                </c:pt>
                <c:pt idx="3">
                  <c:v>58.000000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68685">
                <a:alpha val="56000"/>
              </a:srgbClr>
            </a:solidFill>
            <a:prstDash val="solid"/>
            <a:miter lim="400000"/>
          </a:ln>
        </c:spPr>
        <c:txPr>
          <a:bodyPr rot="0"/>
          <a:lstStyle/>
          <a:p>
            <a:pPr>
              <a:defRPr b="0" i="0" strike="noStrike" sz="1240" u="none">
                <a:solidFill>
                  <a:srgbClr val="858585"/>
                </a:solidFill>
                <a:latin typeface="Marker Fel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240" u="none">
                <a:solidFill>
                  <a:srgbClr val="858585"/>
                </a:solidFill>
                <a:latin typeface="Marker Felt"/>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区域 1</c:v>
                </c:pt>
              </c:strCache>
            </c:strRef>
          </c:tx>
          <c:spPr>
            <a:blipFill rotWithShape="1">
              <a:blip r:embed="rId2"/>
              <a:srcRect l="0" t="0" r="0" b="0"/>
              <a:tile tx="0" ty="0" sx="100000" sy="100000" flip="none" algn="tl"/>
            </a:blipFill>
            <a:ln w="12700" cap="flat">
              <a:noFill/>
              <a:miter lim="400000"/>
            </a:ln>
            <a:effectLst/>
          </c:spPr>
          <c:explosion val="0"/>
          <c:dPt>
            <c:idx val="0"/>
            <c:explosion val="0"/>
            <c:spPr>
              <a:blipFill rotWithShape="1">
                <a:blip r:embed="rId2"/>
                <a:srcRect l="0" t="0" r="0" b="0"/>
                <a:tile tx="0" ty="0" sx="100000" sy="100000" flip="none" algn="tl"/>
              </a:blipFill>
              <a:ln w="12700" cap="flat">
                <a:noFill/>
                <a:miter lim="400000"/>
              </a:ln>
              <a:effectLst/>
            </c:spPr>
          </c:dPt>
          <c:dPt>
            <c:idx val="1"/>
            <c:explosion val="0"/>
            <c:spPr>
              <a:blipFill rotWithShape="1">
                <a:blip r:embed="rId3"/>
                <a:srcRect l="0" t="0" r="0" b="0"/>
                <a:tile tx="0" ty="0" sx="100000" sy="100000" flip="none" algn="tl"/>
              </a:blipFill>
              <a:ln w="12700" cap="flat">
                <a:noFill/>
                <a:miter lim="400000"/>
              </a:ln>
              <a:effectLst/>
            </c:spPr>
          </c:dPt>
          <c:dPt>
            <c:idx val="2"/>
            <c:explosion val="0"/>
            <c:spPr>
              <a:blipFill rotWithShape="1">
                <a:blip r:embed="rId4"/>
                <a:srcRect l="0" t="0" r="0" b="0"/>
                <a:tile tx="0" ty="0" sx="100000" sy="100000" flip="none" algn="tl"/>
              </a:blipFill>
              <a:ln w="12700" cap="flat">
                <a:noFill/>
                <a:miter lim="400000"/>
              </a:ln>
              <a:effectLst/>
            </c:spPr>
          </c:dPt>
          <c:dPt>
            <c:idx val="3"/>
            <c:explosion val="0"/>
            <c:spPr>
              <a:blipFill rotWithShape="1">
                <a:blip r:embed="rId5"/>
                <a:srcRect l="0" t="0" r="0" b="0"/>
                <a:tile tx="0" ty="0" sx="100000" sy="100000" flip="none" algn="tl"/>
              </a:blipFill>
              <a:ln w="12700" cap="flat">
                <a:noFill/>
                <a:miter lim="400000"/>
              </a:ln>
              <a:effectLst/>
            </c:spPr>
          </c:dPt>
          <c:dPt>
            <c:idx val="4"/>
            <c:explosion val="0"/>
            <c:spPr>
              <a:blipFill rotWithShape="1">
                <a:blip r:embed="rId6"/>
                <a:srcRect l="0" t="0" r="0" b="0"/>
                <a:tile tx="0" ty="0" sx="100000" sy="100000" flip="none" algn="tl"/>
              </a:blipFill>
              <a:ln w="12700" cap="flat">
                <a:noFill/>
                <a:miter lim="400000"/>
              </a:ln>
              <a:effectLst/>
            </c:spPr>
          </c:dPt>
          <c:dPt>
            <c:idx val="5"/>
            <c:explosion val="0"/>
            <c:spPr>
              <a:blipFill rotWithShape="1">
                <a:blip r:embed="rId7"/>
                <a:srcRect l="0" t="0" r="0" b="0"/>
                <a:tile tx="0" ty="0" sx="100000" sy="100000" flip="none" algn="tl"/>
              </a:blipFill>
              <a:ln w="12700" cap="flat">
                <a:noFill/>
                <a:miter lim="400000"/>
              </a:ln>
              <a:effectLst/>
            </c:spPr>
          </c:dPt>
          <c:dLbls>
            <c:dLbl>
              <c:idx val="0"/>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dLbl>
              <c:idx val="1"/>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dLbl>
              <c:idx val="2"/>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dLbl>
              <c:idx val="3"/>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dLbl>
              <c:idx val="4"/>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dLbl>
              <c:idx val="5"/>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dLbl>
            <c:numFmt formatCode="#,##0%" sourceLinked="0"/>
            <c:txPr>
              <a:bodyPr/>
              <a:lstStyle/>
              <a:p>
                <a:pPr>
                  <a:defRPr b="0" i="0" strike="noStrike" sz="46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ctr"/>
            <c:showLegendKey val="0"/>
            <c:showVal val="0"/>
            <c:showCatName val="0"/>
            <c:showSerName val="0"/>
            <c:showPercent val="0"/>
            <c:showBubbleSize val="0"/>
            <c:showLeaderLines val="1"/>
            <c:leaderLines>
              <c:spPr>
                <a:noFill/>
                <a:ln w="6350" cap="flat">
                  <a:solidFill>
                    <a:srgbClr val="000000"/>
                  </a:solidFill>
                  <a:prstDash val="solid"/>
                  <a:miter lim="400000"/>
                </a:ln>
                <a:effectLst/>
              </c:spPr>
            </c:leaderLines>
          </c:dLbls>
          <c:cat>
            <c:strRef>
              <c:f>Sheet1!$B$1:$G$1</c:f>
              <c:strCache>
                <c:ptCount val="6"/>
                <c:pt idx="0">
                  <c:v>四月</c:v>
                </c:pt>
                <c:pt idx="1">
                  <c:v>五月</c:v>
                </c:pt>
                <c:pt idx="2">
                  <c:v>六月</c:v>
                </c:pt>
                <c:pt idx="3">
                  <c:v>七月</c:v>
                </c:pt>
                <c:pt idx="4">
                  <c:v>八月</c:v>
                </c:pt>
                <c:pt idx="5">
                  <c:v>九月</c:v>
                </c:pt>
              </c:strCache>
            </c:strRef>
          </c:cat>
          <c:val>
            <c:numRef>
              <c:f>Sheet1!$B$2:$G$2</c:f>
              <c:numCache>
                <c:ptCount val="6"/>
                <c:pt idx="0">
                  <c:v>91.000000</c:v>
                </c:pt>
                <c:pt idx="1">
                  <c:v>76.000000</c:v>
                </c:pt>
                <c:pt idx="2">
                  <c:v>28.000000</c:v>
                </c:pt>
                <c:pt idx="3">
                  <c:v>26.000000</c:v>
                </c:pt>
                <c:pt idx="4">
                  <c:v>21.000000</c:v>
                </c:pt>
                <c:pt idx="5">
                  <c:v>18.000000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0017"/>
          <c:y val="0.0834093"/>
          <c:w val="0.749704"/>
          <c:h val="0.759126"/>
        </c:manualLayout>
      </c:layout>
      <c:lineChart>
        <c:grouping val="standard"/>
        <c:varyColors val="0"/>
        <c:ser>
          <c:idx val="0"/>
          <c:order val="0"/>
          <c:tx>
            <c:strRef>
              <c:f>Sheet1!$A$2</c:f>
              <c:strCache>
                <c:ptCount val="1"/>
                <c:pt idx="0">
                  <c:v>区域 1</c:v>
                </c:pt>
              </c:strCache>
            </c:strRef>
          </c:tx>
          <c:spPr>
            <a:solidFill>
              <a:srgbClr val="F0F0F0"/>
            </a:solidFill>
            <a:ln w="76200" cap="flat">
              <a:solidFill>
                <a:srgbClr val="E7BC50"/>
              </a:solidFill>
              <a:prstDash val="solid"/>
              <a:miter lim="400000"/>
            </a:ln>
            <a:effectLst/>
          </c:spPr>
          <c:marker>
            <c:symbol val="circle"/>
            <c:size val="14"/>
            <c:spPr>
              <a:solidFill>
                <a:srgbClr val="F0F0F0"/>
              </a:solidFill>
              <a:ln w="76200" cap="flat">
                <a:solidFill>
                  <a:srgbClr val="E7BC50"/>
                </a:solidFill>
                <a:prstDash val="solid"/>
                <a:miter lim="400000"/>
              </a:ln>
              <a:effectLst/>
            </c:spPr>
          </c:marker>
          <c:dLbls>
            <c:numFmt formatCode="#,##0" sourceLinked="0"/>
            <c:txPr>
              <a:bodyPr/>
              <a:lstStyle/>
              <a:p>
                <a:pPr>
                  <a:defRPr b="0" i="0" strike="noStrike" sz="22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b"/>
            <c:showLegendKey val="0"/>
            <c:showVal val="0"/>
            <c:showCatName val="0"/>
            <c:showSerName val="0"/>
            <c:showPercent val="0"/>
            <c:showBubbleSize val="0"/>
            <c:showLeaderLines val="0"/>
          </c:dLbls>
          <c:cat>
            <c:strRef>
              <c:f>Sheet1!$B$1:$E$1</c:f>
              <c:strCache>
                <c:ptCount val="4"/>
                <c:pt idx="0">
                  <c:v>四月</c:v>
                </c:pt>
                <c:pt idx="1">
                  <c:v>五月</c:v>
                </c:pt>
                <c:pt idx="2">
                  <c:v>六月</c:v>
                </c:pt>
                <c:pt idx="3">
                  <c:v>七月</c:v>
                </c:pt>
              </c:strCache>
            </c:strRef>
          </c:cat>
          <c:val>
            <c:numRef>
              <c:f>Sheet1!$B$2:$E$2</c:f>
              <c:numCache>
                <c:ptCount val="4"/>
                <c:pt idx="0">
                  <c:v>17.000000</c:v>
                </c:pt>
                <c:pt idx="1">
                  <c:v>26.000000</c:v>
                </c:pt>
                <c:pt idx="2">
                  <c:v>53.000000</c:v>
                </c:pt>
                <c:pt idx="3">
                  <c:v>96.000000</c:v>
                </c:pt>
              </c:numCache>
            </c:numRef>
          </c:val>
          <c:smooth val="0"/>
        </c:ser>
        <c:ser>
          <c:idx val="1"/>
          <c:order val="1"/>
          <c:tx>
            <c:strRef>
              <c:f>Sheet1!$A$3</c:f>
              <c:strCache>
                <c:ptCount val="1"/>
                <c:pt idx="0">
                  <c:v>区域 2</c:v>
                </c:pt>
              </c:strCache>
            </c:strRef>
          </c:tx>
          <c:spPr>
            <a:solidFill>
              <a:srgbClr val="F0F0F0"/>
            </a:solidFill>
            <a:ln w="76200" cap="flat">
              <a:solidFill>
                <a:srgbClr val="E69549"/>
              </a:solidFill>
              <a:prstDash val="solid"/>
              <a:miter lim="400000"/>
            </a:ln>
            <a:effectLst/>
          </c:spPr>
          <c:marker>
            <c:symbol val="circle"/>
            <c:size val="14"/>
            <c:spPr>
              <a:solidFill>
                <a:srgbClr val="F0F0F0"/>
              </a:solidFill>
              <a:ln w="76200" cap="flat">
                <a:solidFill>
                  <a:srgbClr val="E69549"/>
                </a:solidFill>
                <a:prstDash val="solid"/>
                <a:miter lim="400000"/>
              </a:ln>
              <a:effectLst/>
            </c:spPr>
          </c:marker>
          <c:dLbls>
            <c:numFmt formatCode="#,##0" sourceLinked="0"/>
            <c:txPr>
              <a:bodyPr/>
              <a:lstStyle/>
              <a:p>
                <a:pPr>
                  <a:defRPr b="0" i="0" strike="noStrike" sz="2200" u="none">
                    <a:solidFill>
                      <a:srgbClr val="FFFFFF"/>
                    </a:solidFill>
                    <a:effectLst>
                      <a:outerShdw sx="100000" sy="100000" kx="0" ky="0" algn="tl" rotWithShape="1" blurRad="127000" dist="106187" dir="2388334">
                        <a:srgbClr val="000000">
                          <a:alpha val="46875"/>
                        </a:srgbClr>
                      </a:outerShdw>
                    </a:effectLst>
                    <a:latin typeface="Marker Felt"/>
                  </a:defRPr>
                </a:pPr>
              </a:p>
            </c:txPr>
            <c:dLblPos val="b"/>
            <c:showLegendKey val="0"/>
            <c:showVal val="0"/>
            <c:showCatName val="0"/>
            <c:showSerName val="0"/>
            <c:showPercent val="0"/>
            <c:showBubbleSize val="0"/>
            <c:showLeaderLines val="0"/>
          </c:dLbls>
          <c:cat>
            <c:strRef>
              <c:f>Sheet1!$B$1:$E$1</c:f>
              <c:strCache>
                <c:ptCount val="4"/>
                <c:pt idx="0">
                  <c:v>四月</c:v>
                </c:pt>
                <c:pt idx="1">
                  <c:v>五月</c:v>
                </c:pt>
                <c:pt idx="2">
                  <c:v>六月</c:v>
                </c:pt>
                <c:pt idx="3">
                  <c:v>七月</c:v>
                </c:pt>
              </c:strCache>
            </c:strRef>
          </c:cat>
          <c:val>
            <c:numRef>
              <c:f>Sheet1!$B$3:$E$3</c:f>
              <c:numCache>
                <c:ptCount val="4"/>
                <c:pt idx="0">
                  <c:v>55.000000</c:v>
                </c:pt>
                <c:pt idx="1">
                  <c:v>43.000000</c:v>
                </c:pt>
                <c:pt idx="2">
                  <c:v>70.000000</c:v>
                </c:pt>
                <c:pt idx="3">
                  <c:v>58.000000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868685">
                <a:alpha val="56000"/>
              </a:srgbClr>
            </a:solidFill>
            <a:prstDash val="solid"/>
            <a:miter lim="400000"/>
          </a:ln>
        </c:spPr>
        <c:txPr>
          <a:bodyPr rot="0"/>
          <a:lstStyle/>
          <a:p>
            <a:pPr>
              <a:defRPr b="0" i="0" strike="noStrike" sz="1530" u="none">
                <a:solidFill>
                  <a:srgbClr val="858585"/>
                </a:solidFill>
                <a:latin typeface="Marker Fel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530" u="none">
                <a:solidFill>
                  <a:srgbClr val="858585"/>
                </a:solidFill>
                <a:latin typeface="Marker Felt"/>
              </a:defRPr>
            </a:pPr>
          </a:p>
        </c:txPr>
        <c:crossAx val="2094734552"/>
        <c:crosses val="autoZero"/>
        <c:crossBetween val="midCat"/>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6" name="Shape 86"/>
          <p:cNvSpPr/>
          <p:nvPr>
            <p:ph type="sldImg"/>
          </p:nvPr>
        </p:nvSpPr>
        <p:spPr>
          <a:xfrm>
            <a:off x="1143000" y="685800"/>
            <a:ext cx="4572000" cy="3429000"/>
          </a:xfrm>
          <a:prstGeom prst="rect">
            <a:avLst/>
          </a:prstGeom>
        </p:spPr>
        <p:txBody>
          <a:bodyPr/>
          <a:lstStyle/>
          <a:p>
            <a:pPr/>
          </a:p>
        </p:txBody>
      </p:sp>
      <p:sp>
        <p:nvSpPr>
          <p:cNvPr id="87" name="Shape 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6673453" y="3737074"/>
            <a:ext cx="11037095" cy="2946798"/>
          </a:xfrm>
          <a:prstGeom prst="rect">
            <a:avLst/>
          </a:prstGeom>
        </p:spPr>
        <p:txBody>
          <a:bodyPr anchor="b"/>
          <a:lstStyle>
            <a:lvl1pPr>
              <a:defRPr sz="12800"/>
            </a:lvl1pPr>
          </a:lstStyle>
          <a:p>
            <a:pPr/>
            <a:r>
              <a:t>标题文本</a:t>
            </a:r>
          </a:p>
        </p:txBody>
      </p:sp>
      <p:sp>
        <p:nvSpPr>
          <p:cNvPr id="12" name="正文级别 1…"/>
          <p:cNvSpPr txBox="1"/>
          <p:nvPr>
            <p:ph type="body" sz="quarter" idx="1"/>
          </p:nvPr>
        </p:nvSpPr>
        <p:spPr>
          <a:xfrm>
            <a:off x="6673453" y="7005339"/>
            <a:ext cx="11037095" cy="1339455"/>
          </a:xfrm>
          <a:prstGeom prst="rect">
            <a:avLst/>
          </a:prstGeom>
        </p:spPr>
        <p:txBody>
          <a:bodyPr anchor="t"/>
          <a:lstStyle>
            <a:lvl1pPr marL="0" indent="0" algn="ctr">
              <a:spcBef>
                <a:spcPts val="0"/>
              </a:spcBef>
              <a:buSzTx/>
              <a:buNone/>
              <a:defRPr sz="5200">
                <a:latin typeface="HanziPen TC Regular"/>
                <a:ea typeface="HanziPen TC Regular"/>
                <a:cs typeface="HanziPen TC Regular"/>
                <a:sym typeface="HanziPen TC Regular"/>
              </a:defRPr>
            </a:lvl1pPr>
            <a:lvl2pPr marL="0" indent="228600" algn="ctr">
              <a:spcBef>
                <a:spcPts val="0"/>
              </a:spcBef>
              <a:buSzTx/>
              <a:buNone/>
              <a:defRPr sz="5200">
                <a:latin typeface="HanziPen TC Regular"/>
                <a:ea typeface="HanziPen TC Regular"/>
                <a:cs typeface="HanziPen TC Regular"/>
                <a:sym typeface="HanziPen TC Regular"/>
              </a:defRPr>
            </a:lvl2pPr>
            <a:lvl3pPr marL="0" indent="457200" algn="ctr">
              <a:spcBef>
                <a:spcPts val="0"/>
              </a:spcBef>
              <a:buSzTx/>
              <a:buNone/>
              <a:defRPr sz="5200">
                <a:latin typeface="HanziPen TC Regular"/>
                <a:ea typeface="HanziPen TC Regular"/>
                <a:cs typeface="HanziPen TC Regular"/>
                <a:sym typeface="HanziPen TC Regular"/>
              </a:defRPr>
            </a:lvl3pPr>
            <a:lvl4pPr marL="0" indent="685800" algn="ctr">
              <a:spcBef>
                <a:spcPts val="0"/>
              </a:spcBef>
              <a:buSzTx/>
              <a:buNone/>
              <a:defRPr sz="5200">
                <a:latin typeface="HanziPen TC Regular"/>
                <a:ea typeface="HanziPen TC Regular"/>
                <a:cs typeface="HanziPen TC Regular"/>
                <a:sym typeface="HanziPen TC Regular"/>
              </a:defRPr>
            </a:lvl4pPr>
            <a:lvl5pPr marL="0" indent="914400" algn="ctr">
              <a:spcBef>
                <a:spcPts val="0"/>
              </a:spcBef>
              <a:buSzTx/>
              <a:buNone/>
              <a:defRPr sz="5200">
                <a:latin typeface="HanziPen TC Regular"/>
                <a:ea typeface="HanziPen TC Regular"/>
                <a:cs typeface="HanziPen TC Regular"/>
                <a:sym typeface="HanziPen TC Regular"/>
              </a:defRPr>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20" name="图像"/>
          <p:cNvSpPr/>
          <p:nvPr>
            <p:ph type="pic" sz="quarter" idx="13"/>
          </p:nvPr>
        </p:nvSpPr>
        <p:spPr>
          <a:xfrm>
            <a:off x="12265669" y="2571749"/>
            <a:ext cx="6067724" cy="8090299"/>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5735835" y="3201292"/>
            <a:ext cx="6188275" cy="3482579"/>
          </a:xfrm>
          <a:prstGeom prst="rect">
            <a:avLst/>
          </a:prstGeom>
        </p:spPr>
        <p:txBody>
          <a:bodyPr anchor="b"/>
          <a:lstStyle/>
          <a:p>
            <a:pPr/>
            <a:r>
              <a:t>标题文本</a:t>
            </a:r>
          </a:p>
        </p:txBody>
      </p:sp>
      <p:sp>
        <p:nvSpPr>
          <p:cNvPr id="22" name="正文级别 1…"/>
          <p:cNvSpPr txBox="1"/>
          <p:nvPr>
            <p:ph type="body" sz="quarter" idx="1"/>
          </p:nvPr>
        </p:nvSpPr>
        <p:spPr>
          <a:xfrm>
            <a:off x="5735835" y="6764238"/>
            <a:ext cx="6188275" cy="3924599"/>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pPr/>
            <a:r>
              <a:t>正文级别 1</a:t>
            </a:r>
          </a:p>
          <a:p>
            <a:pPr lvl="1"/>
            <a:r>
              <a:t>正文级别 2</a:t>
            </a:r>
          </a:p>
          <a:p>
            <a:pPr lvl="2"/>
            <a:r>
              <a:t>正文级别 3</a:t>
            </a:r>
          </a:p>
          <a:p>
            <a:pPr lvl="3"/>
            <a:r>
              <a:t>正文级别 4</a:t>
            </a:r>
          </a:p>
          <a:p>
            <a:pPr lvl="4"/>
            <a:r>
              <a:t>正文级别 5</a:t>
            </a:r>
          </a:p>
        </p:txBody>
      </p:sp>
      <p:sp>
        <p:nvSpPr>
          <p:cNvPr id="23"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2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31" name="标题文本"/>
          <p:cNvSpPr txBox="1"/>
          <p:nvPr>
            <p:ph type="title"/>
          </p:nvPr>
        </p:nvSpPr>
        <p:spPr>
          <a:xfrm>
            <a:off x="6673453" y="1982390"/>
            <a:ext cx="11037095" cy="2571751"/>
          </a:xfrm>
          <a:prstGeom prst="rect">
            <a:avLst/>
          </a:prstGeom>
        </p:spPr>
        <p:txBody>
          <a:bodyPr/>
          <a:lstStyle/>
          <a:p>
            <a:pPr/>
            <a:r>
              <a:t>标题文本</a:t>
            </a:r>
          </a:p>
        </p:txBody>
      </p:sp>
      <p:sp>
        <p:nvSpPr>
          <p:cNvPr id="32"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3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0" name="标题文本"/>
          <p:cNvSpPr txBox="1"/>
          <p:nvPr>
            <p:ph type="title"/>
          </p:nvPr>
        </p:nvSpPr>
        <p:spPr>
          <a:prstGeom prst="rect">
            <a:avLst/>
          </a:prstGeom>
        </p:spPr>
        <p:txBody>
          <a:bodyPr/>
          <a:lstStyle/>
          <a:p>
            <a:pPr/>
            <a:r>
              <a:t>标题文本</a:t>
            </a:r>
          </a:p>
        </p:txBody>
      </p:sp>
      <p:sp>
        <p:nvSpPr>
          <p:cNvPr id="41"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49" name="图像"/>
          <p:cNvSpPr/>
          <p:nvPr>
            <p:ph type="pic" sz="quarter" idx="13"/>
          </p:nvPr>
        </p:nvSpPr>
        <p:spPr>
          <a:xfrm rot="21600000">
            <a:off x="12783830" y="2213519"/>
            <a:ext cx="5857877" cy="4393407"/>
          </a:xfrm>
          <a:prstGeom prst="rect">
            <a:avLst/>
          </a:prstGeom>
          <a:ln w="9525">
            <a:round/>
          </a:ln>
        </p:spPr>
        <p:txBody>
          <a:bodyPr lIns="91439" tIns="45719" rIns="91439" bIns="45719" anchor="t">
            <a:noAutofit/>
          </a:bodyPr>
          <a:lstStyle/>
          <a:p>
            <a:pPr/>
          </a:p>
        </p:txBody>
      </p:sp>
      <p:sp>
        <p:nvSpPr>
          <p:cNvPr id="50" name="图像"/>
          <p:cNvSpPr/>
          <p:nvPr>
            <p:ph type="pic" sz="quarter" idx="14"/>
          </p:nvPr>
        </p:nvSpPr>
        <p:spPr>
          <a:xfrm rot="21600000">
            <a:off x="12817398" y="7007641"/>
            <a:ext cx="5822157" cy="4366619"/>
          </a:xfrm>
          <a:prstGeom prst="rect">
            <a:avLst/>
          </a:prstGeom>
          <a:ln w="9525">
            <a:round/>
          </a:ln>
        </p:spPr>
        <p:txBody>
          <a:bodyPr lIns="91439" tIns="45719" rIns="91439" bIns="45719" anchor="t">
            <a:noAutofit/>
          </a:bodyPr>
          <a:lstStyle/>
          <a:p>
            <a:pPr/>
          </a:p>
        </p:txBody>
      </p:sp>
      <p:sp>
        <p:nvSpPr>
          <p:cNvPr id="51" name="图像"/>
          <p:cNvSpPr/>
          <p:nvPr>
            <p:ph type="pic" sz="quarter" idx="15"/>
          </p:nvPr>
        </p:nvSpPr>
        <p:spPr>
          <a:xfrm>
            <a:off x="5615284" y="2223491"/>
            <a:ext cx="6858001" cy="9144002"/>
          </a:xfrm>
          <a:prstGeom prst="rect">
            <a:avLst/>
          </a:prstGeom>
          <a:ln w="9525">
            <a:round/>
          </a:ln>
        </p:spPr>
        <p:txBody>
          <a:bodyPr lIns="91439" tIns="45719" rIns="91439" bIns="45719" anchor="t">
            <a:noAutofit/>
          </a:bodyPr>
          <a:lstStyle/>
          <a:p>
            <a:pPr/>
          </a:p>
        </p:txBody>
      </p:sp>
      <p:sp>
        <p:nvSpPr>
          <p:cNvPr id="52"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60" name="“Type a quote here.”"/>
          <p:cNvSpPr txBox="1"/>
          <p:nvPr>
            <p:ph type="body" sz="quarter" idx="13"/>
          </p:nvPr>
        </p:nvSpPr>
        <p:spPr>
          <a:xfrm>
            <a:off x="6673453" y="6167536"/>
            <a:ext cx="11037095" cy="818357"/>
          </a:xfrm>
          <a:prstGeom prst="rect">
            <a:avLst/>
          </a:prstGeom>
        </p:spPr>
        <p:txBody>
          <a:bodyPr>
            <a:spAutoFit/>
          </a:bodyPr>
          <a:lstStyle>
            <a:lvl1pPr marL="0" indent="0" algn="ctr">
              <a:spcBef>
                <a:spcPts val="0"/>
              </a:spcBef>
              <a:buSzTx/>
              <a:buNone/>
              <a:defRPr sz="5200">
                <a:solidFill>
                  <a:srgbClr val="45A7DE"/>
                </a:solidFill>
                <a:latin typeface="+mn-lt"/>
                <a:ea typeface="+mn-ea"/>
                <a:cs typeface="+mn-cs"/>
                <a:sym typeface="Marker Felt"/>
              </a:defRPr>
            </a:lvl1pPr>
          </a:lstStyle>
          <a:p>
            <a:pPr/>
            <a:r>
              <a:t>“Type a quote here.”</a:t>
            </a:r>
          </a:p>
        </p:txBody>
      </p:sp>
      <p:sp>
        <p:nvSpPr>
          <p:cNvPr id="61" name="–Johnny Appleseed"/>
          <p:cNvSpPr txBox="1"/>
          <p:nvPr>
            <p:ph type="body" sz="quarter" idx="14"/>
          </p:nvPr>
        </p:nvSpPr>
        <p:spPr>
          <a:xfrm>
            <a:off x="6673453" y="8425160"/>
            <a:ext cx="11037095" cy="742157"/>
          </a:xfrm>
          <a:prstGeom prst="rect">
            <a:avLst/>
          </a:prstGeom>
        </p:spPr>
        <p:txBody>
          <a:bodyPr anchor="t">
            <a:spAutoFit/>
          </a:bodyPr>
          <a:lstStyle>
            <a:lvl1pPr marL="0" indent="0" algn="ctr">
              <a:spcBef>
                <a:spcPts val="0"/>
              </a:spcBef>
              <a:buSzTx/>
              <a:buNone/>
              <a:defRPr sz="4600">
                <a:latin typeface="+mn-lt"/>
                <a:ea typeface="+mn-ea"/>
                <a:cs typeface="+mn-cs"/>
                <a:sym typeface="Marker Felt"/>
              </a:defRPr>
            </a:lvl1pPr>
          </a:lstStyle>
          <a:p>
            <a:pPr/>
            <a:r>
              <a:t>–Johnny Appleseed</a:t>
            </a:r>
          </a:p>
        </p:txBody>
      </p:sp>
      <p:sp>
        <p:nvSpPr>
          <p:cNvPr id="62"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6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70" name="图像"/>
          <p:cNvSpPr/>
          <p:nvPr>
            <p:ph type="pic" idx="13"/>
          </p:nvPr>
        </p:nvSpPr>
        <p:spPr>
          <a:xfrm>
            <a:off x="5333999" y="1714499"/>
            <a:ext cx="13716001" cy="10287002"/>
          </a:xfrm>
          <a:prstGeom prst="rect">
            <a:avLst/>
          </a:prstGeom>
        </p:spPr>
        <p:txBody>
          <a:bodyPr lIns="91439" tIns="45719" rIns="91439" bIns="45719" anchor="t">
            <a:noAutofit/>
          </a:bodyPr>
          <a:lstStyle/>
          <a:p>
            <a:pPr/>
          </a:p>
        </p:txBody>
      </p:sp>
      <p:sp>
        <p:nvSpPr>
          <p:cNvPr id="71"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9" name="路飞学城"/>
          <p:cNvSpPr txBox="1"/>
          <p:nvPr/>
        </p:nvSpPr>
        <p:spPr>
          <a:xfrm>
            <a:off x="-364453" y="328831"/>
            <a:ext cx="3438701" cy="61515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spAutoFit/>
          </a:bodyPr>
          <a:lstStyle>
            <a:lvl1pPr>
              <a:defRPr sz="2800">
                <a:solidFill>
                  <a:srgbClr val="000000"/>
                </a:solidFill>
                <a:latin typeface="HanziPen SC Bold"/>
                <a:ea typeface="HanziPen SC Bold"/>
                <a:cs typeface="HanziPen SC Bold"/>
                <a:sym typeface="HanziPen SC Bold"/>
              </a:defRPr>
            </a:lvl1pPr>
          </a:lstStyle>
          <a:p>
            <a:pPr/>
            <a:r>
              <a:t>路飞学城    </a:t>
            </a:r>
          </a:p>
        </p:txBody>
      </p:sp>
      <p:sp>
        <p:nvSpPr>
          <p:cNvPr id="8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747376" y="838273"/>
            <a:ext cx="22889248" cy="2571751"/>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normAutofit fontScale="100000" lnSpcReduction="0"/>
          </a:bodyPr>
          <a:lstStyle/>
          <a:p>
            <a:pPr/>
            <a:r>
              <a:t>标题文本</a:t>
            </a:r>
          </a:p>
        </p:txBody>
      </p:sp>
      <p:sp>
        <p:nvSpPr>
          <p:cNvPr id="3" name="正文级别 1…"/>
          <p:cNvSpPr txBox="1"/>
          <p:nvPr>
            <p:ph type="body" idx="1"/>
          </p:nvPr>
        </p:nvSpPr>
        <p:spPr>
          <a:xfrm>
            <a:off x="1459190" y="4132187"/>
            <a:ext cx="21465620" cy="6911233"/>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normAutofit fontScale="100000" lnSpcReduction="0"/>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69600" y="11492507"/>
            <a:ext cx="438374" cy="411958"/>
          </a:xfrm>
          <a:prstGeom prst="rect">
            <a:avLst/>
          </a:prstGeom>
          <a:ln w="3175">
            <a:miter lim="400000"/>
          </a:ln>
        </p:spPr>
        <p:txBody>
          <a:bodyPr wrap="none" lIns="53578" tIns="53578" rIns="53578" bIns="53578">
            <a:spAutoFit/>
          </a:bodyPr>
          <a:lstStyle>
            <a:lvl1pPr>
              <a:defRPr sz="22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1pPr>
      <a:lvl2pPr marL="0" marR="0" indent="2286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2pPr>
      <a:lvl3pPr marL="0" marR="0" indent="4572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3pPr>
      <a:lvl4pPr marL="0" marR="0" indent="6858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4pPr>
      <a:lvl5pPr marL="0" marR="0" indent="9144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5pPr>
      <a:lvl6pPr marL="0" marR="0" indent="11430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6pPr>
      <a:lvl7pPr marL="0" marR="0" indent="13716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7pPr>
      <a:lvl8pPr marL="0" marR="0" indent="16002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8pPr>
      <a:lvl9pPr marL="0" marR="0" indent="1828800" algn="ctr" defTabSz="821531" latinLnBrk="0">
        <a:lnSpc>
          <a:spcPct val="100000"/>
        </a:lnSpc>
        <a:spcBef>
          <a:spcPts val="0"/>
        </a:spcBef>
        <a:spcAft>
          <a:spcPts val="0"/>
        </a:spcAft>
        <a:buClrTx/>
        <a:buSzTx/>
        <a:buFontTx/>
        <a:buNone/>
        <a:tabLst/>
        <a:defRPr b="0" baseline="0" cap="none" i="0" spc="0" strike="noStrike" sz="10800" u="none">
          <a:ln>
            <a:noFill/>
          </a:ln>
          <a:solidFill>
            <a:srgbClr val="45A7DE"/>
          </a:solidFill>
          <a:uFillTx/>
          <a:latin typeface="ヒラギノ角ゴシック W0"/>
          <a:ea typeface="ヒラギノ角ゴシック W0"/>
          <a:cs typeface="ヒラギノ角ゴシック W0"/>
          <a:sym typeface="ヒラギノ角ゴシック W0"/>
        </a:defRPr>
      </a:lvl9pPr>
    </p:titleStyle>
    <p:bodyStyle>
      <a:lvl1pPr marL="828260" marR="0" indent="-828260" algn="l" defTabSz="821531" latinLnBrk="0">
        <a:lnSpc>
          <a:spcPct val="100000"/>
        </a:lnSpc>
        <a:spcBef>
          <a:spcPts val="5900"/>
        </a:spcBef>
        <a:spcAft>
          <a:spcPts val="0"/>
        </a:spcAft>
        <a:buClrTx/>
        <a:buSzPct val="40000"/>
        <a:buFontTx/>
        <a:buBlip>
          <a:blip r:embed="rId2"/>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1pPr>
      <a:lvl2pPr marL="1463260" marR="0" indent="-828260" algn="l" defTabSz="821531" latinLnBrk="0">
        <a:lnSpc>
          <a:spcPct val="100000"/>
        </a:lnSpc>
        <a:spcBef>
          <a:spcPts val="5900"/>
        </a:spcBef>
        <a:spcAft>
          <a:spcPts val="0"/>
        </a:spcAft>
        <a:buClrTx/>
        <a:buSzPct val="47000"/>
        <a:buFontTx/>
        <a:buBlip>
          <a:blip r:embed="rId2"/>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2pPr>
      <a:lvl3pPr marL="2098260" marR="0" indent="-828260" algn="l" defTabSz="821531" latinLnBrk="0">
        <a:lnSpc>
          <a:spcPct val="100000"/>
        </a:lnSpc>
        <a:spcBef>
          <a:spcPts val="5900"/>
        </a:spcBef>
        <a:spcAft>
          <a:spcPts val="0"/>
        </a:spcAft>
        <a:buClrTx/>
        <a:buSzPct val="47000"/>
        <a:buFontTx/>
        <a:buBlip>
          <a:blip r:embed="rId2"/>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3pPr>
      <a:lvl4pPr marL="2733260" marR="0" indent="-828260" algn="l" defTabSz="821531" latinLnBrk="0">
        <a:lnSpc>
          <a:spcPct val="100000"/>
        </a:lnSpc>
        <a:spcBef>
          <a:spcPts val="5900"/>
        </a:spcBef>
        <a:spcAft>
          <a:spcPts val="0"/>
        </a:spcAft>
        <a:buClrTx/>
        <a:buSzPct val="47000"/>
        <a:buFontTx/>
        <a:buBlip>
          <a:blip r:embed="rId2"/>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4pPr>
      <a:lvl5pPr marL="3368261" marR="0" indent="-828261" algn="l" defTabSz="821531" latinLnBrk="0">
        <a:lnSpc>
          <a:spcPct val="100000"/>
        </a:lnSpc>
        <a:spcBef>
          <a:spcPts val="5900"/>
        </a:spcBef>
        <a:spcAft>
          <a:spcPts val="0"/>
        </a:spcAft>
        <a:buClrTx/>
        <a:buSzPct val="47000"/>
        <a:buFontTx/>
        <a:buBlip>
          <a:blip r:embed="rId2"/>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5pPr>
      <a:lvl6pPr marL="4003261" marR="0" indent="-828261" algn="l" defTabSz="821531" latinLnBrk="0">
        <a:lnSpc>
          <a:spcPct val="100000"/>
        </a:lnSpc>
        <a:spcBef>
          <a:spcPts val="5900"/>
        </a:spcBef>
        <a:spcAft>
          <a:spcPts val="0"/>
        </a:spcAft>
        <a:buClrTx/>
        <a:buSzPct val="47000"/>
        <a:buFontTx/>
        <a:buBlip>
          <a:blip r:embed="rId11"/>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6pPr>
      <a:lvl7pPr marL="4638261" marR="0" indent="-828261" algn="l" defTabSz="821531" latinLnBrk="0">
        <a:lnSpc>
          <a:spcPct val="100000"/>
        </a:lnSpc>
        <a:spcBef>
          <a:spcPts val="5900"/>
        </a:spcBef>
        <a:spcAft>
          <a:spcPts val="0"/>
        </a:spcAft>
        <a:buClrTx/>
        <a:buSzPct val="47000"/>
        <a:buFontTx/>
        <a:buBlip>
          <a:blip r:embed="rId11"/>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7pPr>
      <a:lvl8pPr marL="5273261" marR="0" indent="-828261" algn="l" defTabSz="821531" latinLnBrk="0">
        <a:lnSpc>
          <a:spcPct val="100000"/>
        </a:lnSpc>
        <a:spcBef>
          <a:spcPts val="5900"/>
        </a:spcBef>
        <a:spcAft>
          <a:spcPts val="0"/>
        </a:spcAft>
        <a:buClrTx/>
        <a:buSzPct val="47000"/>
        <a:buFontTx/>
        <a:buBlip>
          <a:blip r:embed="rId11"/>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8pPr>
      <a:lvl9pPr marL="5908261" marR="0" indent="-828261" algn="l" defTabSz="821531" latinLnBrk="0">
        <a:lnSpc>
          <a:spcPct val="100000"/>
        </a:lnSpc>
        <a:spcBef>
          <a:spcPts val="5900"/>
        </a:spcBef>
        <a:spcAft>
          <a:spcPts val="0"/>
        </a:spcAft>
        <a:buClrTx/>
        <a:buSzPct val="47000"/>
        <a:buFontTx/>
        <a:buBlip>
          <a:blip r:embed="rId11"/>
        </a:buBlip>
        <a:tabLst/>
        <a:defRPr b="0" baseline="0" cap="none" i="0" spc="0" strike="noStrike" sz="6000" u="none">
          <a:ln>
            <a:noFill/>
          </a:ln>
          <a:solidFill>
            <a:srgbClr val="858585"/>
          </a:solidFill>
          <a:uFillTx/>
          <a:latin typeface="PingFang SC Light"/>
          <a:ea typeface="PingFang SC Light"/>
          <a:cs typeface="PingFang SC Light"/>
          <a:sym typeface="PingFang SC Light"/>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ln>
            <a:noFill/>
          </a:ln>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设计模式"/>
          <p:cNvSpPr txBox="1"/>
          <p:nvPr>
            <p:ph type="ctrTitle"/>
          </p:nvPr>
        </p:nvSpPr>
        <p:spPr>
          <a:xfrm>
            <a:off x="6212587" y="4178101"/>
            <a:ext cx="11037096" cy="2946798"/>
          </a:xfrm>
          <a:prstGeom prst="rect">
            <a:avLst/>
          </a:prstGeom>
        </p:spPr>
        <p:txBody>
          <a:bodyPr/>
          <a:lstStyle>
            <a:lvl1pPr>
              <a:defRPr>
                <a:solidFill>
                  <a:srgbClr val="000000"/>
                </a:solidFill>
                <a:latin typeface="PingFang SC Semibold"/>
                <a:ea typeface="PingFang SC Semibold"/>
                <a:cs typeface="PingFang SC Semibold"/>
                <a:sym typeface="PingFang SC Semibold"/>
              </a:defRPr>
            </a:lvl1pPr>
          </a:lstStyle>
          <a:p>
            <a:pPr/>
            <a:r>
              <a:t>设计模式</a:t>
            </a:r>
          </a:p>
        </p:txBody>
      </p:sp>
      <p:sp>
        <p:nvSpPr>
          <p:cNvPr id="90" name="Alex Li"/>
          <p:cNvSpPr txBox="1"/>
          <p:nvPr>
            <p:ph type="subTitle" sz="quarter" idx="1"/>
          </p:nvPr>
        </p:nvSpPr>
        <p:spPr>
          <a:xfrm>
            <a:off x="6212587" y="6913167"/>
            <a:ext cx="11037096" cy="1339454"/>
          </a:xfrm>
          <a:prstGeom prst="rect">
            <a:avLst/>
          </a:prstGeom>
        </p:spPr>
        <p:txBody>
          <a:bodyPr/>
          <a:lstStyle>
            <a:lvl1pPr>
              <a:defRPr>
                <a:solidFill>
                  <a:srgbClr val="FFFFFF"/>
                </a:solidFill>
              </a:defRPr>
            </a:lvl1pPr>
          </a:lstStyle>
          <a:p>
            <a:pPr/>
            <a:r>
              <a:t>Alex 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89"/>
                                        </p:tgtEl>
                                        <p:attrNameLst>
                                          <p:attrName>style.visibility</p:attrName>
                                        </p:attrNameLst>
                                      </p:cBhvr>
                                      <p:to>
                                        <p:strVal val="visible"/>
                                      </p:to>
                                    </p:set>
                                    <p:anim calcmode="lin" valueType="num">
                                      <p:cBhvr>
                                        <p:cTn id="7" dur="1000" fill="hold"/>
                                        <p:tgtEl>
                                          <p:spTgt spid="89"/>
                                        </p:tgtEl>
                                        <p:attrNameLst>
                                          <p:attrName>ppt_x</p:attrName>
                                        </p:attrNameLst>
                                      </p:cBhvr>
                                      <p:tavLst>
                                        <p:tav tm="0">
                                          <p:val>
                                            <p:strVal val="#ppt_x"/>
                                          </p:val>
                                        </p:tav>
                                        <p:tav tm="100000">
                                          <p:val>
                                            <p:strVal val="#ppt_x"/>
                                          </p:val>
                                        </p:tav>
                                      </p:tavLst>
                                    </p:anim>
                                    <p:anim calcmode="lin" valueType="num">
                                      <p:cBhvr>
                                        <p:cTn id="8" dur="1000" fill="hold"/>
                                        <p:tgtEl>
                                          <p:spTgt spid="8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 grpId="1"/>
      <p:bldP build="whole" bldLvl="1" animBg="1" rev="0" advAuto="0" spid="90"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简单工厂模式"/>
          <p:cNvSpPr txBox="1"/>
          <p:nvPr>
            <p:ph type="title"/>
          </p:nvPr>
        </p:nvSpPr>
        <p:spPr>
          <a:prstGeom prst="rect">
            <a:avLst/>
          </a:prstGeom>
        </p:spPr>
        <p:txBody>
          <a:bodyPr/>
          <a:lstStyle/>
          <a:p>
            <a:pPr/>
            <a:r>
              <a:t>简单工厂模式</a:t>
            </a:r>
          </a:p>
        </p:txBody>
      </p:sp>
      <p:sp>
        <p:nvSpPr>
          <p:cNvPr id="117" name="内容：不直接向客户端暴露对象创建的实现细节，而是通过一个工厂类来负责创建产品类的实例。…"/>
          <p:cNvSpPr txBox="1"/>
          <p:nvPr>
            <p:ph type="body" idx="1"/>
          </p:nvPr>
        </p:nvSpPr>
        <p:spPr>
          <a:prstGeom prst="rect">
            <a:avLst/>
          </a:prstGeom>
        </p:spPr>
        <p:txBody>
          <a:bodyPr/>
          <a:lstStyle/>
          <a:p>
            <a:pPr marL="588065" indent="-588065" defTabSz="583287">
              <a:spcBef>
                <a:spcPts val="4100"/>
              </a:spcBef>
              <a:buBlip>
                <a:blip r:embed="rId2"/>
              </a:buBlip>
              <a:defRPr sz="4260"/>
            </a:pPr>
            <a:r>
              <a:t>内容：不直接向客户端暴露对象创建的实现细节，而是通过一个工厂类来负责创建产品类的实例。</a:t>
            </a:r>
          </a:p>
          <a:p>
            <a:pPr marL="588065" indent="-588065" defTabSz="583287">
              <a:spcBef>
                <a:spcPts val="4100"/>
              </a:spcBef>
              <a:buBlip>
                <a:blip r:embed="rId2"/>
              </a:buBlip>
              <a:defRPr sz="4260"/>
            </a:pPr>
            <a:r>
              <a:t>角色：</a:t>
            </a:r>
          </a:p>
          <a:p>
            <a:pPr lvl="1" marL="1038915" indent="-588065" defTabSz="583287">
              <a:spcBef>
                <a:spcPts val="4100"/>
              </a:spcBef>
              <a:buSzPct val="40000"/>
              <a:buBlip>
                <a:blip r:embed="rId2"/>
              </a:buBlip>
              <a:defRPr sz="4260"/>
            </a:pPr>
            <a:r>
              <a:t>工厂角色（Creator）</a:t>
            </a:r>
          </a:p>
          <a:p>
            <a:pPr lvl="1" marL="1038915" indent="-588065" defTabSz="583287">
              <a:spcBef>
                <a:spcPts val="4100"/>
              </a:spcBef>
              <a:buSzPct val="40000"/>
              <a:buBlip>
                <a:blip r:embed="rId2"/>
              </a:buBlip>
              <a:defRPr sz="4260"/>
            </a:pPr>
            <a:r>
              <a:t>抽象产品角色（Product）</a:t>
            </a:r>
          </a:p>
          <a:p>
            <a:pPr lvl="1" marL="1038915" indent="-588065" defTabSz="583287">
              <a:spcBef>
                <a:spcPts val="4100"/>
              </a:spcBef>
              <a:buSzPct val="40000"/>
              <a:buBlip>
                <a:blip r:embed="rId2"/>
              </a:buBlip>
              <a:defRPr sz="4260"/>
            </a:pPr>
            <a:r>
              <a:t>具体产品角色（Concrete Product）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简单工厂模式"/>
          <p:cNvSpPr txBox="1"/>
          <p:nvPr>
            <p:ph type="title"/>
          </p:nvPr>
        </p:nvSpPr>
        <p:spPr>
          <a:prstGeom prst="rect">
            <a:avLst/>
          </a:prstGeom>
        </p:spPr>
        <p:txBody>
          <a:bodyPr/>
          <a:lstStyle/>
          <a:p>
            <a:pPr/>
            <a:r>
              <a:t>简单工厂模式</a:t>
            </a:r>
          </a:p>
        </p:txBody>
      </p:sp>
      <p:sp>
        <p:nvSpPr>
          <p:cNvPr id="120" name="优点：…"/>
          <p:cNvSpPr txBox="1"/>
          <p:nvPr>
            <p:ph type="body" idx="1"/>
          </p:nvPr>
        </p:nvSpPr>
        <p:spPr>
          <a:prstGeom prst="rect">
            <a:avLst/>
          </a:prstGeom>
        </p:spPr>
        <p:txBody>
          <a:bodyPr/>
          <a:lstStyle/>
          <a:p>
            <a:pPr marL="546652" indent="-546652" defTabSz="542210">
              <a:spcBef>
                <a:spcPts val="3800"/>
              </a:spcBef>
              <a:buBlip>
                <a:blip r:embed="rId2"/>
              </a:buBlip>
              <a:defRPr sz="3960"/>
            </a:pPr>
            <a:r>
              <a:t>优点：</a:t>
            </a:r>
          </a:p>
          <a:p>
            <a:pPr lvl="1" marL="965752" indent="-546652" defTabSz="542210">
              <a:spcBef>
                <a:spcPts val="3800"/>
              </a:spcBef>
              <a:buSzPct val="40000"/>
              <a:buBlip>
                <a:blip r:embed="rId2"/>
              </a:buBlip>
              <a:defRPr sz="3960"/>
            </a:pPr>
            <a:r>
              <a:t>隐藏了对象创建的实现细节</a:t>
            </a:r>
          </a:p>
          <a:p>
            <a:pPr lvl="1" marL="965752" indent="-546652" defTabSz="542210">
              <a:spcBef>
                <a:spcPts val="3800"/>
              </a:spcBef>
              <a:buSzPct val="40000"/>
              <a:buBlip>
                <a:blip r:embed="rId2"/>
              </a:buBlip>
              <a:defRPr sz="3960"/>
            </a:pPr>
            <a:r>
              <a:t>客户端不需要修改代码</a:t>
            </a:r>
          </a:p>
          <a:p>
            <a:pPr marL="546652" indent="-546652" defTabSz="542210">
              <a:spcBef>
                <a:spcPts val="3800"/>
              </a:spcBef>
              <a:buBlip>
                <a:blip r:embed="rId2"/>
              </a:buBlip>
              <a:defRPr sz="3960"/>
            </a:pPr>
            <a:r>
              <a:t>缺点：</a:t>
            </a:r>
          </a:p>
          <a:p>
            <a:pPr lvl="1" marL="965752" indent="-546652" defTabSz="542210">
              <a:spcBef>
                <a:spcPts val="3800"/>
              </a:spcBef>
              <a:buSzPct val="40000"/>
              <a:buBlip>
                <a:blip r:embed="rId2"/>
              </a:buBlip>
              <a:defRPr sz="3960"/>
            </a:pPr>
            <a:r>
              <a:t>违反了单一职责原则，将创建逻辑几种到一个工厂类里</a:t>
            </a:r>
          </a:p>
          <a:p>
            <a:pPr lvl="1" marL="965752" indent="-546652" defTabSz="542210">
              <a:spcBef>
                <a:spcPts val="3800"/>
              </a:spcBef>
              <a:buSzPct val="40000"/>
              <a:buBlip>
                <a:blip r:embed="rId2"/>
              </a:buBlip>
              <a:defRPr sz="3960"/>
            </a:pPr>
            <a:r>
              <a:t>当添加新产品时，需要修改工厂类代码，违反了开闭原则</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工厂方法模式"/>
          <p:cNvSpPr txBox="1"/>
          <p:nvPr>
            <p:ph type="title"/>
          </p:nvPr>
        </p:nvSpPr>
        <p:spPr>
          <a:prstGeom prst="rect">
            <a:avLst/>
          </a:prstGeom>
        </p:spPr>
        <p:txBody>
          <a:bodyPr/>
          <a:lstStyle/>
          <a:p>
            <a:pPr/>
            <a:r>
              <a:t>工厂方法模式</a:t>
            </a:r>
          </a:p>
        </p:txBody>
      </p:sp>
      <p:sp>
        <p:nvSpPr>
          <p:cNvPr id="123" name="内容：定义一个用于创建对象的接口（工厂接口），让子类决定实例化哪一个产品类。…"/>
          <p:cNvSpPr txBox="1"/>
          <p:nvPr>
            <p:ph type="body" idx="1"/>
          </p:nvPr>
        </p:nvSpPr>
        <p:spPr>
          <a:prstGeom prst="rect">
            <a:avLst/>
          </a:prstGeom>
        </p:spPr>
        <p:txBody>
          <a:bodyPr/>
          <a:lstStyle/>
          <a:p>
            <a:pPr marL="546652" indent="-546652" defTabSz="542210">
              <a:spcBef>
                <a:spcPts val="3800"/>
              </a:spcBef>
              <a:buBlip>
                <a:blip r:embed="rId2"/>
              </a:buBlip>
              <a:defRPr sz="3960"/>
            </a:pPr>
            <a:r>
              <a:t>内容：定义一个用于创建对象的接口（工厂接口），让子类决定实例化哪一个产品类。</a:t>
            </a:r>
          </a:p>
          <a:p>
            <a:pPr marL="546652" indent="-546652" defTabSz="542210">
              <a:spcBef>
                <a:spcPts val="3800"/>
              </a:spcBef>
              <a:buBlip>
                <a:blip r:embed="rId2"/>
              </a:buBlip>
              <a:defRPr sz="3960"/>
            </a:pPr>
            <a:r>
              <a:t>角色：</a:t>
            </a:r>
          </a:p>
          <a:p>
            <a:pPr lvl="1" marL="965752" indent="-546652" defTabSz="542210">
              <a:spcBef>
                <a:spcPts val="3800"/>
              </a:spcBef>
              <a:buSzPct val="40000"/>
              <a:buBlip>
                <a:blip r:embed="rId2"/>
              </a:buBlip>
              <a:defRPr sz="3960"/>
            </a:pPr>
            <a:r>
              <a:t>抽象工厂角色（Creator）</a:t>
            </a:r>
          </a:p>
          <a:p>
            <a:pPr lvl="1" marL="965752" indent="-546652" defTabSz="542210">
              <a:spcBef>
                <a:spcPts val="3800"/>
              </a:spcBef>
              <a:buSzPct val="40000"/>
              <a:buBlip>
                <a:blip r:embed="rId2"/>
              </a:buBlip>
              <a:defRPr sz="3960"/>
            </a:pPr>
            <a:r>
              <a:t>具体工厂角色（Concrete Creator）</a:t>
            </a:r>
          </a:p>
          <a:p>
            <a:pPr lvl="1" marL="965752" indent="-546652" defTabSz="542210">
              <a:spcBef>
                <a:spcPts val="3800"/>
              </a:spcBef>
              <a:buSzPct val="40000"/>
              <a:buBlip>
                <a:blip r:embed="rId2"/>
              </a:buBlip>
              <a:defRPr sz="3960"/>
            </a:pPr>
            <a:r>
              <a:t>抽象产品角色（Product）</a:t>
            </a:r>
          </a:p>
          <a:p>
            <a:pPr lvl="1" marL="965752" indent="-546652" defTabSz="542210">
              <a:spcBef>
                <a:spcPts val="3800"/>
              </a:spcBef>
              <a:buSzPct val="40000"/>
              <a:buBlip>
                <a:blip r:embed="rId2"/>
              </a:buBlip>
              <a:defRPr sz="3960"/>
            </a:pPr>
            <a:r>
              <a:t>具体产品角色（Concrete Product）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工厂方法模式"/>
          <p:cNvSpPr txBox="1"/>
          <p:nvPr>
            <p:ph type="title"/>
          </p:nvPr>
        </p:nvSpPr>
        <p:spPr>
          <a:prstGeom prst="rect">
            <a:avLst/>
          </a:prstGeom>
        </p:spPr>
        <p:txBody>
          <a:bodyPr/>
          <a:lstStyle/>
          <a:p>
            <a:pPr/>
            <a:r>
              <a:t>工厂方法模式</a:t>
            </a:r>
          </a:p>
        </p:txBody>
      </p:sp>
      <p:sp>
        <p:nvSpPr>
          <p:cNvPr id="126" name="优点：…"/>
          <p:cNvSpPr txBox="1"/>
          <p:nvPr>
            <p:ph type="body" idx="1"/>
          </p:nvPr>
        </p:nvSpPr>
        <p:spPr>
          <a:prstGeom prst="rect">
            <a:avLst/>
          </a:prstGeom>
        </p:spPr>
        <p:txBody>
          <a:bodyPr/>
          <a:lstStyle/>
          <a:p>
            <a:pPr marL="662608" indent="-662608" defTabSz="657225">
              <a:spcBef>
                <a:spcPts val="4700"/>
              </a:spcBef>
              <a:buBlip>
                <a:blip r:embed="rId2"/>
              </a:buBlip>
              <a:defRPr sz="4800"/>
            </a:pPr>
            <a:r>
              <a:t>优点：</a:t>
            </a:r>
          </a:p>
          <a:p>
            <a:pPr lvl="1" marL="1170608" indent="-662608" defTabSz="657225">
              <a:spcBef>
                <a:spcPts val="4700"/>
              </a:spcBef>
              <a:buSzPct val="40000"/>
              <a:buBlip>
                <a:blip r:embed="rId2"/>
              </a:buBlip>
              <a:defRPr sz="4800"/>
            </a:pPr>
            <a:r>
              <a:t>每个具体产品都对应一个具体工厂类，不需要修改工厂类代码</a:t>
            </a:r>
          </a:p>
          <a:p>
            <a:pPr lvl="1" marL="1170608" indent="-662608" defTabSz="657225">
              <a:spcBef>
                <a:spcPts val="4700"/>
              </a:spcBef>
              <a:buSzPct val="40000"/>
              <a:buBlip>
                <a:blip r:embed="rId2"/>
              </a:buBlip>
              <a:defRPr sz="4800"/>
            </a:pPr>
            <a:r>
              <a:t>隐藏了对象创建的实现细节</a:t>
            </a:r>
          </a:p>
          <a:p>
            <a:pPr marL="662608" indent="-662608" defTabSz="657225">
              <a:spcBef>
                <a:spcPts val="4700"/>
              </a:spcBef>
              <a:buBlip>
                <a:blip r:embed="rId2"/>
              </a:buBlip>
              <a:defRPr sz="4800"/>
            </a:pPr>
            <a:r>
              <a:t>缺点：</a:t>
            </a:r>
          </a:p>
          <a:p>
            <a:pPr lvl="1" marL="1170608" indent="-662608" defTabSz="657225">
              <a:spcBef>
                <a:spcPts val="4700"/>
              </a:spcBef>
              <a:buSzPct val="40000"/>
              <a:buBlip>
                <a:blip r:embed="rId2"/>
              </a:buBlip>
              <a:defRPr sz="4800"/>
            </a:pPr>
            <a:r>
              <a:t>每增加一个具体产品类，就必须增加一个相应的具体工厂类</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抽象工厂模式"/>
          <p:cNvSpPr txBox="1"/>
          <p:nvPr>
            <p:ph type="title"/>
          </p:nvPr>
        </p:nvSpPr>
        <p:spPr>
          <a:prstGeom prst="rect">
            <a:avLst/>
          </a:prstGeom>
        </p:spPr>
        <p:txBody>
          <a:bodyPr/>
          <a:lstStyle/>
          <a:p>
            <a:pPr/>
            <a:r>
              <a:t>抽象工厂模式</a:t>
            </a:r>
          </a:p>
        </p:txBody>
      </p:sp>
      <p:sp>
        <p:nvSpPr>
          <p:cNvPr id="129" name="内容：定义一个工厂类接口，让工厂子类来创建一系列相关或相互依赖的对象。…"/>
          <p:cNvSpPr txBox="1"/>
          <p:nvPr>
            <p:ph type="body" idx="1"/>
          </p:nvPr>
        </p:nvSpPr>
        <p:spPr>
          <a:prstGeom prst="rect">
            <a:avLst/>
          </a:prstGeom>
        </p:spPr>
        <p:txBody>
          <a:bodyPr/>
          <a:lstStyle/>
          <a:p>
            <a:pPr marL="704021" indent="-704021" defTabSz="698301">
              <a:spcBef>
                <a:spcPts val="5000"/>
              </a:spcBef>
              <a:buBlip>
                <a:blip r:embed="rId2"/>
              </a:buBlip>
              <a:defRPr sz="5100"/>
            </a:pPr>
            <a:r>
              <a:t>内容：定义一个工厂类接口，让工厂子类来创建一系列相关或相互依赖的对象。</a:t>
            </a:r>
          </a:p>
          <a:p>
            <a:pPr marL="704021" indent="-704021" defTabSz="698301">
              <a:spcBef>
                <a:spcPts val="5000"/>
              </a:spcBef>
              <a:buBlip>
                <a:blip r:embed="rId2"/>
              </a:buBlip>
              <a:defRPr sz="5100"/>
            </a:pPr>
            <a:r>
              <a:t>例：生产一部手机，需要手机壳、CPU、操作系统三类对象进行组装，其中每类对象都有不同的种类。对每个具体工厂，分别生产一部手机所需要的三个对象。</a:t>
            </a:r>
          </a:p>
          <a:p>
            <a:pPr marL="704021" indent="-704021" defTabSz="698301">
              <a:spcBef>
                <a:spcPts val="5000"/>
              </a:spcBef>
              <a:buBlip>
                <a:blip r:embed="rId2"/>
              </a:buBlip>
              <a:defRPr sz="5100"/>
            </a:pPr>
            <a:r>
              <a:t>相比工厂方法模式，抽象工厂模式中的每个具体工厂都生产一套产品。</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抽象工厂模式"/>
          <p:cNvSpPr txBox="1"/>
          <p:nvPr>
            <p:ph type="title"/>
          </p:nvPr>
        </p:nvSpPr>
        <p:spPr>
          <a:prstGeom prst="rect">
            <a:avLst/>
          </a:prstGeom>
        </p:spPr>
        <p:txBody>
          <a:bodyPr/>
          <a:lstStyle/>
          <a:p>
            <a:pPr/>
            <a:r>
              <a:t>抽象工厂模式</a:t>
            </a:r>
          </a:p>
        </p:txBody>
      </p:sp>
      <p:sp>
        <p:nvSpPr>
          <p:cNvPr id="132" name="角色：…"/>
          <p:cNvSpPr txBox="1"/>
          <p:nvPr>
            <p:ph type="body" idx="1"/>
          </p:nvPr>
        </p:nvSpPr>
        <p:spPr>
          <a:prstGeom prst="rect">
            <a:avLst/>
          </a:prstGeom>
        </p:spPr>
        <p:txBody>
          <a:bodyPr/>
          <a:lstStyle/>
          <a:p>
            <a:pPr marL="546652" indent="-546652" defTabSz="542210">
              <a:spcBef>
                <a:spcPts val="3800"/>
              </a:spcBef>
              <a:buBlip>
                <a:blip r:embed="rId2"/>
              </a:buBlip>
              <a:defRPr sz="3960"/>
            </a:pPr>
            <a:r>
              <a:t>角色：</a:t>
            </a:r>
          </a:p>
          <a:p>
            <a:pPr lvl="1" marL="965752" indent="-546652" defTabSz="542210">
              <a:spcBef>
                <a:spcPts val="3800"/>
              </a:spcBef>
              <a:buSzPct val="40000"/>
              <a:buBlip>
                <a:blip r:embed="rId2"/>
              </a:buBlip>
              <a:defRPr sz="3960"/>
            </a:pPr>
            <a:r>
              <a:t>抽象工厂角色（Creator）</a:t>
            </a:r>
          </a:p>
          <a:p>
            <a:pPr lvl="1" marL="965752" indent="-546652" defTabSz="542210">
              <a:spcBef>
                <a:spcPts val="3800"/>
              </a:spcBef>
              <a:buSzPct val="40000"/>
              <a:buBlip>
                <a:blip r:embed="rId2"/>
              </a:buBlip>
              <a:defRPr sz="3960"/>
            </a:pPr>
            <a:r>
              <a:t>具体工厂角色（Concrete Creator）</a:t>
            </a:r>
          </a:p>
          <a:p>
            <a:pPr lvl="1" marL="965752" indent="-546652" defTabSz="542210">
              <a:spcBef>
                <a:spcPts val="3800"/>
              </a:spcBef>
              <a:buSzPct val="40000"/>
              <a:buBlip>
                <a:blip r:embed="rId2"/>
              </a:buBlip>
              <a:defRPr sz="3960"/>
            </a:pPr>
            <a:r>
              <a:t>抽象产品角色（Product）</a:t>
            </a:r>
          </a:p>
          <a:p>
            <a:pPr lvl="1" marL="965752" indent="-546652" defTabSz="542210">
              <a:spcBef>
                <a:spcPts val="3800"/>
              </a:spcBef>
              <a:buSzPct val="40000"/>
              <a:buBlip>
                <a:blip r:embed="rId2"/>
              </a:buBlip>
              <a:defRPr sz="3960"/>
            </a:pPr>
            <a:r>
              <a:t>具体产品角色（Concrete Product）</a:t>
            </a:r>
          </a:p>
          <a:p>
            <a:pPr lvl="1" marL="965752" indent="-546652" defTabSz="542210">
              <a:spcBef>
                <a:spcPts val="3800"/>
              </a:spcBef>
              <a:buSzPct val="40000"/>
              <a:buBlip>
                <a:blip r:embed="rId2"/>
              </a:buBlip>
              <a:defRPr sz="3960"/>
            </a:pPr>
            <a:r>
              <a:t>客户端（Client）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抽象工厂模式"/>
          <p:cNvSpPr txBox="1"/>
          <p:nvPr>
            <p:ph type="title"/>
          </p:nvPr>
        </p:nvSpPr>
        <p:spPr>
          <a:prstGeom prst="rect">
            <a:avLst/>
          </a:prstGeom>
        </p:spPr>
        <p:txBody>
          <a:bodyPr/>
          <a:lstStyle/>
          <a:p>
            <a:pPr/>
            <a:r>
              <a:t>抽象工厂模式</a:t>
            </a:r>
          </a:p>
        </p:txBody>
      </p:sp>
      <p:sp>
        <p:nvSpPr>
          <p:cNvPr id="135" name="优点：…"/>
          <p:cNvSpPr txBox="1"/>
          <p:nvPr>
            <p:ph type="body" idx="1"/>
          </p:nvPr>
        </p:nvSpPr>
        <p:spPr>
          <a:prstGeom prst="rect">
            <a:avLst/>
          </a:prstGeom>
        </p:spPr>
        <p:txBody>
          <a:bodyPr/>
          <a:lstStyle/>
          <a:p>
            <a:pPr marL="546652" indent="-546652" defTabSz="542210">
              <a:spcBef>
                <a:spcPts val="3800"/>
              </a:spcBef>
              <a:buBlip>
                <a:blip r:embed="rId2"/>
              </a:buBlip>
              <a:defRPr sz="3960"/>
            </a:pPr>
            <a:r>
              <a:t>优点：</a:t>
            </a:r>
          </a:p>
          <a:p>
            <a:pPr lvl="1" marL="965752" indent="-546652" defTabSz="542210">
              <a:spcBef>
                <a:spcPts val="3800"/>
              </a:spcBef>
              <a:buSzPct val="40000"/>
              <a:buBlip>
                <a:blip r:embed="rId2"/>
              </a:buBlip>
              <a:defRPr sz="3960"/>
            </a:pPr>
            <a:r>
              <a:t>将客户端与类的具体实现相分离</a:t>
            </a:r>
          </a:p>
          <a:p>
            <a:pPr lvl="1" marL="965752" indent="-546652" defTabSz="542210">
              <a:spcBef>
                <a:spcPts val="3800"/>
              </a:spcBef>
              <a:buSzPct val="40000"/>
              <a:buBlip>
                <a:blip r:embed="rId2"/>
              </a:buBlip>
              <a:defRPr sz="3960"/>
            </a:pPr>
            <a:r>
              <a:t>每个工厂创建了一个完整的产品系列，使得易于交换产品系列</a:t>
            </a:r>
          </a:p>
          <a:p>
            <a:pPr lvl="1" marL="965752" indent="-546652" defTabSz="542210">
              <a:spcBef>
                <a:spcPts val="3800"/>
              </a:spcBef>
              <a:buSzPct val="40000"/>
              <a:buBlip>
                <a:blip r:embed="rId2"/>
              </a:buBlip>
              <a:defRPr sz="3960"/>
            </a:pPr>
            <a:r>
              <a:t>有利于产品的一致性（即产品之间的约束关系）</a:t>
            </a:r>
          </a:p>
          <a:p>
            <a:pPr marL="546652" indent="-546652" defTabSz="542210">
              <a:spcBef>
                <a:spcPts val="3800"/>
              </a:spcBef>
              <a:buBlip>
                <a:blip r:embed="rId2"/>
              </a:buBlip>
              <a:defRPr sz="3960"/>
            </a:pPr>
            <a:r>
              <a:t>缺点：</a:t>
            </a:r>
          </a:p>
          <a:p>
            <a:pPr lvl="1" marL="965752" indent="-546652" defTabSz="542210">
              <a:spcBef>
                <a:spcPts val="3800"/>
              </a:spcBef>
              <a:buSzPct val="40000"/>
              <a:buBlip>
                <a:blip r:embed="rId2"/>
              </a:buBlip>
              <a:defRPr sz="3960"/>
            </a:pPr>
            <a:r>
              <a:t>难以支持新种类的（抽象）产品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建造者模式"/>
          <p:cNvSpPr txBox="1"/>
          <p:nvPr>
            <p:ph type="title"/>
          </p:nvPr>
        </p:nvSpPr>
        <p:spPr>
          <a:prstGeom prst="rect">
            <a:avLst/>
          </a:prstGeom>
        </p:spPr>
        <p:txBody>
          <a:bodyPr/>
          <a:lstStyle/>
          <a:p>
            <a:pPr/>
            <a:r>
              <a:t>建造者模式</a:t>
            </a:r>
          </a:p>
        </p:txBody>
      </p:sp>
      <p:sp>
        <p:nvSpPr>
          <p:cNvPr id="138" name="内容：将一个复杂对象的构建与它的表示分离，使得同样的构建过程可以创建不同的表示。…"/>
          <p:cNvSpPr txBox="1"/>
          <p:nvPr>
            <p:ph type="body" idx="1"/>
          </p:nvPr>
        </p:nvSpPr>
        <p:spPr>
          <a:prstGeom prst="rect">
            <a:avLst/>
          </a:prstGeom>
        </p:spPr>
        <p:txBody>
          <a:bodyPr/>
          <a:lstStyle/>
          <a:p>
            <a:pPr marL="546652" indent="-546652" defTabSz="542210">
              <a:spcBef>
                <a:spcPts val="3800"/>
              </a:spcBef>
              <a:buBlip>
                <a:blip r:embed="rId2"/>
              </a:buBlip>
              <a:defRPr sz="3960"/>
            </a:pPr>
            <a:r>
              <a:t>内容：将一个复杂对象的构建与它的表示分离，使得同样的构建过程可以创建不同的表示。</a:t>
            </a:r>
          </a:p>
          <a:p>
            <a:pPr marL="546652" indent="-546652" defTabSz="542210">
              <a:spcBef>
                <a:spcPts val="3800"/>
              </a:spcBef>
              <a:buBlip>
                <a:blip r:embed="rId2"/>
              </a:buBlip>
              <a:defRPr sz="3960"/>
            </a:pPr>
            <a:r>
              <a:t>角色：</a:t>
            </a:r>
          </a:p>
          <a:p>
            <a:pPr lvl="1" marL="965752" indent="-546652" defTabSz="542210">
              <a:spcBef>
                <a:spcPts val="3800"/>
              </a:spcBef>
              <a:buSzPct val="40000"/>
              <a:buBlip>
                <a:blip r:embed="rId2"/>
              </a:buBlip>
              <a:defRPr sz="3960"/>
            </a:pPr>
            <a:r>
              <a:t>抽象建造者（Builder）</a:t>
            </a:r>
          </a:p>
          <a:p>
            <a:pPr lvl="1" marL="965752" indent="-546652" defTabSz="542210">
              <a:spcBef>
                <a:spcPts val="3800"/>
              </a:spcBef>
              <a:buSzPct val="40000"/>
              <a:buBlip>
                <a:blip r:embed="rId2"/>
              </a:buBlip>
              <a:defRPr sz="3960"/>
            </a:pPr>
            <a:r>
              <a:t>具体建造者（Concrete Builder）</a:t>
            </a:r>
          </a:p>
          <a:p>
            <a:pPr lvl="1" marL="965752" indent="-546652" defTabSz="542210">
              <a:spcBef>
                <a:spcPts val="3800"/>
              </a:spcBef>
              <a:buSzPct val="40000"/>
              <a:buBlip>
                <a:blip r:embed="rId2"/>
              </a:buBlip>
              <a:defRPr sz="3960"/>
            </a:pPr>
            <a:r>
              <a:t>指挥者（Director）</a:t>
            </a:r>
          </a:p>
          <a:p>
            <a:pPr lvl="1" marL="965752" indent="-546652" defTabSz="542210">
              <a:spcBef>
                <a:spcPts val="3800"/>
              </a:spcBef>
              <a:buSzPct val="40000"/>
              <a:buBlip>
                <a:blip r:embed="rId2"/>
              </a:buBlip>
              <a:defRPr sz="3960"/>
            </a:pPr>
            <a:r>
              <a:t>产品（Product）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建造者模式"/>
          <p:cNvSpPr txBox="1"/>
          <p:nvPr>
            <p:ph type="title"/>
          </p:nvPr>
        </p:nvSpPr>
        <p:spPr>
          <a:prstGeom prst="rect">
            <a:avLst/>
          </a:prstGeom>
        </p:spPr>
        <p:txBody>
          <a:bodyPr/>
          <a:lstStyle/>
          <a:p>
            <a:pPr/>
            <a:r>
              <a:t>建造者模式</a:t>
            </a:r>
          </a:p>
        </p:txBody>
      </p:sp>
      <p:sp>
        <p:nvSpPr>
          <p:cNvPr id="141" name="建造者模式与抽象工厂模式相似，也用来创建复杂对象。主要区别是建造者模式着重一步步构造一个复杂对象，而抽象工厂模式着重于多个系列的产品对象。…"/>
          <p:cNvSpPr txBox="1"/>
          <p:nvPr>
            <p:ph type="body" idx="1"/>
          </p:nvPr>
        </p:nvSpPr>
        <p:spPr>
          <a:prstGeom prst="rect">
            <a:avLst/>
          </a:prstGeom>
        </p:spPr>
        <p:txBody>
          <a:bodyPr/>
          <a:lstStyle/>
          <a:p>
            <a:pPr marL="588065" indent="-588065" defTabSz="583287">
              <a:spcBef>
                <a:spcPts val="4100"/>
              </a:spcBef>
              <a:buBlip>
                <a:blip r:embed="rId2"/>
              </a:buBlip>
              <a:defRPr sz="4260"/>
            </a:pPr>
            <a:r>
              <a:t>建造者模式与抽象工厂模式相似，也用来创建复杂对象。主要区别是建造者模式着重一步步构造一个复杂对象，而抽象工厂模式着重于多个系列的产品对象。</a:t>
            </a:r>
          </a:p>
          <a:p>
            <a:pPr marL="588065" indent="-588065" defTabSz="583287">
              <a:spcBef>
                <a:spcPts val="4100"/>
              </a:spcBef>
              <a:buBlip>
                <a:blip r:embed="rId2"/>
              </a:buBlip>
              <a:defRPr sz="4260"/>
            </a:pPr>
            <a:r>
              <a:t>优点：</a:t>
            </a:r>
          </a:p>
          <a:p>
            <a:pPr lvl="1" marL="1038915" indent="-588065" defTabSz="583287">
              <a:spcBef>
                <a:spcPts val="4100"/>
              </a:spcBef>
              <a:buSzPct val="40000"/>
              <a:buBlip>
                <a:blip r:embed="rId2"/>
              </a:buBlip>
              <a:defRPr sz="4260"/>
            </a:pPr>
            <a:r>
              <a:t>隐藏了一个产品的内部结构和装配过程</a:t>
            </a:r>
          </a:p>
          <a:p>
            <a:pPr lvl="1" marL="1038915" indent="-588065" defTabSz="583287">
              <a:spcBef>
                <a:spcPts val="4100"/>
              </a:spcBef>
              <a:buSzPct val="40000"/>
              <a:buBlip>
                <a:blip r:embed="rId2"/>
              </a:buBlip>
              <a:defRPr sz="4260"/>
            </a:pPr>
            <a:r>
              <a:t>将构造代码与表示代码分开</a:t>
            </a:r>
          </a:p>
          <a:p>
            <a:pPr lvl="1" marL="1038915" indent="-588065" defTabSz="583287">
              <a:spcBef>
                <a:spcPts val="4100"/>
              </a:spcBef>
              <a:buSzPct val="40000"/>
              <a:buBlip>
                <a:blip r:embed="rId2"/>
              </a:buBlip>
              <a:defRPr sz="4260"/>
            </a:pPr>
            <a:r>
              <a:t>可以对构造过程进行更精细的控制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单例模式"/>
          <p:cNvSpPr txBox="1"/>
          <p:nvPr>
            <p:ph type="title"/>
          </p:nvPr>
        </p:nvSpPr>
        <p:spPr>
          <a:prstGeom prst="rect">
            <a:avLst/>
          </a:prstGeom>
        </p:spPr>
        <p:txBody>
          <a:bodyPr/>
          <a:lstStyle/>
          <a:p>
            <a:pPr/>
            <a:r>
              <a:t>单例模式</a:t>
            </a:r>
          </a:p>
        </p:txBody>
      </p:sp>
      <p:sp>
        <p:nvSpPr>
          <p:cNvPr id="144" name="内容：保证一个类只有一个实例，并提供一个访问它的全局访问点。…"/>
          <p:cNvSpPr txBox="1"/>
          <p:nvPr>
            <p:ph type="body" idx="1"/>
          </p:nvPr>
        </p:nvSpPr>
        <p:spPr>
          <a:prstGeom prst="rect">
            <a:avLst/>
          </a:prstGeom>
        </p:spPr>
        <p:txBody>
          <a:bodyPr/>
          <a:lstStyle/>
          <a:p>
            <a:pPr marL="546652" indent="-546652" defTabSz="542210">
              <a:spcBef>
                <a:spcPts val="3800"/>
              </a:spcBef>
              <a:buBlip>
                <a:blip r:embed="rId2"/>
              </a:buBlip>
              <a:defRPr sz="3960"/>
            </a:pPr>
            <a:r>
              <a:t>内容：保证一个类只有一个实例，并提供一个访问它的全局访问点。</a:t>
            </a:r>
          </a:p>
          <a:p>
            <a:pPr marL="546652" indent="-546652" defTabSz="542210">
              <a:spcBef>
                <a:spcPts val="3800"/>
              </a:spcBef>
              <a:buBlip>
                <a:blip r:embed="rId2"/>
              </a:buBlip>
              <a:defRPr sz="3960"/>
            </a:pPr>
            <a:r>
              <a:t>角色：</a:t>
            </a:r>
          </a:p>
          <a:p>
            <a:pPr lvl="1" marL="965752" indent="-546652" defTabSz="542210">
              <a:spcBef>
                <a:spcPts val="3800"/>
              </a:spcBef>
              <a:buSzPct val="40000"/>
              <a:buBlip>
                <a:blip r:embed="rId2"/>
              </a:buBlip>
              <a:defRPr sz="3960"/>
            </a:pPr>
            <a:r>
              <a:t>单例（Singleton）</a:t>
            </a:r>
          </a:p>
          <a:p>
            <a:pPr marL="546652" indent="-546652" defTabSz="542210">
              <a:spcBef>
                <a:spcPts val="3800"/>
              </a:spcBef>
              <a:buBlip>
                <a:blip r:embed="rId2"/>
              </a:buBlip>
              <a:defRPr sz="3960"/>
            </a:pPr>
            <a:r>
              <a:t>优点：</a:t>
            </a:r>
          </a:p>
          <a:p>
            <a:pPr lvl="1" marL="965752" indent="-546652" defTabSz="542210">
              <a:spcBef>
                <a:spcPts val="3800"/>
              </a:spcBef>
              <a:buSzPct val="40000"/>
              <a:buBlip>
                <a:blip r:embed="rId2"/>
              </a:buBlip>
              <a:defRPr sz="3960"/>
            </a:pPr>
            <a:r>
              <a:t>对唯一实例的受控访问</a:t>
            </a:r>
          </a:p>
          <a:p>
            <a:pPr lvl="1" marL="965752" indent="-546652" defTabSz="542210">
              <a:spcBef>
                <a:spcPts val="3800"/>
              </a:spcBef>
              <a:buSzPct val="40000"/>
              <a:buBlip>
                <a:blip r:embed="rId2"/>
              </a:buBlip>
              <a:defRPr sz="3960"/>
            </a:pPr>
            <a:r>
              <a:t>单例相当于全局变量，但防止了命名空间被污染</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设计模式"/>
          <p:cNvSpPr txBox="1"/>
          <p:nvPr>
            <p:ph type="title"/>
          </p:nvPr>
        </p:nvSpPr>
        <p:spPr>
          <a:prstGeom prst="rect">
            <a:avLst/>
          </a:prstGeom>
        </p:spPr>
        <p:txBody>
          <a:bodyPr/>
          <a:lstStyle/>
          <a:p>
            <a:pPr/>
            <a:r>
              <a:t>设计模式</a:t>
            </a:r>
          </a:p>
        </p:txBody>
      </p:sp>
      <p:sp>
        <p:nvSpPr>
          <p:cNvPr id="93" name="设计模式：对软件设计中普遍存在（反复出现）的各种问题，所提出的解决方案。每一个设计模式系统地命名、解释和评价了面向对象系统中一个重要的和重复出现的设计。…"/>
          <p:cNvSpPr txBox="1"/>
          <p:nvPr>
            <p:ph type="body" idx="1"/>
          </p:nvPr>
        </p:nvSpPr>
        <p:spPr>
          <a:prstGeom prst="rect">
            <a:avLst/>
          </a:prstGeom>
        </p:spPr>
        <p:txBody>
          <a:bodyPr/>
          <a:lstStyle/>
          <a:p>
            <a:pPr marL="646043" indent="-646043" defTabSz="640794">
              <a:spcBef>
                <a:spcPts val="4600"/>
              </a:spcBef>
              <a:buBlip>
                <a:blip r:embed="rId2"/>
              </a:buBlip>
              <a:defRPr sz="4680"/>
            </a:pPr>
            <a:r>
              <a:t>设计模式：对</a:t>
            </a:r>
            <a:r>
              <a:rPr>
                <a:latin typeface="PingFang SC Semibold"/>
                <a:ea typeface="PingFang SC Semibold"/>
                <a:cs typeface="PingFang SC Semibold"/>
                <a:sym typeface="PingFang SC Semibold"/>
              </a:rPr>
              <a:t>软件设计</a:t>
            </a:r>
            <a:r>
              <a:t>中普遍存在（反复出现）的各种问题，所提出的解决方案。每一个设计模式系统地命名、解释和评价了面向对象系统中一个重要的和重复出现的设计。</a:t>
            </a:r>
          </a:p>
          <a:p>
            <a:pPr marL="646043" indent="-646043" defTabSz="640794">
              <a:spcBef>
                <a:spcPts val="4600"/>
              </a:spcBef>
              <a:buBlip>
                <a:blip r:embed="rId2"/>
              </a:buBlip>
              <a:defRPr sz="4680"/>
            </a:pPr>
            <a:r>
              <a:t>“四人帮”（Gang of Four， GoF）：</a:t>
            </a:r>
          </a:p>
          <a:p>
            <a:pPr lvl="1" marL="1141343" indent="-646043" defTabSz="640794">
              <a:spcBef>
                <a:spcPts val="4600"/>
              </a:spcBef>
              <a:buSzPct val="40000"/>
              <a:buBlip>
                <a:blip r:embed="rId2"/>
              </a:buBlip>
              <a:defRPr sz="4680"/>
            </a:pPr>
            <a:r>
              <a:t>Erich Gamma, Richard Helm, Ralph Johnson, John Vlissides</a:t>
            </a:r>
          </a:p>
          <a:p>
            <a:pPr marL="646043" indent="-646043" defTabSz="640794">
              <a:spcBef>
                <a:spcPts val="4600"/>
              </a:spcBef>
              <a:buBlip>
                <a:blip r:embed="rId2"/>
              </a:buBlip>
              <a:defRPr sz="4680"/>
            </a:pPr>
            <a:r>
              <a:t> 《设计模式：可复用面向对象软件的基础》</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创建型模式小结"/>
          <p:cNvSpPr txBox="1"/>
          <p:nvPr>
            <p:ph type="title"/>
          </p:nvPr>
        </p:nvSpPr>
        <p:spPr>
          <a:prstGeom prst="rect">
            <a:avLst/>
          </a:prstGeom>
        </p:spPr>
        <p:txBody>
          <a:bodyPr/>
          <a:lstStyle/>
          <a:p>
            <a:pPr/>
            <a:r>
              <a:t>创建型模式小结</a:t>
            </a:r>
          </a:p>
        </p:txBody>
      </p:sp>
      <p:sp>
        <p:nvSpPr>
          <p:cNvPr id="147" name="抽象工厂模式和建造者模式相比于简单工厂模式和工厂方法模式而言更灵活也更复杂。…"/>
          <p:cNvSpPr txBox="1"/>
          <p:nvPr>
            <p:ph type="body" idx="1"/>
          </p:nvPr>
        </p:nvSpPr>
        <p:spPr>
          <a:prstGeom prst="rect">
            <a:avLst/>
          </a:prstGeom>
        </p:spPr>
        <p:txBody>
          <a:bodyPr/>
          <a:lstStyle/>
          <a:p>
            <a:pPr>
              <a:buBlip>
                <a:blip r:embed="rId2"/>
              </a:buBlip>
            </a:pPr>
            <a:r>
              <a:t>抽象工厂模式和建造者模式相比于简单工厂模式和工厂方法模式而言更灵活也更复杂。</a:t>
            </a:r>
          </a:p>
          <a:p>
            <a:pPr>
              <a:buBlip>
                <a:blip r:embed="rId2"/>
              </a:buBlip>
            </a:pPr>
            <a:r>
              <a:t>通常情况下、设计以简单工厂模式或工厂方法模式开始，当你发现设计需要更大的灵活性时，则像更复杂的设计模式演化。</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结构型模式"/>
          <p:cNvSpPr txBox="1"/>
          <p:nvPr>
            <p:ph type="ctrTitle"/>
          </p:nvPr>
        </p:nvSpPr>
        <p:spPr>
          <a:xfrm>
            <a:off x="6212587" y="4178101"/>
            <a:ext cx="11037096" cy="2946798"/>
          </a:xfrm>
          <a:prstGeom prst="rect">
            <a:avLst/>
          </a:prstGeom>
        </p:spPr>
        <p:txBody>
          <a:bodyPr/>
          <a:lstStyle>
            <a:lvl1pPr>
              <a:defRPr>
                <a:solidFill>
                  <a:srgbClr val="000000"/>
                </a:solidFill>
                <a:latin typeface="PingFang SC Semibold"/>
                <a:ea typeface="PingFang SC Semibold"/>
                <a:cs typeface="PingFang SC Semibold"/>
                <a:sym typeface="PingFang SC Semibold"/>
              </a:defRPr>
            </a:lvl1pPr>
          </a:lstStyle>
          <a:p>
            <a:pPr/>
            <a:r>
              <a:t>结构型模式</a:t>
            </a:r>
          </a:p>
        </p:txBody>
      </p:sp>
      <p:sp>
        <p:nvSpPr>
          <p:cNvPr id="150" name="Alex Li"/>
          <p:cNvSpPr txBox="1"/>
          <p:nvPr>
            <p:ph type="subTitle" sz="quarter" idx="1"/>
          </p:nvPr>
        </p:nvSpPr>
        <p:spPr>
          <a:xfrm>
            <a:off x="6212587" y="6913167"/>
            <a:ext cx="11037096" cy="1339454"/>
          </a:xfrm>
          <a:prstGeom prst="rect">
            <a:avLst/>
          </a:prstGeom>
        </p:spPr>
        <p:txBody>
          <a:bodyPr/>
          <a:lstStyle>
            <a:lvl1pPr>
              <a:defRPr>
                <a:solidFill>
                  <a:srgbClr val="FFFFFF"/>
                </a:solidFill>
              </a:defRPr>
            </a:lvl1pPr>
          </a:lstStyle>
          <a:p>
            <a:pPr/>
            <a:r>
              <a:t>Alex 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49"/>
                                        </p:tgtEl>
                                        <p:attrNameLst>
                                          <p:attrName>style.visibility</p:attrName>
                                        </p:attrNameLst>
                                      </p:cBhvr>
                                      <p:to>
                                        <p:strVal val="visible"/>
                                      </p:to>
                                    </p:set>
                                    <p:anim calcmode="lin" valueType="num">
                                      <p:cBhvr>
                                        <p:cTn id="7" dur="1000" fill="hold"/>
                                        <p:tgtEl>
                                          <p:spTgt spid="149"/>
                                        </p:tgtEl>
                                        <p:attrNameLst>
                                          <p:attrName>ppt_x</p:attrName>
                                        </p:attrNameLst>
                                      </p:cBhvr>
                                      <p:tavLst>
                                        <p:tav tm="0">
                                          <p:val>
                                            <p:strVal val="#ppt_x"/>
                                          </p:val>
                                        </p:tav>
                                        <p:tav tm="100000">
                                          <p:val>
                                            <p:strVal val="#ppt_x"/>
                                          </p:val>
                                        </p:tav>
                                      </p:tavLst>
                                    </p:anim>
                                    <p:anim calcmode="lin" valueType="num">
                                      <p:cBhvr>
                                        <p:cTn id="8" dur="1000" fill="hold"/>
                                        <p:tgtEl>
                                          <p:spTgt spid="14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2"/>
      <p:bldP build="whole" bldLvl="1" animBg="1" rev="0" advAuto="0" spid="149"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设计模式分类"/>
          <p:cNvSpPr txBox="1"/>
          <p:nvPr>
            <p:ph type="title"/>
          </p:nvPr>
        </p:nvSpPr>
        <p:spPr>
          <a:prstGeom prst="rect">
            <a:avLst/>
          </a:prstGeom>
        </p:spPr>
        <p:txBody>
          <a:bodyPr/>
          <a:lstStyle/>
          <a:p>
            <a:pPr/>
            <a:r>
              <a:t>设计模式分类</a:t>
            </a:r>
          </a:p>
        </p:txBody>
      </p:sp>
      <p:sp>
        <p:nvSpPr>
          <p:cNvPr id="153" name="创建型模式（5种）：工厂方法模式、抽象工厂模式、创建者模式、原型模式、单例模式…"/>
          <p:cNvSpPr txBox="1"/>
          <p:nvPr>
            <p:ph type="body" idx="1"/>
          </p:nvPr>
        </p:nvSpPr>
        <p:spPr>
          <a:prstGeom prst="rect">
            <a:avLst/>
          </a:prstGeom>
        </p:spPr>
        <p:txBody>
          <a:bodyPr/>
          <a:lstStyle/>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创建型模式</a:t>
            </a:r>
            <a:r>
              <a:t>（5种）：</a:t>
            </a:r>
            <a:r>
              <a:rPr>
                <a:latin typeface="PingFang SC Semibold"/>
                <a:ea typeface="PingFang SC Semibold"/>
                <a:cs typeface="PingFang SC Semibold"/>
                <a:sym typeface="PingFang SC Semibold"/>
              </a:rPr>
              <a:t>工厂方法模式</a:t>
            </a:r>
            <a:r>
              <a:t>、</a:t>
            </a:r>
            <a:r>
              <a:rPr>
                <a:latin typeface="PingFang SC Semibold"/>
                <a:ea typeface="PingFang SC Semibold"/>
                <a:cs typeface="PingFang SC Semibold"/>
                <a:sym typeface="PingFang SC Semibold"/>
              </a:rPr>
              <a:t>抽象工厂模式</a:t>
            </a:r>
            <a:r>
              <a:t>、</a:t>
            </a:r>
            <a:r>
              <a:rPr>
                <a:latin typeface="PingFang SC Semibold"/>
                <a:ea typeface="PingFang SC Semibold"/>
                <a:cs typeface="PingFang SC Semibold"/>
                <a:sym typeface="PingFang SC Semibold"/>
              </a:rPr>
              <a:t>创建者模式</a:t>
            </a:r>
            <a:r>
              <a:t>、原型模式、</a:t>
            </a:r>
            <a:r>
              <a:rPr>
                <a:latin typeface="PingFang SC Semibold"/>
                <a:ea typeface="PingFang SC Semibold"/>
                <a:cs typeface="PingFang SC Semibold"/>
                <a:sym typeface="PingFang SC Semibold"/>
              </a:rPr>
              <a:t>单例模式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结构型模式</a:t>
            </a:r>
            <a:r>
              <a:t>（7种）：</a:t>
            </a:r>
            <a:r>
              <a:rPr>
                <a:latin typeface="PingFang SC Semibold"/>
                <a:ea typeface="PingFang SC Semibold"/>
                <a:cs typeface="PingFang SC Semibold"/>
                <a:sym typeface="PingFang SC Semibold"/>
              </a:rPr>
              <a:t>适配器模式</a:t>
            </a:r>
            <a:r>
              <a:t>、</a:t>
            </a:r>
            <a:r>
              <a:rPr>
                <a:latin typeface="PingFang SC Semibold"/>
                <a:ea typeface="PingFang SC Semibold"/>
                <a:cs typeface="PingFang SC Semibold"/>
                <a:sym typeface="PingFang SC Semibold"/>
              </a:rPr>
              <a:t>桥模式</a:t>
            </a:r>
            <a:r>
              <a:t>、</a:t>
            </a:r>
            <a:r>
              <a:rPr>
                <a:latin typeface="PingFang SC Semibold"/>
                <a:ea typeface="PingFang SC Semibold"/>
                <a:cs typeface="PingFang SC Semibold"/>
                <a:sym typeface="PingFang SC Semibold"/>
              </a:rPr>
              <a:t>组合模式</a:t>
            </a:r>
            <a:r>
              <a:t>、装饰模式、</a:t>
            </a:r>
            <a:r>
              <a:rPr>
                <a:latin typeface="PingFang SC Semibold"/>
                <a:ea typeface="PingFang SC Semibold"/>
                <a:cs typeface="PingFang SC Semibold"/>
                <a:sym typeface="PingFang SC Semibold"/>
              </a:rPr>
              <a:t>外观模式</a:t>
            </a:r>
            <a:r>
              <a:t>、享元模式、</a:t>
            </a:r>
            <a:r>
              <a:rPr>
                <a:latin typeface="PingFang SC Semibold"/>
                <a:ea typeface="PingFang SC Semibold"/>
                <a:cs typeface="PingFang SC Semibold"/>
                <a:sym typeface="PingFang SC Semibold"/>
              </a:rPr>
              <a:t>代理模式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行为型模式</a:t>
            </a:r>
            <a:r>
              <a:t>（11种）：解释器模式、</a:t>
            </a:r>
            <a:r>
              <a:rPr>
                <a:latin typeface="PingFang SC Semibold"/>
                <a:ea typeface="PingFang SC Semibold"/>
                <a:cs typeface="PingFang SC Semibold"/>
                <a:sym typeface="PingFang SC Semibold"/>
              </a:rPr>
              <a:t>责任链模式</a:t>
            </a:r>
            <a:r>
              <a:t>、命令模式、迭代器模式、中介者模式、备忘录模式、</a:t>
            </a:r>
            <a:r>
              <a:rPr>
                <a:latin typeface="PingFang SC Semibold"/>
                <a:ea typeface="PingFang SC Semibold"/>
                <a:cs typeface="PingFang SC Semibold"/>
                <a:sym typeface="PingFang SC Semibold"/>
              </a:rPr>
              <a:t>观察者模式</a:t>
            </a:r>
            <a:r>
              <a:t>、状态模式、</a:t>
            </a:r>
            <a:r>
              <a:rPr>
                <a:latin typeface="PingFang SC Semibold"/>
                <a:ea typeface="PingFang SC Semibold"/>
                <a:cs typeface="PingFang SC Semibold"/>
                <a:sym typeface="PingFang SC Semibold"/>
              </a:rPr>
              <a:t>策略模式</a:t>
            </a:r>
            <a:r>
              <a:t>、访问者模式、</a:t>
            </a:r>
            <a:r>
              <a:rPr>
                <a:latin typeface="PingFang SC Semibold"/>
                <a:ea typeface="PingFang SC Semibold"/>
                <a:cs typeface="PingFang SC Semibold"/>
                <a:sym typeface="PingFang SC Semibold"/>
              </a:rPr>
              <a:t>模板方法模式</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适配器模式"/>
          <p:cNvSpPr txBox="1"/>
          <p:nvPr>
            <p:ph type="title"/>
          </p:nvPr>
        </p:nvSpPr>
        <p:spPr>
          <a:prstGeom prst="rect">
            <a:avLst/>
          </a:prstGeom>
        </p:spPr>
        <p:txBody>
          <a:bodyPr/>
          <a:lstStyle/>
          <a:p>
            <a:pPr/>
            <a:r>
              <a:t>适配器模式</a:t>
            </a:r>
          </a:p>
        </p:txBody>
      </p:sp>
      <p:sp>
        <p:nvSpPr>
          <p:cNvPr id="156" name="内容：将一个类的接口转换成客户希望的另一个接口。适配器模式使得原本由于接口不兼容而不能一起工作的那些类可以一起工作。…"/>
          <p:cNvSpPr txBox="1"/>
          <p:nvPr>
            <p:ph type="body" idx="1"/>
          </p:nvPr>
        </p:nvSpPr>
        <p:spPr>
          <a:prstGeom prst="rect">
            <a:avLst/>
          </a:prstGeom>
        </p:spPr>
        <p:txBody>
          <a:bodyPr/>
          <a:lstStyle/>
          <a:p>
            <a:pPr marL="745434" indent="-745434" defTabSz="739378">
              <a:spcBef>
                <a:spcPts val="5300"/>
              </a:spcBef>
              <a:buBlip>
                <a:blip r:embed="rId2"/>
              </a:buBlip>
              <a:defRPr sz="5400"/>
            </a:pPr>
            <a:r>
              <a:t>内容：将一个类的接口转换成客户希望的另一个接口。适配器模式使得原本由于接口不兼容而不能一起工作的那些类可以一起工作。</a:t>
            </a:r>
          </a:p>
          <a:p>
            <a:pPr marL="745434" indent="-745434" defTabSz="739378">
              <a:spcBef>
                <a:spcPts val="5300"/>
              </a:spcBef>
              <a:buBlip>
                <a:blip r:embed="rId2"/>
              </a:buBlip>
              <a:defRPr sz="5400"/>
            </a:pPr>
            <a:r>
              <a:t>两种实现方式：</a:t>
            </a:r>
          </a:p>
          <a:p>
            <a:pPr lvl="1" marL="1316934" indent="-745434" defTabSz="739378">
              <a:spcBef>
                <a:spcPts val="5300"/>
              </a:spcBef>
              <a:buSzPct val="40000"/>
              <a:buBlip>
                <a:blip r:embed="rId2"/>
              </a:buBlip>
              <a:defRPr sz="5400"/>
            </a:pPr>
            <a:r>
              <a:t>类适配器：使用多继承</a:t>
            </a:r>
          </a:p>
          <a:p>
            <a:pPr lvl="1" marL="1316934" indent="-745434" defTabSz="739378">
              <a:spcBef>
                <a:spcPts val="5300"/>
              </a:spcBef>
              <a:buSzPct val="40000"/>
              <a:buBlip>
                <a:blip r:embed="rId2"/>
              </a:buBlip>
              <a:defRPr sz="5400"/>
            </a:pPr>
            <a:r>
              <a:t>对象适配器：使用组合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适配器模式"/>
          <p:cNvSpPr txBox="1"/>
          <p:nvPr>
            <p:ph type="title"/>
          </p:nvPr>
        </p:nvSpPr>
        <p:spPr>
          <a:prstGeom prst="rect">
            <a:avLst/>
          </a:prstGeom>
        </p:spPr>
        <p:txBody>
          <a:bodyPr/>
          <a:lstStyle/>
          <a:p>
            <a:pPr/>
            <a:r>
              <a:t>适配器模式</a:t>
            </a:r>
          </a:p>
        </p:txBody>
      </p:sp>
      <p:sp>
        <p:nvSpPr>
          <p:cNvPr id="159" name="角色：…"/>
          <p:cNvSpPr txBox="1"/>
          <p:nvPr>
            <p:ph type="body" idx="1"/>
          </p:nvPr>
        </p:nvSpPr>
        <p:spPr>
          <a:prstGeom prst="rect">
            <a:avLst/>
          </a:prstGeom>
        </p:spPr>
        <p:txBody>
          <a:bodyPr/>
          <a:lstStyle/>
          <a:p>
            <a:pPr marL="422413" indent="-422413" defTabSz="418980">
              <a:spcBef>
                <a:spcPts val="3000"/>
              </a:spcBef>
              <a:buBlip>
                <a:blip r:embed="rId2"/>
              </a:buBlip>
              <a:defRPr sz="3059"/>
            </a:pPr>
            <a:r>
              <a:t>角色：</a:t>
            </a:r>
          </a:p>
          <a:p>
            <a:pPr lvl="1" marL="746263" indent="-422413" defTabSz="418980">
              <a:spcBef>
                <a:spcPts val="3000"/>
              </a:spcBef>
              <a:buSzPct val="40000"/>
              <a:buBlip>
                <a:blip r:embed="rId2"/>
              </a:buBlip>
              <a:defRPr sz="3059"/>
            </a:pPr>
            <a:r>
              <a:t>目标接口（Target）</a:t>
            </a:r>
          </a:p>
          <a:p>
            <a:pPr lvl="1" marL="746263" indent="-422413" defTabSz="418980">
              <a:spcBef>
                <a:spcPts val="3000"/>
              </a:spcBef>
              <a:buSzPct val="40000"/>
              <a:buBlip>
                <a:blip r:embed="rId2"/>
              </a:buBlip>
              <a:defRPr sz="3059"/>
            </a:pPr>
            <a:r>
              <a:t>待适配的类（Adaptee）</a:t>
            </a:r>
          </a:p>
          <a:p>
            <a:pPr lvl="1" marL="746263" indent="-422413" defTabSz="418980">
              <a:spcBef>
                <a:spcPts val="3000"/>
              </a:spcBef>
              <a:buSzPct val="40000"/>
              <a:buBlip>
                <a:blip r:embed="rId2"/>
              </a:buBlip>
              <a:defRPr sz="3059"/>
            </a:pPr>
            <a:r>
              <a:t>适配器（Adapter）</a:t>
            </a:r>
          </a:p>
          <a:p>
            <a:pPr marL="422413" indent="-422413" defTabSz="418980">
              <a:spcBef>
                <a:spcPts val="3000"/>
              </a:spcBef>
              <a:buBlip>
                <a:blip r:embed="rId2"/>
              </a:buBlip>
              <a:defRPr sz="3059"/>
            </a:pPr>
            <a:r>
              <a:t>适用场景：</a:t>
            </a:r>
          </a:p>
          <a:p>
            <a:pPr lvl="1" marL="746263" indent="-422413" defTabSz="418980">
              <a:spcBef>
                <a:spcPts val="3000"/>
              </a:spcBef>
              <a:buSzPct val="40000"/>
              <a:buBlip>
                <a:blip r:embed="rId2"/>
              </a:buBlip>
              <a:defRPr sz="3059"/>
            </a:pPr>
            <a:r>
              <a:t>想使用一个已经存在的类，而它的接口不符合你的要求</a:t>
            </a:r>
          </a:p>
          <a:p>
            <a:pPr lvl="1" marL="746263" indent="-422413" defTabSz="418980">
              <a:spcBef>
                <a:spcPts val="3000"/>
              </a:spcBef>
              <a:buSzPct val="40000"/>
              <a:buBlip>
                <a:blip r:embed="rId2"/>
              </a:buBlip>
              <a:defRPr sz="3059"/>
            </a:pPr>
            <a:r>
              <a:t>（对象适配器）想使用一些已经存在的子类，但不可能对每一个都进行子类化以匹配它们的接口。对象适配器可以适配它的父类接口。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桥模式"/>
          <p:cNvSpPr txBox="1"/>
          <p:nvPr>
            <p:ph type="title"/>
          </p:nvPr>
        </p:nvSpPr>
        <p:spPr>
          <a:prstGeom prst="rect">
            <a:avLst/>
          </a:prstGeom>
        </p:spPr>
        <p:txBody>
          <a:bodyPr/>
          <a:lstStyle/>
          <a:p>
            <a:pPr/>
            <a:r>
              <a:t>桥模式</a:t>
            </a:r>
          </a:p>
        </p:txBody>
      </p:sp>
      <p:sp>
        <p:nvSpPr>
          <p:cNvPr id="162" name="内容：…"/>
          <p:cNvSpPr txBox="1"/>
          <p:nvPr>
            <p:ph type="body" idx="1"/>
          </p:nvPr>
        </p:nvSpPr>
        <p:spPr>
          <a:prstGeom prst="rect">
            <a:avLst/>
          </a:prstGeom>
        </p:spPr>
        <p:txBody>
          <a:bodyPr/>
          <a:lstStyle>
            <a:lvl1pPr>
              <a:buBlip>
                <a:blip r:embed="rId2"/>
              </a:buBlip>
            </a:lvl1pPr>
            <a:lvl2pPr>
              <a:buSzPct val="40000"/>
              <a:buBlip>
                <a:blip r:embed="rId2"/>
              </a:buBlip>
            </a:lvl2pPr>
          </a:lstStyle>
          <a:p>
            <a:pPr/>
            <a:r>
              <a:t>内容：</a:t>
            </a:r>
          </a:p>
          <a:p>
            <a:pPr lvl="1"/>
            <a:r>
              <a:t>将一个事物的两个维度分离，使其都可以独立地变化。</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桥模式"/>
          <p:cNvSpPr txBox="1"/>
          <p:nvPr>
            <p:ph type="title"/>
          </p:nvPr>
        </p:nvSpPr>
        <p:spPr>
          <a:prstGeom prst="rect">
            <a:avLst/>
          </a:prstGeom>
        </p:spPr>
        <p:txBody>
          <a:bodyPr/>
          <a:lstStyle/>
          <a:p>
            <a:pPr/>
            <a:r>
              <a:t>桥模式</a:t>
            </a:r>
          </a:p>
        </p:txBody>
      </p:sp>
      <p:sp>
        <p:nvSpPr>
          <p:cNvPr id="165" name="角色：…"/>
          <p:cNvSpPr txBox="1"/>
          <p:nvPr>
            <p:ph type="body" idx="1"/>
          </p:nvPr>
        </p:nvSpPr>
        <p:spPr>
          <a:prstGeom prst="rect">
            <a:avLst/>
          </a:prstGeom>
        </p:spPr>
        <p:txBody>
          <a:bodyPr/>
          <a:lstStyle/>
          <a:p>
            <a:pPr marL="662608" indent="-662608" defTabSz="657225">
              <a:spcBef>
                <a:spcPts val="4700"/>
              </a:spcBef>
              <a:buBlip>
                <a:blip r:embed="rId2"/>
              </a:buBlip>
              <a:defRPr sz="4800"/>
            </a:pPr>
            <a:r>
              <a:t>角色：</a:t>
            </a:r>
          </a:p>
          <a:p>
            <a:pPr lvl="1" marL="1170608" indent="-662608" defTabSz="657225">
              <a:spcBef>
                <a:spcPts val="4700"/>
              </a:spcBef>
              <a:buSzPct val="40000"/>
              <a:buBlip>
                <a:blip r:embed="rId2"/>
              </a:buBlip>
              <a:defRPr sz="4800"/>
            </a:pPr>
            <a:r>
              <a:t>抽象（Abstraction）</a:t>
            </a:r>
          </a:p>
          <a:p>
            <a:pPr lvl="1" marL="1170608" indent="-662608" defTabSz="657225">
              <a:spcBef>
                <a:spcPts val="4700"/>
              </a:spcBef>
              <a:buSzPct val="40000"/>
              <a:buBlip>
                <a:blip r:embed="rId2"/>
              </a:buBlip>
              <a:defRPr sz="4800"/>
            </a:pPr>
            <a:r>
              <a:t>细化抽象（RefinedAbstraction）</a:t>
            </a:r>
          </a:p>
          <a:p>
            <a:pPr lvl="1" marL="1170608" indent="-662608" defTabSz="657225">
              <a:spcBef>
                <a:spcPts val="4700"/>
              </a:spcBef>
              <a:buSzPct val="40000"/>
              <a:buBlip>
                <a:blip r:embed="rId2"/>
              </a:buBlip>
              <a:defRPr sz="4800"/>
            </a:pPr>
            <a:r>
              <a:t>实现者（Implementor）</a:t>
            </a:r>
          </a:p>
          <a:p>
            <a:pPr lvl="1" marL="1170608" indent="-662608" defTabSz="657225">
              <a:spcBef>
                <a:spcPts val="4700"/>
              </a:spcBef>
              <a:buSzPct val="40000"/>
              <a:buBlip>
                <a:blip r:embed="rId2"/>
              </a:buBlip>
              <a:defRPr sz="4800"/>
            </a:pPr>
            <a:r>
              <a:t>具体实现者（ConcreteImplementor）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桥模式"/>
          <p:cNvSpPr txBox="1"/>
          <p:nvPr>
            <p:ph type="title"/>
          </p:nvPr>
        </p:nvSpPr>
        <p:spPr>
          <a:prstGeom prst="rect">
            <a:avLst/>
          </a:prstGeom>
        </p:spPr>
        <p:txBody>
          <a:bodyPr/>
          <a:lstStyle/>
          <a:p>
            <a:pPr/>
            <a:r>
              <a:t>桥模式</a:t>
            </a:r>
          </a:p>
        </p:txBody>
      </p:sp>
      <p:sp>
        <p:nvSpPr>
          <p:cNvPr id="168" name="应用场景：…"/>
          <p:cNvSpPr txBox="1"/>
          <p:nvPr>
            <p:ph type="body" idx="1"/>
          </p:nvPr>
        </p:nvSpPr>
        <p:spPr>
          <a:prstGeom prst="rect">
            <a:avLst/>
          </a:prstGeom>
        </p:spPr>
        <p:txBody>
          <a:bodyPr/>
          <a:lstStyle/>
          <a:p>
            <a:pPr marL="662608" indent="-662608" defTabSz="657225">
              <a:spcBef>
                <a:spcPts val="4700"/>
              </a:spcBef>
              <a:buBlip>
                <a:blip r:embed="rId2"/>
              </a:buBlip>
              <a:defRPr sz="4800"/>
            </a:pPr>
            <a:r>
              <a:t>应用场景：</a:t>
            </a:r>
          </a:p>
          <a:p>
            <a:pPr lvl="1" marL="1170608" indent="-662608" defTabSz="657225">
              <a:spcBef>
                <a:spcPts val="4700"/>
              </a:spcBef>
              <a:buSzPct val="40000"/>
              <a:buBlip>
                <a:blip r:embed="rId2"/>
              </a:buBlip>
              <a:defRPr sz="4800"/>
            </a:pPr>
            <a:r>
              <a:t>当事物有两个维度上的表现，两个维度都可能扩展时。</a:t>
            </a:r>
          </a:p>
          <a:p>
            <a:pPr marL="662608" indent="-662608" defTabSz="657225">
              <a:spcBef>
                <a:spcPts val="4700"/>
              </a:spcBef>
              <a:buBlip>
                <a:blip r:embed="rId2"/>
              </a:buBlip>
              <a:defRPr sz="4800"/>
            </a:pPr>
            <a:r>
              <a:t>优点：</a:t>
            </a:r>
          </a:p>
          <a:p>
            <a:pPr lvl="1" marL="1170608" indent="-662608" defTabSz="657225">
              <a:spcBef>
                <a:spcPts val="4700"/>
              </a:spcBef>
              <a:buSzPct val="40000"/>
              <a:buBlip>
                <a:blip r:embed="rId2"/>
              </a:buBlip>
              <a:defRPr sz="4800"/>
            </a:pPr>
            <a:r>
              <a:t>抽象和实现相分离</a:t>
            </a:r>
          </a:p>
          <a:p>
            <a:pPr lvl="1" marL="1170608" indent="-662608" defTabSz="657225">
              <a:spcBef>
                <a:spcPts val="4700"/>
              </a:spcBef>
              <a:buSzPct val="40000"/>
              <a:buBlip>
                <a:blip r:embed="rId2"/>
              </a:buBlip>
              <a:defRPr sz="4800"/>
            </a:pPr>
            <a:r>
              <a:t>优秀的扩展能力</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组合模式"/>
          <p:cNvSpPr txBox="1"/>
          <p:nvPr>
            <p:ph type="title"/>
          </p:nvPr>
        </p:nvSpPr>
        <p:spPr>
          <a:prstGeom prst="rect">
            <a:avLst/>
          </a:prstGeom>
        </p:spPr>
        <p:txBody>
          <a:bodyPr/>
          <a:lstStyle/>
          <a:p>
            <a:pPr/>
            <a:r>
              <a:t>组合模式</a:t>
            </a:r>
          </a:p>
        </p:txBody>
      </p:sp>
      <p:sp>
        <p:nvSpPr>
          <p:cNvPr id="171" name="内容：将对象组合成树形结构以表示“部分-整体”的层次结构。组合模式使得用户对单个对象和组合对象的使用具有一致性。…"/>
          <p:cNvSpPr txBox="1"/>
          <p:nvPr>
            <p:ph type="body" idx="1"/>
          </p:nvPr>
        </p:nvSpPr>
        <p:spPr>
          <a:prstGeom prst="rect">
            <a:avLst/>
          </a:prstGeom>
        </p:spPr>
        <p:txBody>
          <a:bodyPr/>
          <a:lstStyle/>
          <a:p>
            <a:pPr marL="496956" indent="-496956" defTabSz="492918">
              <a:spcBef>
                <a:spcPts val="3500"/>
              </a:spcBef>
              <a:buBlip>
                <a:blip r:embed="rId2"/>
              </a:buBlip>
              <a:defRPr sz="3600"/>
            </a:pPr>
            <a:r>
              <a:t>内容：将对象组合成树形结构以表示“部分-整体”的层次结构。组合模式使得用户对单个对象和组合对象的使用具有一致性。</a:t>
            </a:r>
          </a:p>
          <a:p>
            <a:pPr marL="496956" indent="-496956" defTabSz="492918">
              <a:spcBef>
                <a:spcPts val="3500"/>
              </a:spcBef>
              <a:buBlip>
                <a:blip r:embed="rId2"/>
              </a:buBlip>
              <a:defRPr sz="3600"/>
            </a:pPr>
            <a:r>
              <a:t>角色：</a:t>
            </a:r>
          </a:p>
          <a:p>
            <a:pPr lvl="1" marL="877956" indent="-496956" defTabSz="492918">
              <a:spcBef>
                <a:spcPts val="3500"/>
              </a:spcBef>
              <a:buSzPct val="40000"/>
              <a:buBlip>
                <a:blip r:embed="rId2"/>
              </a:buBlip>
              <a:defRPr sz="3600"/>
            </a:pPr>
            <a:r>
              <a:t>抽象组件（Component）</a:t>
            </a:r>
          </a:p>
          <a:p>
            <a:pPr lvl="1" marL="877956" indent="-496956" defTabSz="492918">
              <a:spcBef>
                <a:spcPts val="3500"/>
              </a:spcBef>
              <a:buSzPct val="40000"/>
              <a:buBlip>
                <a:blip r:embed="rId2"/>
              </a:buBlip>
              <a:defRPr sz="3600"/>
            </a:pPr>
            <a:r>
              <a:t>叶子组件（Leaf）</a:t>
            </a:r>
          </a:p>
          <a:p>
            <a:pPr lvl="1" marL="877956" indent="-496956" defTabSz="492918">
              <a:spcBef>
                <a:spcPts val="3500"/>
              </a:spcBef>
              <a:buSzPct val="40000"/>
              <a:buBlip>
                <a:blip r:embed="rId2"/>
              </a:buBlip>
              <a:defRPr sz="3600"/>
            </a:pPr>
            <a:r>
              <a:t>复合组件（Composite）</a:t>
            </a:r>
          </a:p>
          <a:p>
            <a:pPr lvl="1" marL="877956" indent="-496956" defTabSz="492918">
              <a:spcBef>
                <a:spcPts val="3500"/>
              </a:spcBef>
              <a:buSzPct val="40000"/>
              <a:buBlip>
                <a:blip r:embed="rId2"/>
              </a:buBlip>
              <a:defRPr sz="3600"/>
            </a:pPr>
            <a:r>
              <a:t>客户端（Client）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组合模式"/>
          <p:cNvSpPr txBox="1"/>
          <p:nvPr>
            <p:ph type="title"/>
          </p:nvPr>
        </p:nvSpPr>
        <p:spPr>
          <a:prstGeom prst="rect">
            <a:avLst/>
          </a:prstGeom>
        </p:spPr>
        <p:txBody>
          <a:bodyPr/>
          <a:lstStyle/>
          <a:p>
            <a:pPr/>
            <a:r>
              <a:t>组合模式</a:t>
            </a:r>
          </a:p>
        </p:txBody>
      </p:sp>
      <p:sp>
        <p:nvSpPr>
          <p:cNvPr id="174" name="适用场景：…"/>
          <p:cNvSpPr txBox="1"/>
          <p:nvPr>
            <p:ph type="body" idx="1"/>
          </p:nvPr>
        </p:nvSpPr>
        <p:spPr>
          <a:prstGeom prst="rect">
            <a:avLst/>
          </a:prstGeom>
        </p:spPr>
        <p:txBody>
          <a:bodyPr/>
          <a:lstStyle/>
          <a:p>
            <a:pPr marL="463826" indent="-463826" defTabSz="460057">
              <a:spcBef>
                <a:spcPts val="3300"/>
              </a:spcBef>
              <a:buBlip>
                <a:blip r:embed="rId2"/>
              </a:buBlip>
              <a:defRPr sz="3359"/>
            </a:pPr>
            <a:r>
              <a:t>适用场景：</a:t>
            </a:r>
          </a:p>
          <a:p>
            <a:pPr lvl="1" marL="819426" indent="-463826" defTabSz="460057">
              <a:spcBef>
                <a:spcPts val="3300"/>
              </a:spcBef>
              <a:buSzPct val="40000"/>
              <a:buBlip>
                <a:blip r:embed="rId2"/>
              </a:buBlip>
              <a:defRPr sz="3359"/>
            </a:pPr>
            <a:r>
              <a:t>表示对象的“部分-整体”层次结构（特别是结构是递归的）</a:t>
            </a:r>
          </a:p>
          <a:p>
            <a:pPr lvl="1" marL="819426" indent="-463826" defTabSz="460057">
              <a:spcBef>
                <a:spcPts val="3300"/>
              </a:spcBef>
              <a:buSzPct val="40000"/>
              <a:buBlip>
                <a:blip r:embed="rId2"/>
              </a:buBlip>
              <a:defRPr sz="3359"/>
            </a:pPr>
            <a:r>
              <a:t>希望用户忽略组合对象与单个对象的不同，用户统一地使用组合结构中的所有对象</a:t>
            </a:r>
          </a:p>
          <a:p>
            <a:pPr marL="463826" indent="-463826" defTabSz="460057">
              <a:spcBef>
                <a:spcPts val="3300"/>
              </a:spcBef>
              <a:buBlip>
                <a:blip r:embed="rId2"/>
              </a:buBlip>
              <a:defRPr sz="3359"/>
            </a:pPr>
            <a:r>
              <a:t>优点：</a:t>
            </a:r>
          </a:p>
          <a:p>
            <a:pPr lvl="1" marL="819426" indent="-463826" defTabSz="460057">
              <a:spcBef>
                <a:spcPts val="3300"/>
              </a:spcBef>
              <a:buSzPct val="40000"/>
              <a:buBlip>
                <a:blip r:embed="rId2"/>
              </a:buBlip>
              <a:defRPr sz="3359"/>
            </a:pPr>
            <a:r>
              <a:t>定义了包含基本对象和组合对象的类层次结构</a:t>
            </a:r>
          </a:p>
          <a:p>
            <a:pPr lvl="1" marL="819426" indent="-463826" defTabSz="460057">
              <a:spcBef>
                <a:spcPts val="3300"/>
              </a:spcBef>
              <a:buSzPct val="40000"/>
              <a:buBlip>
                <a:blip r:embed="rId2"/>
              </a:buBlip>
              <a:defRPr sz="3359"/>
            </a:pPr>
            <a:r>
              <a:t>简化客户端代码，即客户端可以一致地使用组合对象和单个对象</a:t>
            </a:r>
          </a:p>
          <a:p>
            <a:pPr lvl="1" marL="819426" indent="-463826" defTabSz="460057">
              <a:spcBef>
                <a:spcPts val="3300"/>
              </a:spcBef>
              <a:buSzPct val="40000"/>
              <a:buBlip>
                <a:blip r:embed="rId2"/>
              </a:buBlip>
              <a:defRPr sz="3359"/>
            </a:pPr>
            <a:r>
              <a:t>更容易增加新类型的组件</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复习：面向对象"/>
          <p:cNvSpPr txBox="1"/>
          <p:nvPr>
            <p:ph type="title"/>
          </p:nvPr>
        </p:nvSpPr>
        <p:spPr>
          <a:prstGeom prst="rect">
            <a:avLst/>
          </a:prstGeom>
        </p:spPr>
        <p:txBody>
          <a:bodyPr/>
          <a:lstStyle/>
          <a:p>
            <a:pPr/>
            <a:r>
              <a:t>复习：面向对象</a:t>
            </a:r>
          </a:p>
        </p:txBody>
      </p:sp>
      <p:sp>
        <p:nvSpPr>
          <p:cNvPr id="96" name="面向对象的三大特性：…"/>
          <p:cNvSpPr txBox="1"/>
          <p:nvPr>
            <p:ph type="body" idx="1"/>
          </p:nvPr>
        </p:nvSpPr>
        <p:spPr>
          <a:prstGeom prst="rect">
            <a:avLst/>
          </a:prstGeom>
        </p:spPr>
        <p:txBody>
          <a:bodyPr/>
          <a:lstStyle/>
          <a:p>
            <a:pPr>
              <a:buBlip>
                <a:blip r:embed="rId2"/>
              </a:buBlip>
            </a:pPr>
            <a:r>
              <a:t>面向对象的三大特性：</a:t>
            </a:r>
          </a:p>
          <a:p>
            <a:pPr lvl="1">
              <a:buSzPct val="40000"/>
              <a:buBlip>
                <a:blip r:embed="rId2"/>
              </a:buBlip>
            </a:pPr>
            <a:r>
              <a:t>封装</a:t>
            </a:r>
          </a:p>
          <a:p>
            <a:pPr lvl="1">
              <a:buSzPct val="40000"/>
              <a:buBlip>
                <a:blip r:embed="rId2"/>
              </a:buBlip>
            </a:pPr>
            <a:r>
              <a:t>继承</a:t>
            </a:r>
          </a:p>
          <a:p>
            <a:pPr lvl="1">
              <a:buSzPct val="40000"/>
              <a:buBlip>
                <a:blip r:embed="rId2"/>
              </a:buBlip>
            </a:pPr>
            <a:r>
              <a:t>多态</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外观模式"/>
          <p:cNvSpPr txBox="1"/>
          <p:nvPr>
            <p:ph type="title"/>
          </p:nvPr>
        </p:nvSpPr>
        <p:spPr>
          <a:prstGeom prst="rect">
            <a:avLst/>
          </a:prstGeom>
        </p:spPr>
        <p:txBody>
          <a:bodyPr/>
          <a:lstStyle/>
          <a:p>
            <a:pPr/>
            <a:r>
              <a:t>外观模式</a:t>
            </a:r>
          </a:p>
        </p:txBody>
      </p:sp>
      <p:sp>
        <p:nvSpPr>
          <p:cNvPr id="177" name="内容：为子系统中的一组接口提供一个一致的界面，外观模式定义了一个高层接口，这个接口使得这一子系统更加容易使用。…"/>
          <p:cNvSpPr txBox="1"/>
          <p:nvPr>
            <p:ph type="body" idx="1"/>
          </p:nvPr>
        </p:nvSpPr>
        <p:spPr>
          <a:prstGeom prst="rect">
            <a:avLst/>
          </a:prstGeom>
        </p:spPr>
        <p:txBody>
          <a:bodyPr/>
          <a:lstStyle/>
          <a:p>
            <a:pPr marL="745434" indent="-745434" defTabSz="739378">
              <a:spcBef>
                <a:spcPts val="5300"/>
              </a:spcBef>
              <a:buBlip>
                <a:blip r:embed="rId2"/>
              </a:buBlip>
              <a:defRPr sz="5400"/>
            </a:pPr>
            <a:r>
              <a:t>内容：为子系统中的一组接口提供一个一致的界面，外观模式定义了一个高层接口，这个接口使得这一子系统更加容易使用。</a:t>
            </a:r>
          </a:p>
          <a:p>
            <a:pPr marL="745434" indent="-745434" defTabSz="739378">
              <a:spcBef>
                <a:spcPts val="5300"/>
              </a:spcBef>
              <a:buBlip>
                <a:blip r:embed="rId2"/>
              </a:buBlip>
              <a:defRPr sz="5400"/>
            </a:pPr>
            <a:r>
              <a:t>角色：</a:t>
            </a:r>
          </a:p>
          <a:p>
            <a:pPr lvl="1" marL="1316934" indent="-745434" defTabSz="739378">
              <a:spcBef>
                <a:spcPts val="5300"/>
              </a:spcBef>
              <a:buSzPct val="40000"/>
              <a:buBlip>
                <a:blip r:embed="rId2"/>
              </a:buBlip>
              <a:defRPr sz="5400"/>
            </a:pPr>
            <a:r>
              <a:t>外观（facade）</a:t>
            </a:r>
          </a:p>
          <a:p>
            <a:pPr lvl="1" marL="1316934" indent="-745434" defTabSz="739378">
              <a:spcBef>
                <a:spcPts val="5300"/>
              </a:spcBef>
              <a:buSzPct val="40000"/>
              <a:buBlip>
                <a:blip r:embed="rId2"/>
              </a:buBlip>
              <a:defRPr sz="5400"/>
            </a:pPr>
            <a:r>
              <a:t>子系统类（subsystem classes）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外观模式"/>
          <p:cNvSpPr txBox="1"/>
          <p:nvPr>
            <p:ph type="title"/>
          </p:nvPr>
        </p:nvSpPr>
        <p:spPr>
          <a:prstGeom prst="rect">
            <a:avLst/>
          </a:prstGeom>
        </p:spPr>
        <p:txBody>
          <a:bodyPr/>
          <a:lstStyle/>
          <a:p>
            <a:pPr/>
            <a:r>
              <a:t>外观模式</a:t>
            </a:r>
          </a:p>
        </p:txBody>
      </p:sp>
      <p:sp>
        <p:nvSpPr>
          <p:cNvPr id="180" name="优点：…"/>
          <p:cNvSpPr txBox="1"/>
          <p:nvPr>
            <p:ph type="body" idx="1"/>
          </p:nvPr>
        </p:nvSpPr>
        <p:spPr>
          <a:prstGeom prst="rect">
            <a:avLst/>
          </a:prstGeom>
        </p:spPr>
        <p:txBody>
          <a:bodyPr/>
          <a:lstStyle/>
          <a:p>
            <a:pPr>
              <a:buBlip>
                <a:blip r:embed="rId2"/>
              </a:buBlip>
            </a:pPr>
            <a:r>
              <a:t>优点：</a:t>
            </a:r>
          </a:p>
          <a:p>
            <a:pPr lvl="1">
              <a:buSzPct val="40000"/>
              <a:buBlip>
                <a:blip r:embed="rId2"/>
              </a:buBlip>
            </a:pPr>
            <a:r>
              <a:t>减少系统相互依赖</a:t>
            </a:r>
          </a:p>
          <a:p>
            <a:pPr lvl="1">
              <a:buSzPct val="40000"/>
              <a:buBlip>
                <a:blip r:embed="rId2"/>
              </a:buBlip>
            </a:pPr>
            <a:r>
              <a:t>提高了灵活性</a:t>
            </a:r>
          </a:p>
          <a:p>
            <a:pPr lvl="1">
              <a:buSzPct val="40000"/>
              <a:buBlip>
                <a:blip r:embed="rId2"/>
              </a:buBlip>
            </a:pPr>
            <a:r>
              <a:t>提高了安全性</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代理模式"/>
          <p:cNvSpPr txBox="1"/>
          <p:nvPr>
            <p:ph type="title"/>
          </p:nvPr>
        </p:nvSpPr>
        <p:spPr>
          <a:prstGeom prst="rect">
            <a:avLst/>
          </a:prstGeom>
        </p:spPr>
        <p:txBody>
          <a:bodyPr/>
          <a:lstStyle/>
          <a:p>
            <a:pPr/>
            <a:r>
              <a:t>代理模式</a:t>
            </a:r>
          </a:p>
        </p:txBody>
      </p:sp>
      <p:sp>
        <p:nvSpPr>
          <p:cNvPr id="183" name="内容：为其他对象提供一种代理以控制对这个对象的访问。…"/>
          <p:cNvSpPr txBox="1"/>
          <p:nvPr>
            <p:ph type="body" idx="1"/>
          </p:nvPr>
        </p:nvSpPr>
        <p:spPr>
          <a:prstGeom prst="rect">
            <a:avLst/>
          </a:prstGeom>
        </p:spPr>
        <p:txBody>
          <a:bodyPr/>
          <a:lstStyle/>
          <a:p>
            <a:pPr marL="662608" indent="-662608" defTabSz="657225">
              <a:spcBef>
                <a:spcPts val="4700"/>
              </a:spcBef>
              <a:buBlip>
                <a:blip r:embed="rId2"/>
              </a:buBlip>
              <a:defRPr sz="4800"/>
            </a:pPr>
            <a:r>
              <a:t>内容：为其他对象提供一种代理以控制对这个对象的访问。</a:t>
            </a:r>
          </a:p>
          <a:p>
            <a:pPr marL="662608" indent="-662608" defTabSz="657225">
              <a:spcBef>
                <a:spcPts val="4700"/>
              </a:spcBef>
              <a:buBlip>
                <a:blip r:embed="rId2"/>
              </a:buBlip>
              <a:defRPr sz="4800"/>
            </a:pPr>
            <a:r>
              <a:t>应用场景：</a:t>
            </a:r>
          </a:p>
          <a:p>
            <a:pPr lvl="1" marL="1170608" indent="-662608" defTabSz="657225">
              <a:spcBef>
                <a:spcPts val="4700"/>
              </a:spcBef>
              <a:buSzPct val="40000"/>
              <a:buBlip>
                <a:blip r:embed="rId2"/>
              </a:buBlip>
              <a:defRPr sz="4800"/>
            </a:pPr>
            <a:r>
              <a:t>远程代理：为远程的对象提供代理</a:t>
            </a:r>
          </a:p>
          <a:p>
            <a:pPr lvl="1" marL="1170608" indent="-662608" defTabSz="657225">
              <a:spcBef>
                <a:spcPts val="4700"/>
              </a:spcBef>
              <a:buSzPct val="40000"/>
              <a:buBlip>
                <a:blip r:embed="rId2"/>
              </a:buBlip>
              <a:defRPr sz="4800"/>
            </a:pPr>
            <a:r>
              <a:t>虚代理：根据需要创建很大的对象</a:t>
            </a:r>
          </a:p>
          <a:p>
            <a:pPr lvl="1" marL="1170608" indent="-662608" defTabSz="657225">
              <a:spcBef>
                <a:spcPts val="4700"/>
              </a:spcBef>
              <a:buSzPct val="40000"/>
              <a:buBlip>
                <a:blip r:embed="rId2"/>
              </a:buBlip>
              <a:defRPr sz="4800"/>
            </a:pPr>
            <a:r>
              <a:t>保护代理：控制对原始对象的访问，用于对象有不同访问权限时</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代理模式"/>
          <p:cNvSpPr txBox="1"/>
          <p:nvPr>
            <p:ph type="title"/>
          </p:nvPr>
        </p:nvSpPr>
        <p:spPr>
          <a:prstGeom prst="rect">
            <a:avLst/>
          </a:prstGeom>
        </p:spPr>
        <p:txBody>
          <a:bodyPr/>
          <a:lstStyle/>
          <a:p>
            <a:pPr/>
            <a:r>
              <a:t>代理模式</a:t>
            </a:r>
          </a:p>
        </p:txBody>
      </p:sp>
      <p:sp>
        <p:nvSpPr>
          <p:cNvPr id="186" name="角色：…"/>
          <p:cNvSpPr txBox="1"/>
          <p:nvPr>
            <p:ph type="body" idx="1"/>
          </p:nvPr>
        </p:nvSpPr>
        <p:spPr>
          <a:prstGeom prst="rect">
            <a:avLst/>
          </a:prstGeom>
        </p:spPr>
        <p:txBody>
          <a:bodyPr/>
          <a:lstStyle/>
          <a:p>
            <a:pPr marL="405847" indent="-405847" defTabSz="402550">
              <a:spcBef>
                <a:spcPts val="2800"/>
              </a:spcBef>
              <a:buBlip>
                <a:blip r:embed="rId2"/>
              </a:buBlip>
              <a:defRPr sz="2940"/>
            </a:pPr>
            <a:r>
              <a:t>角色：</a:t>
            </a:r>
          </a:p>
          <a:p>
            <a:pPr lvl="1" marL="716997" indent="-405847" defTabSz="402550">
              <a:spcBef>
                <a:spcPts val="2800"/>
              </a:spcBef>
              <a:buSzPct val="40000"/>
              <a:buBlip>
                <a:blip r:embed="rId2"/>
              </a:buBlip>
              <a:defRPr sz="2940"/>
            </a:pPr>
            <a:r>
              <a:t>抽象实体（Subject）</a:t>
            </a:r>
          </a:p>
          <a:p>
            <a:pPr lvl="1" marL="716997" indent="-405847" defTabSz="402550">
              <a:spcBef>
                <a:spcPts val="2800"/>
              </a:spcBef>
              <a:buSzPct val="40000"/>
              <a:buBlip>
                <a:blip r:embed="rId2"/>
              </a:buBlip>
              <a:defRPr sz="2940"/>
            </a:pPr>
            <a:r>
              <a:t>实体（RealSubject）</a:t>
            </a:r>
          </a:p>
          <a:p>
            <a:pPr lvl="1" marL="716997" indent="-405847" defTabSz="402550">
              <a:spcBef>
                <a:spcPts val="2800"/>
              </a:spcBef>
              <a:buSzPct val="40000"/>
              <a:buBlip>
                <a:blip r:embed="rId2"/>
              </a:buBlip>
              <a:defRPr sz="2940"/>
            </a:pPr>
            <a:r>
              <a:t>代理（Proxy）</a:t>
            </a:r>
          </a:p>
          <a:p>
            <a:pPr marL="405847" indent="-405847" defTabSz="402550">
              <a:spcBef>
                <a:spcPts val="2800"/>
              </a:spcBef>
              <a:buBlip>
                <a:blip r:embed="rId2"/>
              </a:buBlip>
              <a:defRPr sz="2940"/>
            </a:pPr>
            <a:r>
              <a:t>优点：</a:t>
            </a:r>
          </a:p>
          <a:p>
            <a:pPr lvl="1" marL="716997" indent="-405847" defTabSz="402550">
              <a:spcBef>
                <a:spcPts val="2800"/>
              </a:spcBef>
              <a:buSzPct val="40000"/>
              <a:buBlip>
                <a:blip r:embed="rId2"/>
              </a:buBlip>
              <a:defRPr sz="2940"/>
            </a:pPr>
            <a:r>
              <a:t>远程代理：可以隐藏对象位于远程地址空间的事实</a:t>
            </a:r>
          </a:p>
          <a:p>
            <a:pPr lvl="1" marL="716997" indent="-405847" defTabSz="402550">
              <a:spcBef>
                <a:spcPts val="2800"/>
              </a:spcBef>
              <a:buSzPct val="40000"/>
              <a:buBlip>
                <a:blip r:embed="rId2"/>
              </a:buBlip>
              <a:defRPr sz="2940"/>
            </a:pPr>
            <a:r>
              <a:t>虚代理：可以进行优化，例如根据要求创建对象</a:t>
            </a:r>
          </a:p>
          <a:p>
            <a:pPr lvl="1" marL="716997" indent="-405847" defTabSz="402550">
              <a:spcBef>
                <a:spcPts val="2800"/>
              </a:spcBef>
              <a:buSzPct val="40000"/>
              <a:buBlip>
                <a:blip r:embed="rId2"/>
              </a:buBlip>
              <a:defRPr sz="2940"/>
            </a:pPr>
            <a:r>
              <a:t>保护代理：允许在访问一个对象时有一些附加的内务处理</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行为型模式"/>
          <p:cNvSpPr txBox="1"/>
          <p:nvPr>
            <p:ph type="ctrTitle"/>
          </p:nvPr>
        </p:nvSpPr>
        <p:spPr>
          <a:xfrm>
            <a:off x="6212587" y="4178101"/>
            <a:ext cx="11037096" cy="2946798"/>
          </a:xfrm>
          <a:prstGeom prst="rect">
            <a:avLst/>
          </a:prstGeom>
        </p:spPr>
        <p:txBody>
          <a:bodyPr/>
          <a:lstStyle>
            <a:lvl1pPr>
              <a:defRPr>
                <a:solidFill>
                  <a:srgbClr val="000000"/>
                </a:solidFill>
                <a:latin typeface="PingFang SC Semibold"/>
                <a:ea typeface="PingFang SC Semibold"/>
                <a:cs typeface="PingFang SC Semibold"/>
                <a:sym typeface="PingFang SC Semibold"/>
              </a:defRPr>
            </a:lvl1pPr>
          </a:lstStyle>
          <a:p>
            <a:pPr/>
            <a:r>
              <a:t>行为型模式</a:t>
            </a:r>
          </a:p>
        </p:txBody>
      </p:sp>
      <p:sp>
        <p:nvSpPr>
          <p:cNvPr id="189" name="Alex Li"/>
          <p:cNvSpPr txBox="1"/>
          <p:nvPr>
            <p:ph type="subTitle" sz="quarter" idx="1"/>
          </p:nvPr>
        </p:nvSpPr>
        <p:spPr>
          <a:xfrm>
            <a:off x="6212587" y="6913167"/>
            <a:ext cx="11037096" cy="1339454"/>
          </a:xfrm>
          <a:prstGeom prst="rect">
            <a:avLst/>
          </a:prstGeom>
        </p:spPr>
        <p:txBody>
          <a:bodyPr/>
          <a:lstStyle>
            <a:lvl1pPr>
              <a:defRPr>
                <a:solidFill>
                  <a:srgbClr val="FFFFFF"/>
                </a:solidFill>
              </a:defRPr>
            </a:lvl1pPr>
          </a:lstStyle>
          <a:p>
            <a:pPr/>
            <a:r>
              <a:t>Alex 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ppt_x</p:attrName>
                                        </p:attrNameLst>
                                      </p:cBhvr>
                                      <p:tavLst>
                                        <p:tav tm="0">
                                          <p:val>
                                            <p:strVal val="#ppt_x"/>
                                          </p:val>
                                        </p:tav>
                                        <p:tav tm="100000">
                                          <p:val>
                                            <p:strVal val="#ppt_x"/>
                                          </p:val>
                                        </p:tav>
                                      </p:tavLst>
                                    </p:anim>
                                    <p:anim calcmode="lin" valueType="num">
                                      <p:cBhvr>
                                        <p:cTn id="8" dur="1000" fill="hold"/>
                                        <p:tgtEl>
                                          <p:spTgt spid="18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whole" bldLvl="1" animBg="1" rev="0" advAuto="0" spid="188"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设计模式分类"/>
          <p:cNvSpPr txBox="1"/>
          <p:nvPr>
            <p:ph type="title"/>
          </p:nvPr>
        </p:nvSpPr>
        <p:spPr>
          <a:prstGeom prst="rect">
            <a:avLst/>
          </a:prstGeom>
        </p:spPr>
        <p:txBody>
          <a:bodyPr/>
          <a:lstStyle/>
          <a:p>
            <a:pPr/>
            <a:r>
              <a:t>设计模式分类</a:t>
            </a:r>
          </a:p>
        </p:txBody>
      </p:sp>
      <p:sp>
        <p:nvSpPr>
          <p:cNvPr id="192" name="创建型模式（5种）：工厂方法模式、抽象工厂模式、创建者模式、原型模式、单例模式…"/>
          <p:cNvSpPr txBox="1"/>
          <p:nvPr>
            <p:ph type="body" idx="1"/>
          </p:nvPr>
        </p:nvSpPr>
        <p:spPr>
          <a:prstGeom prst="rect">
            <a:avLst/>
          </a:prstGeom>
        </p:spPr>
        <p:txBody>
          <a:bodyPr/>
          <a:lstStyle/>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创建型模式</a:t>
            </a:r>
            <a:r>
              <a:t>（5种）：</a:t>
            </a:r>
            <a:r>
              <a:rPr>
                <a:latin typeface="PingFang SC Semibold"/>
                <a:ea typeface="PingFang SC Semibold"/>
                <a:cs typeface="PingFang SC Semibold"/>
                <a:sym typeface="PingFang SC Semibold"/>
              </a:rPr>
              <a:t>工厂方法模式</a:t>
            </a:r>
            <a:r>
              <a:t>、</a:t>
            </a:r>
            <a:r>
              <a:rPr>
                <a:latin typeface="PingFang SC Semibold"/>
                <a:ea typeface="PingFang SC Semibold"/>
                <a:cs typeface="PingFang SC Semibold"/>
                <a:sym typeface="PingFang SC Semibold"/>
              </a:rPr>
              <a:t>抽象工厂模式</a:t>
            </a:r>
            <a:r>
              <a:t>、</a:t>
            </a:r>
            <a:r>
              <a:rPr>
                <a:latin typeface="PingFang SC Semibold"/>
                <a:ea typeface="PingFang SC Semibold"/>
                <a:cs typeface="PingFang SC Semibold"/>
                <a:sym typeface="PingFang SC Semibold"/>
              </a:rPr>
              <a:t>创建者模式</a:t>
            </a:r>
            <a:r>
              <a:t>、原型模式、</a:t>
            </a:r>
            <a:r>
              <a:rPr>
                <a:latin typeface="PingFang SC Semibold"/>
                <a:ea typeface="PingFang SC Semibold"/>
                <a:cs typeface="PingFang SC Semibold"/>
                <a:sym typeface="PingFang SC Semibold"/>
              </a:rPr>
              <a:t>单例模式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结构型模式</a:t>
            </a:r>
            <a:r>
              <a:t>（7种）：</a:t>
            </a:r>
            <a:r>
              <a:rPr>
                <a:latin typeface="PingFang SC Semibold"/>
                <a:ea typeface="PingFang SC Semibold"/>
                <a:cs typeface="PingFang SC Semibold"/>
                <a:sym typeface="PingFang SC Semibold"/>
              </a:rPr>
              <a:t>适配器模式</a:t>
            </a:r>
            <a:r>
              <a:t>、</a:t>
            </a:r>
            <a:r>
              <a:rPr>
                <a:latin typeface="PingFang SC Semibold"/>
                <a:ea typeface="PingFang SC Semibold"/>
                <a:cs typeface="PingFang SC Semibold"/>
                <a:sym typeface="PingFang SC Semibold"/>
              </a:rPr>
              <a:t>桥模式</a:t>
            </a:r>
            <a:r>
              <a:t>、</a:t>
            </a:r>
            <a:r>
              <a:rPr>
                <a:latin typeface="PingFang SC Semibold"/>
                <a:ea typeface="PingFang SC Semibold"/>
                <a:cs typeface="PingFang SC Semibold"/>
                <a:sym typeface="PingFang SC Semibold"/>
              </a:rPr>
              <a:t>组合模式</a:t>
            </a:r>
            <a:r>
              <a:t>、装饰模式、</a:t>
            </a:r>
            <a:r>
              <a:rPr>
                <a:latin typeface="PingFang SC Semibold"/>
                <a:ea typeface="PingFang SC Semibold"/>
                <a:cs typeface="PingFang SC Semibold"/>
                <a:sym typeface="PingFang SC Semibold"/>
              </a:rPr>
              <a:t>外观模式</a:t>
            </a:r>
            <a:r>
              <a:t>、享元模式、</a:t>
            </a:r>
            <a:r>
              <a:rPr>
                <a:latin typeface="PingFang SC Semibold"/>
                <a:ea typeface="PingFang SC Semibold"/>
                <a:cs typeface="PingFang SC Semibold"/>
                <a:sym typeface="PingFang SC Semibold"/>
              </a:rPr>
              <a:t>代理模式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行为型模式</a:t>
            </a:r>
            <a:r>
              <a:t>（11种）：解释器模式、</a:t>
            </a:r>
            <a:r>
              <a:rPr>
                <a:latin typeface="PingFang SC Semibold"/>
                <a:ea typeface="PingFang SC Semibold"/>
                <a:cs typeface="PingFang SC Semibold"/>
                <a:sym typeface="PingFang SC Semibold"/>
              </a:rPr>
              <a:t>责任链模式</a:t>
            </a:r>
            <a:r>
              <a:t>、命令模式、迭代器模式、中介者模式、备忘录模式、</a:t>
            </a:r>
            <a:r>
              <a:rPr>
                <a:latin typeface="PingFang SC Semibold"/>
                <a:ea typeface="PingFang SC Semibold"/>
                <a:cs typeface="PingFang SC Semibold"/>
                <a:sym typeface="PingFang SC Semibold"/>
              </a:rPr>
              <a:t>观察者模式</a:t>
            </a:r>
            <a:r>
              <a:t>、状态模式、</a:t>
            </a:r>
            <a:r>
              <a:rPr>
                <a:latin typeface="PingFang SC Semibold"/>
                <a:ea typeface="PingFang SC Semibold"/>
                <a:cs typeface="PingFang SC Semibold"/>
                <a:sym typeface="PingFang SC Semibold"/>
              </a:rPr>
              <a:t>策略模式</a:t>
            </a:r>
            <a:r>
              <a:t>、访问者模式、</a:t>
            </a:r>
            <a:r>
              <a:rPr>
                <a:latin typeface="PingFang SC Semibold"/>
                <a:ea typeface="PingFang SC Semibold"/>
                <a:cs typeface="PingFang SC Semibold"/>
                <a:sym typeface="PingFang SC Semibold"/>
              </a:rPr>
              <a:t>模板方法模式</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责任链模式"/>
          <p:cNvSpPr txBox="1"/>
          <p:nvPr>
            <p:ph type="title"/>
          </p:nvPr>
        </p:nvSpPr>
        <p:spPr>
          <a:prstGeom prst="rect">
            <a:avLst/>
          </a:prstGeom>
        </p:spPr>
        <p:txBody>
          <a:bodyPr/>
          <a:lstStyle/>
          <a:p>
            <a:pPr/>
            <a:r>
              <a:t>责任链模式</a:t>
            </a:r>
          </a:p>
        </p:txBody>
      </p:sp>
      <p:sp>
        <p:nvSpPr>
          <p:cNvPr id="195" name="内容：使多个对象都有机会处理请求，从而避免请求的发送者和接收者之间的耦合关系。将这些对象连成一条链，并沿着这条链传递该请求，直到有一个对象处理它为止。…"/>
          <p:cNvSpPr txBox="1"/>
          <p:nvPr>
            <p:ph type="body" idx="1"/>
          </p:nvPr>
        </p:nvSpPr>
        <p:spPr>
          <a:prstGeom prst="rect">
            <a:avLst/>
          </a:prstGeom>
        </p:spPr>
        <p:txBody>
          <a:bodyPr/>
          <a:lstStyle/>
          <a:p>
            <a:pPr marL="588065" indent="-588065" defTabSz="583287">
              <a:spcBef>
                <a:spcPts val="4100"/>
              </a:spcBef>
              <a:buBlip>
                <a:blip r:embed="rId2"/>
              </a:buBlip>
              <a:defRPr sz="4260"/>
            </a:pPr>
            <a:r>
              <a:t>内容：使多个对象都有机会处理请求，从而避免请求的发送者和接收者之间的耦合关系。将这些对象连成一条链，并沿着这条链传递该请求，直到有一个对象处理它为止。</a:t>
            </a:r>
          </a:p>
          <a:p>
            <a:pPr marL="588065" indent="-588065" defTabSz="583287">
              <a:spcBef>
                <a:spcPts val="4100"/>
              </a:spcBef>
              <a:buBlip>
                <a:blip r:embed="rId2"/>
              </a:buBlip>
              <a:defRPr sz="4260"/>
            </a:pPr>
            <a:r>
              <a:t>角色：</a:t>
            </a:r>
          </a:p>
          <a:p>
            <a:pPr lvl="1" marL="1038915" indent="-588065" defTabSz="583287">
              <a:spcBef>
                <a:spcPts val="4100"/>
              </a:spcBef>
              <a:buSzPct val="40000"/>
              <a:buBlip>
                <a:blip r:embed="rId2"/>
              </a:buBlip>
              <a:defRPr sz="4260"/>
            </a:pPr>
            <a:r>
              <a:t>抽象处理者（Handler）</a:t>
            </a:r>
          </a:p>
          <a:p>
            <a:pPr lvl="1" marL="1038915" indent="-588065" defTabSz="583287">
              <a:spcBef>
                <a:spcPts val="4100"/>
              </a:spcBef>
              <a:buSzPct val="40000"/>
              <a:buBlip>
                <a:blip r:embed="rId2"/>
              </a:buBlip>
              <a:defRPr sz="4260"/>
            </a:pPr>
            <a:r>
              <a:t>具体处理者（ConcreteHandler）</a:t>
            </a:r>
          </a:p>
          <a:p>
            <a:pPr lvl="1" marL="1038915" indent="-588065" defTabSz="583287">
              <a:spcBef>
                <a:spcPts val="4100"/>
              </a:spcBef>
              <a:buSzPct val="40000"/>
              <a:buBlip>
                <a:blip r:embed="rId2"/>
              </a:buBlip>
              <a:defRPr sz="4260"/>
            </a:pPr>
            <a:r>
              <a:t>客户端（Client）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责任链模式"/>
          <p:cNvSpPr txBox="1"/>
          <p:nvPr>
            <p:ph type="title"/>
          </p:nvPr>
        </p:nvSpPr>
        <p:spPr>
          <a:prstGeom prst="rect">
            <a:avLst/>
          </a:prstGeom>
        </p:spPr>
        <p:txBody>
          <a:bodyPr/>
          <a:lstStyle/>
          <a:p>
            <a:pPr/>
            <a:r>
              <a:t>责任链模式</a:t>
            </a:r>
          </a:p>
        </p:txBody>
      </p:sp>
      <p:sp>
        <p:nvSpPr>
          <p:cNvPr id="198" name="适用场景：…"/>
          <p:cNvSpPr txBox="1"/>
          <p:nvPr>
            <p:ph type="body" idx="1"/>
          </p:nvPr>
        </p:nvSpPr>
        <p:spPr>
          <a:prstGeom prst="rect">
            <a:avLst/>
          </a:prstGeom>
        </p:spPr>
        <p:txBody>
          <a:bodyPr/>
          <a:lstStyle/>
          <a:p>
            <a:pPr marL="662608" indent="-662608" defTabSz="657225">
              <a:spcBef>
                <a:spcPts val="4700"/>
              </a:spcBef>
              <a:buBlip>
                <a:blip r:embed="rId2"/>
              </a:buBlip>
              <a:defRPr sz="4800"/>
            </a:pPr>
            <a:r>
              <a:t>适用场景：</a:t>
            </a:r>
          </a:p>
          <a:p>
            <a:pPr lvl="1" marL="1170608" indent="-662608" defTabSz="657225">
              <a:spcBef>
                <a:spcPts val="4700"/>
              </a:spcBef>
              <a:buSzPct val="40000"/>
              <a:buBlip>
                <a:blip r:embed="rId2"/>
              </a:buBlip>
              <a:defRPr sz="4800"/>
            </a:pPr>
            <a:r>
              <a:t>有多个对象可以处理一个请求，哪个对象处理由运行时决定</a:t>
            </a:r>
          </a:p>
          <a:p>
            <a:pPr lvl="1" marL="1170608" indent="-662608" defTabSz="657225">
              <a:spcBef>
                <a:spcPts val="4700"/>
              </a:spcBef>
              <a:buSzPct val="40000"/>
              <a:buBlip>
                <a:blip r:embed="rId2"/>
              </a:buBlip>
              <a:defRPr sz="4800"/>
            </a:pPr>
            <a:r>
              <a:t>在不明确接收者的情况下，向多个对象中的一个提交一个请求</a:t>
            </a:r>
          </a:p>
          <a:p>
            <a:pPr marL="662608" indent="-662608" defTabSz="657225">
              <a:spcBef>
                <a:spcPts val="4700"/>
              </a:spcBef>
              <a:buBlip>
                <a:blip r:embed="rId2"/>
              </a:buBlip>
              <a:defRPr sz="4800"/>
            </a:pPr>
            <a:r>
              <a:t>优点：</a:t>
            </a:r>
          </a:p>
          <a:p>
            <a:pPr lvl="1" marL="1170608" indent="-662608" defTabSz="657225">
              <a:spcBef>
                <a:spcPts val="4700"/>
              </a:spcBef>
              <a:buSzPct val="40000"/>
              <a:buBlip>
                <a:blip r:embed="rId2"/>
              </a:buBlip>
              <a:defRPr sz="4800"/>
            </a:pPr>
            <a:r>
              <a:t>降低耦合度：一个对象无需知道是其他哪一个对象处理其请求</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观察者模式"/>
          <p:cNvSpPr txBox="1"/>
          <p:nvPr>
            <p:ph type="title"/>
          </p:nvPr>
        </p:nvSpPr>
        <p:spPr>
          <a:prstGeom prst="rect">
            <a:avLst/>
          </a:prstGeom>
        </p:spPr>
        <p:txBody>
          <a:bodyPr/>
          <a:lstStyle/>
          <a:p>
            <a:pPr/>
            <a:r>
              <a:t>观察者模式</a:t>
            </a:r>
          </a:p>
        </p:txBody>
      </p:sp>
      <p:sp>
        <p:nvSpPr>
          <p:cNvPr id="201" name="内容：定义对象间的一种一对多的依赖关系,当一个对象的状态发生改变时, 所有依赖于它的对象都得到通知并被自动更新。观察者模式又称“发布-订阅”模式…"/>
          <p:cNvSpPr txBox="1"/>
          <p:nvPr>
            <p:ph type="body" idx="1"/>
          </p:nvPr>
        </p:nvSpPr>
        <p:spPr>
          <a:prstGeom prst="rect">
            <a:avLst/>
          </a:prstGeom>
        </p:spPr>
        <p:txBody>
          <a:bodyPr/>
          <a:lstStyle/>
          <a:p>
            <a:pPr marL="496956" indent="-496956" defTabSz="492918">
              <a:spcBef>
                <a:spcPts val="3500"/>
              </a:spcBef>
              <a:buBlip>
                <a:blip r:embed="rId2"/>
              </a:buBlip>
              <a:defRPr sz="3600"/>
            </a:pPr>
            <a:r>
              <a:t>内容：定义对象间的一种一对多的依赖关系,当一个对象的状态发生改变时, 所有依赖于它的对象都得到通知并被自动更新。观察者模式又称“发布-订阅”模式</a:t>
            </a:r>
          </a:p>
          <a:p>
            <a:pPr marL="496956" indent="-496956" defTabSz="492918">
              <a:spcBef>
                <a:spcPts val="3500"/>
              </a:spcBef>
              <a:buBlip>
                <a:blip r:embed="rId2"/>
              </a:buBlip>
              <a:defRPr sz="3600"/>
            </a:pPr>
            <a:r>
              <a:t>角色：</a:t>
            </a:r>
          </a:p>
          <a:p>
            <a:pPr lvl="1" marL="877956" indent="-496956" defTabSz="492918">
              <a:spcBef>
                <a:spcPts val="3500"/>
              </a:spcBef>
              <a:buSzPct val="40000"/>
              <a:buBlip>
                <a:blip r:embed="rId2"/>
              </a:buBlip>
              <a:defRPr sz="3600"/>
            </a:pPr>
            <a:r>
              <a:t>抽象主题（Subject）</a:t>
            </a:r>
          </a:p>
          <a:p>
            <a:pPr lvl="1" marL="877956" indent="-496956" defTabSz="492918">
              <a:spcBef>
                <a:spcPts val="3500"/>
              </a:spcBef>
              <a:buSzPct val="40000"/>
              <a:buBlip>
                <a:blip r:embed="rId2"/>
              </a:buBlip>
              <a:defRPr sz="3600"/>
            </a:pPr>
            <a:r>
              <a:t>具体主题（ConcreteSubject）——发布者</a:t>
            </a:r>
          </a:p>
          <a:p>
            <a:pPr lvl="1" marL="877956" indent="-496956" defTabSz="492918">
              <a:spcBef>
                <a:spcPts val="3500"/>
              </a:spcBef>
              <a:buSzPct val="40000"/>
              <a:buBlip>
                <a:blip r:embed="rId2"/>
              </a:buBlip>
              <a:defRPr sz="3600"/>
            </a:pPr>
            <a:r>
              <a:t>抽象观察者（Observer）</a:t>
            </a:r>
          </a:p>
          <a:p>
            <a:pPr lvl="1" marL="877956" indent="-496956" defTabSz="492918">
              <a:spcBef>
                <a:spcPts val="3500"/>
              </a:spcBef>
              <a:buSzPct val="40000"/>
              <a:buBlip>
                <a:blip r:embed="rId2"/>
              </a:buBlip>
              <a:defRPr sz="3600"/>
            </a:pPr>
            <a:r>
              <a:t>具体观察者（ConcreteObserver）——订阅者</a:t>
            </a:r>
          </a:p>
        </p:txBody>
      </p:sp>
      <p:graphicFrame>
        <p:nvGraphicFramePr>
          <p:cNvPr id="202" name="表格"/>
          <p:cNvGraphicFramePr/>
          <p:nvPr/>
        </p:nvGraphicFramePr>
        <p:xfrm>
          <a:off x="13910792" y="8282907"/>
          <a:ext cx="3708576" cy="2404130"/>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926349"/>
                <a:gridCol w="926349"/>
                <a:gridCol w="926349"/>
                <a:gridCol w="926349"/>
              </a:tblGrid>
              <a:tr h="480190">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r>
              <a:tr h="480190">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r>
              <a:tr h="480190">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r>
              <a:tr h="480190">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r>
              <a:tr h="480190">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c>
                  <a:txBody>
                    <a:bodyPr/>
                    <a:lstStyle/>
                    <a:p>
                      <a:pPr>
                        <a:defRPr sz="4600"/>
                      </a:pPr>
                    </a:p>
                  </a:txBody>
                  <a:tcPr marL="50800" marR="50800" marT="50800" marB="50800" anchor="ctr" anchorCtr="0" horzOverflow="overflow"/>
                </a:tc>
              </a:tr>
            </a:tbl>
          </a:graphicData>
        </a:graphic>
      </p:graphicFrame>
      <p:graphicFrame>
        <p:nvGraphicFramePr>
          <p:cNvPr id="203" name="二维柱形图"/>
          <p:cNvGraphicFramePr/>
          <p:nvPr/>
        </p:nvGraphicFramePr>
        <p:xfrm>
          <a:off x="19864895" y="5380483"/>
          <a:ext cx="2732327" cy="2339981"/>
        </p:xfrm>
        <a:graphic xmlns:a="http://schemas.openxmlformats.org/drawingml/2006/main">
          <a:graphicData uri="http://schemas.openxmlformats.org/drawingml/2006/chart">
            <c:chart xmlns:c="http://schemas.openxmlformats.org/drawingml/2006/chart" r:id="rId3"/>
          </a:graphicData>
        </a:graphic>
      </p:graphicFrame>
      <p:graphicFrame>
        <p:nvGraphicFramePr>
          <p:cNvPr id="204" name="二维饼图"/>
          <p:cNvGraphicFramePr/>
          <p:nvPr/>
        </p:nvGraphicFramePr>
        <p:xfrm>
          <a:off x="20614040" y="8650865"/>
          <a:ext cx="1665039" cy="1665039"/>
        </p:xfrm>
        <a:graphic xmlns:a="http://schemas.openxmlformats.org/drawingml/2006/main">
          <a:graphicData uri="http://schemas.openxmlformats.org/drawingml/2006/chart">
            <c:chart xmlns:c="http://schemas.openxmlformats.org/drawingml/2006/chart" r:id="rId4"/>
          </a:graphicData>
        </a:graphic>
      </p:graphicFrame>
      <p:graphicFrame>
        <p:nvGraphicFramePr>
          <p:cNvPr id="205" name="二维折线图"/>
          <p:cNvGraphicFramePr/>
          <p:nvPr/>
        </p:nvGraphicFramePr>
        <p:xfrm>
          <a:off x="19862309" y="10756348"/>
          <a:ext cx="2855182" cy="2436180"/>
        </p:xfrm>
        <a:graphic xmlns:a="http://schemas.openxmlformats.org/drawingml/2006/main">
          <a:graphicData uri="http://schemas.openxmlformats.org/drawingml/2006/chart">
            <c:chart xmlns:c="http://schemas.openxmlformats.org/drawingml/2006/chart" r:id="rId5"/>
          </a:graphicData>
        </a:graphic>
      </p:graphicFrame>
      <p:sp>
        <p:nvSpPr>
          <p:cNvPr id="206" name="线条"/>
          <p:cNvSpPr/>
          <p:nvPr/>
        </p:nvSpPr>
        <p:spPr>
          <a:xfrm flipH="1" flipV="1">
            <a:off x="17716525" y="10372682"/>
            <a:ext cx="2120625" cy="1432840"/>
          </a:xfrm>
          <a:prstGeom prst="line">
            <a:avLst/>
          </a:prstGeom>
          <a:ln w="88900">
            <a:solidFill>
              <a:srgbClr val="75B1D4"/>
            </a:solidFill>
            <a:miter lim="400000"/>
            <a:tailEnd type="triangle"/>
          </a:ln>
        </p:spPr>
        <p:txBody>
          <a:bodyPr lIns="53578" tIns="53578" rIns="53578" bIns="53578" anchor="ctr"/>
          <a:lstStyle/>
          <a:p>
            <a:pPr>
              <a:defRPr sz="4600"/>
            </a:pPr>
          </a:p>
        </p:txBody>
      </p:sp>
      <p:sp>
        <p:nvSpPr>
          <p:cNvPr id="207" name="线条"/>
          <p:cNvSpPr/>
          <p:nvPr/>
        </p:nvSpPr>
        <p:spPr>
          <a:xfrm flipH="1">
            <a:off x="17805107" y="9584856"/>
            <a:ext cx="2301325" cy="1"/>
          </a:xfrm>
          <a:prstGeom prst="line">
            <a:avLst/>
          </a:prstGeom>
          <a:ln w="88900">
            <a:solidFill>
              <a:srgbClr val="75B1D4"/>
            </a:solidFill>
            <a:miter lim="400000"/>
            <a:tailEnd type="triangle"/>
          </a:ln>
        </p:spPr>
        <p:txBody>
          <a:bodyPr lIns="53578" tIns="53578" rIns="53578" bIns="53578" anchor="ctr"/>
          <a:lstStyle/>
          <a:p>
            <a:pPr>
              <a:defRPr sz="4600"/>
            </a:pPr>
          </a:p>
        </p:txBody>
      </p:sp>
      <p:sp>
        <p:nvSpPr>
          <p:cNvPr id="208" name="线条"/>
          <p:cNvSpPr/>
          <p:nvPr/>
        </p:nvSpPr>
        <p:spPr>
          <a:xfrm flipH="1">
            <a:off x="17799658" y="6717362"/>
            <a:ext cx="2109111" cy="2109111"/>
          </a:xfrm>
          <a:prstGeom prst="line">
            <a:avLst/>
          </a:prstGeom>
          <a:ln w="88900">
            <a:solidFill>
              <a:srgbClr val="75B1D4"/>
            </a:solidFill>
            <a:miter lim="400000"/>
            <a:tailEnd type="triangle"/>
          </a:ln>
        </p:spPr>
        <p:txBody>
          <a:bodyPr lIns="53578" tIns="53578" rIns="53578" bIns="53578" anchor="ctr"/>
          <a:lstStyle/>
          <a:p>
            <a:pPr>
              <a:defRPr sz="46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08"/>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02"/>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204"/>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207"/>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205"/>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2"/>
      <p:bldP build="whole" bldLvl="1" animBg="1" rev="0" advAuto="0" spid="205" grpId="6"/>
      <p:bldP build="whole" bldLvl="1" animBg="1" rev="0" advAuto="0" spid="206" grpId="7"/>
      <p:bldP build="whole" bldLvl="1" animBg="1" rev="0" advAuto="0" spid="202" grpId="3"/>
      <p:bldP build="whole" bldLvl="1" animBg="1" rev="0" advAuto="0" spid="207" grpId="5"/>
      <p:bldP build="whole" bldLvl="1" animBg="1" rev="0" advAuto="0" spid="204" grpId="4"/>
      <p:bldP build="whole" bldLvl="1" animBg="1" rev="0" advAuto="0" spid="203"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观察者模式"/>
          <p:cNvSpPr txBox="1"/>
          <p:nvPr>
            <p:ph type="title"/>
          </p:nvPr>
        </p:nvSpPr>
        <p:spPr>
          <a:prstGeom prst="rect">
            <a:avLst/>
          </a:prstGeom>
        </p:spPr>
        <p:txBody>
          <a:bodyPr/>
          <a:lstStyle/>
          <a:p>
            <a:pPr/>
            <a:r>
              <a:t>观察者模式</a:t>
            </a:r>
          </a:p>
        </p:txBody>
      </p:sp>
      <p:sp>
        <p:nvSpPr>
          <p:cNvPr id="211" name="适用场景：…"/>
          <p:cNvSpPr txBox="1"/>
          <p:nvPr>
            <p:ph type="body" idx="1"/>
          </p:nvPr>
        </p:nvSpPr>
        <p:spPr>
          <a:prstGeom prst="rect">
            <a:avLst/>
          </a:prstGeom>
        </p:spPr>
        <p:txBody>
          <a:bodyPr/>
          <a:lstStyle/>
          <a:p>
            <a:pPr marL="422413" indent="-422413" defTabSz="418980">
              <a:spcBef>
                <a:spcPts val="3000"/>
              </a:spcBef>
              <a:buBlip>
                <a:blip r:embed="rId2"/>
              </a:buBlip>
              <a:defRPr sz="3059"/>
            </a:pPr>
            <a:r>
              <a:t>适用场景：</a:t>
            </a:r>
          </a:p>
          <a:p>
            <a:pPr lvl="1" marL="746263" indent="-422413" defTabSz="418980">
              <a:spcBef>
                <a:spcPts val="3000"/>
              </a:spcBef>
              <a:buSzPct val="40000"/>
              <a:buBlip>
                <a:blip r:embed="rId2"/>
              </a:buBlip>
              <a:defRPr sz="3059"/>
            </a:pPr>
            <a:r>
              <a:t>当一个抽象模型有两方面，其中一个方面依赖于另一个方面。将这两者封装在独立对象中以使它们可以各自独立地改变和复用。</a:t>
            </a:r>
          </a:p>
          <a:p>
            <a:pPr lvl="1" marL="746263" indent="-422413" defTabSz="418980">
              <a:spcBef>
                <a:spcPts val="3000"/>
              </a:spcBef>
              <a:buSzPct val="40000"/>
              <a:buBlip>
                <a:blip r:embed="rId2"/>
              </a:buBlip>
              <a:defRPr sz="3059"/>
            </a:pPr>
            <a:r>
              <a:t>当对一个对象的改变需要同时改变其它对象，而不知道具体有多少对象有待改变。</a:t>
            </a:r>
          </a:p>
          <a:p>
            <a:pPr lvl="1" marL="746263" indent="-422413" defTabSz="418980">
              <a:spcBef>
                <a:spcPts val="3000"/>
              </a:spcBef>
              <a:buSzPct val="40000"/>
              <a:buBlip>
                <a:blip r:embed="rId2"/>
              </a:buBlip>
              <a:defRPr sz="3059"/>
            </a:pPr>
            <a:r>
              <a:t>当一个对象必须通知其它对象，而它又不能假定其它对象是谁。换言之，你不希望这些对象是紧密耦合的。</a:t>
            </a:r>
          </a:p>
          <a:p>
            <a:pPr marL="422413" indent="-422413" defTabSz="418980">
              <a:spcBef>
                <a:spcPts val="3000"/>
              </a:spcBef>
              <a:buBlip>
                <a:blip r:embed="rId2"/>
              </a:buBlip>
              <a:defRPr sz="3059"/>
            </a:pPr>
            <a:r>
              <a:t>优点：</a:t>
            </a:r>
          </a:p>
          <a:p>
            <a:pPr lvl="1" marL="746263" indent="-422413" defTabSz="418980">
              <a:spcBef>
                <a:spcPts val="3000"/>
              </a:spcBef>
              <a:buSzPct val="40000"/>
              <a:buBlip>
                <a:blip r:embed="rId2"/>
              </a:buBlip>
              <a:defRPr sz="3059"/>
            </a:pPr>
            <a:r>
              <a:t>目标和观察者之间的抽象耦合最小</a:t>
            </a:r>
          </a:p>
          <a:p>
            <a:pPr lvl="1" marL="746263" indent="-422413" defTabSz="418980">
              <a:spcBef>
                <a:spcPts val="3000"/>
              </a:spcBef>
              <a:buSzPct val="40000"/>
              <a:buBlip>
                <a:blip r:embed="rId2"/>
              </a:buBlip>
              <a:defRPr sz="3059"/>
            </a:pPr>
            <a:r>
              <a:t>支持广播通信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接口"/>
          <p:cNvSpPr txBox="1"/>
          <p:nvPr>
            <p:ph type="title"/>
          </p:nvPr>
        </p:nvSpPr>
        <p:spPr>
          <a:prstGeom prst="rect">
            <a:avLst/>
          </a:prstGeom>
        </p:spPr>
        <p:txBody>
          <a:bodyPr/>
          <a:lstStyle/>
          <a:p>
            <a:pPr/>
            <a:r>
              <a:t>接口</a:t>
            </a:r>
          </a:p>
        </p:txBody>
      </p:sp>
      <p:sp>
        <p:nvSpPr>
          <p:cNvPr id="99" name="接口：若干抽象方法的集合。…"/>
          <p:cNvSpPr txBox="1"/>
          <p:nvPr>
            <p:ph type="body" idx="1"/>
          </p:nvPr>
        </p:nvSpPr>
        <p:spPr>
          <a:prstGeom prst="rect">
            <a:avLst/>
          </a:prstGeom>
        </p:spPr>
        <p:txBody>
          <a:bodyPr/>
          <a:lstStyle>
            <a:lvl1pPr>
              <a:buBlip>
                <a:blip r:embed="rId2"/>
              </a:buBlip>
            </a:lvl1pPr>
            <a:lvl2pPr>
              <a:buSzPct val="40000"/>
              <a:buBlip>
                <a:blip r:embed="rId2"/>
              </a:buBlip>
            </a:lvl2pPr>
          </a:lstStyle>
          <a:p>
            <a:pPr/>
            <a:r>
              <a:t>接口：若干抽象方法的集合。</a:t>
            </a:r>
          </a:p>
          <a:p>
            <a:pPr lvl="1"/>
            <a:r>
              <a:t>作用：限制实现接口的类必须按照接口给定的调用方式实现这些方法；对高层模块隐藏了类的内部实现。</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策略模式"/>
          <p:cNvSpPr txBox="1"/>
          <p:nvPr>
            <p:ph type="title"/>
          </p:nvPr>
        </p:nvSpPr>
        <p:spPr>
          <a:prstGeom prst="rect">
            <a:avLst/>
          </a:prstGeom>
        </p:spPr>
        <p:txBody>
          <a:bodyPr/>
          <a:lstStyle/>
          <a:p>
            <a:pPr/>
            <a:r>
              <a:t>策略模式</a:t>
            </a:r>
          </a:p>
        </p:txBody>
      </p:sp>
      <p:sp>
        <p:nvSpPr>
          <p:cNvPr id="214" name="内容：定义一系列的算法，把它们一个个封装起来，并且使它们可相互替换。本模式使得算法可独立于使用它的客户而变化。…"/>
          <p:cNvSpPr txBox="1"/>
          <p:nvPr>
            <p:ph type="body" idx="1"/>
          </p:nvPr>
        </p:nvSpPr>
        <p:spPr>
          <a:prstGeom prst="rect">
            <a:avLst/>
          </a:prstGeom>
        </p:spPr>
        <p:txBody>
          <a:bodyPr/>
          <a:lstStyle/>
          <a:p>
            <a:pPr marL="588065" indent="-588065" defTabSz="583287">
              <a:spcBef>
                <a:spcPts val="4100"/>
              </a:spcBef>
              <a:buBlip>
                <a:blip r:embed="rId2"/>
              </a:buBlip>
              <a:defRPr sz="4260"/>
            </a:pPr>
            <a:r>
              <a:t>内容：定义一系列的算法，把它们一个个封装起来，并且使它们可相互替换。本模式使得算法可独立于使用它的客户而变化。</a:t>
            </a:r>
          </a:p>
          <a:p>
            <a:pPr marL="588065" indent="-588065" defTabSz="583287">
              <a:spcBef>
                <a:spcPts val="4100"/>
              </a:spcBef>
              <a:buBlip>
                <a:blip r:embed="rId2"/>
              </a:buBlip>
              <a:defRPr sz="4260"/>
            </a:pPr>
            <a:r>
              <a:t>角色：</a:t>
            </a:r>
          </a:p>
          <a:p>
            <a:pPr lvl="1" marL="1038915" indent="-588065" defTabSz="583287">
              <a:spcBef>
                <a:spcPts val="4100"/>
              </a:spcBef>
              <a:buSzPct val="40000"/>
              <a:buBlip>
                <a:blip r:embed="rId2"/>
              </a:buBlip>
              <a:defRPr sz="4260"/>
            </a:pPr>
            <a:r>
              <a:t>抽象策略（Strategy）</a:t>
            </a:r>
          </a:p>
          <a:p>
            <a:pPr lvl="1" marL="1038915" indent="-588065" defTabSz="583287">
              <a:spcBef>
                <a:spcPts val="4100"/>
              </a:spcBef>
              <a:buSzPct val="40000"/>
              <a:buBlip>
                <a:blip r:embed="rId2"/>
              </a:buBlip>
              <a:defRPr sz="4260"/>
            </a:pPr>
            <a:r>
              <a:t>具体策略（ConcreteStrategy）</a:t>
            </a:r>
          </a:p>
          <a:p>
            <a:pPr lvl="1" marL="1038915" indent="-588065" defTabSz="583287">
              <a:spcBef>
                <a:spcPts val="4100"/>
              </a:spcBef>
              <a:buSzPct val="40000"/>
              <a:buBlip>
                <a:blip r:embed="rId2"/>
              </a:buBlip>
              <a:defRPr sz="4260"/>
            </a:pPr>
            <a:r>
              <a:t>上下文（Context）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策略模式"/>
          <p:cNvSpPr txBox="1"/>
          <p:nvPr>
            <p:ph type="title"/>
          </p:nvPr>
        </p:nvSpPr>
        <p:spPr>
          <a:prstGeom prst="rect">
            <a:avLst/>
          </a:prstGeom>
        </p:spPr>
        <p:txBody>
          <a:bodyPr/>
          <a:lstStyle/>
          <a:p>
            <a:pPr/>
            <a:r>
              <a:t>策略模式</a:t>
            </a:r>
          </a:p>
        </p:txBody>
      </p:sp>
      <p:sp>
        <p:nvSpPr>
          <p:cNvPr id="217" name="优点：…"/>
          <p:cNvSpPr txBox="1"/>
          <p:nvPr>
            <p:ph type="body" idx="1"/>
          </p:nvPr>
        </p:nvSpPr>
        <p:spPr>
          <a:prstGeom prst="rect">
            <a:avLst/>
          </a:prstGeom>
        </p:spPr>
        <p:txBody>
          <a:bodyPr/>
          <a:lstStyle/>
          <a:p>
            <a:pPr marL="546652" indent="-546652" defTabSz="542210">
              <a:spcBef>
                <a:spcPts val="3800"/>
              </a:spcBef>
              <a:buBlip>
                <a:blip r:embed="rId2"/>
              </a:buBlip>
              <a:defRPr sz="3960"/>
            </a:pPr>
            <a:r>
              <a:t>优点：</a:t>
            </a:r>
          </a:p>
          <a:p>
            <a:pPr lvl="1" marL="965752" indent="-546652" defTabSz="542210">
              <a:spcBef>
                <a:spcPts val="3800"/>
              </a:spcBef>
              <a:buSzPct val="40000"/>
              <a:buBlip>
                <a:blip r:embed="rId2"/>
              </a:buBlip>
              <a:defRPr sz="3960"/>
            </a:pPr>
            <a:r>
              <a:t>定义了一系列可重用的算法和行为</a:t>
            </a:r>
          </a:p>
          <a:p>
            <a:pPr lvl="1" marL="965752" indent="-546652" defTabSz="542210">
              <a:spcBef>
                <a:spcPts val="3800"/>
              </a:spcBef>
              <a:buSzPct val="40000"/>
              <a:buBlip>
                <a:blip r:embed="rId2"/>
              </a:buBlip>
              <a:defRPr sz="3960"/>
            </a:pPr>
            <a:r>
              <a:t>消除了一些条件语句</a:t>
            </a:r>
          </a:p>
          <a:p>
            <a:pPr lvl="1" marL="965752" indent="-546652" defTabSz="542210">
              <a:spcBef>
                <a:spcPts val="3800"/>
              </a:spcBef>
              <a:buSzPct val="40000"/>
              <a:buBlip>
                <a:blip r:embed="rId2"/>
              </a:buBlip>
              <a:defRPr sz="3960"/>
            </a:pPr>
            <a:r>
              <a:t>可以提供相同行为的不同实现</a:t>
            </a:r>
          </a:p>
          <a:p>
            <a:pPr marL="546652" indent="-546652" defTabSz="542210">
              <a:spcBef>
                <a:spcPts val="3800"/>
              </a:spcBef>
              <a:buBlip>
                <a:blip r:embed="rId2"/>
              </a:buBlip>
              <a:defRPr sz="3960"/>
            </a:pPr>
            <a:r>
              <a:t>缺点：</a:t>
            </a:r>
          </a:p>
          <a:p>
            <a:pPr lvl="1" marL="965752" indent="-546652" defTabSz="542210">
              <a:spcBef>
                <a:spcPts val="3800"/>
              </a:spcBef>
              <a:buSzPct val="40000"/>
              <a:buBlip>
                <a:blip r:embed="rId2"/>
              </a:buBlip>
              <a:defRPr sz="3960"/>
            </a:pPr>
            <a:r>
              <a:t>客户必须了解不同的策略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模板方法模式"/>
          <p:cNvSpPr txBox="1"/>
          <p:nvPr>
            <p:ph type="title"/>
          </p:nvPr>
        </p:nvSpPr>
        <p:spPr>
          <a:prstGeom prst="rect">
            <a:avLst/>
          </a:prstGeom>
        </p:spPr>
        <p:txBody>
          <a:bodyPr/>
          <a:lstStyle/>
          <a:p>
            <a:pPr/>
            <a:r>
              <a:t>模板方法模式</a:t>
            </a:r>
          </a:p>
        </p:txBody>
      </p:sp>
      <p:sp>
        <p:nvSpPr>
          <p:cNvPr id="220" name="内容：定义一个操作中的算法的骨架，而将一些步骤延迟到子类中。模板方法使得子类可以不改变一个算法的结构即可重定义该算法的某些特定步骤。…"/>
          <p:cNvSpPr txBox="1"/>
          <p:nvPr>
            <p:ph type="body" idx="1"/>
          </p:nvPr>
        </p:nvSpPr>
        <p:spPr>
          <a:prstGeom prst="rect">
            <a:avLst/>
          </a:prstGeom>
        </p:spPr>
        <p:txBody>
          <a:bodyPr/>
          <a:lstStyle/>
          <a:p>
            <a:pPr marL="646043" indent="-646043" defTabSz="640794">
              <a:spcBef>
                <a:spcPts val="4600"/>
              </a:spcBef>
              <a:buBlip>
                <a:blip r:embed="rId2"/>
              </a:buBlip>
              <a:defRPr sz="4680"/>
            </a:pPr>
            <a:r>
              <a:t>内容：定义一个操作中的算法的骨架，而将一些步骤延迟到子类中。模板方法使得子类可以不改变一个算法的结构即可重定义该算法的某些特定步骤。</a:t>
            </a:r>
          </a:p>
          <a:p>
            <a:pPr marL="646043" indent="-646043" defTabSz="640794">
              <a:spcBef>
                <a:spcPts val="4600"/>
              </a:spcBef>
              <a:buBlip>
                <a:blip r:embed="rId2"/>
              </a:buBlip>
              <a:defRPr sz="4680"/>
            </a:pPr>
            <a:r>
              <a:t>角色：</a:t>
            </a:r>
          </a:p>
          <a:p>
            <a:pPr lvl="1" marL="1141343" indent="-646043" defTabSz="640794">
              <a:spcBef>
                <a:spcPts val="4600"/>
              </a:spcBef>
              <a:buSzPct val="40000"/>
              <a:buBlip>
                <a:blip r:embed="rId2"/>
              </a:buBlip>
              <a:defRPr sz="4680"/>
            </a:pPr>
            <a:r>
              <a:t>抽象类（AbstractClass）：定义抽象的原子操作（钩子操作）；实现一个模板方法作为算法的骨架。</a:t>
            </a:r>
          </a:p>
          <a:p>
            <a:pPr lvl="1" marL="1141343" indent="-646043" defTabSz="640794">
              <a:spcBef>
                <a:spcPts val="4600"/>
              </a:spcBef>
              <a:buSzPct val="40000"/>
              <a:buBlip>
                <a:blip r:embed="rId2"/>
              </a:buBlip>
              <a:defRPr sz="4680"/>
            </a:pPr>
            <a:r>
              <a:t>具体类（ConcreteClass）：实现原子操作</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模板方法模式"/>
          <p:cNvSpPr txBox="1"/>
          <p:nvPr>
            <p:ph type="title"/>
          </p:nvPr>
        </p:nvSpPr>
        <p:spPr>
          <a:prstGeom prst="rect">
            <a:avLst/>
          </a:prstGeom>
        </p:spPr>
        <p:txBody>
          <a:bodyPr/>
          <a:lstStyle/>
          <a:p>
            <a:pPr/>
            <a:r>
              <a:t>模板方法模式</a:t>
            </a:r>
          </a:p>
        </p:txBody>
      </p:sp>
      <p:sp>
        <p:nvSpPr>
          <p:cNvPr id="223" name="适用场景：…"/>
          <p:cNvSpPr txBox="1"/>
          <p:nvPr>
            <p:ph type="body" idx="1"/>
          </p:nvPr>
        </p:nvSpPr>
        <p:spPr>
          <a:prstGeom prst="rect">
            <a:avLst/>
          </a:prstGeom>
        </p:spPr>
        <p:txBody>
          <a:bodyPr/>
          <a:lstStyle/>
          <a:p>
            <a:pPr marL="745434" indent="-745434" defTabSz="739378">
              <a:spcBef>
                <a:spcPts val="5300"/>
              </a:spcBef>
              <a:buBlip>
                <a:blip r:embed="rId2"/>
              </a:buBlip>
              <a:defRPr sz="5400"/>
            </a:pPr>
            <a:r>
              <a:t>适用场景：</a:t>
            </a:r>
          </a:p>
          <a:p>
            <a:pPr lvl="1" marL="1316934" indent="-745434" defTabSz="739378">
              <a:spcBef>
                <a:spcPts val="5300"/>
              </a:spcBef>
              <a:buSzPct val="40000"/>
              <a:buBlip>
                <a:blip r:embed="rId2"/>
              </a:buBlip>
              <a:defRPr sz="5400"/>
            </a:pPr>
            <a:r>
              <a:t>一次性实现一个算法的不变的部分</a:t>
            </a:r>
          </a:p>
          <a:p>
            <a:pPr lvl="1" marL="1316934" indent="-745434" defTabSz="739378">
              <a:spcBef>
                <a:spcPts val="5300"/>
              </a:spcBef>
              <a:buSzPct val="40000"/>
              <a:buBlip>
                <a:blip r:embed="rId2"/>
              </a:buBlip>
              <a:defRPr sz="5400"/>
            </a:pPr>
            <a:r>
              <a:t>各个子类中的公共行为应该被提取出来并集中到一个公共父类中以避免代码重复</a:t>
            </a:r>
          </a:p>
          <a:p>
            <a:pPr lvl="1" marL="1316934" indent="-745434" defTabSz="739378">
              <a:spcBef>
                <a:spcPts val="5300"/>
              </a:spcBef>
              <a:buSzPct val="40000"/>
              <a:buBlip>
                <a:blip r:embed="rId2"/>
              </a:buBlip>
              <a:defRPr sz="5400"/>
            </a:pPr>
            <a:r>
              <a:t>控制子类扩展</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面向对象设计SOLID原则"/>
          <p:cNvSpPr txBox="1"/>
          <p:nvPr>
            <p:ph type="title"/>
          </p:nvPr>
        </p:nvSpPr>
        <p:spPr>
          <a:prstGeom prst="rect">
            <a:avLst/>
          </a:prstGeom>
        </p:spPr>
        <p:txBody>
          <a:bodyPr/>
          <a:lstStyle/>
          <a:p>
            <a:pPr/>
            <a:r>
              <a:t>面向对象设计SOLID原则</a:t>
            </a:r>
          </a:p>
        </p:txBody>
      </p:sp>
      <p:sp>
        <p:nvSpPr>
          <p:cNvPr id="102" name="开放封闭原则：一个软件实体如类、模块和函数应该对扩展开放，对修改关闭。即软件实体应尽量在不修改原有代码的情况下进行扩展。…"/>
          <p:cNvSpPr txBox="1"/>
          <p:nvPr>
            <p:ph type="body" idx="1"/>
          </p:nvPr>
        </p:nvSpPr>
        <p:spPr>
          <a:xfrm>
            <a:off x="1459190" y="4132187"/>
            <a:ext cx="21465620" cy="7463079"/>
          </a:xfrm>
          <a:prstGeom prst="rect">
            <a:avLst/>
          </a:prstGeom>
        </p:spPr>
        <p:txBody>
          <a:bodyPr/>
          <a:lstStyle/>
          <a:p>
            <a:pPr marL="720586" indent="-720586" defTabSz="714732">
              <a:spcBef>
                <a:spcPts val="5100"/>
              </a:spcBef>
              <a:buBlip>
                <a:blip r:embed="rId2"/>
              </a:buBlip>
              <a:defRPr sz="5220"/>
            </a:pPr>
            <a:r>
              <a:t>开放封闭原则：一个软件实体如类、模块和函数应该对扩展开放，对修改关闭。即软件实体应尽量在不修改原有代码的情况下进行扩展。</a:t>
            </a:r>
          </a:p>
          <a:p>
            <a:pPr marL="720586" indent="-720586" defTabSz="714732">
              <a:spcBef>
                <a:spcPts val="5100"/>
              </a:spcBef>
              <a:buBlip>
                <a:blip r:embed="rId2"/>
              </a:buBlip>
              <a:defRPr sz="5220"/>
            </a:pPr>
            <a:r>
              <a:t>里氏替换原则：所有引用父类的地方必须能透明地使用其子类的对象。</a:t>
            </a:r>
          </a:p>
          <a:p>
            <a:pPr marL="720586" indent="-720586" defTabSz="714732">
              <a:spcBef>
                <a:spcPts val="5100"/>
              </a:spcBef>
              <a:buBlip>
                <a:blip r:embed="rId2"/>
              </a:buBlip>
              <a:defRPr sz="5220"/>
            </a:pPr>
            <a:r>
              <a:t>依赖倒置原则：高层模块不应该依赖低层模块，二者都应该依赖其抽象；抽象不应该依赖细节；细节应该依赖抽象。换言之，要针对接口编程，而不是针对实现编程。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面向对象设计SOLID原则"/>
          <p:cNvSpPr txBox="1"/>
          <p:nvPr>
            <p:ph type="title"/>
          </p:nvPr>
        </p:nvSpPr>
        <p:spPr>
          <a:prstGeom prst="rect">
            <a:avLst/>
          </a:prstGeom>
        </p:spPr>
        <p:txBody>
          <a:bodyPr/>
          <a:lstStyle/>
          <a:p>
            <a:pPr/>
            <a:r>
              <a:t>面向对象设计SOLID原则</a:t>
            </a:r>
          </a:p>
        </p:txBody>
      </p:sp>
      <p:sp>
        <p:nvSpPr>
          <p:cNvPr id="105" name="接口隔离原则：使用多个专门的接口，而不使用单一的总接口，即客户端不应该依赖那些它不需要的接口。…"/>
          <p:cNvSpPr txBox="1"/>
          <p:nvPr>
            <p:ph type="body" idx="1"/>
          </p:nvPr>
        </p:nvSpPr>
        <p:spPr>
          <a:prstGeom prst="rect">
            <a:avLst/>
          </a:prstGeom>
        </p:spPr>
        <p:txBody>
          <a:bodyPr/>
          <a:lstStyle/>
          <a:p>
            <a:pPr>
              <a:buBlip>
                <a:blip r:embed="rId2"/>
              </a:buBlip>
            </a:pPr>
            <a:r>
              <a:t>接口隔离原则：使用多个专门的接口，而不使用单一的总接口，即客户端不应该依赖那些它不需要的接口。</a:t>
            </a:r>
          </a:p>
          <a:p>
            <a:pPr>
              <a:buBlip>
                <a:blip r:embed="rId2"/>
              </a:buBlip>
            </a:pPr>
            <a:r>
              <a:t>单一职责原则：不要存在多于一个导致类变更的原因。通俗的说，即一个类只负责一项职责。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设计模式分类"/>
          <p:cNvSpPr txBox="1"/>
          <p:nvPr>
            <p:ph type="title"/>
          </p:nvPr>
        </p:nvSpPr>
        <p:spPr>
          <a:prstGeom prst="rect">
            <a:avLst/>
          </a:prstGeom>
        </p:spPr>
        <p:txBody>
          <a:bodyPr/>
          <a:lstStyle/>
          <a:p>
            <a:pPr/>
            <a:r>
              <a:t>设计模式分类</a:t>
            </a:r>
          </a:p>
        </p:txBody>
      </p:sp>
      <p:sp>
        <p:nvSpPr>
          <p:cNvPr id="108" name="创建型模式（5种）：工厂方法模式、抽象工厂模式、创建者模式、原型模式、单例模式…"/>
          <p:cNvSpPr txBox="1"/>
          <p:nvPr>
            <p:ph type="body" idx="1"/>
          </p:nvPr>
        </p:nvSpPr>
        <p:spPr>
          <a:prstGeom prst="rect">
            <a:avLst/>
          </a:prstGeom>
        </p:spPr>
        <p:txBody>
          <a:bodyPr/>
          <a:lstStyle/>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创建型模式</a:t>
            </a:r>
            <a:r>
              <a:t>（5种）：</a:t>
            </a:r>
            <a:r>
              <a:rPr>
                <a:latin typeface="PingFang SC Semibold"/>
                <a:ea typeface="PingFang SC Semibold"/>
                <a:cs typeface="PingFang SC Semibold"/>
                <a:sym typeface="PingFang SC Semibold"/>
              </a:rPr>
              <a:t>工厂方法模式</a:t>
            </a:r>
            <a:r>
              <a:t>、</a:t>
            </a:r>
            <a:r>
              <a:rPr>
                <a:latin typeface="PingFang SC Semibold"/>
                <a:ea typeface="PingFang SC Semibold"/>
                <a:cs typeface="PingFang SC Semibold"/>
                <a:sym typeface="PingFang SC Semibold"/>
              </a:rPr>
              <a:t>抽象工厂模式</a:t>
            </a:r>
            <a:r>
              <a:t>、</a:t>
            </a:r>
            <a:r>
              <a:rPr>
                <a:latin typeface="PingFang SC Semibold"/>
                <a:ea typeface="PingFang SC Semibold"/>
                <a:cs typeface="PingFang SC Semibold"/>
                <a:sym typeface="PingFang SC Semibold"/>
              </a:rPr>
              <a:t>创建者模式</a:t>
            </a:r>
            <a:r>
              <a:t>、原型模式、</a:t>
            </a:r>
            <a:r>
              <a:rPr>
                <a:latin typeface="PingFang SC Semibold"/>
                <a:ea typeface="PingFang SC Semibold"/>
                <a:cs typeface="PingFang SC Semibold"/>
                <a:sym typeface="PingFang SC Semibold"/>
              </a:rPr>
              <a:t>单例模式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结构型模式</a:t>
            </a:r>
            <a:r>
              <a:t>（7种）：</a:t>
            </a:r>
            <a:r>
              <a:rPr>
                <a:latin typeface="PingFang SC Semibold"/>
                <a:ea typeface="PingFang SC Semibold"/>
                <a:cs typeface="PingFang SC Semibold"/>
                <a:sym typeface="PingFang SC Semibold"/>
              </a:rPr>
              <a:t>适配器模式</a:t>
            </a:r>
            <a:r>
              <a:t>、</a:t>
            </a:r>
            <a:r>
              <a:rPr>
                <a:latin typeface="PingFang SC Semibold"/>
                <a:ea typeface="PingFang SC Semibold"/>
                <a:cs typeface="PingFang SC Semibold"/>
                <a:sym typeface="PingFang SC Semibold"/>
              </a:rPr>
              <a:t>桥模式</a:t>
            </a:r>
            <a:r>
              <a:t>、</a:t>
            </a:r>
            <a:r>
              <a:rPr>
                <a:latin typeface="PingFang SC Semibold"/>
                <a:ea typeface="PingFang SC Semibold"/>
                <a:cs typeface="PingFang SC Semibold"/>
                <a:sym typeface="PingFang SC Semibold"/>
              </a:rPr>
              <a:t>组合模式</a:t>
            </a:r>
            <a:r>
              <a:t>、装饰模式、</a:t>
            </a:r>
            <a:r>
              <a:rPr>
                <a:latin typeface="PingFang SC Semibold"/>
                <a:ea typeface="PingFang SC Semibold"/>
                <a:cs typeface="PingFang SC Semibold"/>
                <a:sym typeface="PingFang SC Semibold"/>
              </a:rPr>
              <a:t>外观模式</a:t>
            </a:r>
            <a:r>
              <a:t>、享元模式、</a:t>
            </a:r>
            <a:r>
              <a:rPr>
                <a:latin typeface="PingFang SC Semibold"/>
                <a:ea typeface="PingFang SC Semibold"/>
                <a:cs typeface="PingFang SC Semibold"/>
                <a:sym typeface="PingFang SC Semibold"/>
              </a:rPr>
              <a:t>代理模式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行为型模式</a:t>
            </a:r>
            <a:r>
              <a:t>（11种）：解释器模式、</a:t>
            </a:r>
            <a:r>
              <a:rPr>
                <a:latin typeface="PingFang SC Semibold"/>
                <a:ea typeface="PingFang SC Semibold"/>
                <a:cs typeface="PingFang SC Semibold"/>
                <a:sym typeface="PingFang SC Semibold"/>
              </a:rPr>
              <a:t>责任链模式</a:t>
            </a:r>
            <a:r>
              <a:t>、命令模式、迭代器模式、中介者模式、备忘录模式、</a:t>
            </a:r>
            <a:r>
              <a:rPr>
                <a:latin typeface="PingFang SC Semibold"/>
                <a:ea typeface="PingFang SC Semibold"/>
                <a:cs typeface="PingFang SC Semibold"/>
                <a:sym typeface="PingFang SC Semibold"/>
              </a:rPr>
              <a:t>观察者模式</a:t>
            </a:r>
            <a:r>
              <a:t>、状态模式、</a:t>
            </a:r>
            <a:r>
              <a:rPr>
                <a:latin typeface="PingFang SC Semibold"/>
                <a:ea typeface="PingFang SC Semibold"/>
                <a:cs typeface="PingFang SC Semibold"/>
                <a:sym typeface="PingFang SC Semibold"/>
              </a:rPr>
              <a:t>策略模式</a:t>
            </a:r>
            <a:r>
              <a:t>、访问者模式、</a:t>
            </a:r>
            <a:r>
              <a:rPr>
                <a:latin typeface="PingFang SC Semibold"/>
                <a:ea typeface="PingFang SC Semibold"/>
                <a:cs typeface="PingFang SC Semibold"/>
                <a:sym typeface="PingFang SC Semibold"/>
              </a:rPr>
              <a:t>模板方法模式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创建型模式"/>
          <p:cNvSpPr txBox="1"/>
          <p:nvPr>
            <p:ph type="ctrTitle"/>
          </p:nvPr>
        </p:nvSpPr>
        <p:spPr>
          <a:xfrm>
            <a:off x="6212587" y="4178101"/>
            <a:ext cx="11037096" cy="2946798"/>
          </a:xfrm>
          <a:prstGeom prst="rect">
            <a:avLst/>
          </a:prstGeom>
        </p:spPr>
        <p:txBody>
          <a:bodyPr/>
          <a:lstStyle>
            <a:lvl1pPr>
              <a:defRPr>
                <a:solidFill>
                  <a:srgbClr val="000000"/>
                </a:solidFill>
                <a:latin typeface="PingFang SC Semibold"/>
                <a:ea typeface="PingFang SC Semibold"/>
                <a:cs typeface="PingFang SC Semibold"/>
                <a:sym typeface="PingFang SC Semibold"/>
              </a:defRPr>
            </a:lvl1pPr>
          </a:lstStyle>
          <a:p>
            <a:pPr/>
            <a:r>
              <a:t>创建型模式</a:t>
            </a:r>
          </a:p>
        </p:txBody>
      </p:sp>
      <p:sp>
        <p:nvSpPr>
          <p:cNvPr id="111" name="Alex Li"/>
          <p:cNvSpPr txBox="1"/>
          <p:nvPr>
            <p:ph type="subTitle" sz="quarter" idx="1"/>
          </p:nvPr>
        </p:nvSpPr>
        <p:spPr>
          <a:xfrm>
            <a:off x="6212587" y="6913167"/>
            <a:ext cx="11037096" cy="1339454"/>
          </a:xfrm>
          <a:prstGeom prst="rect">
            <a:avLst/>
          </a:prstGeom>
        </p:spPr>
        <p:txBody>
          <a:bodyPr/>
          <a:lstStyle>
            <a:lvl1pPr>
              <a:defRPr>
                <a:solidFill>
                  <a:srgbClr val="FFFFFF"/>
                </a:solidFill>
              </a:defRPr>
            </a:lvl1pPr>
          </a:lstStyle>
          <a:p>
            <a:pPr/>
            <a:r>
              <a:t>Alex Li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10"/>
                                        </p:tgtEl>
                                        <p:attrNameLst>
                                          <p:attrName>style.visibility</p:attrName>
                                        </p:attrNameLst>
                                      </p:cBhvr>
                                      <p:to>
                                        <p:strVal val="visible"/>
                                      </p:to>
                                    </p:set>
                                    <p:anim calcmode="lin" valueType="num">
                                      <p:cBhvr>
                                        <p:cTn id="7" dur="1000" fill="hold"/>
                                        <p:tgtEl>
                                          <p:spTgt spid="110"/>
                                        </p:tgtEl>
                                        <p:attrNameLst>
                                          <p:attrName>ppt_x</p:attrName>
                                        </p:attrNameLst>
                                      </p:cBhvr>
                                      <p:tavLst>
                                        <p:tav tm="0">
                                          <p:val>
                                            <p:strVal val="#ppt_x"/>
                                          </p:val>
                                        </p:tav>
                                        <p:tav tm="100000">
                                          <p:val>
                                            <p:strVal val="#ppt_x"/>
                                          </p:val>
                                        </p:tav>
                                      </p:tavLst>
                                    </p:anim>
                                    <p:anim calcmode="lin" valueType="num">
                                      <p:cBhvr>
                                        <p:cTn id="8" dur="1000" fill="hold"/>
                                        <p:tgtEl>
                                          <p:spTgt spid="1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lt" backwards="0">
                                    <p:tmAbs val="100"/>
                                  </p:iterate>
                                  <p:childTnLst>
                                    <p:set>
                                      <p:cBhvr>
                                        <p:cTn id="12" fill="hold"/>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 grpId="1"/>
      <p:bldP build="whole" bldLvl="1" animBg="1" rev="0" advAuto="0" spid="111"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设计模式分类"/>
          <p:cNvSpPr txBox="1"/>
          <p:nvPr>
            <p:ph type="title"/>
          </p:nvPr>
        </p:nvSpPr>
        <p:spPr>
          <a:prstGeom prst="rect">
            <a:avLst/>
          </a:prstGeom>
        </p:spPr>
        <p:txBody>
          <a:bodyPr/>
          <a:lstStyle/>
          <a:p>
            <a:pPr/>
            <a:r>
              <a:t>设计模式分类</a:t>
            </a:r>
          </a:p>
        </p:txBody>
      </p:sp>
      <p:sp>
        <p:nvSpPr>
          <p:cNvPr id="114" name="创建型模式（5种）：工厂方法模式、抽象工厂模式、创建者模式、原型模式、单例模式…"/>
          <p:cNvSpPr txBox="1"/>
          <p:nvPr>
            <p:ph type="body" idx="1"/>
          </p:nvPr>
        </p:nvSpPr>
        <p:spPr>
          <a:prstGeom prst="rect">
            <a:avLst/>
          </a:prstGeom>
        </p:spPr>
        <p:txBody>
          <a:bodyPr/>
          <a:lstStyle/>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创建型模式</a:t>
            </a:r>
            <a:r>
              <a:t>（5种）：</a:t>
            </a:r>
            <a:r>
              <a:rPr>
                <a:latin typeface="PingFang SC Semibold"/>
                <a:ea typeface="PingFang SC Semibold"/>
                <a:cs typeface="PingFang SC Semibold"/>
                <a:sym typeface="PingFang SC Semibold"/>
              </a:rPr>
              <a:t>工厂方法模式</a:t>
            </a:r>
            <a:r>
              <a:t>、</a:t>
            </a:r>
            <a:r>
              <a:rPr>
                <a:latin typeface="PingFang SC Semibold"/>
                <a:ea typeface="PingFang SC Semibold"/>
                <a:cs typeface="PingFang SC Semibold"/>
                <a:sym typeface="PingFang SC Semibold"/>
              </a:rPr>
              <a:t>抽象工厂模式</a:t>
            </a:r>
            <a:r>
              <a:t>、</a:t>
            </a:r>
            <a:r>
              <a:rPr>
                <a:latin typeface="PingFang SC Semibold"/>
                <a:ea typeface="PingFang SC Semibold"/>
                <a:cs typeface="PingFang SC Semibold"/>
                <a:sym typeface="PingFang SC Semibold"/>
              </a:rPr>
              <a:t>创建者模式</a:t>
            </a:r>
            <a:r>
              <a:t>、原型模式、</a:t>
            </a:r>
            <a:r>
              <a:rPr>
                <a:latin typeface="PingFang SC Semibold"/>
                <a:ea typeface="PingFang SC Semibold"/>
                <a:cs typeface="PingFang SC Semibold"/>
                <a:sym typeface="PingFang SC Semibold"/>
              </a:rPr>
              <a:t>单例模式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结构型模式</a:t>
            </a:r>
            <a:r>
              <a:t>（7种）：</a:t>
            </a:r>
            <a:r>
              <a:rPr>
                <a:latin typeface="PingFang SC Semibold"/>
                <a:ea typeface="PingFang SC Semibold"/>
                <a:cs typeface="PingFang SC Semibold"/>
                <a:sym typeface="PingFang SC Semibold"/>
              </a:rPr>
              <a:t>适配器模式</a:t>
            </a:r>
            <a:r>
              <a:t>、</a:t>
            </a:r>
            <a:r>
              <a:rPr>
                <a:latin typeface="PingFang SC Semibold"/>
                <a:ea typeface="PingFang SC Semibold"/>
                <a:cs typeface="PingFang SC Semibold"/>
                <a:sym typeface="PingFang SC Semibold"/>
              </a:rPr>
              <a:t>桥模式</a:t>
            </a:r>
            <a:r>
              <a:t>、</a:t>
            </a:r>
            <a:r>
              <a:rPr>
                <a:latin typeface="PingFang SC Semibold"/>
                <a:ea typeface="PingFang SC Semibold"/>
                <a:cs typeface="PingFang SC Semibold"/>
                <a:sym typeface="PingFang SC Semibold"/>
              </a:rPr>
              <a:t>组合模式</a:t>
            </a:r>
            <a:r>
              <a:t>、装饰模式、</a:t>
            </a:r>
            <a:r>
              <a:rPr>
                <a:latin typeface="PingFang SC Semibold"/>
                <a:ea typeface="PingFang SC Semibold"/>
                <a:cs typeface="PingFang SC Semibold"/>
                <a:sym typeface="PingFang SC Semibold"/>
              </a:rPr>
              <a:t>外观模式</a:t>
            </a:r>
            <a:r>
              <a:t>、享元模式、</a:t>
            </a:r>
            <a:r>
              <a:rPr>
                <a:latin typeface="PingFang SC Semibold"/>
                <a:ea typeface="PingFang SC Semibold"/>
                <a:cs typeface="PingFang SC Semibold"/>
                <a:sym typeface="PingFang SC Semibold"/>
              </a:rPr>
              <a:t>代理模式</a:t>
            </a:r>
          </a:p>
          <a:p>
            <a:pPr marL="621195" indent="-621195" defTabSz="616148">
              <a:spcBef>
                <a:spcPts val="4400"/>
              </a:spcBef>
              <a:buBlip>
                <a:blip r:embed="rId2"/>
              </a:buBlip>
              <a:defRPr sz="4500"/>
            </a:pPr>
            <a:r>
              <a:rPr>
                <a:solidFill>
                  <a:schemeClr val="accent6">
                    <a:hueOff val="-251040"/>
                    <a:satOff val="49908"/>
                    <a:lumOff val="26078"/>
                  </a:schemeClr>
                </a:solidFill>
                <a:latin typeface="PingFang SC Semibold"/>
                <a:ea typeface="PingFang SC Semibold"/>
                <a:cs typeface="PingFang SC Semibold"/>
                <a:sym typeface="PingFang SC Semibold"/>
              </a:rPr>
              <a:t>行为型模式</a:t>
            </a:r>
            <a:r>
              <a:t>（11种）：解释器模式、</a:t>
            </a:r>
            <a:r>
              <a:rPr>
                <a:latin typeface="PingFang SC Semibold"/>
                <a:ea typeface="PingFang SC Semibold"/>
                <a:cs typeface="PingFang SC Semibold"/>
                <a:sym typeface="PingFang SC Semibold"/>
              </a:rPr>
              <a:t>责任链模式</a:t>
            </a:r>
            <a:r>
              <a:t>、命令模式、迭代器模式、中介者模式、备忘录模式、</a:t>
            </a:r>
            <a:r>
              <a:rPr>
                <a:latin typeface="PingFang SC Semibold"/>
                <a:ea typeface="PingFang SC Semibold"/>
                <a:cs typeface="PingFang SC Semibold"/>
                <a:sym typeface="PingFang SC Semibold"/>
              </a:rPr>
              <a:t>观察者模式</a:t>
            </a:r>
            <a:r>
              <a:t>、状态模式、</a:t>
            </a:r>
            <a:r>
              <a:rPr>
                <a:latin typeface="PingFang SC Semibold"/>
                <a:ea typeface="PingFang SC Semibold"/>
                <a:cs typeface="PingFang SC Semibold"/>
                <a:sym typeface="PingFang SC Semibold"/>
              </a:rPr>
              <a:t>策略模式</a:t>
            </a:r>
            <a:r>
              <a:t>、访问者模式、</a:t>
            </a:r>
            <a:r>
              <a:rPr>
                <a:latin typeface="PingFang SC Semibold"/>
                <a:ea typeface="PingFang SC Semibold"/>
                <a:cs typeface="PingFang SC Semibold"/>
                <a:sym typeface="PingFang SC Semibold"/>
              </a:rPr>
              <a:t>模板方法模式</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4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4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