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  <p:sldMasterId id="2147483696" r:id="rId4"/>
    <p:sldMasterId id="2147483708" r:id="rId5"/>
    <p:sldMasterId id="2147483720" r:id="rId6"/>
    <p:sldMasterId id="2147483745" r:id="rId7"/>
    <p:sldMasterId id="2147483757" r:id="rId8"/>
    <p:sldMasterId id="2147483769" r:id="rId9"/>
    <p:sldMasterId id="2147483781" r:id="rId10"/>
    <p:sldMasterId id="2147483793" r:id="rId11"/>
    <p:sldMasterId id="2147483806" r:id="rId12"/>
  </p:sldMasterIdLst>
  <p:notesMasterIdLst>
    <p:notesMasterId r:id="rId45"/>
  </p:notesMasterIdLst>
  <p:handoutMasterIdLst>
    <p:handoutMasterId r:id="rId46"/>
  </p:handoutMasterIdLst>
  <p:sldIdLst>
    <p:sldId id="359" r:id="rId13"/>
    <p:sldId id="419" r:id="rId14"/>
    <p:sldId id="418" r:id="rId15"/>
    <p:sldId id="410" r:id="rId16"/>
    <p:sldId id="432" r:id="rId17"/>
    <p:sldId id="321" r:id="rId18"/>
    <p:sldId id="353" r:id="rId19"/>
    <p:sldId id="345" r:id="rId20"/>
    <p:sldId id="426" r:id="rId21"/>
    <p:sldId id="427" r:id="rId22"/>
    <p:sldId id="428" r:id="rId23"/>
    <p:sldId id="429" r:id="rId24"/>
    <p:sldId id="430" r:id="rId25"/>
    <p:sldId id="431" r:id="rId26"/>
    <p:sldId id="417" r:id="rId27"/>
    <p:sldId id="411" r:id="rId28"/>
    <p:sldId id="420" r:id="rId29"/>
    <p:sldId id="322" r:id="rId30"/>
    <p:sldId id="412" r:id="rId31"/>
    <p:sldId id="421" r:id="rId32"/>
    <p:sldId id="413" r:id="rId33"/>
    <p:sldId id="414" r:id="rId34"/>
    <p:sldId id="415" r:id="rId35"/>
    <p:sldId id="422" r:id="rId36"/>
    <p:sldId id="323" r:id="rId37"/>
    <p:sldId id="263" r:id="rId38"/>
    <p:sldId id="424" r:id="rId39"/>
    <p:sldId id="351" r:id="rId40"/>
    <p:sldId id="356" r:id="rId41"/>
    <p:sldId id="423" r:id="rId42"/>
    <p:sldId id="416" r:id="rId43"/>
    <p:sldId id="360" r:id="rId44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33">
          <p15:clr>
            <a:srgbClr val="A4A3A4"/>
          </p15:clr>
        </p15:guide>
        <p15:guide id="2" pos="2878">
          <p15:clr>
            <a:srgbClr val="A4A3A4"/>
          </p15:clr>
        </p15:guide>
        <p15:guide id="3" pos="5457">
          <p15:clr>
            <a:srgbClr val="A4A3A4"/>
          </p15:clr>
        </p15:guide>
        <p15:guide id="4" pos="2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66"/>
    <a:srgbClr val="3399FF"/>
    <a:srgbClr val="66FF66"/>
    <a:srgbClr val="07E4E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04" autoAdjust="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1733"/>
        <p:guide pos="2878"/>
        <p:guide pos="5457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1EBF-9F0D-419B-8EBE-6EA556705440}" type="datetimeFigureOut">
              <a:rPr lang="zh-CN" altLang="en-US" smtClean="0"/>
              <a:t>2018/9/27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0370-948F-47EE-A627-A3818F2DC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7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 sz="1200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536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第五级</a:t>
            </a:r>
          </a:p>
        </p:txBody>
      </p:sp>
      <p:sp>
        <p:nvSpPr>
          <p:cNvPr id="1536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C38CB3AD-6338-49C7-A38F-17D79DD6DBF1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3684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defTabSz="0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defTabSz="0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defTabSz="0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defTabSz="0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会表演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733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不管你相不相信，</a:t>
            </a:r>
            <a:r>
              <a:rPr lang="zh-CN" altLang="en-US" b="1" dirty="0" smtClean="0"/>
              <a:t>你适不适合这份工作，</a:t>
            </a:r>
            <a:r>
              <a:rPr lang="en-US" altLang="zh-CN" b="1" dirty="0" smtClean="0"/>
              <a:t>HR</a:t>
            </a:r>
            <a:r>
              <a:rPr lang="zh-CN" altLang="en-US" b="1" dirty="0" smtClean="0"/>
              <a:t>在你自我介绍的阶段，已经基本决定了。</a:t>
            </a:r>
            <a:endParaRPr lang="zh-CN" altLang="en-US" dirty="0" smtClean="0"/>
          </a:p>
          <a:p>
            <a:r>
              <a:rPr lang="zh-CN" altLang="en-US" dirty="0" smtClean="0"/>
              <a:t>很多人在自我介绍时会犯一个错误，那就是把自己的学校情况，工作经历，兴趣爱好笼统的丢给</a:t>
            </a:r>
            <a:r>
              <a:rPr lang="en-US" altLang="zh-CN" dirty="0" smtClean="0"/>
              <a:t>HR</a:t>
            </a:r>
            <a:r>
              <a:rPr lang="zh-CN" altLang="en-US" dirty="0" smtClean="0"/>
              <a:t>，让他自己判断你适不适合这份工作。</a:t>
            </a:r>
          </a:p>
          <a:p>
            <a:r>
              <a:rPr lang="zh-CN" altLang="en-US" dirty="0" smtClean="0"/>
              <a:t>如果你这么做了，恭喜你，你已经进入了</a:t>
            </a:r>
            <a:r>
              <a:rPr lang="en-US" altLang="zh-CN" dirty="0" smtClean="0"/>
              <a:t>HR</a:t>
            </a:r>
            <a:r>
              <a:rPr lang="zh-CN" altLang="en-US" dirty="0" smtClean="0"/>
              <a:t>心中的“平庸组”名单。</a:t>
            </a:r>
          </a:p>
          <a:p>
            <a:r>
              <a:rPr lang="zh-CN" altLang="en-US" dirty="0" smtClean="0"/>
              <a:t>那么，自我介绍到底应该说些什么呢？你应该斩钉截铁地告诉他：</a:t>
            </a:r>
            <a:r>
              <a:rPr lang="zh-CN" altLang="en-US" b="1" dirty="0" smtClean="0"/>
              <a:t>为什么这份工作非要你来做才适合</a:t>
            </a:r>
            <a:r>
              <a:rPr lang="zh-CN" altLang="en-US" dirty="0" smtClean="0"/>
              <a:t>！</a:t>
            </a:r>
          </a:p>
          <a:p>
            <a:r>
              <a:rPr lang="zh-CN" altLang="en-US" dirty="0" smtClean="0"/>
              <a:t>所以，每一次面试我都会告诉面试官：“我看到在招聘启事上，这份工作需要</a:t>
            </a:r>
            <a:r>
              <a:rPr lang="en-US" altLang="zh-CN" dirty="0" err="1" smtClean="0"/>
              <a:t>blabla</a:t>
            </a:r>
            <a:r>
              <a:rPr lang="zh-CN" altLang="en-US" dirty="0" smtClean="0"/>
              <a:t>，这和我之前的工作经历中</a:t>
            </a:r>
            <a:r>
              <a:rPr lang="en-US" altLang="zh-CN" dirty="0" err="1" smtClean="0"/>
              <a:t>blabla</a:t>
            </a:r>
            <a:r>
              <a:rPr lang="zh-CN" altLang="en-US" dirty="0" smtClean="0"/>
              <a:t>非常类似。”</a:t>
            </a:r>
          </a:p>
          <a:p>
            <a:r>
              <a:rPr lang="zh-CN" altLang="en-US" b="1" dirty="0" smtClean="0"/>
              <a:t>如果你能列举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点以上的“相似”，那么这份工作对你来说已经胜利在望了。</a:t>
            </a:r>
            <a:endParaRPr lang="zh-CN" altLang="en-US" dirty="0" smtClean="0"/>
          </a:p>
          <a:p>
            <a:r>
              <a:rPr lang="zh-CN" altLang="en-US" dirty="0" smtClean="0"/>
              <a:t>记住，在有条件的情况下，所有公司都会更想“捡现成”，而不是栽培什么潜力股。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3587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这是让很多面试者头疼的一个问题，难点就在于，大家说的都差不多，你很难在众多面试者中脱颖而出。</a:t>
            </a:r>
          </a:p>
          <a:p>
            <a:r>
              <a:rPr lang="zh-CN" altLang="en-US" dirty="0" smtClean="0"/>
              <a:t>如果你按照某度的搜索结果，只是说出这家公司的行业地位，规模，企业文化等，那这个问题就算是白问了。</a:t>
            </a:r>
          </a:p>
          <a:p>
            <a:r>
              <a:rPr lang="zh-CN" altLang="en-US" dirty="0" smtClean="0"/>
              <a:t>因为，面试官其实想问的是：</a:t>
            </a:r>
            <a:r>
              <a:rPr lang="zh-CN" altLang="en-US" b="1" dirty="0" smtClean="0"/>
              <a:t>为什么你非得选择我们公司？</a:t>
            </a:r>
            <a:endParaRPr lang="zh-CN" altLang="en-US" dirty="0" smtClean="0"/>
          </a:p>
          <a:p>
            <a:r>
              <a:rPr lang="zh-CN" altLang="en-US" dirty="0" smtClean="0"/>
              <a:t>我下面要说的就是：</a:t>
            </a:r>
            <a:r>
              <a:rPr lang="zh-CN" altLang="en-US" b="1" dirty="0" smtClean="0"/>
              <a:t>如何通过半小时的准备，给面试官留下一个难以磨灭的印象。</a:t>
            </a:r>
            <a:r>
              <a:rPr lang="zh-CN" altLang="en-US" dirty="0" smtClean="0"/>
              <a:t>这个方法叫做：概况</a:t>
            </a:r>
            <a:r>
              <a:rPr lang="en-US" altLang="zh-CN" dirty="0" smtClean="0"/>
              <a:t>+</a:t>
            </a:r>
            <a:r>
              <a:rPr lang="zh-CN" altLang="en-US" dirty="0" smtClean="0"/>
              <a:t>细节</a:t>
            </a:r>
            <a:r>
              <a:rPr lang="en-US" altLang="zh-CN" dirty="0" smtClean="0"/>
              <a:t>+</a:t>
            </a:r>
            <a:r>
              <a:rPr lang="zh-CN" altLang="en-US" dirty="0" smtClean="0"/>
              <a:t>情绪。</a:t>
            </a:r>
          </a:p>
          <a:p>
            <a:r>
              <a:rPr lang="zh-CN" altLang="en-US" b="1" dirty="0" smtClean="0"/>
              <a:t>概况</a:t>
            </a:r>
            <a:r>
              <a:rPr lang="zh-CN" altLang="en-US" dirty="0" smtClean="0"/>
              <a:t>不要多说，因为这点并不决定你和其他面试者的差异。你只要说出公司的地位、总部、规模等信息即可。</a:t>
            </a:r>
          </a:p>
          <a:p>
            <a:r>
              <a:rPr lang="zh-CN" altLang="en-US" dirty="0" smtClean="0"/>
              <a:t>接下来，你就要开始说</a:t>
            </a:r>
            <a:r>
              <a:rPr lang="zh-CN" altLang="en-US" b="1" dirty="0" smtClean="0"/>
              <a:t>细节</a:t>
            </a:r>
            <a:r>
              <a:rPr lang="zh-CN" altLang="en-US" dirty="0" smtClean="0"/>
              <a:t>了，这很重要！非常简单但给人印象很深的做法是，你看几个该企业的宣传片，然后用</a:t>
            </a:r>
            <a:r>
              <a:rPr lang="zh-CN" altLang="en-US" b="1" dirty="0" smtClean="0"/>
              <a:t>绘声绘色、深受感染</a:t>
            </a:r>
            <a:r>
              <a:rPr lang="zh-CN" altLang="en-US" dirty="0" smtClean="0"/>
              <a:t>的语气描绘其中的情节，比如：</a:t>
            </a:r>
          </a:p>
          <a:p>
            <a:r>
              <a:rPr lang="zh-CN" altLang="en-US" dirty="0" smtClean="0"/>
              <a:t>“我感触特别深的就是那个售楼员，从城北跑到城西，跑了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个楼盘，只为了给消费者挑一套合适的房，鞋底都磨破了。连那个修鞋的大爷都说：‘你这个月已经第三次来修鞋了’”（某房产公司面试）</a:t>
            </a:r>
          </a:p>
          <a:p>
            <a:r>
              <a:rPr lang="zh-CN" altLang="en-US" dirty="0" smtClean="0"/>
              <a:t>这样做有什么好处？就是能在最短的时间内，调动起面试官的全部</a:t>
            </a:r>
            <a:r>
              <a:rPr lang="zh-CN" altLang="en-US" b="1" dirty="0" smtClean="0"/>
              <a:t>情绪</a:t>
            </a:r>
            <a:r>
              <a:rPr lang="zh-CN" altLang="en-US" dirty="0" smtClean="0"/>
              <a:t>。注意到其中好玩的地方了吗？</a:t>
            </a:r>
            <a:r>
              <a:rPr lang="zh-CN" altLang="en-US" b="1" dirty="0" smtClean="0"/>
              <a:t>面试官的情绪越高涨，对面试者留下的印象也就越深。</a:t>
            </a:r>
            <a:endParaRPr lang="zh-CN" altLang="en-US" dirty="0" smtClean="0"/>
          </a:p>
          <a:p>
            <a:r>
              <a:rPr lang="zh-CN" altLang="en-US" dirty="0" smtClean="0"/>
              <a:t>可能在面试结束了之后，面试官已经不记得你说了啥，但他对你的印象绝对是：哎哟，这个人真是太热爱我们公司了，真是个有心人啊！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9778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离职原因是一个很重要的问题，因为它考验的不但是你的工作能力和性格，更考验你的情商和智商。</a:t>
            </a:r>
          </a:p>
          <a:p>
            <a:r>
              <a:rPr lang="zh-CN" altLang="en-US" dirty="0" smtClean="0"/>
              <a:t>不讨巧的离职原因包括：工作业绩差，沟通能力差，老板傻逼，看同事不顺眼，和公司有纠纷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所以，尽量挑一些主观上无法避免的原因，比如：公司的产品质量出了问题，公司面临破产，部门被合并，亲人有重大变故，公司的氛围和你想要的相去甚远（顺便夸夸新东家）。</a:t>
            </a:r>
          </a:p>
          <a:p>
            <a:r>
              <a:rPr lang="zh-CN" altLang="en-US" dirty="0" smtClean="0"/>
              <a:t>最重要的一点是，</a:t>
            </a:r>
            <a:r>
              <a:rPr lang="zh-CN" altLang="en-US" b="1" dirty="0" smtClean="0"/>
              <a:t>强调现在是你最想要稳定的时期</a:t>
            </a:r>
            <a:r>
              <a:rPr lang="zh-CN" altLang="en-US" dirty="0" smtClean="0"/>
              <a:t>。换句话说，就是前面那些都是浮云！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作者：陈清扬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https://www.zhihu.com/question/34478434/answer/107816855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748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缺点真的是一个非常不好答的问题，但是只要掌握了以下这个原则，这道问题也只是小菜一碟，那就是：避重就轻。</a:t>
            </a:r>
          </a:p>
          <a:p>
            <a:r>
              <a:rPr lang="zh-CN" altLang="en-US" dirty="0" smtClean="0"/>
              <a:t>什么是重？性格方面的问题，人际方面的问题，工作能力方面的原因。如果你说：“我的缺点就是耐心太差”，“我的缺点就是沟通能力有待提高”，那你真的是一个大傻帽。</a:t>
            </a:r>
          </a:p>
          <a:p>
            <a:r>
              <a:rPr lang="zh-CN" altLang="en-US" dirty="0" smtClean="0"/>
              <a:t>什么是轻？举点例子：我方向感不太好，不善于理财（金融岗位除外）之类的。</a:t>
            </a:r>
          </a:p>
          <a:p>
            <a:r>
              <a:rPr lang="zh-CN" altLang="en-US" dirty="0" smtClean="0"/>
              <a:t>有人会问了，我说了这些缺点，面试官会不会觉得我很虚伪？那我告诉你，只要你的虚伪不至于让他想吐（比如“我最大的缺点就是太追求完美”），</a:t>
            </a:r>
            <a:r>
              <a:rPr lang="zh-CN" altLang="en-US" b="1" dirty="0" smtClean="0"/>
              <a:t>那虚伪绝对要比傻乎乎的坦诚好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作者：陈清扬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https://www.zhihu.com/question/34478434/answer/107816855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52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一般问到这个问题，整个面试就要结束了，但是不要掉以轻心，因为最后这个问题决定了面试官对你的最终印象。</a:t>
            </a:r>
          </a:p>
          <a:p>
            <a:r>
              <a:rPr lang="zh-CN" altLang="en-US" dirty="0" smtClean="0"/>
              <a:t>所以这个问题背后的潜台词是什么呢？那就是：</a:t>
            </a:r>
            <a:r>
              <a:rPr lang="zh-CN" altLang="en-US" b="1" dirty="0" smtClean="0"/>
              <a:t>你还想了解一些什么，帮助你更好地留在这个公司？</a:t>
            </a:r>
            <a:r>
              <a:rPr lang="zh-CN" altLang="en-US" dirty="0" smtClean="0"/>
              <a:t>换言之，就是</a:t>
            </a:r>
            <a:r>
              <a:rPr lang="zh-CN" altLang="en-US" b="1" dirty="0" smtClean="0"/>
              <a:t>你有多想留在这个公司？</a:t>
            </a:r>
            <a:endParaRPr lang="zh-CN" altLang="en-US" dirty="0" smtClean="0"/>
          </a:p>
          <a:p>
            <a:r>
              <a:rPr lang="zh-CN" altLang="en-US" dirty="0" smtClean="0"/>
              <a:t>如果你说“没有”，那么面试官说不定心里咯噔一下：原来你对这个职位兴趣也就这点啊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这个问题其实给了你表忠心的机会，你可以很认真地问她：“那如果我来到了这个公司，那每天的日常大概会是什么样的？”或者“这个公司的氛围是什么样的？”（暗示你来这里工作的强烈欲望）。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好了，今天的面试攻略就分享到这里，最后送给大家一句话：找工作就是，胆大心细脸皮厚！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作者：陈清扬</a:t>
            </a:r>
            <a:br>
              <a:rPr lang="zh-CN" altLang="en-US" dirty="0" smtClean="0"/>
            </a:br>
            <a:r>
              <a:rPr lang="zh-CN" altLang="en-US" dirty="0" smtClean="0"/>
              <a:t>链接：</a:t>
            </a:r>
            <a:r>
              <a:rPr lang="en-US" altLang="zh-CN" dirty="0" smtClean="0"/>
              <a:t>https://www.zhihu.com/question/34478434/answer/107816855</a:t>
            </a:r>
            <a:br>
              <a:rPr lang="en-US" altLang="zh-CN" dirty="0" smtClean="0"/>
            </a:br>
            <a:r>
              <a:rPr lang="zh-CN" altLang="en-US" dirty="0" smtClean="0"/>
              <a:t>来源：知乎</a:t>
            </a:r>
            <a:br>
              <a:rPr lang="zh-CN" altLang="en-US" dirty="0" smtClean="0"/>
            </a:br>
            <a:r>
              <a:rPr lang="zh-CN" altLang="en-US" dirty="0" smtClean="0"/>
              <a:t>著作权归作者所有。商业转载请联系作者获得授权，非商业转载请注明出处。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409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感谢信的内容一般包括：</a:t>
            </a:r>
            <a:endParaRPr lang="en-US" altLang="zh-CN" dirty="0" smtClean="0"/>
          </a:p>
          <a:p>
            <a:r>
              <a:rPr lang="zh-CN" altLang="en-US" dirty="0" smtClean="0"/>
              <a:t>一、陈述自己今天整场面试的状态和客观承认准备不足的地方；</a:t>
            </a:r>
            <a:endParaRPr lang="en-US" altLang="zh-CN" dirty="0" smtClean="0"/>
          </a:p>
          <a:p>
            <a:r>
              <a:rPr lang="zh-CN" altLang="en-US" dirty="0" smtClean="0"/>
              <a:t>二、总结面试中没有接触到的问题，通过搜集相关知识整理成文档；</a:t>
            </a:r>
            <a:endParaRPr lang="en-US" altLang="zh-CN" dirty="0" smtClean="0"/>
          </a:p>
          <a:p>
            <a:r>
              <a:rPr lang="zh-CN" altLang="en-US" dirty="0" smtClean="0"/>
              <a:t>三、再次诚恳的表达自己对公司的认可，对这场面试的重视态度、对面试官个人的仰慕，争取进入公司的机会；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CB3AD-6338-49C7-A38F-17D79DD6DBF1}" type="slidenum">
              <a:rPr lang="zh-CN" altLang="en-US" smtClean="0"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128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105BC-0F8C-4A67-813E-73EE00702E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9F914-01A5-4A15-9DEE-BBAF8637C7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78420-BB33-4FDC-9ECF-2EB51884692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77DC1-A334-405E-B73B-327F91683F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A2EE-6DDE-4226-9602-FA0B32E06C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DEDEA-99FF-441E-B9A4-7D97392168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4829E-B5A1-4A3F-BBAF-6F2707FCEC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7F879-BC43-45F9-A31E-D427F6318C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BD29-7C8A-4589-9505-F85C8073B1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ABB70-CEF7-46FE-9D60-D8683A68F0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CF113-CDF4-4380-AB8C-1420E6CA1B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65761-25BD-4915-A2C5-1063BA87C4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7678-2B18-4424-B33A-600F06E782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AC834-56DA-42A0-86D8-0857704A4B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858A1-F218-4D35-B0B7-AF9AC5765F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5000">
    <p:pull dir="l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5632D-BE6A-4DEB-85AE-78C31A5CE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 advClick="0" advTm="5000"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180D9-580B-4237-9FDC-8001315ACB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9E2E3-9391-4E17-99A2-3C42B503F5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D27E7-7EE0-40EC-99F8-F2CF98ACDE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C03AD-B884-4D11-804C-C374B94A40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B4E53-BD53-45C2-A1AD-B071DB989E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27BCA-6508-4C7C-AEF7-5D511425DA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99112-8046-41A7-89BB-56B9E11A71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8C4F8-C98C-4AD0-9BAB-49D660DDBC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EFD12-A477-48CC-8146-93764772C9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6CE7B-5823-46B7-9BFA-A1773E099D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4DD9-003A-4094-993B-C79B0A67B7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9BC-C851-4311-92FA-47707BBA7C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51F55-76A5-4986-819D-E7AF50E6C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3D94-E1A4-4C4B-92CA-1E783487A0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8A71D-CFF4-488E-889D-F7078AEB90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08509-A4F1-42E5-B903-EC76965774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9B5C6-21C9-4DF1-BEF5-8D7ECFAF24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FDB9A-39E7-4580-89D0-E6A90B01AB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5D74-D0BE-48CD-84D6-A63D6F8569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11FDE-E369-4F98-9455-2A92CFBE2A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B98E-316C-4B20-BCC1-B380AAFF1F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D4FF2-CB10-4708-8A69-382FC9C156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6BB4A-B18F-49B0-A0E8-9E34DD70DC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19920-F59E-4E30-A0D4-A5BE8149A1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7DF37-8B96-4E7D-9D66-3ECC50DB74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76B01-00F9-4F5F-96C8-0599C61141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DFF6E-EFA6-4EE6-8852-A85FC7C68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78128-0DA3-4B1F-BC86-48B763C2CC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1849E-9D46-42C5-9C4B-7AAE2CED0E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4B3D1-8830-4955-9E3E-C31350756F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FB93A-01CE-4A3F-A1DA-8FA6D6EE58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539BD-C902-474B-9CA3-A6B9AB8F6D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F6D4C-9772-4178-BD55-9B65C1DDD2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DA5AF-C39E-4E73-A74F-5C42623DE3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CA8AA-8BE1-49B7-A8D0-3E767BA80A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4E8BA-4305-4363-97D0-F6581B1543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C7CCE-BC55-4670-815A-8712735E41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2D0FA-571A-405F-955B-FA11B97C80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F7B1B-BC05-414D-AAB1-16656EE56B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BDDE5-B0C3-43AB-B4A4-40AC4886F4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80012-07C7-4DD5-BD5A-150AE3E547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D28CD-5272-4FB6-BB41-7AE79EA200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B1678-D828-4CAB-ACEC-BA79C1CB22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B3993-87AF-4111-B96D-22338FD919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3955E-0102-4185-9A10-B0509FAC4F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C22AB-FF74-4388-AC45-EAA586359A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F9D1-6A7C-4BD1-B151-E16CC8790B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70094-ED1E-47F5-A52F-99BDD603C5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B4CD5-F79D-4BEA-9489-A39F9F922C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D385A-3C54-4FBF-9AA7-2C5FB892AA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EFE0-56B6-4DA4-A319-7ED974D1E0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0180B-1ECD-4B5A-806E-7E8241BFC7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A38EC-60A2-48D3-8BE3-984A0586C5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E2858-D834-4B35-81F4-E4F0BC6288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98AE2-5B68-4CB6-A51F-55755C46BB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390FA-96BB-422D-B8DB-0B64B0DF71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E58E0-25AA-406A-89F4-7E80535622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C0A9E-F758-4D5C-98E1-AC929A5D57C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E6360-7D85-4477-9321-F81462F0C7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601D5-0595-4E66-A978-474B20F0FA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A9CEF-23A0-45A0-AF3C-216744190B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62758-9827-45EB-9FDB-B7A78CF751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5E93-BF70-4385-9F24-5CDA54515C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A6564-8EC5-47C3-A85D-DD1DCD579B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94A95-83D9-4E51-B8B8-A73532AEB5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57725-FA0C-4FC0-B477-E0ADD03A77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79B97-3C43-4D6A-8107-FAD3CD56D8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38E6F-F492-4516-AF47-267907D2CD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B5E2D-4267-469C-A478-4952A9A34A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4750A-5366-4539-AC5D-F077DB57B7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F1BA1-C82A-40C2-8919-A7736B3E6F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2E2EE-E73B-42D4-9F1C-435A974790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99796-BE1A-4973-9881-F524BC8966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D4A0-E836-4ECF-8023-44F4A1A474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C64AE-5813-4083-B361-B111F5CC94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4F60F-35B4-488D-9A2E-46D94A67DB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0134-451B-4C67-A187-EC0215D606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5F5B9-E211-4E19-939D-154CDF154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82F1B-BA47-4B56-B1C5-90163A4582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0426F-7E54-479E-8DD6-D5880F03F5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87106-096D-43A6-AD3B-83F92E8AEC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79311-7DFB-4F2C-9B4F-4FB21F0195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28CB-C863-46A0-849A-B42C9FCF7A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C3A99-56DC-4F73-84AB-FB83FFD301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E47C6-2E89-4A56-934B-14380A5D9F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2D42D-C277-4E9D-AE68-76BE034F7F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520825"/>
            <a:ext cx="3864483" cy="36274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64578-2C67-4BA4-9002-DFB76778B1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EFC8-643C-4DC6-B87F-688287D213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B076B-B47F-4DDA-ABA0-BB242F8C62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6CD2B-9F8B-4729-914D-41892CB4E5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DB7E0-31C6-4D5A-B091-E5A0F85BDA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17FFD-A484-49F2-9F6A-7E0F9A59FC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37309-8BCC-4A15-8A90-69BB1B59CB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800725" cy="48434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D3F17-0BCC-43E9-9F6A-3BC4D28F81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sym typeface="Calibri" panose="020F0502020204030204" pitchFamily="34" charset="0"/>
              </a:defRPr>
            </a:lvl1pPr>
          </a:lstStyle>
          <a:p>
            <a:fld id="{96CE1979-FD13-47CB-888D-8646372505B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2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3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Picture 2" descr="C:\Users\Administrator\Desktop\logo-矢量图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22128"/>
            <a:ext cx="1841500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lvl="4"/>
            <a:endParaRPr lang="zh-CN" altLang="en-US"/>
          </a:p>
        </p:txBody>
      </p:sp>
      <p:sp>
        <p:nvSpPr>
          <p:cNvPr id="12292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2293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1229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29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916522D-6C65-4615-B358-553A89AF102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331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434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 advClick="0" advTm="5000">
    <p:pull dir="l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205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205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DAB0EAF9-1327-4DE4-B484-CD2AA8F5579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410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410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410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BCE2BB24-119E-41F4-AB3E-DAF3E8DA00F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512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512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51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C248A950-5AD1-46E6-AD56-140A1373B6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615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615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615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15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041654B4-21FE-4EBE-BDCF-F5431B52852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7174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7175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717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E9A6495A-EF0C-43D0-BDEA-7A4E1F8FE34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922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9223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922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2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B30C6ABA-C5CA-4877-A733-8A67FFE464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46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4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1024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24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8B3866D0-D854-4D3F-BB1B-4306BBFD8E5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CF8ED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5370513"/>
            <a:ext cx="9144000" cy="349250"/>
          </a:xfrm>
          <a:prstGeom prst="rect">
            <a:avLst/>
          </a:prstGeom>
          <a:solidFill>
            <a:srgbClr val="E74C2E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矩形 8"/>
          <p:cNvSpPr>
            <a:spLocks noChangeArrowheads="1"/>
          </p:cNvSpPr>
          <p:nvPr/>
        </p:nvSpPr>
        <p:spPr bwMode="auto">
          <a:xfrm>
            <a:off x="0" y="5370513"/>
            <a:ext cx="796925" cy="349250"/>
          </a:xfrm>
          <a:prstGeom prst="rect">
            <a:avLst/>
          </a:prstGeom>
          <a:solidFill>
            <a:srgbClr val="131426"/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04800"/>
            <a:ext cx="78867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1270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520825"/>
            <a:ext cx="7886700" cy="3627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127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2018/9/26 Wednesday</a:t>
            </a:fld>
            <a:endParaRPr lang="zh-CN" altLang="en-US"/>
          </a:p>
        </p:txBody>
      </p:sp>
      <p:sp>
        <p:nvSpPr>
          <p:cNvPr id="1127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27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FFF148BE-07A3-440C-9B42-B8F04E50F84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itchFamily="34" charset="0"/>
        </a:defRPr>
      </a:lvl9pPr>
    </p:titleStyle>
    <p:bodyStyle>
      <a:lvl1pPr marL="228600" indent="-228600" algn="l" defTabSz="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defTabSz="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椭圆 8"/>
          <p:cNvSpPr>
            <a:spLocks noChangeArrowheads="1"/>
          </p:cNvSpPr>
          <p:nvPr/>
        </p:nvSpPr>
        <p:spPr bwMode="auto">
          <a:xfrm>
            <a:off x="8662988" y="5413375"/>
            <a:ext cx="225425" cy="250825"/>
          </a:xfrm>
          <a:prstGeom prst="ellipse">
            <a:avLst/>
          </a:prstGeom>
          <a:solidFill>
            <a:srgbClr val="FCF8ED"/>
          </a:solidFill>
          <a:ln w="9525">
            <a:noFill/>
            <a:round/>
          </a:ln>
        </p:spPr>
        <p:txBody>
          <a:bodyPr lIns="71323" tIns="35662" rIns="71323" bIns="35662"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6" name="右箭头 9"/>
          <p:cNvSpPr>
            <a:spLocks noChangeArrowheads="1"/>
          </p:cNvSpPr>
          <p:nvPr/>
        </p:nvSpPr>
        <p:spPr bwMode="auto">
          <a:xfrm>
            <a:off x="8729663" y="5464175"/>
            <a:ext cx="107950" cy="1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22A35"/>
          </a:solidFill>
          <a:ln w="9525">
            <a:noFill/>
            <a:miter lim="800000"/>
          </a:ln>
        </p:spPr>
        <p:txBody>
          <a:bodyPr lIns="71323" tIns="35662" rIns="71323" bIns="35662"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0" y="0"/>
            <a:ext cx="9144000" cy="2584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anchor="ctr"/>
          <a:lstStyle/>
          <a:p>
            <a:pPr algn="ctr"/>
            <a:endParaRPr lang="zh-CN" altLang="en-US" noProof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直接连接符 17"/>
          <p:cNvSpPr>
            <a:spLocks noChangeShapeType="1"/>
          </p:cNvSpPr>
          <p:nvPr/>
        </p:nvSpPr>
        <p:spPr bwMode="auto">
          <a:xfrm>
            <a:off x="3582988" y="3860800"/>
            <a:ext cx="1966912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文本框 22"/>
          <p:cNvSpPr>
            <a:spLocks noChangeArrowheads="1"/>
          </p:cNvSpPr>
          <p:nvPr/>
        </p:nvSpPr>
        <p:spPr bwMode="auto">
          <a:xfrm>
            <a:off x="476727" y="1272193"/>
            <a:ext cx="5985399" cy="5952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3" tIns="35662" rIns="71323" bIns="35662">
            <a:spAutoFit/>
          </a:bodyPr>
          <a:lstStyle/>
          <a:p>
            <a:r>
              <a:rPr lang="zh-CN" altLang="en-US" sz="3400" b="1" dirty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就业指导</a:t>
            </a:r>
            <a:r>
              <a:rPr lang="zh-CN" altLang="en-US" sz="3400" b="1" dirty="0" smtClean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课程系列之</a:t>
            </a:r>
            <a:r>
              <a:rPr lang="en-US" altLang="zh-CN" sz="3400" b="1" dirty="0" smtClean="0">
                <a:solidFill>
                  <a:srgbClr val="FCF8E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endParaRPr lang="zh-CN" altLang="en-US" sz="3400" b="1" dirty="0">
              <a:solidFill>
                <a:srgbClr val="FCF8E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1"/>
          <p:cNvGrpSpPr/>
          <p:nvPr/>
        </p:nvGrpSpPr>
        <p:grpSpPr bwMode="auto">
          <a:xfrm>
            <a:off x="6278563" y="4747626"/>
            <a:ext cx="2609850" cy="337185"/>
            <a:chOff x="0" y="0"/>
            <a:chExt cx="2562727" cy="405641"/>
          </a:xfrm>
        </p:grpSpPr>
        <p:sp>
          <p:nvSpPr>
            <p:cNvPr id="16391" name="文本框 23"/>
            <p:cNvSpPr>
              <a:spLocks noChangeArrowheads="1"/>
            </p:cNvSpPr>
            <p:nvPr/>
          </p:nvSpPr>
          <p:spPr bwMode="auto">
            <a:xfrm>
              <a:off x="300790" y="0"/>
              <a:ext cx="1985211" cy="4056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1314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主讲：橙子老师</a:t>
              </a:r>
              <a:endParaRPr lang="zh-CN" altLang="en-US" sz="1600" b="1" dirty="0">
                <a:solidFill>
                  <a:srgbClr val="1314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392" name="直接连接符 29"/>
            <p:cNvSpPr>
              <a:spLocks noChangeShapeType="1"/>
            </p:cNvSpPr>
            <p:nvPr/>
          </p:nvSpPr>
          <p:spPr bwMode="auto">
            <a:xfrm>
              <a:off x="0" y="179415"/>
              <a:ext cx="288982" cy="1"/>
            </a:xfrm>
            <a:prstGeom prst="line">
              <a:avLst/>
            </a:prstGeom>
            <a:noFill/>
            <a:ln w="6350">
              <a:solidFill>
                <a:srgbClr val="13142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393" name="直接连接符 30"/>
            <p:cNvSpPr>
              <a:spLocks noChangeShapeType="1"/>
            </p:cNvSpPr>
            <p:nvPr/>
          </p:nvSpPr>
          <p:spPr bwMode="auto">
            <a:xfrm>
              <a:off x="2273745" y="168300"/>
              <a:ext cx="288982" cy="1"/>
            </a:xfrm>
            <a:prstGeom prst="line">
              <a:avLst/>
            </a:prstGeom>
            <a:noFill/>
            <a:ln w="6350">
              <a:solidFill>
                <a:srgbClr val="131426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956485" y="2902767"/>
            <a:ext cx="506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   如何做到面面俱到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6865" y="1808118"/>
            <a:ext cx="21151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仪容（发肤容貌）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仪表（衣着打扮）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仪态（举止神态）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1964" y="1220241"/>
            <a:ext cx="2047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仪容（发肤容貌）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86781" y="1031217"/>
            <a:ext cx="3555237" cy="4023708"/>
            <a:chOff x="0" y="0"/>
            <a:chExt cx="3748088" cy="4529137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000125"/>
              <a:ext cx="3748088" cy="3529012"/>
              <a:chOff x="0" y="0"/>
              <a:chExt cx="2361" cy="2223"/>
            </a:xfrm>
          </p:grpSpPr>
          <p:pic>
            <p:nvPicPr>
              <p:cNvPr id="11" name="剪去同侧角的矩形 5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361" cy="2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38"/>
              <p:cNvSpPr>
                <a:spLocks noChangeArrowheads="1"/>
              </p:cNvSpPr>
              <p:nvPr/>
            </p:nvSpPr>
            <p:spPr bwMode="auto">
              <a:xfrm>
                <a:off x="147" y="149"/>
                <a:ext cx="2067" cy="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华文细黑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7463" y="1000125"/>
              <a:ext cx="3730625" cy="3509962"/>
              <a:chOff x="0" y="0"/>
              <a:chExt cx="2350" cy="2211"/>
            </a:xfrm>
          </p:grpSpPr>
          <p:pic>
            <p:nvPicPr>
              <p:cNvPr id="9" name="内容占位符 2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350" cy="2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 Box 43"/>
              <p:cNvSpPr>
                <a:spLocks noChangeArrowheads="1"/>
              </p:cNvSpPr>
              <p:nvPr/>
            </p:nvSpPr>
            <p:spPr bwMode="auto">
              <a:xfrm>
                <a:off x="52" y="48"/>
                <a:ext cx="2250" cy="2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endParaRPr lang="zh-CN" altLang="en-US">
                  <a:latin typeface="微软雅黑" pitchFamily="34" charset="-122"/>
                  <a:ea typeface="微软雅黑" pitchFamily="34" charset="-122"/>
                  <a:sym typeface="经典特宋简" pitchFamily="1" charset="-122"/>
                </a:endParaRPr>
              </a:p>
              <a:p>
                <a:pPr algn="ctr">
                  <a:spcBef>
                    <a:spcPct val="20000"/>
                  </a:spcBef>
                </a:pPr>
                <a:endParaRPr lang="zh-CN" altLang="en-US">
                  <a:latin typeface="微软雅黑" pitchFamily="34" charset="-122"/>
                  <a:ea typeface="微软雅黑" pitchFamily="34" charset="-122"/>
                  <a:sym typeface="经典特宋简" pitchFamily="1" charset="-122"/>
                </a:endParaRPr>
              </a:p>
              <a:p>
                <a:pPr algn="ctr">
                  <a:spcBef>
                    <a:spcPct val="20000"/>
                  </a:spcBef>
                </a:pPr>
                <a:endParaRPr lang="zh-CN" altLang="en-US">
                  <a:latin typeface="微软雅黑" pitchFamily="34" charset="-122"/>
                  <a:ea typeface="微软雅黑" pitchFamily="34" charset="-122"/>
                  <a:sym typeface="经典特宋简" pitchFamily="1" charset="-122"/>
                </a:endParaRPr>
              </a:p>
              <a:p>
                <a:pPr algn="ctr">
                  <a:spcBef>
                    <a:spcPct val="20000"/>
                  </a:spcBef>
                </a:pPr>
                <a:endParaRPr lang="zh-CN" altLang="en-US">
                  <a:latin typeface="微软雅黑" pitchFamily="34" charset="-122"/>
                  <a:ea typeface="微软雅黑" pitchFamily="34" charset="-122"/>
                  <a:sym typeface="经典特宋简" pitchFamily="1" charset="-122"/>
                </a:endParaRPr>
              </a:p>
            </p:txBody>
          </p:sp>
        </p:grp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94888" y="2121630"/>
              <a:ext cx="3559175" cy="21629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itchFamily="2" charset="2"/>
                <a:buNone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1）发型发式：“女人看头”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7F7F7F"/>
                </a:buClr>
                <a:buFont typeface="Wingdings" pitchFamily="2" charset="2"/>
                <a:buChar char="§"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时尚得体，美观大方、符合身份；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7F7F7F"/>
                </a:buClr>
                <a:buFont typeface="Wingdings" pitchFamily="2" charset="2"/>
                <a:buChar char="§"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不佩戴华丽的头饰，避免出现：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远看像圣诞树，近看像杂货铺的场面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。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2）面部修饰</a:t>
              </a: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：清新</a:t>
              </a: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淡妆，妆成有却无。</a:t>
              </a:r>
              <a:endParaRPr lang="zh-CN" altLang="en-US" sz="16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Picture 2" descr="C:\TDDOWNLOAD\user_fema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013" y="0"/>
              <a:ext cx="1262062" cy="247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268628" y="1045479"/>
            <a:ext cx="3505314" cy="4013742"/>
            <a:chOff x="0" y="0"/>
            <a:chExt cx="3760787" cy="4541837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2700" y="1012825"/>
              <a:ext cx="3748087" cy="3529012"/>
              <a:chOff x="0" y="0"/>
              <a:chExt cx="2361" cy="2223"/>
            </a:xfrm>
          </p:grpSpPr>
          <p:pic>
            <p:nvPicPr>
              <p:cNvPr id="19" name="剪去同侧角的矩形 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361" cy="2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35"/>
              <p:cNvSpPr>
                <a:spLocks noChangeArrowheads="1"/>
              </p:cNvSpPr>
              <p:nvPr/>
            </p:nvSpPr>
            <p:spPr bwMode="auto">
              <a:xfrm>
                <a:off x="147" y="149"/>
                <a:ext cx="2067" cy="2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华文细黑" pitchFamily="2" charset="-122"/>
                </a:endParaRPr>
              </a:p>
            </p:txBody>
          </p:sp>
        </p:grpSp>
        <p:pic>
          <p:nvPicPr>
            <p:cNvPr id="15" name="Picture 3" descr="C:\TDDOWNLOAD\user_mal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712" y="0"/>
              <a:ext cx="1262063" cy="247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内容占位符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12825"/>
              <a:ext cx="3730625" cy="3509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46"/>
            <p:cNvSpPr>
              <a:spLocks noChangeArrowheads="1"/>
            </p:cNvSpPr>
            <p:nvPr/>
          </p:nvSpPr>
          <p:spPr bwMode="auto">
            <a:xfrm>
              <a:off x="82550" y="1089025"/>
              <a:ext cx="3571875" cy="335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zh-CN" altLang="en-US">
                <a:latin typeface="微软雅黑" pitchFamily="34" charset="-122"/>
                <a:ea typeface="微软雅黑" pitchFamily="34" charset="-122"/>
                <a:sym typeface="经典特宋简" pitchFamily="1" charset="-122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>
                <a:latin typeface="微软雅黑" pitchFamily="34" charset="-122"/>
                <a:ea typeface="微软雅黑" pitchFamily="34" charset="-122"/>
                <a:sym typeface="经典特宋简" pitchFamily="1" charset="-122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>
                <a:latin typeface="微软雅黑" pitchFamily="34" charset="-122"/>
                <a:ea typeface="微软雅黑" pitchFamily="34" charset="-122"/>
                <a:sym typeface="经典特宋简" pitchFamily="1" charset="-122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>
                <a:latin typeface="微软雅黑" pitchFamily="34" charset="-122"/>
                <a:ea typeface="微软雅黑" pitchFamily="34" charset="-122"/>
                <a:sym typeface="经典特宋简" pitchFamily="1" charset="-122"/>
              </a:endParaRPr>
            </a:p>
            <a:p>
              <a:pPr algn="ctr">
                <a:spcBef>
                  <a:spcPct val="20000"/>
                </a:spcBef>
              </a:pPr>
              <a:endParaRPr lang="zh-CN" altLang="en-US">
                <a:latin typeface="微软雅黑" pitchFamily="34" charset="-122"/>
                <a:ea typeface="微软雅黑" pitchFamily="34" charset="-122"/>
                <a:sym typeface="经典特宋简" pitchFamily="1" charset="-122"/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217949" y="2156685"/>
              <a:ext cx="3321049" cy="2248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1C1C1C"/>
                </a:buClr>
                <a:buFont typeface="Wingdings" pitchFamily="2" charset="2"/>
                <a:buNone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1）发型发式要求：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7F7F7F"/>
                </a:buClr>
                <a:buFont typeface="Arial" pitchFamily="34" charset="0"/>
                <a:buChar char="•"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前发不遮眉，侧发不掩耳，后发不及领。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FF3300"/>
                </a:buClr>
                <a:buFont typeface="Wingdings" pitchFamily="2" charset="2"/>
                <a:buNone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2）面部修饰：</a:t>
              </a:r>
            </a:p>
            <a:p>
              <a:pPr marL="269875" indent="-269875">
                <a:lnSpc>
                  <a:spcPct val="120000"/>
                </a:lnSpc>
                <a:spcBef>
                  <a:spcPct val="15000"/>
                </a:spcBef>
                <a:buClr>
                  <a:srgbClr val="7F7F7F"/>
                </a:buClr>
                <a:buFont typeface="Wingdings" pitchFamily="2" charset="2"/>
                <a:buChar char="§"/>
              </a:pP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剔须修面（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每日必须</a:t>
              </a:r>
              <a:r>
                <a:rPr lang="zh-CN" altLang="en-US" sz="140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），保持清洁。</a:t>
              </a:r>
              <a:endParaRPr lang="zh-CN" altLang="en-US" sz="16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3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24" y="1216449"/>
            <a:ext cx="856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（衣着打扮）：干净、整洁、、自然、得体大方，女士切忌过于花哨，男士切忌过于正式；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5" y="2092448"/>
            <a:ext cx="4386376" cy="319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26" y="2110315"/>
            <a:ext cx="1861657" cy="317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乘号 3"/>
          <p:cNvSpPr/>
          <p:nvPr/>
        </p:nvSpPr>
        <p:spPr>
          <a:xfrm>
            <a:off x="8037231" y="4432605"/>
            <a:ext cx="990067" cy="95858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1869" y="1237392"/>
            <a:ext cx="2319866" cy="666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仪态（举止神态）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2" b="100000" l="3011" r="99785">
                        <a14:foregroundMark x1="44731" y1="32979" x2="50968" y2="32713"/>
                        <a14:foregroundMark x1="75699" y1="32181" x2="81505" y2="33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27" y="2050772"/>
            <a:ext cx="3157391" cy="255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3080" y="2542479"/>
            <a:ext cx="2115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站姿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坐姿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面部表情：微笑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眼神的交流：自信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7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736" y="1552413"/>
            <a:ext cx="409527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电话礼仪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听电话：注意语速、礼貌用语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拨打电话：注意时间、空间、时长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2012" y="1507410"/>
            <a:ext cx="4572000" cy="34624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邮件礼仪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简单明确的标题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得体的称谓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开头和结尾的问候语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内容逻辑清楚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正确使用主送、抄送、密送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注意附件检查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结尾有简单的签名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收到邮件及时回复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285" y="1327398"/>
            <a:ext cx="3330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面试第一关： </a:t>
            </a:r>
            <a:r>
              <a:rPr lang="zh-CN" altLang="en-US" sz="13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441135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781" y="2199271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一、好的自我介绍决定了面试的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80%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750476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662537"/>
            <a:ext cx="8687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个人信息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需求分析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匹配岗位的特征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事例论证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礼貌自信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反复练习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712" y="1192389"/>
            <a:ext cx="8687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第一种回答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思路提示：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用具体事例「证明」自己有多牛逼，而不是堆砌一堆网上找来的形容词；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真诚地展现自己有趣的方方面面，让面试官喜欢你，注意不要一不小心做过了变成「装逼」；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第二种回答思路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你是谁？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你做过什么？你做成过什么？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你想做什么？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712" y="427338"/>
            <a:ext cx="27815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自我介绍如何准备？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862843"/>
      </p:ext>
    </p:extLst>
  </p:cSld>
  <p:clrMapOvr>
    <a:masterClrMapping/>
  </p:clrMapOvr>
  <p:transition spd="med" advClick="0" advTm="5000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2"/>
          <p:cNvGrpSpPr/>
          <p:nvPr/>
        </p:nvGrpSpPr>
        <p:grpSpPr bwMode="auto">
          <a:xfrm>
            <a:off x="522288" y="877888"/>
            <a:ext cx="8351837" cy="4449762"/>
            <a:chOff x="0" y="0"/>
            <a:chExt cx="8442326" cy="4765872"/>
          </a:xfrm>
        </p:grpSpPr>
        <p:grpSp>
          <p:nvGrpSpPr>
            <p:cNvPr id="23554" name="Group 2"/>
            <p:cNvGrpSpPr/>
            <p:nvPr/>
          </p:nvGrpSpPr>
          <p:grpSpPr bwMode="auto">
            <a:xfrm>
              <a:off x="4645025" y="0"/>
              <a:ext cx="1857375" cy="1851025"/>
              <a:chOff x="0" y="0"/>
              <a:chExt cx="1406" cy="1402"/>
            </a:xfrm>
          </p:grpSpPr>
          <p:sp>
            <p:nvSpPr>
              <p:cNvPr id="23555" name="Oval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06" cy="1402"/>
              </a:xfrm>
              <a:prstGeom prst="ellipse">
                <a:avLst/>
              </a:prstGeom>
              <a:gradFill rotWithShape="1">
                <a:gsLst>
                  <a:gs pos="0">
                    <a:srgbClr val="00416F"/>
                  </a:gs>
                  <a:gs pos="50000">
                    <a:srgbClr val="005DA0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556" name="Oval 4"/>
              <p:cNvSpPr>
                <a:spLocks noChangeArrowheads="1"/>
              </p:cNvSpPr>
              <p:nvPr/>
            </p:nvSpPr>
            <p:spPr bwMode="auto">
              <a:xfrm>
                <a:off x="278" y="176"/>
                <a:ext cx="236" cy="23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3097212" y="3479827"/>
              <a:ext cx="4932363" cy="128604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3558" name="Group 10"/>
            <p:cNvGrpSpPr/>
            <p:nvPr/>
          </p:nvGrpSpPr>
          <p:grpSpPr bwMode="auto">
            <a:xfrm>
              <a:off x="4013200" y="2420937"/>
              <a:ext cx="3116262" cy="1948051"/>
              <a:chOff x="0" y="0"/>
              <a:chExt cx="1089" cy="681"/>
            </a:xfrm>
          </p:grpSpPr>
          <p:sp>
            <p:nvSpPr>
              <p:cNvPr id="23559" name="Freeform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681"/>
              </a:xfrm>
              <a:custGeom>
                <a:avLst/>
                <a:gdLst/>
                <a:ahLst/>
                <a:cxnLst>
                  <a:cxn ang="0">
                    <a:pos x="1862" y="930"/>
                  </a:cxn>
                  <a:cxn ang="0">
                    <a:pos x="1856" y="954"/>
                  </a:cxn>
                  <a:cxn ang="0">
                    <a:pos x="1842" y="978"/>
                  </a:cxn>
                  <a:cxn ang="0">
                    <a:pos x="1820" y="1000"/>
                  </a:cxn>
                  <a:cxn ang="0">
                    <a:pos x="1788" y="1020"/>
                  </a:cxn>
                  <a:cxn ang="0">
                    <a:pos x="1702" y="1060"/>
                  </a:cxn>
                  <a:cxn ang="0">
                    <a:pos x="1588" y="1094"/>
                  </a:cxn>
                  <a:cxn ang="0">
                    <a:pos x="1452" y="1124"/>
                  </a:cxn>
                  <a:cxn ang="0">
                    <a:pos x="1294" y="1144"/>
                  </a:cxn>
                  <a:cxn ang="0">
                    <a:pos x="1118" y="1158"/>
                  </a:cxn>
                  <a:cxn ang="0">
                    <a:pos x="930" y="1164"/>
                  </a:cxn>
                  <a:cxn ang="0">
                    <a:pos x="744" y="1158"/>
                  </a:cxn>
                  <a:cxn ang="0">
                    <a:pos x="568" y="1144"/>
                  </a:cxn>
                  <a:cxn ang="0">
                    <a:pos x="410" y="1124"/>
                  </a:cxn>
                  <a:cxn ang="0">
                    <a:pos x="272" y="1094"/>
                  </a:cxn>
                  <a:cxn ang="0">
                    <a:pos x="158" y="1060"/>
                  </a:cxn>
                  <a:cxn ang="0">
                    <a:pos x="74" y="1020"/>
                  </a:cxn>
                  <a:cxn ang="0">
                    <a:pos x="42" y="1000"/>
                  </a:cxn>
                  <a:cxn ang="0">
                    <a:pos x="18" y="978"/>
                  </a:cxn>
                  <a:cxn ang="0">
                    <a:pos x="4" y="954"/>
                  </a:cxn>
                  <a:cxn ang="0">
                    <a:pos x="0" y="930"/>
                  </a:cxn>
                  <a:cxn ang="0">
                    <a:pos x="4" y="836"/>
                  </a:cxn>
                  <a:cxn ang="0">
                    <a:pos x="18" y="742"/>
                  </a:cxn>
                  <a:cxn ang="0">
                    <a:pos x="42" y="654"/>
                  </a:cxn>
                  <a:cxn ang="0">
                    <a:pos x="74" y="568"/>
                  </a:cxn>
                  <a:cxn ang="0">
                    <a:pos x="112" y="486"/>
                  </a:cxn>
                  <a:cxn ang="0">
                    <a:pos x="158" y="410"/>
                  </a:cxn>
                  <a:cxn ang="0">
                    <a:pos x="212" y="338"/>
                  </a:cxn>
                  <a:cxn ang="0">
                    <a:pos x="272" y="272"/>
                  </a:cxn>
                  <a:cxn ang="0">
                    <a:pos x="338" y="212"/>
                  </a:cxn>
                  <a:cxn ang="0">
                    <a:pos x="410" y="158"/>
                  </a:cxn>
                  <a:cxn ang="0">
                    <a:pos x="488" y="112"/>
                  </a:cxn>
                  <a:cxn ang="0">
                    <a:pos x="568" y="72"/>
                  </a:cxn>
                  <a:cxn ang="0">
                    <a:pos x="654" y="42"/>
                  </a:cxn>
                  <a:cxn ang="0">
                    <a:pos x="744" y="18"/>
                  </a:cxn>
                  <a:cxn ang="0">
                    <a:pos x="836" y="4"/>
                  </a:cxn>
                  <a:cxn ang="0">
                    <a:pos x="930" y="0"/>
                  </a:cxn>
                  <a:cxn ang="0">
                    <a:pos x="1026" y="4"/>
                  </a:cxn>
                  <a:cxn ang="0">
                    <a:pos x="1118" y="18"/>
                  </a:cxn>
                  <a:cxn ang="0">
                    <a:pos x="1208" y="42"/>
                  </a:cxn>
                  <a:cxn ang="0">
                    <a:pos x="1294" y="72"/>
                  </a:cxn>
                  <a:cxn ang="0">
                    <a:pos x="1374" y="112"/>
                  </a:cxn>
                  <a:cxn ang="0">
                    <a:pos x="1452" y="158"/>
                  </a:cxn>
                  <a:cxn ang="0">
                    <a:pos x="1522" y="212"/>
                  </a:cxn>
                  <a:cxn ang="0">
                    <a:pos x="1588" y="272"/>
                  </a:cxn>
                  <a:cxn ang="0">
                    <a:pos x="1650" y="338"/>
                  </a:cxn>
                  <a:cxn ang="0">
                    <a:pos x="1702" y="410"/>
                  </a:cxn>
                  <a:cxn ang="0">
                    <a:pos x="1750" y="486"/>
                  </a:cxn>
                  <a:cxn ang="0">
                    <a:pos x="1788" y="568"/>
                  </a:cxn>
                  <a:cxn ang="0">
                    <a:pos x="1820" y="654"/>
                  </a:cxn>
                  <a:cxn ang="0">
                    <a:pos x="1842" y="742"/>
                  </a:cxn>
                  <a:cxn ang="0">
                    <a:pos x="1856" y="836"/>
                  </a:cxn>
                  <a:cxn ang="0">
                    <a:pos x="1862" y="930"/>
                  </a:cxn>
                </a:cxnLst>
                <a:rect l="0" t="0" r="r" b="b"/>
                <a:pathLst>
                  <a:path w="1862" h="1164">
                    <a:moveTo>
                      <a:pt x="1862" y="930"/>
                    </a:moveTo>
                    <a:lnTo>
                      <a:pt x="1862" y="930"/>
                    </a:lnTo>
                    <a:lnTo>
                      <a:pt x="1860" y="942"/>
                    </a:lnTo>
                    <a:lnTo>
                      <a:pt x="1856" y="954"/>
                    </a:lnTo>
                    <a:lnTo>
                      <a:pt x="1850" y="966"/>
                    </a:lnTo>
                    <a:lnTo>
                      <a:pt x="1842" y="978"/>
                    </a:lnTo>
                    <a:lnTo>
                      <a:pt x="1832" y="988"/>
                    </a:lnTo>
                    <a:lnTo>
                      <a:pt x="1820" y="1000"/>
                    </a:lnTo>
                    <a:lnTo>
                      <a:pt x="1806" y="1010"/>
                    </a:lnTo>
                    <a:lnTo>
                      <a:pt x="1788" y="1020"/>
                    </a:lnTo>
                    <a:lnTo>
                      <a:pt x="1750" y="1042"/>
                    </a:lnTo>
                    <a:lnTo>
                      <a:pt x="1702" y="1060"/>
                    </a:lnTo>
                    <a:lnTo>
                      <a:pt x="1650" y="1078"/>
                    </a:lnTo>
                    <a:lnTo>
                      <a:pt x="1588" y="1094"/>
                    </a:lnTo>
                    <a:lnTo>
                      <a:pt x="1522" y="1110"/>
                    </a:lnTo>
                    <a:lnTo>
                      <a:pt x="1452" y="1124"/>
                    </a:lnTo>
                    <a:lnTo>
                      <a:pt x="1374" y="1134"/>
                    </a:lnTo>
                    <a:lnTo>
                      <a:pt x="1294" y="1144"/>
                    </a:lnTo>
                    <a:lnTo>
                      <a:pt x="1208" y="1152"/>
                    </a:lnTo>
                    <a:lnTo>
                      <a:pt x="1118" y="1158"/>
                    </a:lnTo>
                    <a:lnTo>
                      <a:pt x="1026" y="1162"/>
                    </a:lnTo>
                    <a:lnTo>
                      <a:pt x="930" y="1164"/>
                    </a:lnTo>
                    <a:lnTo>
                      <a:pt x="836" y="1162"/>
                    </a:lnTo>
                    <a:lnTo>
                      <a:pt x="744" y="1158"/>
                    </a:lnTo>
                    <a:lnTo>
                      <a:pt x="654" y="1152"/>
                    </a:lnTo>
                    <a:lnTo>
                      <a:pt x="568" y="1144"/>
                    </a:lnTo>
                    <a:lnTo>
                      <a:pt x="488" y="1134"/>
                    </a:lnTo>
                    <a:lnTo>
                      <a:pt x="410" y="1124"/>
                    </a:lnTo>
                    <a:lnTo>
                      <a:pt x="338" y="1110"/>
                    </a:lnTo>
                    <a:lnTo>
                      <a:pt x="272" y="1094"/>
                    </a:lnTo>
                    <a:lnTo>
                      <a:pt x="212" y="1078"/>
                    </a:lnTo>
                    <a:lnTo>
                      <a:pt x="158" y="1060"/>
                    </a:lnTo>
                    <a:lnTo>
                      <a:pt x="112" y="1042"/>
                    </a:lnTo>
                    <a:lnTo>
                      <a:pt x="74" y="1020"/>
                    </a:lnTo>
                    <a:lnTo>
                      <a:pt x="56" y="1010"/>
                    </a:lnTo>
                    <a:lnTo>
                      <a:pt x="42" y="1000"/>
                    </a:lnTo>
                    <a:lnTo>
                      <a:pt x="30" y="988"/>
                    </a:lnTo>
                    <a:lnTo>
                      <a:pt x="18" y="978"/>
                    </a:lnTo>
                    <a:lnTo>
                      <a:pt x="10" y="966"/>
                    </a:lnTo>
                    <a:lnTo>
                      <a:pt x="4" y="954"/>
                    </a:lnTo>
                    <a:lnTo>
                      <a:pt x="2" y="942"/>
                    </a:lnTo>
                    <a:lnTo>
                      <a:pt x="0" y="930"/>
                    </a:lnTo>
                    <a:lnTo>
                      <a:pt x="2" y="882"/>
                    </a:lnTo>
                    <a:lnTo>
                      <a:pt x="4" y="836"/>
                    </a:lnTo>
                    <a:lnTo>
                      <a:pt x="10" y="788"/>
                    </a:lnTo>
                    <a:lnTo>
                      <a:pt x="18" y="742"/>
                    </a:lnTo>
                    <a:lnTo>
                      <a:pt x="30" y="698"/>
                    </a:lnTo>
                    <a:lnTo>
                      <a:pt x="42" y="654"/>
                    </a:lnTo>
                    <a:lnTo>
                      <a:pt x="56" y="610"/>
                    </a:lnTo>
                    <a:lnTo>
                      <a:pt x="74" y="568"/>
                    </a:lnTo>
                    <a:lnTo>
                      <a:pt x="92" y="526"/>
                    </a:lnTo>
                    <a:lnTo>
                      <a:pt x="112" y="486"/>
                    </a:lnTo>
                    <a:lnTo>
                      <a:pt x="134" y="448"/>
                    </a:lnTo>
                    <a:lnTo>
                      <a:pt x="158" y="410"/>
                    </a:lnTo>
                    <a:lnTo>
                      <a:pt x="184" y="374"/>
                    </a:lnTo>
                    <a:lnTo>
                      <a:pt x="212" y="338"/>
                    </a:lnTo>
                    <a:lnTo>
                      <a:pt x="242" y="304"/>
                    </a:lnTo>
                    <a:lnTo>
                      <a:pt x="272" y="272"/>
                    </a:lnTo>
                    <a:lnTo>
                      <a:pt x="304" y="242"/>
                    </a:lnTo>
                    <a:lnTo>
                      <a:pt x="338" y="212"/>
                    </a:lnTo>
                    <a:lnTo>
                      <a:pt x="374" y="184"/>
                    </a:lnTo>
                    <a:lnTo>
                      <a:pt x="410" y="158"/>
                    </a:lnTo>
                    <a:lnTo>
                      <a:pt x="448" y="134"/>
                    </a:lnTo>
                    <a:lnTo>
                      <a:pt x="488" y="112"/>
                    </a:lnTo>
                    <a:lnTo>
                      <a:pt x="528" y="92"/>
                    </a:lnTo>
                    <a:lnTo>
                      <a:pt x="568" y="72"/>
                    </a:lnTo>
                    <a:lnTo>
                      <a:pt x="610" y="56"/>
                    </a:lnTo>
                    <a:lnTo>
                      <a:pt x="654" y="42"/>
                    </a:lnTo>
                    <a:lnTo>
                      <a:pt x="698" y="28"/>
                    </a:lnTo>
                    <a:lnTo>
                      <a:pt x="744" y="18"/>
                    </a:lnTo>
                    <a:lnTo>
                      <a:pt x="790" y="10"/>
                    </a:lnTo>
                    <a:lnTo>
                      <a:pt x="836" y="4"/>
                    </a:lnTo>
                    <a:lnTo>
                      <a:pt x="882" y="0"/>
                    </a:lnTo>
                    <a:lnTo>
                      <a:pt x="930" y="0"/>
                    </a:lnTo>
                    <a:lnTo>
                      <a:pt x="978" y="0"/>
                    </a:lnTo>
                    <a:lnTo>
                      <a:pt x="1026" y="4"/>
                    </a:lnTo>
                    <a:lnTo>
                      <a:pt x="1072" y="10"/>
                    </a:lnTo>
                    <a:lnTo>
                      <a:pt x="1118" y="18"/>
                    </a:lnTo>
                    <a:lnTo>
                      <a:pt x="1164" y="28"/>
                    </a:lnTo>
                    <a:lnTo>
                      <a:pt x="1208" y="42"/>
                    </a:lnTo>
                    <a:lnTo>
                      <a:pt x="1250" y="56"/>
                    </a:lnTo>
                    <a:lnTo>
                      <a:pt x="1294" y="72"/>
                    </a:lnTo>
                    <a:lnTo>
                      <a:pt x="1334" y="92"/>
                    </a:lnTo>
                    <a:lnTo>
                      <a:pt x="1374" y="112"/>
                    </a:lnTo>
                    <a:lnTo>
                      <a:pt x="1414" y="134"/>
                    </a:lnTo>
                    <a:lnTo>
                      <a:pt x="1452" y="158"/>
                    </a:lnTo>
                    <a:lnTo>
                      <a:pt x="1488" y="184"/>
                    </a:lnTo>
                    <a:lnTo>
                      <a:pt x="1522" y="212"/>
                    </a:lnTo>
                    <a:lnTo>
                      <a:pt x="1556" y="242"/>
                    </a:lnTo>
                    <a:lnTo>
                      <a:pt x="1588" y="272"/>
                    </a:lnTo>
                    <a:lnTo>
                      <a:pt x="1620" y="304"/>
                    </a:lnTo>
                    <a:lnTo>
                      <a:pt x="1650" y="338"/>
                    </a:lnTo>
                    <a:lnTo>
                      <a:pt x="1676" y="374"/>
                    </a:lnTo>
                    <a:lnTo>
                      <a:pt x="1702" y="410"/>
                    </a:lnTo>
                    <a:lnTo>
                      <a:pt x="1726" y="448"/>
                    </a:lnTo>
                    <a:lnTo>
                      <a:pt x="1750" y="486"/>
                    </a:lnTo>
                    <a:lnTo>
                      <a:pt x="1770" y="526"/>
                    </a:lnTo>
                    <a:lnTo>
                      <a:pt x="1788" y="568"/>
                    </a:lnTo>
                    <a:lnTo>
                      <a:pt x="1806" y="610"/>
                    </a:lnTo>
                    <a:lnTo>
                      <a:pt x="1820" y="654"/>
                    </a:lnTo>
                    <a:lnTo>
                      <a:pt x="1832" y="698"/>
                    </a:lnTo>
                    <a:lnTo>
                      <a:pt x="1842" y="742"/>
                    </a:lnTo>
                    <a:lnTo>
                      <a:pt x="1850" y="788"/>
                    </a:lnTo>
                    <a:lnTo>
                      <a:pt x="1856" y="836"/>
                    </a:lnTo>
                    <a:lnTo>
                      <a:pt x="1860" y="882"/>
                    </a:lnTo>
                    <a:lnTo>
                      <a:pt x="1862" y="930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560" name="Oval 12"/>
              <p:cNvSpPr>
                <a:spLocks noChangeArrowheads="1"/>
              </p:cNvSpPr>
              <p:nvPr/>
            </p:nvSpPr>
            <p:spPr bwMode="auto">
              <a:xfrm>
                <a:off x="225" y="138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3561" name="Text Box 13"/>
            <p:cNvSpPr>
              <a:spLocks noChangeArrowheads="1"/>
            </p:cNvSpPr>
            <p:nvPr/>
          </p:nvSpPr>
          <p:spPr bwMode="auto">
            <a:xfrm>
              <a:off x="3997325" y="3548061"/>
              <a:ext cx="3132137" cy="6922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latinLnBrk="1"/>
              <a:r>
                <a:rPr lang="zh-CN" altLang="en-US" sz="3600" b="1">
                  <a:latin typeface="微软雅黑" pitchFamily="34" charset="-122"/>
                  <a:ea typeface="微软雅黑" pitchFamily="34" charset="-122"/>
                </a:rPr>
                <a:t>自我介绍</a:t>
              </a:r>
            </a:p>
          </p:txBody>
        </p:sp>
        <p:sp>
          <p:nvSpPr>
            <p:cNvPr id="23562" name="Text Box 14"/>
            <p:cNvSpPr>
              <a:spLocks noChangeArrowheads="1"/>
            </p:cNvSpPr>
            <p:nvPr/>
          </p:nvSpPr>
          <p:spPr bwMode="auto">
            <a:xfrm>
              <a:off x="5046513" y="603250"/>
              <a:ext cx="1016296" cy="8900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公司名称</a:t>
              </a:r>
              <a:endParaRPr 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担任职务</a:t>
              </a:r>
              <a:endParaRPr 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工作年限</a:t>
              </a:r>
            </a:p>
          </p:txBody>
        </p:sp>
        <p:sp>
          <p:nvSpPr>
            <p:cNvPr id="23563" name="AutoShape 15"/>
            <p:cNvSpPr>
              <a:spLocks noChangeArrowheads="1"/>
            </p:cNvSpPr>
            <p:nvPr/>
          </p:nvSpPr>
          <p:spPr bwMode="auto">
            <a:xfrm>
              <a:off x="5113339" y="1692345"/>
              <a:ext cx="914400" cy="754094"/>
            </a:xfrm>
            <a:prstGeom prst="upArrow">
              <a:avLst>
                <a:gd name="adj1" fmla="val 52833"/>
                <a:gd name="adj2" fmla="val 45898"/>
              </a:avLst>
            </a:prstGeom>
            <a:gradFill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  <a:gs pos="100000">
                  <a:srgbClr val="CCCCFF"/>
                </a:gs>
              </a:gsLst>
              <a:lin ang="5400000"/>
            </a:gradFill>
            <a:ln w="9525">
              <a:solidFill>
                <a:srgbClr val="4B5C74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64" name="Freeform 16"/>
            <p:cNvSpPr>
              <a:spLocks noChangeArrowheads="1"/>
            </p:cNvSpPr>
            <p:nvPr/>
          </p:nvSpPr>
          <p:spPr bwMode="auto">
            <a:xfrm>
              <a:off x="4789487" y="14442"/>
              <a:ext cx="1584325" cy="525462"/>
            </a:xfrm>
            <a:custGeom>
              <a:avLst/>
              <a:gdLst/>
              <a:ahLst/>
              <a:cxnLst>
                <a:cxn ang="0">
                  <a:pos x="0" y="1576"/>
                </a:cxn>
                <a:cxn ang="0">
                  <a:pos x="50" y="1462"/>
                </a:cxn>
                <a:cxn ang="0">
                  <a:pos x="108" y="1350"/>
                </a:cxn>
                <a:cxn ang="0">
                  <a:pos x="170" y="1242"/>
                </a:cxn>
                <a:cxn ang="0">
                  <a:pos x="238" y="1138"/>
                </a:cxn>
                <a:cxn ang="0">
                  <a:pos x="310" y="1036"/>
                </a:cxn>
                <a:cxn ang="0">
                  <a:pos x="386" y="940"/>
                </a:cxn>
                <a:cxn ang="0">
                  <a:pos x="468" y="846"/>
                </a:cxn>
                <a:cxn ang="0">
                  <a:pos x="552" y="756"/>
                </a:cxn>
                <a:cxn ang="0">
                  <a:pos x="642" y="670"/>
                </a:cxn>
                <a:cxn ang="0">
                  <a:pos x="736" y="590"/>
                </a:cxn>
                <a:cxn ang="0">
                  <a:pos x="834" y="512"/>
                </a:cxn>
                <a:cxn ang="0">
                  <a:pos x="934" y="440"/>
                </a:cxn>
                <a:cxn ang="0">
                  <a:pos x="1040" y="374"/>
                </a:cxn>
                <a:cxn ang="0">
                  <a:pos x="1148" y="312"/>
                </a:cxn>
                <a:cxn ang="0">
                  <a:pos x="1258" y="254"/>
                </a:cxn>
                <a:cxn ang="0">
                  <a:pos x="1374" y="202"/>
                </a:cxn>
                <a:cxn ang="0">
                  <a:pos x="1490" y="156"/>
                </a:cxn>
                <a:cxn ang="0">
                  <a:pos x="1610" y="116"/>
                </a:cxn>
                <a:cxn ang="0">
                  <a:pos x="1732" y="80"/>
                </a:cxn>
                <a:cxn ang="0">
                  <a:pos x="1858" y="52"/>
                </a:cxn>
                <a:cxn ang="0">
                  <a:pos x="1984" y="30"/>
                </a:cxn>
                <a:cxn ang="0">
                  <a:pos x="2114" y="12"/>
                </a:cxn>
                <a:cxn ang="0">
                  <a:pos x="2246" y="2"/>
                </a:cxn>
                <a:cxn ang="0">
                  <a:pos x="2378" y="0"/>
                </a:cxn>
                <a:cxn ang="0">
                  <a:pos x="2510" y="2"/>
                </a:cxn>
                <a:cxn ang="0">
                  <a:pos x="2642" y="12"/>
                </a:cxn>
                <a:cxn ang="0">
                  <a:pos x="2772" y="30"/>
                </a:cxn>
                <a:cxn ang="0">
                  <a:pos x="2898" y="52"/>
                </a:cxn>
                <a:cxn ang="0">
                  <a:pos x="3024" y="80"/>
                </a:cxn>
                <a:cxn ang="0">
                  <a:pos x="3146" y="116"/>
                </a:cxn>
                <a:cxn ang="0">
                  <a:pos x="3266" y="156"/>
                </a:cxn>
                <a:cxn ang="0">
                  <a:pos x="3382" y="202"/>
                </a:cxn>
                <a:cxn ang="0">
                  <a:pos x="3498" y="254"/>
                </a:cxn>
                <a:cxn ang="0">
                  <a:pos x="3608" y="312"/>
                </a:cxn>
                <a:cxn ang="0">
                  <a:pos x="3716" y="374"/>
                </a:cxn>
                <a:cxn ang="0">
                  <a:pos x="3822" y="440"/>
                </a:cxn>
                <a:cxn ang="0">
                  <a:pos x="3922" y="512"/>
                </a:cxn>
                <a:cxn ang="0">
                  <a:pos x="4020" y="590"/>
                </a:cxn>
                <a:cxn ang="0">
                  <a:pos x="4114" y="670"/>
                </a:cxn>
                <a:cxn ang="0">
                  <a:pos x="4204" y="756"/>
                </a:cxn>
                <a:cxn ang="0">
                  <a:pos x="4288" y="846"/>
                </a:cxn>
                <a:cxn ang="0">
                  <a:pos x="4370" y="940"/>
                </a:cxn>
                <a:cxn ang="0">
                  <a:pos x="4446" y="1036"/>
                </a:cxn>
                <a:cxn ang="0">
                  <a:pos x="4518" y="1138"/>
                </a:cxn>
                <a:cxn ang="0">
                  <a:pos x="4586" y="1242"/>
                </a:cxn>
                <a:cxn ang="0">
                  <a:pos x="4648" y="1350"/>
                </a:cxn>
                <a:cxn ang="0">
                  <a:pos x="4706" y="1462"/>
                </a:cxn>
                <a:cxn ang="0">
                  <a:pos x="4756" y="1576"/>
                </a:cxn>
              </a:cxnLst>
              <a:rect l="0" t="0" r="r" b="b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3565" name="Group 17"/>
            <p:cNvGrpSpPr/>
            <p:nvPr/>
          </p:nvGrpSpPr>
          <p:grpSpPr bwMode="auto">
            <a:xfrm>
              <a:off x="2736850" y="719137"/>
              <a:ext cx="1924050" cy="2768600"/>
              <a:chOff x="0" y="0"/>
              <a:chExt cx="1212" cy="1744"/>
            </a:xfrm>
          </p:grpSpPr>
          <p:grpSp>
            <p:nvGrpSpPr>
              <p:cNvPr id="23566" name="Group 18"/>
              <p:cNvGrpSpPr/>
              <p:nvPr/>
            </p:nvGrpSpPr>
            <p:grpSpPr bwMode="auto">
              <a:xfrm>
                <a:off x="0" y="0"/>
                <a:ext cx="1212" cy="1744"/>
                <a:chOff x="0" y="0"/>
                <a:chExt cx="1212" cy="1744"/>
              </a:xfrm>
            </p:grpSpPr>
            <p:sp>
              <p:nvSpPr>
                <p:cNvPr id="23567" name="Oval 19"/>
                <p:cNvSpPr>
                  <a:spLocks noChangeArrowheads="1"/>
                </p:cNvSpPr>
                <p:nvPr/>
              </p:nvSpPr>
              <p:spPr bwMode="auto">
                <a:xfrm>
                  <a:off x="0" y="1242"/>
                  <a:ext cx="1212" cy="50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23568" name="Group 20"/>
                <p:cNvGrpSpPr/>
                <p:nvPr/>
              </p:nvGrpSpPr>
              <p:grpSpPr bwMode="auto">
                <a:xfrm>
                  <a:off x="10" y="0"/>
                  <a:ext cx="1170" cy="1166"/>
                  <a:chOff x="0" y="0"/>
                  <a:chExt cx="1406" cy="1402"/>
                </a:xfrm>
              </p:grpSpPr>
              <p:sp>
                <p:nvSpPr>
                  <p:cNvPr id="2356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06" cy="140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C0000"/>
                      </a:gs>
                      <a:gs pos="50000">
                        <a:srgbClr val="B20000"/>
                      </a:gs>
                      <a:gs pos="100000">
                        <a:srgbClr val="D60000"/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7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76"/>
                    <a:ext cx="236" cy="23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3571" name="Text Box 23"/>
              <p:cNvSpPr>
                <a:spLocks noChangeArrowheads="1"/>
              </p:cNvSpPr>
              <p:nvPr/>
            </p:nvSpPr>
            <p:spPr bwMode="auto">
              <a:xfrm>
                <a:off x="233" y="378"/>
                <a:ext cx="702" cy="43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学校、学历、专业</a:t>
                </a:r>
                <a:endPara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572" name="Freeform 24"/>
              <p:cNvSpPr>
                <a:spLocks noChangeArrowheads="1"/>
              </p:cNvSpPr>
              <p:nvPr/>
            </p:nvSpPr>
            <p:spPr bwMode="auto">
              <a:xfrm>
                <a:off x="91" y="10"/>
                <a:ext cx="998" cy="331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642" y="670"/>
                  </a:cxn>
                  <a:cxn ang="0">
                    <a:pos x="736" y="590"/>
                  </a:cxn>
                  <a:cxn ang="0">
                    <a:pos x="834" y="512"/>
                  </a:cxn>
                  <a:cxn ang="0">
                    <a:pos x="934" y="440"/>
                  </a:cxn>
                  <a:cxn ang="0">
                    <a:pos x="1040" y="374"/>
                  </a:cxn>
                  <a:cxn ang="0">
                    <a:pos x="1148" y="312"/>
                  </a:cxn>
                  <a:cxn ang="0">
                    <a:pos x="1258" y="254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510" y="2"/>
                  </a:cxn>
                  <a:cxn ang="0">
                    <a:pos x="2642" y="12"/>
                  </a:cxn>
                  <a:cxn ang="0">
                    <a:pos x="2772" y="30"/>
                  </a:cxn>
                  <a:cxn ang="0">
                    <a:pos x="2898" y="52"/>
                  </a:cxn>
                  <a:cxn ang="0">
                    <a:pos x="3024" y="80"/>
                  </a:cxn>
                  <a:cxn ang="0">
                    <a:pos x="3146" y="116"/>
                  </a:cxn>
                  <a:cxn ang="0">
                    <a:pos x="3266" y="156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88" y="846"/>
                  </a:cxn>
                  <a:cxn ang="0">
                    <a:pos x="4370" y="940"/>
                  </a:cxn>
                  <a:cxn ang="0">
                    <a:pos x="4446" y="1036"/>
                  </a:cxn>
                  <a:cxn ang="0">
                    <a:pos x="4518" y="1138"/>
                  </a:cxn>
                  <a:cxn ang="0">
                    <a:pos x="4586" y="1242"/>
                  </a:cxn>
                  <a:cxn ang="0">
                    <a:pos x="4648" y="1350"/>
                  </a:cxn>
                  <a:cxn ang="0">
                    <a:pos x="4706" y="1462"/>
                  </a:cxn>
                  <a:cxn ang="0">
                    <a:pos x="4756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3573" name="Group 25"/>
            <p:cNvGrpSpPr/>
            <p:nvPr/>
          </p:nvGrpSpPr>
          <p:grpSpPr bwMode="auto">
            <a:xfrm>
              <a:off x="6518275" y="719137"/>
              <a:ext cx="1924051" cy="2768600"/>
              <a:chOff x="0" y="0"/>
              <a:chExt cx="1212" cy="1744"/>
            </a:xfrm>
          </p:grpSpPr>
          <p:grpSp>
            <p:nvGrpSpPr>
              <p:cNvPr id="23574" name="Group 26"/>
              <p:cNvGrpSpPr/>
              <p:nvPr/>
            </p:nvGrpSpPr>
            <p:grpSpPr bwMode="auto">
              <a:xfrm>
                <a:off x="0" y="0"/>
                <a:ext cx="1212" cy="1744"/>
                <a:chOff x="0" y="0"/>
                <a:chExt cx="1212" cy="1744"/>
              </a:xfrm>
            </p:grpSpPr>
            <p:sp>
              <p:nvSpPr>
                <p:cNvPr id="23575" name="Oval 27"/>
                <p:cNvSpPr>
                  <a:spLocks noChangeArrowheads="1"/>
                </p:cNvSpPr>
                <p:nvPr/>
              </p:nvSpPr>
              <p:spPr bwMode="auto">
                <a:xfrm>
                  <a:off x="0" y="1242"/>
                  <a:ext cx="1212" cy="50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23576" name="Group 28"/>
                <p:cNvGrpSpPr/>
                <p:nvPr/>
              </p:nvGrpSpPr>
              <p:grpSpPr bwMode="auto">
                <a:xfrm>
                  <a:off x="10" y="0"/>
                  <a:ext cx="1170" cy="1166"/>
                  <a:chOff x="0" y="0"/>
                  <a:chExt cx="1406" cy="1402"/>
                </a:xfrm>
              </p:grpSpPr>
              <p:sp>
                <p:nvSpPr>
                  <p:cNvPr id="2357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06" cy="140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6600"/>
                      </a:gs>
                      <a:gs pos="50000">
                        <a:srgbClr val="FFC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78" y="176"/>
                    <a:ext cx="236" cy="23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3579" name="Text Box 31"/>
              <p:cNvSpPr>
                <a:spLocks noChangeArrowheads="1"/>
              </p:cNvSpPr>
              <p:nvPr/>
            </p:nvSpPr>
            <p:spPr bwMode="auto">
              <a:xfrm>
                <a:off x="242" y="378"/>
                <a:ext cx="706" cy="6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项目个数</a:t>
                </a:r>
                <a:endParaRPr 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独立承担</a:t>
                </a:r>
                <a:endParaRPr 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  <a:p>
                <a:pPr algn="ctr"/>
                <a:r>
                  <a:rPr lang="zh-CN" altLang="en-US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itchFamily="34" charset="-122"/>
                    <a:sym typeface="微软雅黑" panose="020B0503020204020204" pitchFamily="34" charset="-122"/>
                  </a:rPr>
                  <a:t>掌握技术</a:t>
                </a:r>
                <a:endParaRPr 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580" name="Freeform 32"/>
              <p:cNvSpPr>
                <a:spLocks noChangeArrowheads="1"/>
              </p:cNvSpPr>
              <p:nvPr/>
            </p:nvSpPr>
            <p:spPr bwMode="auto">
              <a:xfrm>
                <a:off x="113" y="10"/>
                <a:ext cx="998" cy="331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642" y="670"/>
                  </a:cxn>
                  <a:cxn ang="0">
                    <a:pos x="736" y="590"/>
                  </a:cxn>
                  <a:cxn ang="0">
                    <a:pos x="834" y="512"/>
                  </a:cxn>
                  <a:cxn ang="0">
                    <a:pos x="934" y="440"/>
                  </a:cxn>
                  <a:cxn ang="0">
                    <a:pos x="1040" y="374"/>
                  </a:cxn>
                  <a:cxn ang="0">
                    <a:pos x="1148" y="312"/>
                  </a:cxn>
                  <a:cxn ang="0">
                    <a:pos x="1258" y="254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510" y="2"/>
                  </a:cxn>
                  <a:cxn ang="0">
                    <a:pos x="2642" y="12"/>
                  </a:cxn>
                  <a:cxn ang="0">
                    <a:pos x="2772" y="30"/>
                  </a:cxn>
                  <a:cxn ang="0">
                    <a:pos x="2898" y="52"/>
                  </a:cxn>
                  <a:cxn ang="0">
                    <a:pos x="3024" y="80"/>
                  </a:cxn>
                  <a:cxn ang="0">
                    <a:pos x="3146" y="116"/>
                  </a:cxn>
                  <a:cxn ang="0">
                    <a:pos x="3266" y="156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88" y="846"/>
                  </a:cxn>
                  <a:cxn ang="0">
                    <a:pos x="4370" y="940"/>
                  </a:cxn>
                  <a:cxn ang="0">
                    <a:pos x="4446" y="1036"/>
                  </a:cxn>
                  <a:cxn ang="0">
                    <a:pos x="4518" y="1138"/>
                  </a:cxn>
                  <a:cxn ang="0">
                    <a:pos x="4586" y="1242"/>
                  </a:cxn>
                  <a:cxn ang="0">
                    <a:pos x="4648" y="1350"/>
                  </a:cxn>
                  <a:cxn ang="0">
                    <a:pos x="4706" y="1462"/>
                  </a:cxn>
                  <a:cxn ang="0">
                    <a:pos x="4756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581" name="Freeform 33"/>
            <p:cNvSpPr>
              <a:spLocks noChangeArrowheads="1"/>
            </p:cNvSpPr>
            <p:nvPr/>
          </p:nvSpPr>
          <p:spPr bwMode="auto">
            <a:xfrm>
              <a:off x="4103688" y="2494066"/>
              <a:ext cx="2917825" cy="1054144"/>
            </a:xfrm>
            <a:custGeom>
              <a:avLst/>
              <a:gdLst/>
              <a:ahLst/>
              <a:cxnLst>
                <a:cxn ang="0">
                  <a:pos x="0" y="1576"/>
                </a:cxn>
                <a:cxn ang="0">
                  <a:pos x="50" y="1462"/>
                </a:cxn>
                <a:cxn ang="0">
                  <a:pos x="108" y="1350"/>
                </a:cxn>
                <a:cxn ang="0">
                  <a:pos x="170" y="1242"/>
                </a:cxn>
                <a:cxn ang="0">
                  <a:pos x="238" y="1138"/>
                </a:cxn>
                <a:cxn ang="0">
                  <a:pos x="310" y="1036"/>
                </a:cxn>
                <a:cxn ang="0">
                  <a:pos x="386" y="940"/>
                </a:cxn>
                <a:cxn ang="0">
                  <a:pos x="468" y="846"/>
                </a:cxn>
                <a:cxn ang="0">
                  <a:pos x="552" y="756"/>
                </a:cxn>
                <a:cxn ang="0">
                  <a:pos x="642" y="670"/>
                </a:cxn>
                <a:cxn ang="0">
                  <a:pos x="736" y="590"/>
                </a:cxn>
                <a:cxn ang="0">
                  <a:pos x="834" y="512"/>
                </a:cxn>
                <a:cxn ang="0">
                  <a:pos x="934" y="440"/>
                </a:cxn>
                <a:cxn ang="0">
                  <a:pos x="1040" y="374"/>
                </a:cxn>
                <a:cxn ang="0">
                  <a:pos x="1148" y="312"/>
                </a:cxn>
                <a:cxn ang="0">
                  <a:pos x="1258" y="254"/>
                </a:cxn>
                <a:cxn ang="0">
                  <a:pos x="1374" y="202"/>
                </a:cxn>
                <a:cxn ang="0">
                  <a:pos x="1490" y="156"/>
                </a:cxn>
                <a:cxn ang="0">
                  <a:pos x="1610" y="116"/>
                </a:cxn>
                <a:cxn ang="0">
                  <a:pos x="1732" y="80"/>
                </a:cxn>
                <a:cxn ang="0">
                  <a:pos x="1858" y="52"/>
                </a:cxn>
                <a:cxn ang="0">
                  <a:pos x="1984" y="30"/>
                </a:cxn>
                <a:cxn ang="0">
                  <a:pos x="2114" y="12"/>
                </a:cxn>
                <a:cxn ang="0">
                  <a:pos x="2246" y="2"/>
                </a:cxn>
                <a:cxn ang="0">
                  <a:pos x="2378" y="0"/>
                </a:cxn>
                <a:cxn ang="0">
                  <a:pos x="2510" y="2"/>
                </a:cxn>
                <a:cxn ang="0">
                  <a:pos x="2642" y="12"/>
                </a:cxn>
                <a:cxn ang="0">
                  <a:pos x="2772" y="30"/>
                </a:cxn>
                <a:cxn ang="0">
                  <a:pos x="2898" y="52"/>
                </a:cxn>
                <a:cxn ang="0">
                  <a:pos x="3024" y="80"/>
                </a:cxn>
                <a:cxn ang="0">
                  <a:pos x="3146" y="116"/>
                </a:cxn>
                <a:cxn ang="0">
                  <a:pos x="3266" y="156"/>
                </a:cxn>
                <a:cxn ang="0">
                  <a:pos x="3382" y="202"/>
                </a:cxn>
                <a:cxn ang="0">
                  <a:pos x="3498" y="254"/>
                </a:cxn>
                <a:cxn ang="0">
                  <a:pos x="3608" y="312"/>
                </a:cxn>
                <a:cxn ang="0">
                  <a:pos x="3716" y="374"/>
                </a:cxn>
                <a:cxn ang="0">
                  <a:pos x="3822" y="440"/>
                </a:cxn>
                <a:cxn ang="0">
                  <a:pos x="3922" y="512"/>
                </a:cxn>
                <a:cxn ang="0">
                  <a:pos x="4020" y="590"/>
                </a:cxn>
                <a:cxn ang="0">
                  <a:pos x="4114" y="670"/>
                </a:cxn>
                <a:cxn ang="0">
                  <a:pos x="4204" y="756"/>
                </a:cxn>
                <a:cxn ang="0">
                  <a:pos x="4288" y="846"/>
                </a:cxn>
                <a:cxn ang="0">
                  <a:pos x="4370" y="940"/>
                </a:cxn>
                <a:cxn ang="0">
                  <a:pos x="4446" y="1036"/>
                </a:cxn>
                <a:cxn ang="0">
                  <a:pos x="4518" y="1138"/>
                </a:cxn>
                <a:cxn ang="0">
                  <a:pos x="4586" y="1242"/>
                </a:cxn>
                <a:cxn ang="0">
                  <a:pos x="4648" y="1350"/>
                </a:cxn>
                <a:cxn ang="0">
                  <a:pos x="4706" y="1462"/>
                </a:cxn>
                <a:cxn ang="0">
                  <a:pos x="4756" y="1576"/>
                </a:cxn>
              </a:cxnLst>
              <a:rect l="0" t="0" r="r" b="b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4B5C74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82" name="AutoShape 34"/>
            <p:cNvSpPr>
              <a:spLocks noChangeArrowheads="1"/>
            </p:cNvSpPr>
            <p:nvPr/>
          </p:nvSpPr>
          <p:spPr bwMode="auto">
            <a:xfrm rot="-2367420">
              <a:off x="3925888" y="2089236"/>
              <a:ext cx="914400" cy="754094"/>
            </a:xfrm>
            <a:prstGeom prst="upArrow">
              <a:avLst>
                <a:gd name="adj1" fmla="val 52833"/>
                <a:gd name="adj2" fmla="val 45898"/>
              </a:avLst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  <a:gs pos="100000">
                  <a:srgbClr val="4D0808"/>
                </a:gs>
              </a:gsLst>
              <a:lin ang="5400000"/>
            </a:gradFill>
            <a:ln w="9525">
              <a:solidFill>
                <a:srgbClr val="4B5C74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83" name="AutoShape 35"/>
            <p:cNvSpPr>
              <a:spLocks noChangeArrowheads="1"/>
            </p:cNvSpPr>
            <p:nvPr/>
          </p:nvSpPr>
          <p:spPr bwMode="auto">
            <a:xfrm rot="2480061">
              <a:off x="6265864" y="2087649"/>
              <a:ext cx="914400" cy="754093"/>
            </a:xfrm>
            <a:prstGeom prst="upArrow">
              <a:avLst>
                <a:gd name="adj1" fmla="val 52833"/>
                <a:gd name="adj2" fmla="val 45898"/>
              </a:avLst>
            </a:prstGeom>
            <a:gradFill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  <a:gs pos="100000">
                  <a:srgbClr val="3366FF"/>
                </a:gs>
              </a:gsLst>
              <a:lin ang="5400000"/>
            </a:gradFill>
            <a:ln w="9525">
              <a:solidFill>
                <a:srgbClr val="4B5C74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584" name="Rectangle 36"/>
            <p:cNvSpPr>
              <a:spLocks noChangeArrowheads="1"/>
            </p:cNvSpPr>
            <p:nvPr/>
          </p:nvSpPr>
          <p:spPr bwMode="auto">
            <a:xfrm>
              <a:off x="0" y="3306762"/>
              <a:ext cx="3384550" cy="81091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20000"/>
                </a:lnSpc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考虑哪些是对于求职不利的信息，可以省略不说。</a:t>
              </a:r>
            </a:p>
          </p:txBody>
        </p:sp>
        <p:sp>
          <p:nvSpPr>
            <p:cNvPr id="23585" name="Rectangle 37"/>
            <p:cNvSpPr>
              <a:spLocks noChangeArrowheads="1"/>
            </p:cNvSpPr>
            <p:nvPr/>
          </p:nvSpPr>
          <p:spPr bwMode="auto">
            <a:xfrm>
              <a:off x="0" y="2852737"/>
              <a:ext cx="1120001" cy="4549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latinLnBrk="1">
                <a:lnSpc>
                  <a:spcPct val="120000"/>
                </a:lnSpc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扬长避短</a:t>
              </a:r>
            </a:p>
          </p:txBody>
        </p:sp>
        <p:sp>
          <p:nvSpPr>
            <p:cNvPr id="23586" name="Line 39"/>
            <p:cNvSpPr>
              <a:spLocks noChangeShapeType="1"/>
            </p:cNvSpPr>
            <p:nvPr/>
          </p:nvSpPr>
          <p:spPr bwMode="auto">
            <a:xfrm>
              <a:off x="71437" y="3254802"/>
              <a:ext cx="3214688" cy="1"/>
            </a:xfrm>
            <a:prstGeom prst="line">
              <a:avLst/>
            </a:prstGeom>
            <a:noFill/>
            <a:ln w="15875">
              <a:solidFill>
                <a:srgbClr val="DE0000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87" name="Rectangle 10"/>
          <p:cNvSpPr>
            <a:spLocks noGrp="1" noChangeArrowheads="1"/>
          </p:cNvSpPr>
          <p:nvPr/>
        </p:nvSpPr>
        <p:spPr bwMode="auto">
          <a:xfrm>
            <a:off x="412750" y="5297488"/>
            <a:ext cx="2133600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b="1">
              <a:sym typeface="Arial" panose="020B0604020202020204" pitchFamily="34" charset="0"/>
            </a:endParaRPr>
          </a:p>
        </p:txBody>
      </p:sp>
      <p:sp>
        <p:nvSpPr>
          <p:cNvPr id="23588" name="矩形 43"/>
          <p:cNvSpPr>
            <a:spLocks noChangeArrowheads="1"/>
          </p:cNvSpPr>
          <p:nvPr/>
        </p:nvSpPr>
        <p:spPr bwMode="auto">
          <a:xfrm>
            <a:off x="3581400" y="1643063"/>
            <a:ext cx="11255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个人信息</a:t>
            </a:r>
          </a:p>
        </p:txBody>
      </p:sp>
      <p:sp>
        <p:nvSpPr>
          <p:cNvPr id="23589" name="矩形 44"/>
          <p:cNvSpPr>
            <a:spLocks noChangeArrowheads="1"/>
          </p:cNvSpPr>
          <p:nvPr/>
        </p:nvSpPr>
        <p:spPr bwMode="auto">
          <a:xfrm>
            <a:off x="5472113" y="966788"/>
            <a:ext cx="11080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工作经历</a:t>
            </a:r>
          </a:p>
        </p:txBody>
      </p:sp>
      <p:sp>
        <p:nvSpPr>
          <p:cNvPr id="23590" name="矩形 45"/>
          <p:cNvSpPr>
            <a:spLocks noChangeArrowheads="1"/>
          </p:cNvSpPr>
          <p:nvPr/>
        </p:nvSpPr>
        <p:spPr bwMode="auto">
          <a:xfrm>
            <a:off x="7451725" y="1687513"/>
            <a:ext cx="11080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项目经验</a:t>
            </a:r>
          </a:p>
        </p:txBody>
      </p:sp>
      <p:grpSp>
        <p:nvGrpSpPr>
          <p:cNvPr id="23596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23597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98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3599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23600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601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51712" y="427338"/>
            <a:ext cx="22685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自我介绍的内容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6745" y="2534335"/>
            <a:ext cx="774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二、你对我们公司了解多少？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表忠心的机会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692614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862" y="1012377"/>
            <a:ext cx="4500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做到知己知彼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常见面试类型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常规面试流程分析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面试前准备事项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面试中礼仪的重要性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面试中常见问题解析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面试后还可以做什么？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大公司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小公司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就业期须知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715" y="562347"/>
            <a:ext cx="189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课程目录：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070985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0120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如何表忠心？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359" y="2346178"/>
            <a:ext cx="3640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概况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情绪</a:t>
            </a:r>
          </a:p>
        </p:txBody>
      </p:sp>
    </p:spTree>
    <p:extLst>
      <p:ext uri="{BB962C8B-B14F-4D97-AF65-F5344CB8AC3E}">
        <p14:creationId xmlns:p14="http://schemas.microsoft.com/office/powerpoint/2010/main" val="2098246973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6799" y="2497476"/>
            <a:ext cx="5537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三、离职原因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处处是陷阱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356690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832" y="2497476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四、你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的优缺点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是什么？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942809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1838" y="2542479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五、你有什么想问我的吗？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712" y="427338"/>
            <a:ext cx="226857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79521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30380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常见的其他问题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033" y="1147386"/>
            <a:ext cx="812723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六、你如何看待加班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七、谈谈你个人的职业规划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八、薪酬是怎么考虑的？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九、为什么选择运维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开发？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十、简单谈谈你的项目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此外，还有各种奇葩的问题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………….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关于个人、家庭、生活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请务必做好充分的思想准备！</a:t>
            </a: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935929"/>
      </p:ext>
    </p:extLst>
  </p:cSld>
  <p:clrMapOvr>
    <a:masterClrMapping/>
  </p:clrMapOvr>
  <p:transition spd="med" advClick="0" advTm="5000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4"/>
          <p:cNvSpPr txBox="1">
            <a:spLocks noGrp="1" noChangeArrowheads="1"/>
          </p:cNvSpPr>
          <p:nvPr/>
        </p:nvSpPr>
        <p:spPr bwMode="auto">
          <a:xfrm>
            <a:off x="6459855" y="5297488"/>
            <a:ext cx="2057400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/>
            <a:fld id="{E2725BDD-3078-4F26-8897-10040EF21F4C}" type="slidenum">
              <a:rPr lang="zh-CN" altLang="en-US" sz="1200">
                <a:solidFill>
                  <a:srgbClr val="898989"/>
                </a:solidFill>
                <a:sym typeface="Calibri" panose="020F0502020204030204" pitchFamily="34" charset="0"/>
              </a:rPr>
              <a:t>25</a:t>
            </a:fld>
            <a:endParaRPr lang="zh-CN" altLang="en-US" sz="1200">
              <a:solidFill>
                <a:srgbClr val="898989"/>
              </a:solidFill>
              <a:sym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3245" y="1168400"/>
            <a:ext cx="7963372" cy="3971748"/>
            <a:chOff x="563245" y="1168400"/>
            <a:chExt cx="7963372" cy="3971748"/>
          </a:xfrm>
        </p:grpSpPr>
        <p:sp>
          <p:nvSpPr>
            <p:cNvPr id="26627" name="Freeform 2"/>
            <p:cNvSpPr>
              <a:spLocks noChangeArrowheads="1"/>
            </p:cNvSpPr>
            <p:nvPr/>
          </p:nvSpPr>
          <p:spPr bwMode="auto">
            <a:xfrm flipH="1">
              <a:off x="6374697" y="3340530"/>
              <a:ext cx="876003" cy="236584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28" name="Freeform 3"/>
            <p:cNvSpPr>
              <a:spLocks noChangeArrowheads="1"/>
            </p:cNvSpPr>
            <p:nvPr/>
          </p:nvSpPr>
          <p:spPr bwMode="auto">
            <a:xfrm>
              <a:off x="563245" y="3402455"/>
              <a:ext cx="983916" cy="363610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solidFill>
              <a:srgbClr val="DE0000">
                <a:alpha val="9804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29" name="Freeform 4"/>
            <p:cNvSpPr>
              <a:spLocks noChangeArrowheads="1"/>
            </p:cNvSpPr>
            <p:nvPr/>
          </p:nvSpPr>
          <p:spPr bwMode="auto">
            <a:xfrm flipH="1">
              <a:off x="7663310" y="3257964"/>
              <a:ext cx="863307" cy="389014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1" name="Freeform 6"/>
            <p:cNvSpPr>
              <a:spLocks noChangeArrowheads="1"/>
            </p:cNvSpPr>
            <p:nvPr/>
          </p:nvSpPr>
          <p:spPr bwMode="auto">
            <a:xfrm>
              <a:off x="2086728" y="3261140"/>
              <a:ext cx="837916" cy="363609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2" name="Freeform 7"/>
            <p:cNvSpPr>
              <a:spLocks noChangeArrowheads="1"/>
            </p:cNvSpPr>
            <p:nvPr/>
          </p:nvSpPr>
          <p:spPr bwMode="auto">
            <a:xfrm>
              <a:off x="3381688" y="3340530"/>
              <a:ext cx="885524" cy="236584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666666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3" name="Freeform 8"/>
            <p:cNvSpPr>
              <a:spLocks noChangeArrowheads="1"/>
            </p:cNvSpPr>
            <p:nvPr/>
          </p:nvSpPr>
          <p:spPr bwMode="auto">
            <a:xfrm>
              <a:off x="1550335" y="2368788"/>
              <a:ext cx="1118808" cy="1392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51"/>
                </a:cxn>
                <a:cxn ang="0">
                  <a:pos x="1006" y="1154"/>
                </a:cxn>
                <a:cxn ang="0">
                  <a:pos x="1006" y="81"/>
                </a:cxn>
                <a:cxn ang="0">
                  <a:pos x="0" y="0"/>
                </a:cxn>
              </a:cxnLst>
              <a:rect l="0" t="0" r="r" b="b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40000"/>
                </a:gs>
                <a:gs pos="50000">
                  <a:srgbClr val="D40000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rgbClr val="DE0000"/>
              </a:solidFill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4" name="Freeform 9"/>
            <p:cNvSpPr>
              <a:spLocks noChangeArrowheads="1"/>
            </p:cNvSpPr>
            <p:nvPr/>
          </p:nvSpPr>
          <p:spPr bwMode="auto">
            <a:xfrm>
              <a:off x="1172638" y="2368788"/>
              <a:ext cx="377697" cy="1392513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1080"/>
                </a:cxn>
                <a:cxn ang="0">
                  <a:pos x="339" y="1251"/>
                </a:cxn>
                <a:cxn ang="0">
                  <a:pos x="339" y="0"/>
                </a:cxn>
                <a:cxn ang="0">
                  <a:pos x="0" y="110"/>
                </a:cxn>
              </a:cxnLst>
              <a:rect l="0" t="0" r="r" b="b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5" name="Freeform 10"/>
            <p:cNvSpPr>
              <a:spLocks noChangeArrowheads="1"/>
            </p:cNvSpPr>
            <p:nvPr/>
          </p:nvSpPr>
          <p:spPr bwMode="auto">
            <a:xfrm>
              <a:off x="2938927" y="2465644"/>
              <a:ext cx="1082308" cy="11892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9"/>
                </a:cxn>
                <a:cxn ang="0">
                  <a:pos x="973" y="1051"/>
                </a:cxn>
                <a:cxn ang="0">
                  <a:pos x="973" y="36"/>
                </a:cxn>
                <a:cxn ang="0">
                  <a:pos x="0" y="0"/>
                </a:cxn>
              </a:cxnLst>
              <a:rect l="0" t="0" r="r" b="b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 w="9525">
              <a:solidFill>
                <a:srgbClr val="D8D8D8"/>
              </a:solidFill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6" name="Freeform 11"/>
            <p:cNvSpPr>
              <a:spLocks noChangeArrowheads="1"/>
            </p:cNvSpPr>
            <p:nvPr/>
          </p:nvSpPr>
          <p:spPr bwMode="auto">
            <a:xfrm>
              <a:off x="2729448" y="2451354"/>
              <a:ext cx="219001" cy="118927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947"/>
                </a:cxn>
                <a:cxn ang="0">
                  <a:pos x="197" y="1069"/>
                </a:cxn>
                <a:cxn ang="0">
                  <a:pos x="197" y="0"/>
                </a:cxn>
                <a:cxn ang="0">
                  <a:pos x="0" y="123"/>
                </a:cxn>
              </a:cxnLst>
              <a:rect l="0" t="0" r="r" b="b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7" name="Freeform 12"/>
            <p:cNvSpPr>
              <a:spLocks noChangeArrowheads="1"/>
            </p:cNvSpPr>
            <p:nvPr/>
          </p:nvSpPr>
          <p:spPr bwMode="auto">
            <a:xfrm>
              <a:off x="4233887" y="2505340"/>
              <a:ext cx="1015655" cy="1081301"/>
            </a:xfrm>
            <a:custGeom>
              <a:avLst/>
              <a:gdLst/>
              <a:ahLst/>
              <a:cxnLst>
                <a:cxn ang="0">
                  <a:pos x="913" y="958"/>
                </a:cxn>
                <a:cxn ang="0">
                  <a:pos x="0" y="972"/>
                </a:cxn>
                <a:cxn ang="0">
                  <a:pos x="0" y="0"/>
                </a:cxn>
                <a:cxn ang="0">
                  <a:pos x="913" y="6"/>
                </a:cxn>
                <a:cxn ang="0">
                  <a:pos x="913" y="958"/>
                </a:cxn>
              </a:cxnLst>
              <a:rect l="0" t="0" r="r" b="b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D8D8D8"/>
              </a:solidFill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8" name="Freeform 13"/>
            <p:cNvSpPr>
              <a:spLocks noChangeArrowheads="1"/>
            </p:cNvSpPr>
            <p:nvPr/>
          </p:nvSpPr>
          <p:spPr bwMode="auto">
            <a:xfrm>
              <a:off x="4157713" y="2505340"/>
              <a:ext cx="76174" cy="108130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906"/>
                </a:cxn>
                <a:cxn ang="0">
                  <a:pos x="69" y="972"/>
                </a:cxn>
                <a:cxn ang="0">
                  <a:pos x="69" y="0"/>
                </a:cxn>
                <a:cxn ang="0">
                  <a:pos x="0" y="87"/>
                </a:cxn>
              </a:cxnLst>
              <a:rect l="0" t="0" r="r" b="b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1" name="Freeform 16"/>
            <p:cNvSpPr>
              <a:spLocks noChangeArrowheads="1"/>
            </p:cNvSpPr>
            <p:nvPr/>
          </p:nvSpPr>
          <p:spPr bwMode="auto">
            <a:xfrm flipH="1">
              <a:off x="6593698" y="2451354"/>
              <a:ext cx="1082308" cy="11892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9"/>
                </a:cxn>
                <a:cxn ang="0">
                  <a:pos x="973" y="1051"/>
                </a:cxn>
                <a:cxn ang="0">
                  <a:pos x="973" y="36"/>
                </a:cxn>
                <a:cxn ang="0">
                  <a:pos x="0" y="0"/>
                </a:cxn>
              </a:cxnLst>
              <a:rect l="0" t="0" r="r" b="b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D8D8D8"/>
              </a:solidFill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2" name="Freeform 17"/>
            <p:cNvSpPr>
              <a:spLocks noChangeArrowheads="1"/>
            </p:cNvSpPr>
            <p:nvPr/>
          </p:nvSpPr>
          <p:spPr bwMode="auto">
            <a:xfrm flipH="1">
              <a:off x="7676006" y="2451354"/>
              <a:ext cx="219001" cy="1189273"/>
            </a:xfrm>
            <a:custGeom>
              <a:avLst/>
              <a:gdLst/>
              <a:ahLst/>
              <a:cxnLst>
                <a:cxn ang="0">
                  <a:pos x="0" y="123"/>
                </a:cxn>
                <a:cxn ang="0">
                  <a:pos x="0" y="947"/>
                </a:cxn>
                <a:cxn ang="0">
                  <a:pos x="197" y="1069"/>
                </a:cxn>
                <a:cxn ang="0">
                  <a:pos x="197" y="0"/>
                </a:cxn>
                <a:cxn ang="0">
                  <a:pos x="0" y="123"/>
                </a:cxn>
              </a:cxnLst>
              <a:rect l="0" t="0" r="r" b="b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3" name="Freeform 18"/>
            <p:cNvSpPr>
              <a:spLocks noChangeArrowheads="1"/>
            </p:cNvSpPr>
            <p:nvPr/>
          </p:nvSpPr>
          <p:spPr bwMode="auto">
            <a:xfrm flipH="1">
              <a:off x="5374912" y="2505340"/>
              <a:ext cx="1015655" cy="1081301"/>
            </a:xfrm>
            <a:custGeom>
              <a:avLst/>
              <a:gdLst>
                <a:gd name="T0" fmla="*/ 2147483647 w 913"/>
                <a:gd name="T1" fmla="*/ 2147483647 h 972"/>
                <a:gd name="T2" fmla="*/ 0 w 913"/>
                <a:gd name="T3" fmla="*/ 2147483647 h 972"/>
                <a:gd name="T4" fmla="*/ 0 w 913"/>
                <a:gd name="T5" fmla="*/ 0 h 972"/>
                <a:gd name="T6" fmla="*/ 2147483647 w 913"/>
                <a:gd name="T7" fmla="*/ 2147483647 h 972"/>
                <a:gd name="T8" fmla="*/ 2147483647 w 913"/>
                <a:gd name="T9" fmla="*/ 21474836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D8D8D8"/>
              </a:solidFill>
              <a:miter lim="800000"/>
            </a:ln>
          </p:spPr>
          <p:txBody>
            <a:bodyPr/>
            <a:lstStyle/>
            <a:p>
              <a:endParaRPr lang="en-US" altLang="zh-CN" sz="1600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  <a:p>
              <a:endParaRPr lang="en-US" altLang="zh-CN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44" name="Freeform 19"/>
            <p:cNvSpPr>
              <a:spLocks noChangeArrowheads="1"/>
            </p:cNvSpPr>
            <p:nvPr/>
          </p:nvSpPr>
          <p:spPr bwMode="auto">
            <a:xfrm flipH="1">
              <a:off x="6390567" y="2505340"/>
              <a:ext cx="76174" cy="108130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906"/>
                </a:cxn>
                <a:cxn ang="0">
                  <a:pos x="69" y="972"/>
                </a:cxn>
                <a:cxn ang="0">
                  <a:pos x="69" y="0"/>
                </a:cxn>
                <a:cxn ang="0">
                  <a:pos x="0" y="87"/>
                </a:cxn>
              </a:cxnLst>
              <a:rect l="0" t="0" r="r" b="b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1178985" y="1168400"/>
              <a:ext cx="2320687" cy="86793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地址在哪、住在哪儿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有多少人、哪些部门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什么业务、上班时间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6" name="Line 21"/>
            <p:cNvSpPr>
              <a:spLocks noChangeShapeType="1"/>
            </p:cNvSpPr>
            <p:nvPr/>
          </p:nvSpPr>
          <p:spPr bwMode="auto">
            <a:xfrm flipV="1">
              <a:off x="1196443" y="1263669"/>
              <a:ext cx="1" cy="119403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4202148" y="1168400"/>
              <a:ext cx="1904354" cy="609398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遇到困难如何解决、最有成就感的事情</a:t>
              </a:r>
            </a:p>
          </p:txBody>
        </p:sp>
        <p:sp>
          <p:nvSpPr>
            <p:cNvPr id="26648" name="Line 23"/>
            <p:cNvSpPr>
              <a:spLocks noChangeShapeType="1"/>
            </p:cNvSpPr>
            <p:nvPr/>
          </p:nvSpPr>
          <p:spPr bwMode="auto">
            <a:xfrm flipV="1">
              <a:off x="4216430" y="1274783"/>
              <a:ext cx="1" cy="119403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6609568" y="1168400"/>
              <a:ext cx="1904354" cy="350866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latin typeface="微软雅黑" pitchFamily="34" charset="-122"/>
                  <a:ea typeface="微软雅黑" pitchFamily="34" charset="-122"/>
                </a:rPr>
                <a:t>与实际情况匹配</a:t>
              </a:r>
            </a:p>
          </p:txBody>
        </p:sp>
        <p:sp>
          <p:nvSpPr>
            <p:cNvPr id="26650" name="Line 25"/>
            <p:cNvSpPr>
              <a:spLocks noChangeShapeType="1"/>
            </p:cNvSpPr>
            <p:nvPr/>
          </p:nvSpPr>
          <p:spPr bwMode="auto">
            <a:xfrm flipV="1">
              <a:off x="6609568" y="1273196"/>
              <a:ext cx="1" cy="119403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51" name="Rectangle 26"/>
            <p:cNvSpPr>
              <a:spLocks noChangeArrowheads="1"/>
            </p:cNvSpPr>
            <p:nvPr/>
          </p:nvSpPr>
          <p:spPr bwMode="auto">
            <a:xfrm>
              <a:off x="2938927" y="4013686"/>
              <a:ext cx="1904354" cy="1126462"/>
            </a:xfrm>
            <a:prstGeom prst="rect">
              <a:avLst/>
            </a:prstGeom>
            <a:noFill/>
            <a:ln w="9525">
              <a:solidFill>
                <a:srgbClr val="7030A0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有哪些部门，怎么合作的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需求文档、上线流程、测试流程</a:t>
              </a:r>
              <a:endPara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52" name="Line 27"/>
            <p:cNvSpPr>
              <a:spLocks noChangeShapeType="1"/>
            </p:cNvSpPr>
            <p:nvPr/>
          </p:nvSpPr>
          <p:spPr bwMode="auto">
            <a:xfrm flipV="1">
              <a:off x="2959557" y="3648566"/>
              <a:ext cx="1" cy="123849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53" name="Rectangle 28"/>
            <p:cNvSpPr>
              <a:spLocks noChangeArrowheads="1"/>
            </p:cNvSpPr>
            <p:nvPr/>
          </p:nvSpPr>
          <p:spPr bwMode="auto">
            <a:xfrm>
              <a:off x="5386020" y="4161430"/>
              <a:ext cx="2020659" cy="60939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客观被动原因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, 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部门变动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发展空间有限</a:t>
              </a:r>
              <a:endParaRPr lang="zh-CN" altLang="en-US" sz="1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654" name="Line 29"/>
            <p:cNvSpPr>
              <a:spLocks noChangeShapeType="1"/>
            </p:cNvSpPr>
            <p:nvPr/>
          </p:nvSpPr>
          <p:spPr bwMode="auto">
            <a:xfrm flipV="1">
              <a:off x="5395543" y="3578703"/>
              <a:ext cx="1" cy="133852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57" name="Freeform 32"/>
            <p:cNvSpPr>
              <a:spLocks noChangeArrowheads="1"/>
            </p:cNvSpPr>
            <p:nvPr/>
          </p:nvSpPr>
          <p:spPr bwMode="auto">
            <a:xfrm>
              <a:off x="2867513" y="3702552"/>
              <a:ext cx="23805" cy="158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658" name="WordArt 3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5003" y="3342132"/>
              <a:ext cx="152400" cy="29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59" name="WordArt 3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2219" y="3256788"/>
              <a:ext cx="188976" cy="29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0" name="WordArt 3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14571" y="3250693"/>
              <a:ext cx="182880" cy="29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1" name="WordArt 36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48427" y="3250693"/>
              <a:ext cx="188976" cy="29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62" name="WordArt 37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673723" y="3256788"/>
              <a:ext cx="188976" cy="292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64" name="Freeform 39"/>
            <p:cNvSpPr>
              <a:spLocks noChangeArrowheads="1"/>
            </p:cNvSpPr>
            <p:nvPr/>
          </p:nvSpPr>
          <p:spPr bwMode="auto">
            <a:xfrm>
              <a:off x="2524729" y="4191599"/>
              <a:ext cx="23805" cy="158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2020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665" name="Rectangle 10"/>
          <p:cNvSpPr>
            <a:spLocks noGrp="1" noChangeArrowheads="1"/>
          </p:cNvSpPr>
          <p:nvPr/>
        </p:nvSpPr>
        <p:spPr bwMode="auto">
          <a:xfrm>
            <a:off x="412750" y="5297488"/>
            <a:ext cx="2133600" cy="303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b="1">
              <a:sym typeface="Arial" panose="020B0604020202020204" pitchFamily="34" charset="0"/>
            </a:endParaRPr>
          </a:p>
        </p:txBody>
      </p:sp>
      <p:sp>
        <p:nvSpPr>
          <p:cNvPr id="27691" name="矩形 46"/>
          <p:cNvSpPr>
            <a:spLocks noChangeArrowheads="1"/>
          </p:cNvSpPr>
          <p:nvPr/>
        </p:nvSpPr>
        <p:spPr bwMode="auto">
          <a:xfrm>
            <a:off x="1786255" y="2737168"/>
            <a:ext cx="64611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基本</a:t>
            </a:r>
            <a:endParaRPr 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信息</a:t>
            </a:r>
          </a:p>
        </p:txBody>
      </p:sp>
      <p:sp>
        <p:nvSpPr>
          <p:cNvPr id="27692" name="矩形 47"/>
          <p:cNvSpPr>
            <a:spLocks noChangeArrowheads="1"/>
          </p:cNvSpPr>
          <p:nvPr/>
        </p:nvSpPr>
        <p:spPr bwMode="auto">
          <a:xfrm>
            <a:off x="3210878" y="2737485"/>
            <a:ext cx="711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工作</a:t>
            </a:r>
            <a:endParaRPr 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流程</a:t>
            </a:r>
          </a:p>
        </p:txBody>
      </p:sp>
      <p:sp>
        <p:nvSpPr>
          <p:cNvPr id="27693" name="矩形 48"/>
          <p:cNvSpPr>
            <a:spLocks noChangeArrowheads="1"/>
          </p:cNvSpPr>
          <p:nvPr/>
        </p:nvSpPr>
        <p:spPr bwMode="auto">
          <a:xfrm>
            <a:off x="4416743" y="2755900"/>
            <a:ext cx="7556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工作细节</a:t>
            </a:r>
            <a:endParaRPr 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94" name="矩形 46"/>
          <p:cNvSpPr>
            <a:spLocks noChangeArrowheads="1"/>
          </p:cNvSpPr>
          <p:nvPr/>
        </p:nvSpPr>
        <p:spPr bwMode="auto">
          <a:xfrm>
            <a:off x="5612765" y="2737168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离职</a:t>
            </a:r>
            <a:endParaRPr 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原因</a:t>
            </a:r>
            <a:endParaRPr 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695" name="矩形 46"/>
          <p:cNvSpPr>
            <a:spLocks noChangeArrowheads="1"/>
          </p:cNvSpPr>
          <p:nvPr/>
        </p:nvSpPr>
        <p:spPr bwMode="auto">
          <a:xfrm>
            <a:off x="6811645" y="2756218"/>
            <a:ext cx="59503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薪资</a:t>
            </a:r>
            <a:endParaRPr 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谈判</a:t>
            </a:r>
            <a:endParaRPr 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677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26678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79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6680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26681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82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51712" y="427338"/>
            <a:ext cx="5734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如何介绍工作经历？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281738" y="1373188"/>
            <a:ext cx="2393950" cy="3617912"/>
            <a:chOff x="6281738" y="1373188"/>
            <a:chExt cx="2393950" cy="3617912"/>
          </a:xfrm>
        </p:grpSpPr>
        <p:sp>
          <p:nvSpPr>
            <p:cNvPr id="34818" name="Rectangle 3"/>
            <p:cNvSpPr>
              <a:spLocks noChangeArrowheads="1"/>
            </p:cNvSpPr>
            <p:nvPr/>
          </p:nvSpPr>
          <p:spPr bwMode="auto">
            <a:xfrm>
              <a:off x="6281738" y="1373188"/>
              <a:ext cx="2376487" cy="431800"/>
            </a:xfrm>
            <a:prstGeom prst="rect">
              <a:avLst/>
            </a:prstGeom>
            <a:solidFill>
              <a:srgbClr val="C55A11"/>
            </a:solidFill>
            <a:ln w="9525">
              <a:solidFill>
                <a:srgbClr val="969696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2F2F2"/>
                  </a:solidFill>
                  <a:latin typeface="微软雅黑" pitchFamily="34" charset="-122"/>
                  <a:ea typeface="微软雅黑" pitchFamily="34" charset="-122"/>
                </a:rPr>
                <a:t>工作喜欢</a:t>
              </a:r>
            </a:p>
          </p:txBody>
        </p:sp>
        <p:sp>
          <p:nvSpPr>
            <p:cNvPr id="34819" name="AutoShape 4"/>
            <p:cNvSpPr>
              <a:spLocks noChangeArrowheads="1"/>
            </p:cNvSpPr>
            <p:nvPr/>
          </p:nvSpPr>
          <p:spPr bwMode="auto">
            <a:xfrm>
              <a:off x="6299200" y="3335338"/>
              <a:ext cx="2376488" cy="1655762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3175">
              <a:solidFill>
                <a:srgbClr val="969696"/>
              </a:solidFill>
              <a:round/>
            </a:ln>
          </p:spPr>
          <p:txBody>
            <a:bodyPr/>
            <a:lstStyle/>
            <a:p>
              <a:pPr marL="357505" indent="-357505"/>
              <a:endParaRPr lang="en-US" altLang="zh-CN" sz="1600" b="1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  <a:p>
              <a:pPr marL="357505" indent="-357505"/>
              <a:r>
                <a:rPr lang="zh-CN" altLang="en-US" sz="1600" b="1"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喜欢工作的哪些部分？</a:t>
              </a:r>
              <a:endParaRPr lang="en-US" sz="1600" b="1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  <a:p>
              <a:pPr marL="357505" indent="-357505"/>
              <a:endParaRPr lang="en-US" sz="1600" b="1"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  <a:p>
              <a:pPr marL="357505" indent="-357505"/>
              <a:r>
                <a:rPr lang="zh-CN" altLang="en-US" sz="1600" b="1"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rPr>
                <a:t>喜欢什么样的工作氛围？</a:t>
              </a:r>
              <a:endParaRPr lang="en-US" sz="1600" b="1"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  <p:sp>
          <p:nvSpPr>
            <p:cNvPr id="34824" name="AutoShape 9"/>
            <p:cNvSpPr>
              <a:spLocks noChangeArrowheads="1"/>
            </p:cNvSpPr>
            <p:nvPr/>
          </p:nvSpPr>
          <p:spPr bwMode="auto">
            <a:xfrm>
              <a:off x="6299200" y="1822450"/>
              <a:ext cx="2376488" cy="1512888"/>
            </a:xfrm>
            <a:prstGeom prst="roundRect">
              <a:avLst>
                <a:gd name="adj" fmla="val 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3175">
              <a:solidFill>
                <a:srgbClr val="C0C0C0"/>
              </a:solidFill>
              <a:round/>
            </a:ln>
          </p:spPr>
          <p:txBody>
            <a:bodyPr/>
            <a:lstStyle/>
            <a:p>
              <a:pPr marL="357505" indent="-357505"/>
              <a:endParaRPr lang="zh-CN" altLang="en-US" sz="1400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1800" y="1390650"/>
            <a:ext cx="2413000" cy="3600450"/>
            <a:chOff x="431800" y="1390650"/>
            <a:chExt cx="2413000" cy="3600450"/>
          </a:xfrm>
        </p:grpSpPr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468313" y="1390650"/>
              <a:ext cx="2376487" cy="431800"/>
            </a:xfrm>
            <a:prstGeom prst="rect">
              <a:avLst/>
            </a:prstGeom>
            <a:solidFill>
              <a:srgbClr val="C55A11"/>
            </a:solidFill>
            <a:ln w="9525">
              <a:solidFill>
                <a:srgbClr val="969696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2F2F2"/>
                  </a:solidFill>
                  <a:latin typeface="微软雅黑" pitchFamily="34" charset="-122"/>
                  <a:ea typeface="微软雅黑" pitchFamily="34" charset="-122"/>
                </a:rPr>
                <a:t>项目大小</a:t>
              </a:r>
            </a:p>
          </p:txBody>
        </p:sp>
        <p:sp>
          <p:nvSpPr>
            <p:cNvPr id="32775" name="AutoShape 8"/>
            <p:cNvSpPr>
              <a:spLocks noChangeArrowheads="1"/>
            </p:cNvSpPr>
            <p:nvPr/>
          </p:nvSpPr>
          <p:spPr bwMode="auto">
            <a:xfrm>
              <a:off x="468313" y="3335338"/>
              <a:ext cx="2376487" cy="1655762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3175">
              <a:solidFill>
                <a:srgbClr val="969696"/>
              </a:solidFill>
              <a:round/>
            </a:ln>
          </p:spPr>
          <p:txBody>
            <a:bodyPr/>
            <a:lstStyle/>
            <a:p>
              <a:pPr marL="357505" indent="-357505"/>
              <a:endParaRPr lang="en-US" altLang="zh-CN" sz="1600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  <p:sp>
          <p:nvSpPr>
            <p:cNvPr id="34826" name="AutoShape 11"/>
            <p:cNvSpPr>
              <a:spLocks noChangeArrowheads="1"/>
            </p:cNvSpPr>
            <p:nvPr/>
          </p:nvSpPr>
          <p:spPr bwMode="auto">
            <a:xfrm>
              <a:off x="468313" y="1822450"/>
              <a:ext cx="2376487" cy="1512888"/>
            </a:xfrm>
            <a:prstGeom prst="roundRect">
              <a:avLst>
                <a:gd name="adj" fmla="val 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3175">
              <a:solidFill>
                <a:srgbClr val="C0C0C0"/>
              </a:solidFill>
              <a:round/>
            </a:ln>
          </p:spPr>
          <p:txBody>
            <a:bodyPr/>
            <a:lstStyle/>
            <a:p>
              <a:pPr marL="357505" indent="-357505"/>
              <a:endParaRPr lang="zh-CN" altLang="en-US" sz="1400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  <p:sp>
          <p:nvSpPr>
            <p:cNvPr id="34827" name="矩形 16"/>
            <p:cNvSpPr>
              <a:spLocks noChangeArrowheads="1"/>
            </p:cNvSpPr>
            <p:nvPr/>
          </p:nvSpPr>
          <p:spPr bwMode="auto">
            <a:xfrm>
              <a:off x="431800" y="3532188"/>
              <a:ext cx="2330450" cy="13239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solidFill>
                    <a:srgbClr val="843C0C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项目开发周期多长？</a:t>
              </a:r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sz="1600" b="1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代码量多少？</a:t>
              </a:r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sz="1600" b="1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什么时间上线？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11525" y="1390650"/>
            <a:ext cx="2565400" cy="3600450"/>
            <a:chOff x="3311525" y="1390650"/>
            <a:chExt cx="2565400" cy="3600450"/>
          </a:xfrm>
        </p:grpSpPr>
        <p:sp>
          <p:nvSpPr>
            <p:cNvPr id="34820" name="Rectangle 5"/>
            <p:cNvSpPr>
              <a:spLocks noChangeArrowheads="1"/>
            </p:cNvSpPr>
            <p:nvPr/>
          </p:nvSpPr>
          <p:spPr bwMode="auto">
            <a:xfrm>
              <a:off x="3348038" y="1390650"/>
              <a:ext cx="2447925" cy="431800"/>
            </a:xfrm>
            <a:prstGeom prst="rect">
              <a:avLst/>
            </a:prstGeom>
            <a:solidFill>
              <a:srgbClr val="C55A11"/>
            </a:solidFill>
            <a:ln w="9525">
              <a:solidFill>
                <a:srgbClr val="969696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2F2F2"/>
                  </a:solidFill>
                  <a:latin typeface="微软雅黑" pitchFamily="34" charset="-122"/>
                  <a:ea typeface="微软雅黑" pitchFamily="34" charset="-122"/>
                </a:rPr>
                <a:t>技术价值</a:t>
              </a: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348038" y="3335338"/>
              <a:ext cx="2447925" cy="1655762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3175">
              <a:solidFill>
                <a:srgbClr val="969696"/>
              </a:solidFill>
              <a:round/>
            </a:ln>
          </p:spPr>
          <p:txBody>
            <a:bodyPr/>
            <a:lstStyle/>
            <a:p>
              <a:pPr marL="357505" indent="-357505"/>
              <a:endParaRPr lang="en-US" altLang="zh-CN" sz="1600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  <p:sp>
          <p:nvSpPr>
            <p:cNvPr id="34825" name="AutoShape 10"/>
            <p:cNvSpPr>
              <a:spLocks noChangeArrowheads="1"/>
            </p:cNvSpPr>
            <p:nvPr/>
          </p:nvSpPr>
          <p:spPr bwMode="auto">
            <a:xfrm>
              <a:off x="3357563" y="1822450"/>
              <a:ext cx="2447925" cy="1512888"/>
            </a:xfrm>
            <a:prstGeom prst="roundRect">
              <a:avLst>
                <a:gd name="adj" fmla="val 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3175">
              <a:solidFill>
                <a:srgbClr val="C0C0C0"/>
              </a:solidFill>
              <a:round/>
            </a:ln>
          </p:spPr>
          <p:txBody>
            <a:bodyPr/>
            <a:lstStyle/>
            <a:p>
              <a:pPr marL="357505" indent="-357505"/>
              <a:endParaRPr lang="zh-CN" altLang="en-US" sz="1400" i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Verdana" pitchFamily="34" charset="0"/>
              </a:endParaRPr>
            </a:p>
          </p:txBody>
        </p:sp>
        <p:sp>
          <p:nvSpPr>
            <p:cNvPr id="34828" name="矩形 17"/>
            <p:cNvSpPr>
              <a:spLocks noChangeArrowheads="1"/>
            </p:cNvSpPr>
            <p:nvPr/>
          </p:nvSpPr>
          <p:spPr bwMode="auto">
            <a:xfrm>
              <a:off x="3311525" y="3397250"/>
              <a:ext cx="2565400" cy="1311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技术难点在哪？</a:t>
              </a:r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sz="1600" b="1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技术亮点在哪？</a:t>
              </a:r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endParaRPr lang="en-US" sz="1600" b="1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sz="1600" b="1"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商业价值在哪</a:t>
              </a:r>
              <a:r>
                <a:rPr lang="zh-CN" altLang="en-US" sz="1600" b="1">
                  <a:solidFill>
                    <a:srgbClr val="843C0C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786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32787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88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2789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32790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791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51712" y="427338"/>
            <a:ext cx="5990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面试中常见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个你做过的项目？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434125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常见问题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细节决定成败！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769" y="1732425"/>
            <a:ext cx="4050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面试中的行为举止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面试中过度紧张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时间观念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面试中的其他细节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552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4"/>
          <p:cNvGrpSpPr/>
          <p:nvPr/>
        </p:nvGrpSpPr>
        <p:grpSpPr bwMode="auto">
          <a:xfrm>
            <a:off x="288925" y="1666875"/>
            <a:ext cx="1938338" cy="646113"/>
            <a:chOff x="0" y="0"/>
            <a:chExt cx="1938034" cy="775213"/>
          </a:xfrm>
        </p:grpSpPr>
        <p:sp>
          <p:nvSpPr>
            <p:cNvPr id="37890" name="矩形 24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solidFill>
              <a:srgbClr val="E67468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面试总结</a:t>
              </a:r>
            </a:p>
          </p:txBody>
        </p:sp>
        <p:sp>
          <p:nvSpPr>
            <p:cNvPr id="37891" name="矩形 25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20472" tIns="125984" rIns="220472" bIns="125984" anchor="ctr"/>
            <a:lstStyle/>
            <a:p>
              <a:pPr defTabSz="1377950">
                <a:lnSpc>
                  <a:spcPct val="150000"/>
                </a:lnSpc>
                <a:spcAft>
                  <a:spcPct val="35000"/>
                </a:spcAft>
              </a:pPr>
              <a:endParaRPr lang="zh-CN" altLang="en-US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5"/>
          <p:cNvGrpSpPr/>
          <p:nvPr/>
        </p:nvGrpSpPr>
        <p:grpSpPr bwMode="auto">
          <a:xfrm>
            <a:off x="288925" y="2312987"/>
            <a:ext cx="1938338" cy="2569648"/>
            <a:chOff x="0" y="-1"/>
            <a:chExt cx="1938034" cy="2008041"/>
          </a:xfrm>
        </p:grpSpPr>
        <p:sp>
          <p:nvSpPr>
            <p:cNvPr id="37893" name="矩形 22"/>
            <p:cNvSpPr>
              <a:spLocks noChangeArrowheads="1"/>
            </p:cNvSpPr>
            <p:nvPr/>
          </p:nvSpPr>
          <p:spPr bwMode="auto">
            <a:xfrm>
              <a:off x="0" y="0"/>
              <a:ext cx="1938034" cy="1902539"/>
            </a:xfrm>
            <a:prstGeom prst="rect">
              <a:avLst/>
            </a:prstGeom>
            <a:solidFill>
              <a:srgbClr val="EAE4E0">
                <a:alpha val="89803"/>
              </a:srgbClr>
            </a:solidFill>
            <a:ln w="25400">
              <a:solidFill>
                <a:schemeClr val="bg1">
                  <a:alpha val="89803"/>
                </a:schemeClr>
              </a:solidFill>
              <a:miter lim="800000"/>
            </a:ln>
          </p:spPr>
          <p:txBody>
            <a:bodyPr/>
            <a:lstStyle/>
            <a:p>
              <a:pPr eaLnBrk="0" hangingPunct="0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、笔试题目电子版共享在群里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50000"/>
                </a:lnSpc>
                <a:buClr>
                  <a:schemeClr val="tx2"/>
                </a:buClr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、面试的时尽量录音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总结面试情况</a:t>
              </a:r>
              <a:endParaRPr 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ct val="150000"/>
                </a:lnSpc>
              </a:pP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894" name="矩形 23"/>
            <p:cNvSpPr>
              <a:spLocks noChangeArrowheads="1"/>
            </p:cNvSpPr>
            <p:nvPr/>
          </p:nvSpPr>
          <p:spPr bwMode="auto">
            <a:xfrm>
              <a:off x="0" y="-1"/>
              <a:ext cx="1938034" cy="20080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5354" tIns="165354" rIns="220472" bIns="248031"/>
            <a:lstStyle/>
            <a:p>
              <a:pPr marL="0" lvl="1" defTabSz="1377950">
                <a:lnSpc>
                  <a:spcPct val="150000"/>
                </a:lnSpc>
                <a:spcAft>
                  <a:spcPct val="15000"/>
                </a:spcAft>
              </a:pPr>
              <a:endPara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7"/>
          <p:cNvGrpSpPr/>
          <p:nvPr/>
        </p:nvGrpSpPr>
        <p:grpSpPr bwMode="auto">
          <a:xfrm>
            <a:off x="2384425" y="2312989"/>
            <a:ext cx="2073275" cy="2434638"/>
            <a:chOff x="0" y="0"/>
            <a:chExt cx="2072949" cy="1639777"/>
          </a:xfrm>
        </p:grpSpPr>
        <p:sp>
          <p:nvSpPr>
            <p:cNvPr id="37897" name="矩形 18"/>
            <p:cNvSpPr>
              <a:spLocks noChangeArrowheads="1"/>
            </p:cNvSpPr>
            <p:nvPr/>
          </p:nvSpPr>
          <p:spPr bwMode="auto">
            <a:xfrm>
              <a:off x="0" y="0"/>
              <a:ext cx="2072949" cy="1639777"/>
            </a:xfrm>
            <a:prstGeom prst="rect">
              <a:avLst/>
            </a:prstGeom>
            <a:solidFill>
              <a:srgbClr val="D2DEEF">
                <a:alpha val="89803"/>
              </a:srgbClr>
            </a:solidFill>
            <a:ln w="25400">
              <a:solidFill>
                <a:schemeClr val="bg1">
                  <a:alpha val="89803"/>
                </a:schemeClr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面试回来后用邮件给面试官发一封简短的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感谢信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（态度诚恳，总结面试问题，表示对公司的认可，再次争取机会）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898" name="矩形 19"/>
            <p:cNvSpPr>
              <a:spLocks noChangeArrowheads="1"/>
            </p:cNvSpPr>
            <p:nvPr/>
          </p:nvSpPr>
          <p:spPr bwMode="auto">
            <a:xfrm>
              <a:off x="114282" y="0"/>
              <a:ext cx="1938033" cy="14495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5354" tIns="165354" rIns="220472" bIns="248031"/>
            <a:lstStyle/>
            <a:p>
              <a:pPr marL="285750" lvl="1" indent="-285750" defTabSz="1377950">
                <a:lnSpc>
                  <a:spcPct val="15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lvl="1" indent="-285750" defTabSz="1377950">
                <a:lnSpc>
                  <a:spcPct val="15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8"/>
          <p:cNvGrpSpPr/>
          <p:nvPr/>
        </p:nvGrpSpPr>
        <p:grpSpPr bwMode="auto">
          <a:xfrm>
            <a:off x="4706938" y="1666875"/>
            <a:ext cx="1938337" cy="646113"/>
            <a:chOff x="0" y="0"/>
            <a:chExt cx="1938034" cy="775213"/>
          </a:xfrm>
        </p:grpSpPr>
        <p:sp>
          <p:nvSpPr>
            <p:cNvPr id="37900" name="矩形 16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solidFill>
              <a:srgbClr val="32BC7A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跟踪回访</a:t>
              </a:r>
            </a:p>
          </p:txBody>
        </p:sp>
        <p:sp>
          <p:nvSpPr>
            <p:cNvPr id="37901" name="矩形 17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20472" tIns="125984" rIns="220472" bIns="125984" anchor="ctr"/>
            <a:lstStyle/>
            <a:p>
              <a:pPr defTabSz="1377950">
                <a:lnSpc>
                  <a:spcPct val="150000"/>
                </a:lnSpc>
                <a:spcAft>
                  <a:spcPct val="35000"/>
                </a:spcAft>
              </a:pPr>
              <a:endPara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9"/>
          <p:cNvGrpSpPr/>
          <p:nvPr/>
        </p:nvGrpSpPr>
        <p:grpSpPr bwMode="auto">
          <a:xfrm>
            <a:off x="4706938" y="2312988"/>
            <a:ext cx="1938337" cy="2434639"/>
            <a:chOff x="0" y="0"/>
            <a:chExt cx="1938034" cy="1919501"/>
          </a:xfrm>
        </p:grpSpPr>
        <p:sp>
          <p:nvSpPr>
            <p:cNvPr id="37903" name="矩形 14"/>
            <p:cNvSpPr>
              <a:spLocks noChangeArrowheads="1"/>
            </p:cNvSpPr>
            <p:nvPr/>
          </p:nvSpPr>
          <p:spPr bwMode="auto">
            <a:xfrm>
              <a:off x="0" y="0"/>
              <a:ext cx="1938034" cy="1919501"/>
            </a:xfrm>
            <a:prstGeom prst="rect">
              <a:avLst/>
            </a:prstGeom>
            <a:solidFill>
              <a:srgbClr val="E2E8E4">
                <a:alpha val="89803"/>
              </a:srgbClr>
            </a:solidFill>
            <a:ln w="25400">
              <a:solidFill>
                <a:schemeClr val="bg1">
                  <a:alpha val="89803"/>
                </a:schemeClr>
              </a:solidFill>
              <a:miter lim="800000"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主动询问面试结果（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一定要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主动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4" name="矩形 15"/>
            <p:cNvSpPr>
              <a:spLocks noChangeArrowheads="1"/>
            </p:cNvSpPr>
            <p:nvPr/>
          </p:nvSpPr>
          <p:spPr bwMode="auto">
            <a:xfrm>
              <a:off x="0" y="0"/>
              <a:ext cx="1938034" cy="14488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65354" tIns="165354" rIns="220472" bIns="248031"/>
            <a:lstStyle/>
            <a:p>
              <a:pPr marL="285750" lvl="1" indent="-285750" defTabSz="1377950">
                <a:lnSpc>
                  <a:spcPct val="15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lvl="1" indent="-285750" defTabSz="1377950">
                <a:lnSpc>
                  <a:spcPct val="15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0"/>
          <p:cNvGrpSpPr/>
          <p:nvPr/>
        </p:nvGrpSpPr>
        <p:grpSpPr bwMode="auto">
          <a:xfrm>
            <a:off x="6916738" y="1666875"/>
            <a:ext cx="1938337" cy="646113"/>
            <a:chOff x="0" y="0"/>
            <a:chExt cx="1938034" cy="775213"/>
          </a:xfrm>
        </p:grpSpPr>
        <p:sp>
          <p:nvSpPr>
            <p:cNvPr id="37906" name="矩形 12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solidFill>
              <a:srgbClr val="7B1AB6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准备下家</a:t>
              </a:r>
            </a:p>
          </p:txBody>
        </p:sp>
        <p:sp>
          <p:nvSpPr>
            <p:cNvPr id="37907" name="矩形 13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20472" tIns="125984" rIns="220472" bIns="125984" anchor="ctr"/>
            <a:lstStyle/>
            <a:p>
              <a:pPr defTabSz="1377950">
                <a:lnSpc>
                  <a:spcPct val="150000"/>
                </a:lnSpc>
                <a:spcAft>
                  <a:spcPct val="35000"/>
                </a:spcAft>
              </a:pPr>
              <a:endParaRPr lang="zh-CN" altLang="en-US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81" name="矩形 11"/>
          <p:cNvSpPr>
            <a:spLocks noChangeArrowheads="1"/>
          </p:cNvSpPr>
          <p:nvPr/>
        </p:nvSpPr>
        <p:spPr bwMode="auto">
          <a:xfrm>
            <a:off x="6916738" y="2312988"/>
            <a:ext cx="1938337" cy="2434639"/>
          </a:xfrm>
          <a:prstGeom prst="rect">
            <a:avLst/>
          </a:prstGeom>
          <a:solidFill>
            <a:srgbClr val="DCD9F1">
              <a:alpha val="89803"/>
            </a:srgbClr>
          </a:solidFill>
          <a:ln w="25400">
            <a:solidFill>
              <a:schemeClr val="bg1">
                <a:alpha val="89803"/>
              </a:schemeClr>
            </a:solidFill>
            <a:miter lim="800000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调整好状态，迅速进入下场面试；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915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37916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917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7918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37919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920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1712" y="387252"/>
            <a:ext cx="3038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面试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后要做那些事儿？</a:t>
            </a:r>
            <a:endParaRPr lang="zh-CN" altLang="en-US" sz="2000" noProof="1"/>
          </a:p>
        </p:txBody>
      </p:sp>
      <p:grpSp>
        <p:nvGrpSpPr>
          <p:cNvPr id="29" name="组合 4"/>
          <p:cNvGrpSpPr/>
          <p:nvPr/>
        </p:nvGrpSpPr>
        <p:grpSpPr bwMode="auto">
          <a:xfrm>
            <a:off x="2408647" y="1642419"/>
            <a:ext cx="2028416" cy="646113"/>
            <a:chOff x="0" y="0"/>
            <a:chExt cx="1938034" cy="775213"/>
          </a:xfrm>
        </p:grpSpPr>
        <p:sp>
          <p:nvSpPr>
            <p:cNvPr id="30" name="矩形 24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重点公司回复</a:t>
              </a:r>
              <a:endParaRPr lang="zh-CN" altLang="en-US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25"/>
            <p:cNvSpPr>
              <a:spLocks noChangeArrowheads="1"/>
            </p:cNvSpPr>
            <p:nvPr/>
          </p:nvSpPr>
          <p:spPr bwMode="auto">
            <a:xfrm>
              <a:off x="0" y="0"/>
              <a:ext cx="1938034" cy="7752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20472" tIns="125984" rIns="220472" bIns="125984" anchor="ctr"/>
            <a:lstStyle/>
            <a:p>
              <a:pPr defTabSz="1377950">
                <a:lnSpc>
                  <a:spcPct val="150000"/>
                </a:lnSpc>
                <a:spcAft>
                  <a:spcPct val="35000"/>
                </a:spcAft>
              </a:pPr>
              <a:endParaRPr lang="zh-CN" altLang="en-US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表格 39938"/>
          <p:cNvGraphicFramePr/>
          <p:nvPr>
            <p:extLst>
              <p:ext uri="{D42A27DB-BD31-4B8C-83A1-F6EECF244321}">
                <p14:modId xmlns:p14="http://schemas.microsoft.com/office/powerpoint/2010/main" val="1229130583"/>
              </p:ext>
            </p:extLst>
          </p:nvPr>
        </p:nvGraphicFramePr>
        <p:xfrm>
          <a:off x="379136" y="1417404"/>
          <a:ext cx="8351838" cy="360045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85838"/>
                <a:gridCol w="4102100"/>
                <a:gridCol w="3263900"/>
              </a:tblGrid>
              <a:tr h="458788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大公司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中小公司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</a:tr>
              <a:tr h="121285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600" b="1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优点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规范的公司管理和企业文化；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福利制度完善优厚；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各种培训机会；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对组织协调能力的锻炼。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强调独立作业，可获得较多实战经验；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有较大的参与事业以及个人发展的空间。</a:t>
                      </a:r>
                      <a:endParaRPr lang="zh-CN" altLang="en-US" sz="1600" b="1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</a:tr>
              <a:tr h="1212850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缺点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繁文缛节多；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组织庞大，运作不灵活；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竞争激烈；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工作范围狭窄、单调。</a:t>
                      </a:r>
                      <a:endParaRPr lang="zh-CN" altLang="en-US" sz="1600" b="1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公司风险较高；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职务变动频繁；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rgbClr val="00FFFF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教育培训较薄弱。</a:t>
                      </a:r>
                      <a:endParaRPr lang="zh-CN" altLang="en-US" sz="1600" b="1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</a:tr>
              <a:tr h="715962"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特点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工作职能比较清晰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能学到的技术比较少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>
                      <a:lvl1pPr marL="228600" lvl="0" indent="-228600" algn="l" defTabSz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685800" lvl="1" indent="-228600" algn="l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 algn="l">
                        <a:defRPr sz="1800" kern="1200"/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能学到的东西比较多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但是会比较累</a:t>
                      </a:r>
                      <a:endParaRPr lang="zh-CN" altLang="en-US" sz="1600" b="1" dirty="0">
                        <a:solidFill>
                          <a:srgbClr val="0D0D0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  <p:grpSp>
        <p:nvGrpSpPr>
          <p:cNvPr id="36893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36894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5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6896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3689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1718" y="472341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Offer 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</a:t>
            </a:r>
            <a:r>
              <a:rPr lang="en-US" altLang="zh-CN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大小公司区别</a:t>
            </a:r>
            <a:endParaRPr lang="zh-CN" altLang="en-US" sz="2000" b="1" noProof="1"/>
          </a:p>
        </p:txBody>
      </p:sp>
      <p:sp>
        <p:nvSpPr>
          <p:cNvPr id="2" name="TextBox 1"/>
          <p:cNvSpPr txBox="1"/>
          <p:nvPr/>
        </p:nvSpPr>
        <p:spPr>
          <a:xfrm>
            <a:off x="2726877" y="2317463"/>
            <a:ext cx="4050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先拿下</a:t>
            </a:r>
            <a:endParaRPr lang="zh-CN" altLang="en-US" sz="9600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6828" y="2767494"/>
            <a:ext cx="4463148" cy="2557642"/>
            <a:chOff x="253996" y="4049485"/>
            <a:chExt cx="4463148" cy="255764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3996" y="4049485"/>
              <a:ext cx="1548046" cy="2557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1802042" y="4679924"/>
              <a:ext cx="2915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假如你是企业方，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你想招什么样的人？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下弧形箭头 1"/>
          <p:cNvSpPr/>
          <p:nvPr/>
        </p:nvSpPr>
        <p:spPr>
          <a:xfrm rot="818732" flipV="1">
            <a:off x="3992864" y="1529383"/>
            <a:ext cx="2815772" cy="852502"/>
          </a:xfrm>
          <a:prstGeom prst="curvedUpArrow">
            <a:avLst>
              <a:gd name="adj1" fmla="val 42356"/>
              <a:gd name="adj2" fmla="val 101897"/>
              <a:gd name="adj3" fmla="val 25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79243" y="697356"/>
            <a:ext cx="3047694" cy="2017486"/>
          </a:xfrm>
          <a:prstGeom prst="wedgeRoundRectCallou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5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人品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踏实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懂得感恩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态度好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强，能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吃苦耐劳技术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水平好</a:t>
            </a: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薪资要的少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26535" y="3385958"/>
            <a:ext cx="2445765" cy="1901704"/>
            <a:chOff x="6125029" y="4049485"/>
            <a:chExt cx="2663370" cy="215126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" t="3800" r="8001" b="3800"/>
            <a:stretch>
              <a:fillRect/>
            </a:stretch>
          </p:blipFill>
          <p:spPr>
            <a:xfrm>
              <a:off x="6767515" y="4049485"/>
              <a:ext cx="2020884" cy="21512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25029" y="5577506"/>
              <a:ext cx="1652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个人方面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椭圆形标注 10"/>
          <p:cNvSpPr/>
          <p:nvPr/>
        </p:nvSpPr>
        <p:spPr>
          <a:xfrm>
            <a:off x="5166054" y="2630941"/>
            <a:ext cx="2818048" cy="1756661"/>
          </a:xfrm>
          <a:prstGeom prst="wedgeEllipseCallout">
            <a:avLst>
              <a:gd name="adj1" fmla="val 18646"/>
              <a:gd name="adj2" fmla="val 60424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我能达到这样的标准吗？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128" y="145685"/>
            <a:ext cx="436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2400" b="1" spc="-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做到知己知彼（换位思考）</a:t>
            </a:r>
            <a:endParaRPr lang="zh-CN" altLang="en-US" sz="2400" b="1" spc="-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650098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355" y="500465"/>
            <a:ext cx="175560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就业期须知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739" y="1457007"/>
            <a:ext cx="8235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摆正心态，不卑不亢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利用一切可以利用的资源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直接拒绝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，学会给自己留后路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趁热打铁，切记过分拖延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面试反复总结，越挫越勇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拿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后，和公司确定好入职事项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309757"/>
      </p:ext>
    </p:extLst>
  </p:cSld>
  <p:clrMapOvr>
    <a:masterClrMapping/>
  </p:clrMapOvr>
  <p:transition spd="med" advClick="0" advTm="5000">
    <p:pull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868" y="1282395"/>
            <a:ext cx="805553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面试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法宝：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胆大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心细</a:t>
            </a: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脸皮厚  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自信心是前提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细节决定成败（有擅长的技能领域）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变被动为主动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有个人想法，懂得独立思考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961009"/>
      </p:ext>
    </p:extLst>
  </p:cSld>
  <p:clrMapOvr>
    <a:masterClrMapping/>
  </p:clrMapOvr>
  <p:transition spd="med" advTm="5000"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任意多边形 1"/>
          <p:cNvSpPr/>
          <p:nvPr/>
        </p:nvSpPr>
        <p:spPr>
          <a:xfrm>
            <a:off x="0" y="0"/>
            <a:ext cx="9144000" cy="258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000" y="0"/>
              </a:cxn>
              <a:cxn ang="0">
                <a:pos x="12192000" y="3101556"/>
              </a:cxn>
              <a:cxn ang="0">
                <a:pos x="4152453" y="3101556"/>
              </a:cxn>
              <a:cxn ang="0">
                <a:pos x="4130878" y="2887533"/>
              </a:cxn>
              <a:cxn ang="0">
                <a:pos x="2875546" y="1864408"/>
              </a:cxn>
              <a:cxn ang="0">
                <a:pos x="1620215" y="2887533"/>
              </a:cxn>
              <a:cxn ang="0">
                <a:pos x="1598640" y="3101556"/>
              </a:cxn>
              <a:cxn ang="0">
                <a:pos x="0" y="3101556"/>
              </a:cxn>
              <a:cxn ang="0">
                <a:pos x="0" y="0"/>
              </a:cxn>
            </a:cxnLst>
            <a:rect l="0" t="0" r="0" b="0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zh-CN" noProof="1">
                <a:solidFill>
                  <a:schemeClr val="accent4"/>
                </a:solidFill>
                <a:sym typeface="+mn-ea"/>
              </a:rPr>
              <a:t> </a:t>
            </a:r>
          </a:p>
          <a:p>
            <a:endParaRPr lang="zh-CN" altLang="zh-CN" noProof="1">
              <a:solidFill>
                <a:schemeClr val="accent4"/>
              </a:solidFill>
              <a:sym typeface="+mn-ea"/>
            </a:endParaRPr>
          </a:p>
          <a:p>
            <a:pPr algn="ctr"/>
            <a:endParaRPr lang="zh-CN" altLang="zh-CN" sz="2800" b="1" noProof="1">
              <a:solidFill>
                <a:schemeClr val="accent4"/>
              </a:solidFill>
            </a:endParaRPr>
          </a:p>
        </p:txBody>
      </p:sp>
      <p:sp>
        <p:nvSpPr>
          <p:cNvPr id="54274" name="椭圆 2"/>
          <p:cNvSpPr>
            <a:spLocks noChangeArrowheads="1"/>
          </p:cNvSpPr>
          <p:nvPr/>
        </p:nvSpPr>
        <p:spPr bwMode="auto">
          <a:xfrm>
            <a:off x="1462088" y="1822450"/>
            <a:ext cx="1389062" cy="1544638"/>
          </a:xfrm>
          <a:prstGeom prst="ellipse">
            <a:avLst/>
          </a:prstGeom>
          <a:solidFill>
            <a:srgbClr val="E74C2E"/>
          </a:solidFill>
          <a:ln w="9525">
            <a:noFill/>
            <a:round/>
          </a:ln>
        </p:spPr>
        <p:txBody>
          <a:bodyPr lIns="71323" tIns="35662" rIns="71323" bIns="35662" anchor="ctr"/>
          <a:lstStyle/>
          <a:p>
            <a:pPr algn="ctr"/>
            <a:r>
              <a:rPr lang="en-US" altLang="zh-CN" sz="1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0(∩_∩)0</a:t>
            </a:r>
            <a:endParaRPr lang="zh-CN" altLang="en-US" sz="17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5" name="文本框 3"/>
          <p:cNvSpPr>
            <a:spLocks noChangeArrowheads="1"/>
          </p:cNvSpPr>
          <p:nvPr/>
        </p:nvSpPr>
        <p:spPr bwMode="auto">
          <a:xfrm>
            <a:off x="3311916" y="2800350"/>
            <a:ext cx="4275285" cy="4413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1323" tIns="35662" rIns="71323" bIns="35662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祝大家找到满意的工作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~~~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276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5427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27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128" y="145685"/>
            <a:ext cx="436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lang="zh-CN" altLang="en-US" sz="2400" b="1" spc="-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做到知己知彼</a:t>
            </a:r>
            <a:endParaRPr lang="zh-CN" altLang="en-US" sz="2400" b="1" spc="-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6704" y="2197298"/>
            <a:ext cx="61205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面试的本质是一场</a:t>
            </a:r>
            <a:r>
              <a:rPr lang="en-US" altLang="zh-CN" sz="6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endParaRPr lang="zh-CN" altLang="en-US" sz="6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33934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常见的面试类型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150" y="1726664"/>
            <a:ext cx="2565171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按照人数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多对多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77297" y="1687422"/>
            <a:ext cx="3744913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 marL="1143000"/>
            <a:lvl4pPr marL="1600200"/>
            <a:lvl5pPr marL="2057400"/>
            <a:lvl6pPr marL="2514600"/>
            <a:lvl7pPr marL="2971800"/>
            <a:lvl8pPr marL="3429000"/>
            <a:lvl9pPr marL="3886200"/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按照情景：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面试(普通面试)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引导式面试（舒缓面试）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压力式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面试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式面试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725839"/>
      </p:ext>
    </p:extLst>
  </p:cSld>
  <p:clrMapOvr>
    <a:masterClrMapping/>
  </p:clrMapOvr>
  <p:transition spd="med" advClick="0" advTm="5000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8"/>
          <p:cNvGrpSpPr/>
          <p:nvPr/>
        </p:nvGrpSpPr>
        <p:grpSpPr bwMode="auto">
          <a:xfrm>
            <a:off x="576263" y="1022350"/>
            <a:ext cx="7883525" cy="4283075"/>
            <a:chOff x="0" y="0"/>
            <a:chExt cx="7883526" cy="4283076"/>
          </a:xfrm>
        </p:grpSpPr>
        <p:grpSp>
          <p:nvGrpSpPr>
            <p:cNvPr id="18434" name="Group 2"/>
            <p:cNvGrpSpPr/>
            <p:nvPr/>
          </p:nvGrpSpPr>
          <p:grpSpPr bwMode="auto">
            <a:xfrm>
              <a:off x="3706813" y="323850"/>
              <a:ext cx="4176713" cy="3829050"/>
              <a:chOff x="0" y="0"/>
              <a:chExt cx="2540" cy="2328"/>
            </a:xfrm>
          </p:grpSpPr>
          <p:sp>
            <p:nvSpPr>
              <p:cNvPr id="18435" name="Freeform 3"/>
              <p:cNvSpPr>
                <a:spLocks noChangeArrowheads="1"/>
              </p:cNvSpPr>
              <p:nvPr/>
            </p:nvSpPr>
            <p:spPr bwMode="auto">
              <a:xfrm>
                <a:off x="1270" y="423"/>
                <a:ext cx="1270" cy="1905"/>
              </a:xfrm>
              <a:custGeom>
                <a:avLst/>
                <a:gdLst/>
                <a:ahLst/>
                <a:cxnLst>
                  <a:cxn ang="0">
                    <a:pos x="0" y="1905"/>
                  </a:cxn>
                  <a:cxn ang="0">
                    <a:pos x="0" y="1481"/>
                  </a:cxn>
                  <a:cxn ang="0">
                    <a:pos x="423" y="1270"/>
                  </a:cxn>
                  <a:cxn ang="0">
                    <a:pos x="423" y="847"/>
                  </a:cxn>
                  <a:cxn ang="0">
                    <a:pos x="846" y="635"/>
                  </a:cxn>
                  <a:cxn ang="0">
                    <a:pos x="846" y="212"/>
                  </a:cxn>
                  <a:cxn ang="0">
                    <a:pos x="1270" y="0"/>
                  </a:cxn>
                  <a:cxn ang="0">
                    <a:pos x="1270" y="1270"/>
                  </a:cxn>
                  <a:cxn ang="0">
                    <a:pos x="0" y="1905"/>
                  </a:cxn>
                </a:cxnLst>
                <a:rect l="0" t="0" r="r" b="b"/>
                <a:pathLst>
                  <a:path w="1270" h="1905">
                    <a:moveTo>
                      <a:pt x="0" y="1905"/>
                    </a:moveTo>
                    <a:lnTo>
                      <a:pt x="0" y="1481"/>
                    </a:lnTo>
                    <a:lnTo>
                      <a:pt x="423" y="1270"/>
                    </a:lnTo>
                    <a:lnTo>
                      <a:pt x="423" y="847"/>
                    </a:lnTo>
                    <a:lnTo>
                      <a:pt x="846" y="635"/>
                    </a:lnTo>
                    <a:lnTo>
                      <a:pt x="846" y="212"/>
                    </a:lnTo>
                    <a:lnTo>
                      <a:pt x="1270" y="0"/>
                    </a:lnTo>
                    <a:lnTo>
                      <a:pt x="1270" y="1270"/>
                    </a:lnTo>
                    <a:lnTo>
                      <a:pt x="0" y="19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36" name="Freeform 4"/>
              <p:cNvSpPr>
                <a:spLocks noChangeArrowheads="1"/>
              </p:cNvSpPr>
              <p:nvPr/>
            </p:nvSpPr>
            <p:spPr bwMode="auto">
              <a:xfrm>
                <a:off x="0" y="1481"/>
                <a:ext cx="1270" cy="847"/>
              </a:xfrm>
              <a:custGeom>
                <a:avLst/>
                <a:gdLst/>
                <a:ahLst/>
                <a:cxnLst>
                  <a:cxn ang="0">
                    <a:pos x="1270" y="423"/>
                  </a:cxn>
                  <a:cxn ang="0">
                    <a:pos x="0" y="0"/>
                  </a:cxn>
                  <a:cxn ang="0">
                    <a:pos x="0" y="423"/>
                  </a:cxn>
                  <a:cxn ang="0">
                    <a:pos x="1270" y="847"/>
                  </a:cxn>
                  <a:cxn ang="0">
                    <a:pos x="1270" y="423"/>
                  </a:cxn>
                </a:cxnLst>
                <a:rect l="0" t="0" r="r" b="b"/>
                <a:pathLst>
                  <a:path w="1270" h="847">
                    <a:moveTo>
                      <a:pt x="1270" y="423"/>
                    </a:moveTo>
                    <a:lnTo>
                      <a:pt x="0" y="0"/>
                    </a:lnTo>
                    <a:lnTo>
                      <a:pt x="0" y="423"/>
                    </a:lnTo>
                    <a:lnTo>
                      <a:pt x="1270" y="847"/>
                    </a:lnTo>
                    <a:lnTo>
                      <a:pt x="1270" y="4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37" name="Freeform 5"/>
              <p:cNvSpPr>
                <a:spLocks noChangeArrowheads="1"/>
              </p:cNvSpPr>
              <p:nvPr/>
            </p:nvSpPr>
            <p:spPr bwMode="auto">
              <a:xfrm>
                <a:off x="424" y="846"/>
                <a:ext cx="1269" cy="847"/>
              </a:xfrm>
              <a:custGeom>
                <a:avLst/>
                <a:gdLst/>
                <a:ahLst/>
                <a:cxnLst>
                  <a:cxn ang="0">
                    <a:pos x="1269" y="424"/>
                  </a:cxn>
                  <a:cxn ang="0">
                    <a:pos x="0" y="0"/>
                  </a:cxn>
                  <a:cxn ang="0">
                    <a:pos x="0" y="424"/>
                  </a:cxn>
                  <a:cxn ang="0">
                    <a:pos x="1269" y="847"/>
                  </a:cxn>
                  <a:cxn ang="0">
                    <a:pos x="1269" y="424"/>
                  </a:cxn>
                </a:cxnLst>
                <a:rect l="0" t="0" r="r" b="b"/>
                <a:pathLst>
                  <a:path w="1269" h="847">
                    <a:moveTo>
                      <a:pt x="1269" y="424"/>
                    </a:moveTo>
                    <a:lnTo>
                      <a:pt x="0" y="0"/>
                    </a:lnTo>
                    <a:lnTo>
                      <a:pt x="0" y="424"/>
                    </a:lnTo>
                    <a:lnTo>
                      <a:pt x="1269" y="847"/>
                    </a:lnTo>
                    <a:lnTo>
                      <a:pt x="1269" y="42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38" name="Freeform 6"/>
              <p:cNvSpPr>
                <a:spLocks noChangeArrowheads="1"/>
              </p:cNvSpPr>
              <p:nvPr/>
            </p:nvSpPr>
            <p:spPr bwMode="auto">
              <a:xfrm>
                <a:off x="847" y="212"/>
                <a:ext cx="1269" cy="846"/>
              </a:xfrm>
              <a:custGeom>
                <a:avLst/>
                <a:gdLst/>
                <a:ahLst/>
                <a:cxnLst>
                  <a:cxn ang="0">
                    <a:pos x="1269" y="423"/>
                  </a:cxn>
                  <a:cxn ang="0">
                    <a:pos x="0" y="0"/>
                  </a:cxn>
                  <a:cxn ang="0">
                    <a:pos x="0" y="423"/>
                  </a:cxn>
                  <a:cxn ang="0">
                    <a:pos x="1269" y="846"/>
                  </a:cxn>
                  <a:cxn ang="0">
                    <a:pos x="1269" y="423"/>
                  </a:cxn>
                </a:cxnLst>
                <a:rect l="0" t="0" r="r" b="b"/>
                <a:pathLst>
                  <a:path w="1269" h="846">
                    <a:moveTo>
                      <a:pt x="1269" y="423"/>
                    </a:moveTo>
                    <a:lnTo>
                      <a:pt x="0" y="0"/>
                    </a:lnTo>
                    <a:lnTo>
                      <a:pt x="0" y="423"/>
                    </a:lnTo>
                    <a:lnTo>
                      <a:pt x="1269" y="846"/>
                    </a:lnTo>
                    <a:lnTo>
                      <a:pt x="1269" y="4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39" name="Freeform 7"/>
              <p:cNvSpPr>
                <a:spLocks noChangeArrowheads="1"/>
              </p:cNvSpPr>
              <p:nvPr/>
            </p:nvSpPr>
            <p:spPr bwMode="auto">
              <a:xfrm>
                <a:off x="847" y="0"/>
                <a:ext cx="1693" cy="635"/>
              </a:xfrm>
              <a:custGeom>
                <a:avLst/>
                <a:gdLst/>
                <a:ahLst/>
                <a:cxnLst>
                  <a:cxn ang="0">
                    <a:pos x="1693" y="423"/>
                  </a:cxn>
                  <a:cxn ang="0">
                    <a:pos x="423" y="0"/>
                  </a:cxn>
                  <a:cxn ang="0">
                    <a:pos x="0" y="212"/>
                  </a:cxn>
                  <a:cxn ang="0">
                    <a:pos x="1269" y="635"/>
                  </a:cxn>
                  <a:cxn ang="0">
                    <a:pos x="1693" y="423"/>
                  </a:cxn>
                </a:cxnLst>
                <a:rect l="0" t="0" r="r" b="b"/>
                <a:pathLst>
                  <a:path w="1693" h="635">
                    <a:moveTo>
                      <a:pt x="1693" y="423"/>
                    </a:moveTo>
                    <a:lnTo>
                      <a:pt x="423" y="0"/>
                    </a:lnTo>
                    <a:lnTo>
                      <a:pt x="0" y="212"/>
                    </a:lnTo>
                    <a:lnTo>
                      <a:pt x="1269" y="635"/>
                    </a:lnTo>
                    <a:lnTo>
                      <a:pt x="1693" y="4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40" name="Freeform 8"/>
              <p:cNvSpPr>
                <a:spLocks noChangeArrowheads="1"/>
              </p:cNvSpPr>
              <p:nvPr/>
            </p:nvSpPr>
            <p:spPr bwMode="auto">
              <a:xfrm>
                <a:off x="424" y="635"/>
                <a:ext cx="1692" cy="635"/>
              </a:xfrm>
              <a:custGeom>
                <a:avLst/>
                <a:gdLst/>
                <a:ahLst/>
                <a:cxnLst>
                  <a:cxn ang="0">
                    <a:pos x="1692" y="423"/>
                  </a:cxn>
                  <a:cxn ang="0">
                    <a:pos x="423" y="0"/>
                  </a:cxn>
                  <a:cxn ang="0">
                    <a:pos x="0" y="211"/>
                  </a:cxn>
                  <a:cxn ang="0">
                    <a:pos x="1269" y="635"/>
                  </a:cxn>
                  <a:cxn ang="0">
                    <a:pos x="1692" y="423"/>
                  </a:cxn>
                </a:cxnLst>
                <a:rect l="0" t="0" r="r" b="b"/>
                <a:pathLst>
                  <a:path w="1692" h="635">
                    <a:moveTo>
                      <a:pt x="1692" y="423"/>
                    </a:moveTo>
                    <a:lnTo>
                      <a:pt x="423" y="0"/>
                    </a:lnTo>
                    <a:lnTo>
                      <a:pt x="0" y="211"/>
                    </a:lnTo>
                    <a:lnTo>
                      <a:pt x="1269" y="635"/>
                    </a:lnTo>
                    <a:lnTo>
                      <a:pt x="1692" y="4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441" name="Freeform 9"/>
              <p:cNvSpPr>
                <a:spLocks noChangeArrowheads="1"/>
              </p:cNvSpPr>
              <p:nvPr/>
            </p:nvSpPr>
            <p:spPr bwMode="auto">
              <a:xfrm>
                <a:off x="0" y="1270"/>
                <a:ext cx="1693" cy="634"/>
              </a:xfrm>
              <a:custGeom>
                <a:avLst/>
                <a:gdLst/>
                <a:ahLst/>
                <a:cxnLst>
                  <a:cxn ang="0">
                    <a:pos x="1693" y="423"/>
                  </a:cxn>
                  <a:cxn ang="0">
                    <a:pos x="424" y="0"/>
                  </a:cxn>
                  <a:cxn ang="0">
                    <a:pos x="0" y="211"/>
                  </a:cxn>
                  <a:cxn ang="0">
                    <a:pos x="1270" y="634"/>
                  </a:cxn>
                  <a:cxn ang="0">
                    <a:pos x="1693" y="423"/>
                  </a:cxn>
                </a:cxnLst>
                <a:rect l="0" t="0" r="r" b="b"/>
                <a:pathLst>
                  <a:path w="1693" h="634">
                    <a:moveTo>
                      <a:pt x="1693" y="423"/>
                    </a:moveTo>
                    <a:lnTo>
                      <a:pt x="424" y="0"/>
                    </a:lnTo>
                    <a:lnTo>
                      <a:pt x="0" y="211"/>
                    </a:lnTo>
                    <a:lnTo>
                      <a:pt x="1270" y="634"/>
                    </a:lnTo>
                    <a:lnTo>
                      <a:pt x="1693" y="4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442" name="Freeform 10"/>
            <p:cNvSpPr>
              <a:spLocks noChangeArrowheads="1"/>
            </p:cNvSpPr>
            <p:nvPr/>
          </p:nvSpPr>
          <p:spPr bwMode="auto">
            <a:xfrm>
              <a:off x="5795963" y="1011238"/>
              <a:ext cx="2087563" cy="3133725"/>
            </a:xfrm>
            <a:custGeom>
              <a:avLst/>
              <a:gdLst/>
              <a:ahLst/>
              <a:cxnLst>
                <a:cxn ang="0">
                  <a:pos x="0" y="1905"/>
                </a:cxn>
                <a:cxn ang="0">
                  <a:pos x="0" y="1481"/>
                </a:cxn>
                <a:cxn ang="0">
                  <a:pos x="423" y="1270"/>
                </a:cxn>
                <a:cxn ang="0">
                  <a:pos x="423" y="847"/>
                </a:cxn>
                <a:cxn ang="0">
                  <a:pos x="846" y="635"/>
                </a:cxn>
                <a:cxn ang="0">
                  <a:pos x="846" y="212"/>
                </a:cxn>
                <a:cxn ang="0">
                  <a:pos x="1270" y="0"/>
                </a:cxn>
                <a:cxn ang="0">
                  <a:pos x="1270" y="1270"/>
                </a:cxn>
                <a:cxn ang="0">
                  <a:pos x="0" y="1905"/>
                </a:cxn>
              </a:cxnLst>
              <a:rect l="0" t="0" r="r" b="b"/>
              <a:pathLst>
                <a:path w="1270" h="1905">
                  <a:moveTo>
                    <a:pt x="0" y="1905"/>
                  </a:moveTo>
                  <a:lnTo>
                    <a:pt x="0" y="1481"/>
                  </a:lnTo>
                  <a:lnTo>
                    <a:pt x="423" y="1270"/>
                  </a:lnTo>
                  <a:lnTo>
                    <a:pt x="423" y="847"/>
                  </a:lnTo>
                  <a:lnTo>
                    <a:pt x="846" y="635"/>
                  </a:lnTo>
                  <a:lnTo>
                    <a:pt x="846" y="212"/>
                  </a:lnTo>
                  <a:lnTo>
                    <a:pt x="1270" y="0"/>
                  </a:lnTo>
                  <a:lnTo>
                    <a:pt x="1270" y="1270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rgbClr val="3F3F3F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443" name="Group 11"/>
            <p:cNvGrpSpPr/>
            <p:nvPr/>
          </p:nvGrpSpPr>
          <p:grpSpPr bwMode="auto">
            <a:xfrm>
              <a:off x="3924301" y="3168650"/>
              <a:ext cx="974725" cy="1114426"/>
              <a:chOff x="0" y="0"/>
              <a:chExt cx="614" cy="702"/>
            </a:xfrm>
          </p:grpSpPr>
          <p:sp>
            <p:nvSpPr>
              <p:cNvPr id="18444" name="Oval 12"/>
              <p:cNvSpPr>
                <a:spLocks noChangeArrowheads="1"/>
              </p:cNvSpPr>
              <p:nvPr/>
            </p:nvSpPr>
            <p:spPr bwMode="auto">
              <a:xfrm>
                <a:off x="0" y="498"/>
                <a:ext cx="590" cy="20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45" name="Group 13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613" cy="613"/>
              </a:xfrm>
            </p:grpSpPr>
            <p:grpSp>
              <p:nvGrpSpPr>
                <p:cNvPr id="18446" name="Group 14"/>
                <p:cNvGrpSpPr/>
                <p:nvPr/>
              </p:nvGrpSpPr>
              <p:grpSpPr bwMode="auto">
                <a:xfrm>
                  <a:off x="0" y="0"/>
                  <a:ext cx="613" cy="613"/>
                  <a:chOff x="0" y="0"/>
                  <a:chExt cx="1089" cy="1089"/>
                </a:xfrm>
              </p:grpSpPr>
              <p:sp>
                <p:nvSpPr>
                  <p:cNvPr id="1844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89" cy="1089"/>
                  </a:xfrm>
                  <a:prstGeom prst="ellipse">
                    <a:avLst/>
                  </a:prstGeom>
                  <a:solidFill>
                    <a:srgbClr val="002060"/>
                  </a:soli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8448" name="Group 16"/>
                  <p:cNvGrpSpPr/>
                  <p:nvPr/>
                </p:nvGrpSpPr>
                <p:grpSpPr bwMode="auto">
                  <a:xfrm>
                    <a:off x="91" y="31"/>
                    <a:ext cx="908" cy="296"/>
                    <a:chOff x="0" y="0"/>
                    <a:chExt cx="907" cy="295"/>
                  </a:xfrm>
                </p:grpSpPr>
                <p:sp>
                  <p:nvSpPr>
                    <p:cNvPr id="18449" name="Freeform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07" cy="2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76"/>
                        </a:cxn>
                        <a:cxn ang="0">
                          <a:pos x="50" y="1462"/>
                        </a:cxn>
                        <a:cxn ang="0">
                          <a:pos x="108" y="1350"/>
                        </a:cxn>
                        <a:cxn ang="0">
                          <a:pos x="170" y="1242"/>
                        </a:cxn>
                        <a:cxn ang="0">
                          <a:pos x="238" y="1138"/>
                        </a:cxn>
                        <a:cxn ang="0">
                          <a:pos x="310" y="1036"/>
                        </a:cxn>
                        <a:cxn ang="0">
                          <a:pos x="386" y="940"/>
                        </a:cxn>
                        <a:cxn ang="0">
                          <a:pos x="468" y="846"/>
                        </a:cxn>
                        <a:cxn ang="0">
                          <a:pos x="552" y="756"/>
                        </a:cxn>
                        <a:cxn ang="0">
                          <a:pos x="642" y="670"/>
                        </a:cxn>
                        <a:cxn ang="0">
                          <a:pos x="736" y="590"/>
                        </a:cxn>
                        <a:cxn ang="0">
                          <a:pos x="834" y="512"/>
                        </a:cxn>
                        <a:cxn ang="0">
                          <a:pos x="934" y="440"/>
                        </a:cxn>
                        <a:cxn ang="0">
                          <a:pos x="1040" y="374"/>
                        </a:cxn>
                        <a:cxn ang="0">
                          <a:pos x="1148" y="312"/>
                        </a:cxn>
                        <a:cxn ang="0">
                          <a:pos x="1258" y="254"/>
                        </a:cxn>
                        <a:cxn ang="0">
                          <a:pos x="1374" y="202"/>
                        </a:cxn>
                        <a:cxn ang="0">
                          <a:pos x="1490" y="156"/>
                        </a:cxn>
                        <a:cxn ang="0">
                          <a:pos x="1610" y="116"/>
                        </a:cxn>
                        <a:cxn ang="0">
                          <a:pos x="1732" y="80"/>
                        </a:cxn>
                        <a:cxn ang="0">
                          <a:pos x="1858" y="52"/>
                        </a:cxn>
                        <a:cxn ang="0">
                          <a:pos x="1984" y="30"/>
                        </a:cxn>
                        <a:cxn ang="0">
                          <a:pos x="2114" y="12"/>
                        </a:cxn>
                        <a:cxn ang="0">
                          <a:pos x="2246" y="2"/>
                        </a:cxn>
                        <a:cxn ang="0">
                          <a:pos x="2378" y="0"/>
                        </a:cxn>
                        <a:cxn ang="0">
                          <a:pos x="2510" y="2"/>
                        </a:cxn>
                        <a:cxn ang="0">
                          <a:pos x="2642" y="12"/>
                        </a:cxn>
                        <a:cxn ang="0">
                          <a:pos x="2772" y="30"/>
                        </a:cxn>
                        <a:cxn ang="0">
                          <a:pos x="2898" y="52"/>
                        </a:cxn>
                        <a:cxn ang="0">
                          <a:pos x="3024" y="80"/>
                        </a:cxn>
                        <a:cxn ang="0">
                          <a:pos x="3146" y="116"/>
                        </a:cxn>
                        <a:cxn ang="0">
                          <a:pos x="3266" y="156"/>
                        </a:cxn>
                        <a:cxn ang="0">
                          <a:pos x="3382" y="202"/>
                        </a:cxn>
                        <a:cxn ang="0">
                          <a:pos x="3498" y="254"/>
                        </a:cxn>
                        <a:cxn ang="0">
                          <a:pos x="3608" y="312"/>
                        </a:cxn>
                        <a:cxn ang="0">
                          <a:pos x="3716" y="374"/>
                        </a:cxn>
                        <a:cxn ang="0">
                          <a:pos x="3822" y="440"/>
                        </a:cxn>
                        <a:cxn ang="0">
                          <a:pos x="3922" y="512"/>
                        </a:cxn>
                        <a:cxn ang="0">
                          <a:pos x="4020" y="590"/>
                        </a:cxn>
                        <a:cxn ang="0">
                          <a:pos x="4114" y="670"/>
                        </a:cxn>
                        <a:cxn ang="0">
                          <a:pos x="4204" y="756"/>
                        </a:cxn>
                        <a:cxn ang="0">
                          <a:pos x="4288" y="846"/>
                        </a:cxn>
                        <a:cxn ang="0">
                          <a:pos x="4370" y="940"/>
                        </a:cxn>
                        <a:cxn ang="0">
                          <a:pos x="4446" y="1036"/>
                        </a:cxn>
                        <a:cxn ang="0">
                          <a:pos x="4518" y="1138"/>
                        </a:cxn>
                        <a:cxn ang="0">
                          <a:pos x="4586" y="1242"/>
                        </a:cxn>
                        <a:cxn ang="0">
                          <a:pos x="4648" y="1350"/>
                        </a:cxn>
                        <a:cxn ang="0">
                          <a:pos x="4706" y="1462"/>
                        </a:cxn>
                        <a:cxn ang="0">
                          <a:pos x="4756" y="1576"/>
                        </a:cxn>
                      </a:cxnLst>
                      <a:rect l="0" t="0" r="r" b="b"/>
                      <a:pathLst>
                        <a:path w="4756" h="1576">
                          <a:moveTo>
                            <a:pt x="0" y="1576"/>
                          </a:moveTo>
                          <a:lnTo>
                            <a:pt x="0" y="1576"/>
                          </a:lnTo>
                          <a:lnTo>
                            <a:pt x="24" y="1518"/>
                          </a:lnTo>
                          <a:lnTo>
                            <a:pt x="50" y="1462"/>
                          </a:lnTo>
                          <a:lnTo>
                            <a:pt x="78" y="1406"/>
                          </a:lnTo>
                          <a:lnTo>
                            <a:pt x="108" y="1350"/>
                          </a:lnTo>
                          <a:lnTo>
                            <a:pt x="138" y="1296"/>
                          </a:lnTo>
                          <a:lnTo>
                            <a:pt x="170" y="1242"/>
                          </a:lnTo>
                          <a:lnTo>
                            <a:pt x="204" y="1190"/>
                          </a:lnTo>
                          <a:lnTo>
                            <a:pt x="238" y="1138"/>
                          </a:lnTo>
                          <a:lnTo>
                            <a:pt x="272" y="1086"/>
                          </a:lnTo>
                          <a:lnTo>
                            <a:pt x="310" y="1036"/>
                          </a:lnTo>
                          <a:lnTo>
                            <a:pt x="348" y="988"/>
                          </a:lnTo>
                          <a:lnTo>
                            <a:pt x="386" y="940"/>
                          </a:lnTo>
                          <a:lnTo>
                            <a:pt x="426" y="892"/>
                          </a:lnTo>
                          <a:lnTo>
                            <a:pt x="468" y="846"/>
                          </a:lnTo>
                          <a:lnTo>
                            <a:pt x="510" y="800"/>
                          </a:lnTo>
                          <a:lnTo>
                            <a:pt x="552" y="756"/>
                          </a:lnTo>
                          <a:lnTo>
                            <a:pt x="596" y="712"/>
                          </a:lnTo>
                          <a:lnTo>
                            <a:pt x="642" y="670"/>
                          </a:lnTo>
                          <a:lnTo>
                            <a:pt x="688" y="630"/>
                          </a:lnTo>
                          <a:lnTo>
                            <a:pt x="736" y="590"/>
                          </a:lnTo>
                          <a:lnTo>
                            <a:pt x="784" y="550"/>
                          </a:lnTo>
                          <a:lnTo>
                            <a:pt x="834" y="512"/>
                          </a:lnTo>
                          <a:lnTo>
                            <a:pt x="884" y="476"/>
                          </a:lnTo>
                          <a:lnTo>
                            <a:pt x="934" y="440"/>
                          </a:lnTo>
                          <a:lnTo>
                            <a:pt x="986" y="406"/>
                          </a:lnTo>
                          <a:lnTo>
                            <a:pt x="1040" y="374"/>
                          </a:lnTo>
                          <a:lnTo>
                            <a:pt x="1092" y="342"/>
                          </a:lnTo>
                          <a:lnTo>
                            <a:pt x="1148" y="312"/>
                          </a:lnTo>
                          <a:lnTo>
                            <a:pt x="1202" y="282"/>
                          </a:lnTo>
                          <a:lnTo>
                            <a:pt x="1258" y="254"/>
                          </a:lnTo>
                          <a:lnTo>
                            <a:pt x="1316" y="228"/>
                          </a:lnTo>
                          <a:lnTo>
                            <a:pt x="1374" y="202"/>
                          </a:lnTo>
                          <a:lnTo>
                            <a:pt x="1432" y="178"/>
                          </a:lnTo>
                          <a:lnTo>
                            <a:pt x="1490" y="156"/>
                          </a:lnTo>
                          <a:lnTo>
                            <a:pt x="1550" y="136"/>
                          </a:lnTo>
                          <a:lnTo>
                            <a:pt x="1610" y="116"/>
                          </a:lnTo>
                          <a:lnTo>
                            <a:pt x="1672" y="98"/>
                          </a:lnTo>
                          <a:lnTo>
                            <a:pt x="1732" y="80"/>
                          </a:lnTo>
                          <a:lnTo>
                            <a:pt x="1794" y="66"/>
                          </a:lnTo>
                          <a:lnTo>
                            <a:pt x="1858" y="52"/>
                          </a:lnTo>
                          <a:lnTo>
                            <a:pt x="1922" y="40"/>
                          </a:lnTo>
                          <a:lnTo>
                            <a:pt x="1984" y="30"/>
                          </a:lnTo>
                          <a:lnTo>
                            <a:pt x="2050" y="20"/>
                          </a:lnTo>
                          <a:lnTo>
                            <a:pt x="2114" y="12"/>
                          </a:lnTo>
                          <a:lnTo>
                            <a:pt x="2180" y="8"/>
                          </a:lnTo>
                          <a:lnTo>
                            <a:pt x="2246" y="2"/>
                          </a:lnTo>
                          <a:lnTo>
                            <a:pt x="2312" y="0"/>
                          </a:lnTo>
                          <a:lnTo>
                            <a:pt x="2378" y="0"/>
                          </a:lnTo>
                          <a:lnTo>
                            <a:pt x="2444" y="0"/>
                          </a:lnTo>
                          <a:lnTo>
                            <a:pt x="2510" y="2"/>
                          </a:lnTo>
                          <a:lnTo>
                            <a:pt x="2576" y="8"/>
                          </a:lnTo>
                          <a:lnTo>
                            <a:pt x="2642" y="12"/>
                          </a:lnTo>
                          <a:lnTo>
                            <a:pt x="2706" y="20"/>
                          </a:lnTo>
                          <a:lnTo>
                            <a:pt x="2772" y="30"/>
                          </a:lnTo>
                          <a:lnTo>
                            <a:pt x="2834" y="40"/>
                          </a:lnTo>
                          <a:lnTo>
                            <a:pt x="2898" y="52"/>
                          </a:lnTo>
                          <a:lnTo>
                            <a:pt x="2962" y="66"/>
                          </a:lnTo>
                          <a:lnTo>
                            <a:pt x="3024" y="80"/>
                          </a:lnTo>
                          <a:lnTo>
                            <a:pt x="3084" y="98"/>
                          </a:lnTo>
                          <a:lnTo>
                            <a:pt x="3146" y="116"/>
                          </a:lnTo>
                          <a:lnTo>
                            <a:pt x="3206" y="136"/>
                          </a:lnTo>
                          <a:lnTo>
                            <a:pt x="3266" y="156"/>
                          </a:lnTo>
                          <a:lnTo>
                            <a:pt x="3324" y="178"/>
                          </a:lnTo>
                          <a:lnTo>
                            <a:pt x="3382" y="202"/>
                          </a:lnTo>
                          <a:lnTo>
                            <a:pt x="3440" y="228"/>
                          </a:lnTo>
                          <a:lnTo>
                            <a:pt x="3498" y="254"/>
                          </a:lnTo>
                          <a:lnTo>
                            <a:pt x="3554" y="282"/>
                          </a:lnTo>
                          <a:lnTo>
                            <a:pt x="3608" y="312"/>
                          </a:lnTo>
                          <a:lnTo>
                            <a:pt x="3664" y="342"/>
                          </a:lnTo>
                          <a:lnTo>
                            <a:pt x="3716" y="374"/>
                          </a:lnTo>
                          <a:lnTo>
                            <a:pt x="3770" y="406"/>
                          </a:lnTo>
                          <a:lnTo>
                            <a:pt x="3822" y="440"/>
                          </a:lnTo>
                          <a:lnTo>
                            <a:pt x="3872" y="476"/>
                          </a:lnTo>
                          <a:lnTo>
                            <a:pt x="3922" y="512"/>
                          </a:lnTo>
                          <a:lnTo>
                            <a:pt x="3972" y="550"/>
                          </a:lnTo>
                          <a:lnTo>
                            <a:pt x="4020" y="590"/>
                          </a:lnTo>
                          <a:lnTo>
                            <a:pt x="4068" y="630"/>
                          </a:lnTo>
                          <a:lnTo>
                            <a:pt x="4114" y="670"/>
                          </a:lnTo>
                          <a:lnTo>
                            <a:pt x="4160" y="712"/>
                          </a:lnTo>
                          <a:lnTo>
                            <a:pt x="4204" y="756"/>
                          </a:lnTo>
                          <a:lnTo>
                            <a:pt x="4246" y="800"/>
                          </a:lnTo>
                          <a:lnTo>
                            <a:pt x="4288" y="846"/>
                          </a:lnTo>
                          <a:lnTo>
                            <a:pt x="4330" y="892"/>
                          </a:lnTo>
                          <a:lnTo>
                            <a:pt x="4370" y="940"/>
                          </a:lnTo>
                          <a:lnTo>
                            <a:pt x="4410" y="988"/>
                          </a:lnTo>
                          <a:lnTo>
                            <a:pt x="4446" y="1036"/>
                          </a:lnTo>
                          <a:lnTo>
                            <a:pt x="4484" y="1086"/>
                          </a:lnTo>
                          <a:lnTo>
                            <a:pt x="4518" y="1138"/>
                          </a:lnTo>
                          <a:lnTo>
                            <a:pt x="4552" y="1190"/>
                          </a:lnTo>
                          <a:lnTo>
                            <a:pt x="4586" y="1242"/>
                          </a:lnTo>
                          <a:lnTo>
                            <a:pt x="4618" y="1296"/>
                          </a:lnTo>
                          <a:lnTo>
                            <a:pt x="4648" y="1350"/>
                          </a:lnTo>
                          <a:lnTo>
                            <a:pt x="4678" y="1406"/>
                          </a:lnTo>
                          <a:lnTo>
                            <a:pt x="4706" y="1462"/>
                          </a:lnTo>
                          <a:lnTo>
                            <a:pt x="4732" y="1518"/>
                          </a:lnTo>
                          <a:lnTo>
                            <a:pt x="4756" y="1576"/>
                          </a:lnTo>
                          <a:lnTo>
                            <a:pt x="0" y="1576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8450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" y="0"/>
                      <a:ext cx="227" cy="204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7ABF5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noFill/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 b="1" i="1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sym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8451" name="Text Box 19"/>
                <p:cNvSpPr>
                  <a:spLocks noChangeArrowheads="1"/>
                </p:cNvSpPr>
                <p:nvPr/>
              </p:nvSpPr>
              <p:spPr bwMode="auto">
                <a:xfrm>
                  <a:off x="52" y="169"/>
                  <a:ext cx="504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latinLnBrk="1"/>
                  <a:r>
                    <a:rPr lang="zh-CN" altLang="en-US" sz="1600" b="1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Arial Black" pitchFamily="34" charset="0"/>
                    </a:rPr>
                    <a:t>电话</a:t>
                  </a:r>
                  <a:endParaRPr lang="en-US" sz="16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Arial Black" pitchFamily="34" charset="0"/>
                  </a:endParaRPr>
                </a:p>
                <a:p>
                  <a:pPr algn="ctr" latinLnBrk="1"/>
                  <a:r>
                    <a:rPr lang="zh-CN" altLang="en-US" sz="1600" b="1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Arial Black" pitchFamily="34" charset="0"/>
                    </a:rPr>
                    <a:t>面试</a:t>
                  </a:r>
                </a:p>
              </p:txBody>
            </p:sp>
          </p:grpSp>
        </p:grpSp>
        <p:grpSp>
          <p:nvGrpSpPr>
            <p:cNvPr id="18452" name="Group 20"/>
            <p:cNvGrpSpPr/>
            <p:nvPr/>
          </p:nvGrpSpPr>
          <p:grpSpPr bwMode="auto">
            <a:xfrm>
              <a:off x="4640263" y="2089150"/>
              <a:ext cx="974725" cy="1114425"/>
              <a:chOff x="0" y="0"/>
              <a:chExt cx="614" cy="702"/>
            </a:xfrm>
          </p:grpSpPr>
          <p:sp>
            <p:nvSpPr>
              <p:cNvPr id="18453" name="Oval 21"/>
              <p:cNvSpPr>
                <a:spLocks noChangeArrowheads="1"/>
              </p:cNvSpPr>
              <p:nvPr/>
            </p:nvSpPr>
            <p:spPr bwMode="auto">
              <a:xfrm>
                <a:off x="0" y="498"/>
                <a:ext cx="590" cy="20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54" name="Group 22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613" cy="613"/>
              </a:xfrm>
            </p:grpSpPr>
            <p:grpSp>
              <p:nvGrpSpPr>
                <p:cNvPr id="18455" name="Group 23"/>
                <p:cNvGrpSpPr/>
                <p:nvPr/>
              </p:nvGrpSpPr>
              <p:grpSpPr bwMode="auto">
                <a:xfrm>
                  <a:off x="0" y="0"/>
                  <a:ext cx="613" cy="613"/>
                  <a:chOff x="0" y="0"/>
                  <a:chExt cx="1089" cy="1089"/>
                </a:xfrm>
              </p:grpSpPr>
              <p:sp>
                <p:nvSpPr>
                  <p:cNvPr id="18456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89" cy="1089"/>
                  </a:xfrm>
                  <a:prstGeom prst="ellipse">
                    <a:avLst/>
                  </a:prstGeom>
                  <a:solidFill>
                    <a:srgbClr val="9E9E9E"/>
                  </a:soli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8457" name="Group 25"/>
                  <p:cNvGrpSpPr/>
                  <p:nvPr/>
                </p:nvGrpSpPr>
                <p:grpSpPr bwMode="auto">
                  <a:xfrm>
                    <a:off x="91" y="30"/>
                    <a:ext cx="908" cy="296"/>
                    <a:chOff x="0" y="0"/>
                    <a:chExt cx="907" cy="295"/>
                  </a:xfrm>
                </p:grpSpPr>
                <p:sp>
                  <p:nvSpPr>
                    <p:cNvPr id="18458" name="Freeform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07" cy="2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76"/>
                        </a:cxn>
                        <a:cxn ang="0">
                          <a:pos x="50" y="1462"/>
                        </a:cxn>
                        <a:cxn ang="0">
                          <a:pos x="108" y="1350"/>
                        </a:cxn>
                        <a:cxn ang="0">
                          <a:pos x="170" y="1242"/>
                        </a:cxn>
                        <a:cxn ang="0">
                          <a:pos x="238" y="1138"/>
                        </a:cxn>
                        <a:cxn ang="0">
                          <a:pos x="310" y="1036"/>
                        </a:cxn>
                        <a:cxn ang="0">
                          <a:pos x="386" y="940"/>
                        </a:cxn>
                        <a:cxn ang="0">
                          <a:pos x="468" y="846"/>
                        </a:cxn>
                        <a:cxn ang="0">
                          <a:pos x="552" y="756"/>
                        </a:cxn>
                        <a:cxn ang="0">
                          <a:pos x="642" y="670"/>
                        </a:cxn>
                        <a:cxn ang="0">
                          <a:pos x="736" y="590"/>
                        </a:cxn>
                        <a:cxn ang="0">
                          <a:pos x="834" y="512"/>
                        </a:cxn>
                        <a:cxn ang="0">
                          <a:pos x="934" y="440"/>
                        </a:cxn>
                        <a:cxn ang="0">
                          <a:pos x="1040" y="374"/>
                        </a:cxn>
                        <a:cxn ang="0">
                          <a:pos x="1148" y="312"/>
                        </a:cxn>
                        <a:cxn ang="0">
                          <a:pos x="1258" y="254"/>
                        </a:cxn>
                        <a:cxn ang="0">
                          <a:pos x="1374" y="202"/>
                        </a:cxn>
                        <a:cxn ang="0">
                          <a:pos x="1490" y="156"/>
                        </a:cxn>
                        <a:cxn ang="0">
                          <a:pos x="1610" y="116"/>
                        </a:cxn>
                        <a:cxn ang="0">
                          <a:pos x="1732" y="80"/>
                        </a:cxn>
                        <a:cxn ang="0">
                          <a:pos x="1858" y="52"/>
                        </a:cxn>
                        <a:cxn ang="0">
                          <a:pos x="1984" y="30"/>
                        </a:cxn>
                        <a:cxn ang="0">
                          <a:pos x="2114" y="12"/>
                        </a:cxn>
                        <a:cxn ang="0">
                          <a:pos x="2246" y="2"/>
                        </a:cxn>
                        <a:cxn ang="0">
                          <a:pos x="2378" y="0"/>
                        </a:cxn>
                        <a:cxn ang="0">
                          <a:pos x="2510" y="2"/>
                        </a:cxn>
                        <a:cxn ang="0">
                          <a:pos x="2642" y="12"/>
                        </a:cxn>
                        <a:cxn ang="0">
                          <a:pos x="2772" y="30"/>
                        </a:cxn>
                        <a:cxn ang="0">
                          <a:pos x="2898" y="52"/>
                        </a:cxn>
                        <a:cxn ang="0">
                          <a:pos x="3024" y="80"/>
                        </a:cxn>
                        <a:cxn ang="0">
                          <a:pos x="3146" y="116"/>
                        </a:cxn>
                        <a:cxn ang="0">
                          <a:pos x="3266" y="156"/>
                        </a:cxn>
                        <a:cxn ang="0">
                          <a:pos x="3382" y="202"/>
                        </a:cxn>
                        <a:cxn ang="0">
                          <a:pos x="3498" y="254"/>
                        </a:cxn>
                        <a:cxn ang="0">
                          <a:pos x="3608" y="312"/>
                        </a:cxn>
                        <a:cxn ang="0">
                          <a:pos x="3716" y="374"/>
                        </a:cxn>
                        <a:cxn ang="0">
                          <a:pos x="3822" y="440"/>
                        </a:cxn>
                        <a:cxn ang="0">
                          <a:pos x="3922" y="512"/>
                        </a:cxn>
                        <a:cxn ang="0">
                          <a:pos x="4020" y="590"/>
                        </a:cxn>
                        <a:cxn ang="0">
                          <a:pos x="4114" y="670"/>
                        </a:cxn>
                        <a:cxn ang="0">
                          <a:pos x="4204" y="756"/>
                        </a:cxn>
                        <a:cxn ang="0">
                          <a:pos x="4288" y="846"/>
                        </a:cxn>
                        <a:cxn ang="0">
                          <a:pos x="4370" y="940"/>
                        </a:cxn>
                        <a:cxn ang="0">
                          <a:pos x="4446" y="1036"/>
                        </a:cxn>
                        <a:cxn ang="0">
                          <a:pos x="4518" y="1138"/>
                        </a:cxn>
                        <a:cxn ang="0">
                          <a:pos x="4586" y="1242"/>
                        </a:cxn>
                        <a:cxn ang="0">
                          <a:pos x="4648" y="1350"/>
                        </a:cxn>
                        <a:cxn ang="0">
                          <a:pos x="4706" y="1462"/>
                        </a:cxn>
                        <a:cxn ang="0">
                          <a:pos x="4756" y="1576"/>
                        </a:cxn>
                      </a:cxnLst>
                      <a:rect l="0" t="0" r="r" b="b"/>
                      <a:pathLst>
                        <a:path w="4756" h="1576">
                          <a:moveTo>
                            <a:pt x="0" y="1576"/>
                          </a:moveTo>
                          <a:lnTo>
                            <a:pt x="0" y="1576"/>
                          </a:lnTo>
                          <a:lnTo>
                            <a:pt x="24" y="1518"/>
                          </a:lnTo>
                          <a:lnTo>
                            <a:pt x="50" y="1462"/>
                          </a:lnTo>
                          <a:lnTo>
                            <a:pt x="78" y="1406"/>
                          </a:lnTo>
                          <a:lnTo>
                            <a:pt x="108" y="1350"/>
                          </a:lnTo>
                          <a:lnTo>
                            <a:pt x="138" y="1296"/>
                          </a:lnTo>
                          <a:lnTo>
                            <a:pt x="170" y="1242"/>
                          </a:lnTo>
                          <a:lnTo>
                            <a:pt x="204" y="1190"/>
                          </a:lnTo>
                          <a:lnTo>
                            <a:pt x="238" y="1138"/>
                          </a:lnTo>
                          <a:lnTo>
                            <a:pt x="272" y="1086"/>
                          </a:lnTo>
                          <a:lnTo>
                            <a:pt x="310" y="1036"/>
                          </a:lnTo>
                          <a:lnTo>
                            <a:pt x="348" y="988"/>
                          </a:lnTo>
                          <a:lnTo>
                            <a:pt x="386" y="940"/>
                          </a:lnTo>
                          <a:lnTo>
                            <a:pt x="426" y="892"/>
                          </a:lnTo>
                          <a:lnTo>
                            <a:pt x="468" y="846"/>
                          </a:lnTo>
                          <a:lnTo>
                            <a:pt x="510" y="800"/>
                          </a:lnTo>
                          <a:lnTo>
                            <a:pt x="552" y="756"/>
                          </a:lnTo>
                          <a:lnTo>
                            <a:pt x="596" y="712"/>
                          </a:lnTo>
                          <a:lnTo>
                            <a:pt x="642" y="670"/>
                          </a:lnTo>
                          <a:lnTo>
                            <a:pt x="688" y="630"/>
                          </a:lnTo>
                          <a:lnTo>
                            <a:pt x="736" y="590"/>
                          </a:lnTo>
                          <a:lnTo>
                            <a:pt x="784" y="550"/>
                          </a:lnTo>
                          <a:lnTo>
                            <a:pt x="834" y="512"/>
                          </a:lnTo>
                          <a:lnTo>
                            <a:pt x="884" y="476"/>
                          </a:lnTo>
                          <a:lnTo>
                            <a:pt x="934" y="440"/>
                          </a:lnTo>
                          <a:lnTo>
                            <a:pt x="986" y="406"/>
                          </a:lnTo>
                          <a:lnTo>
                            <a:pt x="1040" y="374"/>
                          </a:lnTo>
                          <a:lnTo>
                            <a:pt x="1092" y="342"/>
                          </a:lnTo>
                          <a:lnTo>
                            <a:pt x="1148" y="312"/>
                          </a:lnTo>
                          <a:lnTo>
                            <a:pt x="1202" y="282"/>
                          </a:lnTo>
                          <a:lnTo>
                            <a:pt x="1258" y="254"/>
                          </a:lnTo>
                          <a:lnTo>
                            <a:pt x="1316" y="228"/>
                          </a:lnTo>
                          <a:lnTo>
                            <a:pt x="1374" y="202"/>
                          </a:lnTo>
                          <a:lnTo>
                            <a:pt x="1432" y="178"/>
                          </a:lnTo>
                          <a:lnTo>
                            <a:pt x="1490" y="156"/>
                          </a:lnTo>
                          <a:lnTo>
                            <a:pt x="1550" y="136"/>
                          </a:lnTo>
                          <a:lnTo>
                            <a:pt x="1610" y="116"/>
                          </a:lnTo>
                          <a:lnTo>
                            <a:pt x="1672" y="98"/>
                          </a:lnTo>
                          <a:lnTo>
                            <a:pt x="1732" y="80"/>
                          </a:lnTo>
                          <a:lnTo>
                            <a:pt x="1794" y="66"/>
                          </a:lnTo>
                          <a:lnTo>
                            <a:pt x="1858" y="52"/>
                          </a:lnTo>
                          <a:lnTo>
                            <a:pt x="1922" y="40"/>
                          </a:lnTo>
                          <a:lnTo>
                            <a:pt x="1984" y="30"/>
                          </a:lnTo>
                          <a:lnTo>
                            <a:pt x="2050" y="20"/>
                          </a:lnTo>
                          <a:lnTo>
                            <a:pt x="2114" y="12"/>
                          </a:lnTo>
                          <a:lnTo>
                            <a:pt x="2180" y="8"/>
                          </a:lnTo>
                          <a:lnTo>
                            <a:pt x="2246" y="2"/>
                          </a:lnTo>
                          <a:lnTo>
                            <a:pt x="2312" y="0"/>
                          </a:lnTo>
                          <a:lnTo>
                            <a:pt x="2378" y="0"/>
                          </a:lnTo>
                          <a:lnTo>
                            <a:pt x="2444" y="0"/>
                          </a:lnTo>
                          <a:lnTo>
                            <a:pt x="2510" y="2"/>
                          </a:lnTo>
                          <a:lnTo>
                            <a:pt x="2576" y="8"/>
                          </a:lnTo>
                          <a:lnTo>
                            <a:pt x="2642" y="12"/>
                          </a:lnTo>
                          <a:lnTo>
                            <a:pt x="2706" y="20"/>
                          </a:lnTo>
                          <a:lnTo>
                            <a:pt x="2772" y="30"/>
                          </a:lnTo>
                          <a:lnTo>
                            <a:pt x="2834" y="40"/>
                          </a:lnTo>
                          <a:lnTo>
                            <a:pt x="2898" y="52"/>
                          </a:lnTo>
                          <a:lnTo>
                            <a:pt x="2962" y="66"/>
                          </a:lnTo>
                          <a:lnTo>
                            <a:pt x="3024" y="80"/>
                          </a:lnTo>
                          <a:lnTo>
                            <a:pt x="3084" y="98"/>
                          </a:lnTo>
                          <a:lnTo>
                            <a:pt x="3146" y="116"/>
                          </a:lnTo>
                          <a:lnTo>
                            <a:pt x="3206" y="136"/>
                          </a:lnTo>
                          <a:lnTo>
                            <a:pt x="3266" y="156"/>
                          </a:lnTo>
                          <a:lnTo>
                            <a:pt x="3324" y="178"/>
                          </a:lnTo>
                          <a:lnTo>
                            <a:pt x="3382" y="202"/>
                          </a:lnTo>
                          <a:lnTo>
                            <a:pt x="3440" y="228"/>
                          </a:lnTo>
                          <a:lnTo>
                            <a:pt x="3498" y="254"/>
                          </a:lnTo>
                          <a:lnTo>
                            <a:pt x="3554" y="282"/>
                          </a:lnTo>
                          <a:lnTo>
                            <a:pt x="3608" y="312"/>
                          </a:lnTo>
                          <a:lnTo>
                            <a:pt x="3664" y="342"/>
                          </a:lnTo>
                          <a:lnTo>
                            <a:pt x="3716" y="374"/>
                          </a:lnTo>
                          <a:lnTo>
                            <a:pt x="3770" y="406"/>
                          </a:lnTo>
                          <a:lnTo>
                            <a:pt x="3822" y="440"/>
                          </a:lnTo>
                          <a:lnTo>
                            <a:pt x="3872" y="476"/>
                          </a:lnTo>
                          <a:lnTo>
                            <a:pt x="3922" y="512"/>
                          </a:lnTo>
                          <a:lnTo>
                            <a:pt x="3972" y="550"/>
                          </a:lnTo>
                          <a:lnTo>
                            <a:pt x="4020" y="590"/>
                          </a:lnTo>
                          <a:lnTo>
                            <a:pt x="4068" y="630"/>
                          </a:lnTo>
                          <a:lnTo>
                            <a:pt x="4114" y="670"/>
                          </a:lnTo>
                          <a:lnTo>
                            <a:pt x="4160" y="712"/>
                          </a:lnTo>
                          <a:lnTo>
                            <a:pt x="4204" y="756"/>
                          </a:lnTo>
                          <a:lnTo>
                            <a:pt x="4246" y="800"/>
                          </a:lnTo>
                          <a:lnTo>
                            <a:pt x="4288" y="846"/>
                          </a:lnTo>
                          <a:lnTo>
                            <a:pt x="4330" y="892"/>
                          </a:lnTo>
                          <a:lnTo>
                            <a:pt x="4370" y="940"/>
                          </a:lnTo>
                          <a:lnTo>
                            <a:pt x="4410" y="988"/>
                          </a:lnTo>
                          <a:lnTo>
                            <a:pt x="4446" y="1036"/>
                          </a:lnTo>
                          <a:lnTo>
                            <a:pt x="4484" y="1086"/>
                          </a:lnTo>
                          <a:lnTo>
                            <a:pt x="4518" y="1138"/>
                          </a:lnTo>
                          <a:lnTo>
                            <a:pt x="4552" y="1190"/>
                          </a:lnTo>
                          <a:lnTo>
                            <a:pt x="4586" y="1242"/>
                          </a:lnTo>
                          <a:lnTo>
                            <a:pt x="4618" y="1296"/>
                          </a:lnTo>
                          <a:lnTo>
                            <a:pt x="4648" y="1350"/>
                          </a:lnTo>
                          <a:lnTo>
                            <a:pt x="4678" y="1406"/>
                          </a:lnTo>
                          <a:lnTo>
                            <a:pt x="4706" y="1462"/>
                          </a:lnTo>
                          <a:lnTo>
                            <a:pt x="4732" y="1518"/>
                          </a:lnTo>
                          <a:lnTo>
                            <a:pt x="4756" y="1576"/>
                          </a:lnTo>
                          <a:lnTo>
                            <a:pt x="0" y="1576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8459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" y="0"/>
                      <a:ext cx="227" cy="20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 w="9525">
                      <a:noFill/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 b="1" i="1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sym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8460" name="Text Box 28"/>
                <p:cNvSpPr>
                  <a:spLocks noChangeArrowheads="1"/>
                </p:cNvSpPr>
                <p:nvPr/>
              </p:nvSpPr>
              <p:spPr bwMode="auto">
                <a:xfrm>
                  <a:off x="83" y="169"/>
                  <a:ext cx="44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zh-CN" altLang="en-US" sz="2000" b="1">
                      <a:solidFill>
                        <a:srgbClr val="002060"/>
                      </a:solidFill>
                      <a:latin typeface="微软雅黑" pitchFamily="34" charset="-122"/>
                      <a:ea typeface="微软雅黑" pitchFamily="34" charset="-122"/>
                      <a:sym typeface="Arial Black" pitchFamily="34" charset="0"/>
                    </a:rPr>
                    <a:t>初试</a:t>
                  </a:r>
                </a:p>
              </p:txBody>
            </p:sp>
          </p:grpSp>
        </p:grpSp>
        <p:grpSp>
          <p:nvGrpSpPr>
            <p:cNvPr id="18461" name="Group 29"/>
            <p:cNvGrpSpPr/>
            <p:nvPr/>
          </p:nvGrpSpPr>
          <p:grpSpPr bwMode="auto">
            <a:xfrm>
              <a:off x="6011863" y="0"/>
              <a:ext cx="974725" cy="1114425"/>
              <a:chOff x="0" y="0"/>
              <a:chExt cx="614" cy="702"/>
            </a:xfrm>
          </p:grpSpPr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0" y="498"/>
                <a:ext cx="590" cy="20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63" name="Group 31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613" cy="613"/>
              </a:xfrm>
            </p:grpSpPr>
            <p:grpSp>
              <p:nvGrpSpPr>
                <p:cNvPr id="18464" name="Group 32"/>
                <p:cNvGrpSpPr/>
                <p:nvPr/>
              </p:nvGrpSpPr>
              <p:grpSpPr bwMode="auto">
                <a:xfrm>
                  <a:off x="0" y="0"/>
                  <a:ext cx="613" cy="613"/>
                  <a:chOff x="0" y="0"/>
                  <a:chExt cx="1089" cy="1089"/>
                </a:xfrm>
              </p:grpSpPr>
              <p:sp>
                <p:nvSpPr>
                  <p:cNvPr id="1846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89" cy="108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8466" name="Group 34"/>
                  <p:cNvGrpSpPr/>
                  <p:nvPr/>
                </p:nvGrpSpPr>
                <p:grpSpPr bwMode="auto">
                  <a:xfrm>
                    <a:off x="91" y="30"/>
                    <a:ext cx="908" cy="296"/>
                    <a:chOff x="0" y="0"/>
                    <a:chExt cx="907" cy="295"/>
                  </a:xfrm>
                </p:grpSpPr>
                <p:sp>
                  <p:nvSpPr>
                    <p:cNvPr id="18467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07" cy="2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76"/>
                        </a:cxn>
                        <a:cxn ang="0">
                          <a:pos x="50" y="1462"/>
                        </a:cxn>
                        <a:cxn ang="0">
                          <a:pos x="108" y="1350"/>
                        </a:cxn>
                        <a:cxn ang="0">
                          <a:pos x="170" y="1242"/>
                        </a:cxn>
                        <a:cxn ang="0">
                          <a:pos x="238" y="1138"/>
                        </a:cxn>
                        <a:cxn ang="0">
                          <a:pos x="310" y="1036"/>
                        </a:cxn>
                        <a:cxn ang="0">
                          <a:pos x="386" y="940"/>
                        </a:cxn>
                        <a:cxn ang="0">
                          <a:pos x="468" y="846"/>
                        </a:cxn>
                        <a:cxn ang="0">
                          <a:pos x="552" y="756"/>
                        </a:cxn>
                        <a:cxn ang="0">
                          <a:pos x="642" y="670"/>
                        </a:cxn>
                        <a:cxn ang="0">
                          <a:pos x="736" y="590"/>
                        </a:cxn>
                        <a:cxn ang="0">
                          <a:pos x="834" y="512"/>
                        </a:cxn>
                        <a:cxn ang="0">
                          <a:pos x="934" y="440"/>
                        </a:cxn>
                        <a:cxn ang="0">
                          <a:pos x="1040" y="374"/>
                        </a:cxn>
                        <a:cxn ang="0">
                          <a:pos x="1148" y="312"/>
                        </a:cxn>
                        <a:cxn ang="0">
                          <a:pos x="1258" y="254"/>
                        </a:cxn>
                        <a:cxn ang="0">
                          <a:pos x="1374" y="202"/>
                        </a:cxn>
                        <a:cxn ang="0">
                          <a:pos x="1490" y="156"/>
                        </a:cxn>
                        <a:cxn ang="0">
                          <a:pos x="1610" y="116"/>
                        </a:cxn>
                        <a:cxn ang="0">
                          <a:pos x="1732" y="80"/>
                        </a:cxn>
                        <a:cxn ang="0">
                          <a:pos x="1858" y="52"/>
                        </a:cxn>
                        <a:cxn ang="0">
                          <a:pos x="1984" y="30"/>
                        </a:cxn>
                        <a:cxn ang="0">
                          <a:pos x="2114" y="12"/>
                        </a:cxn>
                        <a:cxn ang="0">
                          <a:pos x="2246" y="2"/>
                        </a:cxn>
                        <a:cxn ang="0">
                          <a:pos x="2378" y="0"/>
                        </a:cxn>
                        <a:cxn ang="0">
                          <a:pos x="2510" y="2"/>
                        </a:cxn>
                        <a:cxn ang="0">
                          <a:pos x="2642" y="12"/>
                        </a:cxn>
                        <a:cxn ang="0">
                          <a:pos x="2772" y="30"/>
                        </a:cxn>
                        <a:cxn ang="0">
                          <a:pos x="2898" y="52"/>
                        </a:cxn>
                        <a:cxn ang="0">
                          <a:pos x="3024" y="80"/>
                        </a:cxn>
                        <a:cxn ang="0">
                          <a:pos x="3146" y="116"/>
                        </a:cxn>
                        <a:cxn ang="0">
                          <a:pos x="3266" y="156"/>
                        </a:cxn>
                        <a:cxn ang="0">
                          <a:pos x="3382" y="202"/>
                        </a:cxn>
                        <a:cxn ang="0">
                          <a:pos x="3498" y="254"/>
                        </a:cxn>
                        <a:cxn ang="0">
                          <a:pos x="3608" y="312"/>
                        </a:cxn>
                        <a:cxn ang="0">
                          <a:pos x="3716" y="374"/>
                        </a:cxn>
                        <a:cxn ang="0">
                          <a:pos x="3822" y="440"/>
                        </a:cxn>
                        <a:cxn ang="0">
                          <a:pos x="3922" y="512"/>
                        </a:cxn>
                        <a:cxn ang="0">
                          <a:pos x="4020" y="590"/>
                        </a:cxn>
                        <a:cxn ang="0">
                          <a:pos x="4114" y="670"/>
                        </a:cxn>
                        <a:cxn ang="0">
                          <a:pos x="4204" y="756"/>
                        </a:cxn>
                        <a:cxn ang="0">
                          <a:pos x="4288" y="846"/>
                        </a:cxn>
                        <a:cxn ang="0">
                          <a:pos x="4370" y="940"/>
                        </a:cxn>
                        <a:cxn ang="0">
                          <a:pos x="4446" y="1036"/>
                        </a:cxn>
                        <a:cxn ang="0">
                          <a:pos x="4518" y="1138"/>
                        </a:cxn>
                        <a:cxn ang="0">
                          <a:pos x="4586" y="1242"/>
                        </a:cxn>
                        <a:cxn ang="0">
                          <a:pos x="4648" y="1350"/>
                        </a:cxn>
                        <a:cxn ang="0">
                          <a:pos x="4706" y="1462"/>
                        </a:cxn>
                        <a:cxn ang="0">
                          <a:pos x="4756" y="1576"/>
                        </a:cxn>
                      </a:cxnLst>
                      <a:rect l="0" t="0" r="r" b="b"/>
                      <a:pathLst>
                        <a:path w="4756" h="1576">
                          <a:moveTo>
                            <a:pt x="0" y="1576"/>
                          </a:moveTo>
                          <a:lnTo>
                            <a:pt x="0" y="1576"/>
                          </a:lnTo>
                          <a:lnTo>
                            <a:pt x="24" y="1518"/>
                          </a:lnTo>
                          <a:lnTo>
                            <a:pt x="50" y="1462"/>
                          </a:lnTo>
                          <a:lnTo>
                            <a:pt x="78" y="1406"/>
                          </a:lnTo>
                          <a:lnTo>
                            <a:pt x="108" y="1350"/>
                          </a:lnTo>
                          <a:lnTo>
                            <a:pt x="138" y="1296"/>
                          </a:lnTo>
                          <a:lnTo>
                            <a:pt x="170" y="1242"/>
                          </a:lnTo>
                          <a:lnTo>
                            <a:pt x="204" y="1190"/>
                          </a:lnTo>
                          <a:lnTo>
                            <a:pt x="238" y="1138"/>
                          </a:lnTo>
                          <a:lnTo>
                            <a:pt x="272" y="1086"/>
                          </a:lnTo>
                          <a:lnTo>
                            <a:pt x="310" y="1036"/>
                          </a:lnTo>
                          <a:lnTo>
                            <a:pt x="348" y="988"/>
                          </a:lnTo>
                          <a:lnTo>
                            <a:pt x="386" y="940"/>
                          </a:lnTo>
                          <a:lnTo>
                            <a:pt x="426" y="892"/>
                          </a:lnTo>
                          <a:lnTo>
                            <a:pt x="468" y="846"/>
                          </a:lnTo>
                          <a:lnTo>
                            <a:pt x="510" y="800"/>
                          </a:lnTo>
                          <a:lnTo>
                            <a:pt x="552" y="756"/>
                          </a:lnTo>
                          <a:lnTo>
                            <a:pt x="596" y="712"/>
                          </a:lnTo>
                          <a:lnTo>
                            <a:pt x="642" y="670"/>
                          </a:lnTo>
                          <a:lnTo>
                            <a:pt x="688" y="630"/>
                          </a:lnTo>
                          <a:lnTo>
                            <a:pt x="736" y="590"/>
                          </a:lnTo>
                          <a:lnTo>
                            <a:pt x="784" y="550"/>
                          </a:lnTo>
                          <a:lnTo>
                            <a:pt x="834" y="512"/>
                          </a:lnTo>
                          <a:lnTo>
                            <a:pt x="884" y="476"/>
                          </a:lnTo>
                          <a:lnTo>
                            <a:pt x="934" y="440"/>
                          </a:lnTo>
                          <a:lnTo>
                            <a:pt x="986" y="406"/>
                          </a:lnTo>
                          <a:lnTo>
                            <a:pt x="1040" y="374"/>
                          </a:lnTo>
                          <a:lnTo>
                            <a:pt x="1092" y="342"/>
                          </a:lnTo>
                          <a:lnTo>
                            <a:pt x="1148" y="312"/>
                          </a:lnTo>
                          <a:lnTo>
                            <a:pt x="1202" y="282"/>
                          </a:lnTo>
                          <a:lnTo>
                            <a:pt x="1258" y="254"/>
                          </a:lnTo>
                          <a:lnTo>
                            <a:pt x="1316" y="228"/>
                          </a:lnTo>
                          <a:lnTo>
                            <a:pt x="1374" y="202"/>
                          </a:lnTo>
                          <a:lnTo>
                            <a:pt x="1432" y="178"/>
                          </a:lnTo>
                          <a:lnTo>
                            <a:pt x="1490" y="156"/>
                          </a:lnTo>
                          <a:lnTo>
                            <a:pt x="1550" y="136"/>
                          </a:lnTo>
                          <a:lnTo>
                            <a:pt x="1610" y="116"/>
                          </a:lnTo>
                          <a:lnTo>
                            <a:pt x="1672" y="98"/>
                          </a:lnTo>
                          <a:lnTo>
                            <a:pt x="1732" y="80"/>
                          </a:lnTo>
                          <a:lnTo>
                            <a:pt x="1794" y="66"/>
                          </a:lnTo>
                          <a:lnTo>
                            <a:pt x="1858" y="52"/>
                          </a:lnTo>
                          <a:lnTo>
                            <a:pt x="1922" y="40"/>
                          </a:lnTo>
                          <a:lnTo>
                            <a:pt x="1984" y="30"/>
                          </a:lnTo>
                          <a:lnTo>
                            <a:pt x="2050" y="20"/>
                          </a:lnTo>
                          <a:lnTo>
                            <a:pt x="2114" y="12"/>
                          </a:lnTo>
                          <a:lnTo>
                            <a:pt x="2180" y="8"/>
                          </a:lnTo>
                          <a:lnTo>
                            <a:pt x="2246" y="2"/>
                          </a:lnTo>
                          <a:lnTo>
                            <a:pt x="2312" y="0"/>
                          </a:lnTo>
                          <a:lnTo>
                            <a:pt x="2378" y="0"/>
                          </a:lnTo>
                          <a:lnTo>
                            <a:pt x="2444" y="0"/>
                          </a:lnTo>
                          <a:lnTo>
                            <a:pt x="2510" y="2"/>
                          </a:lnTo>
                          <a:lnTo>
                            <a:pt x="2576" y="8"/>
                          </a:lnTo>
                          <a:lnTo>
                            <a:pt x="2642" y="12"/>
                          </a:lnTo>
                          <a:lnTo>
                            <a:pt x="2706" y="20"/>
                          </a:lnTo>
                          <a:lnTo>
                            <a:pt x="2772" y="30"/>
                          </a:lnTo>
                          <a:lnTo>
                            <a:pt x="2834" y="40"/>
                          </a:lnTo>
                          <a:lnTo>
                            <a:pt x="2898" y="52"/>
                          </a:lnTo>
                          <a:lnTo>
                            <a:pt x="2962" y="66"/>
                          </a:lnTo>
                          <a:lnTo>
                            <a:pt x="3024" y="80"/>
                          </a:lnTo>
                          <a:lnTo>
                            <a:pt x="3084" y="98"/>
                          </a:lnTo>
                          <a:lnTo>
                            <a:pt x="3146" y="116"/>
                          </a:lnTo>
                          <a:lnTo>
                            <a:pt x="3206" y="136"/>
                          </a:lnTo>
                          <a:lnTo>
                            <a:pt x="3266" y="156"/>
                          </a:lnTo>
                          <a:lnTo>
                            <a:pt x="3324" y="178"/>
                          </a:lnTo>
                          <a:lnTo>
                            <a:pt x="3382" y="202"/>
                          </a:lnTo>
                          <a:lnTo>
                            <a:pt x="3440" y="228"/>
                          </a:lnTo>
                          <a:lnTo>
                            <a:pt x="3498" y="254"/>
                          </a:lnTo>
                          <a:lnTo>
                            <a:pt x="3554" y="282"/>
                          </a:lnTo>
                          <a:lnTo>
                            <a:pt x="3608" y="312"/>
                          </a:lnTo>
                          <a:lnTo>
                            <a:pt x="3664" y="342"/>
                          </a:lnTo>
                          <a:lnTo>
                            <a:pt x="3716" y="374"/>
                          </a:lnTo>
                          <a:lnTo>
                            <a:pt x="3770" y="406"/>
                          </a:lnTo>
                          <a:lnTo>
                            <a:pt x="3822" y="440"/>
                          </a:lnTo>
                          <a:lnTo>
                            <a:pt x="3872" y="476"/>
                          </a:lnTo>
                          <a:lnTo>
                            <a:pt x="3922" y="512"/>
                          </a:lnTo>
                          <a:lnTo>
                            <a:pt x="3972" y="550"/>
                          </a:lnTo>
                          <a:lnTo>
                            <a:pt x="4020" y="590"/>
                          </a:lnTo>
                          <a:lnTo>
                            <a:pt x="4068" y="630"/>
                          </a:lnTo>
                          <a:lnTo>
                            <a:pt x="4114" y="670"/>
                          </a:lnTo>
                          <a:lnTo>
                            <a:pt x="4160" y="712"/>
                          </a:lnTo>
                          <a:lnTo>
                            <a:pt x="4204" y="756"/>
                          </a:lnTo>
                          <a:lnTo>
                            <a:pt x="4246" y="800"/>
                          </a:lnTo>
                          <a:lnTo>
                            <a:pt x="4288" y="846"/>
                          </a:lnTo>
                          <a:lnTo>
                            <a:pt x="4330" y="892"/>
                          </a:lnTo>
                          <a:lnTo>
                            <a:pt x="4370" y="940"/>
                          </a:lnTo>
                          <a:lnTo>
                            <a:pt x="4410" y="988"/>
                          </a:lnTo>
                          <a:lnTo>
                            <a:pt x="4446" y="1036"/>
                          </a:lnTo>
                          <a:lnTo>
                            <a:pt x="4484" y="1086"/>
                          </a:lnTo>
                          <a:lnTo>
                            <a:pt x="4518" y="1138"/>
                          </a:lnTo>
                          <a:lnTo>
                            <a:pt x="4552" y="1190"/>
                          </a:lnTo>
                          <a:lnTo>
                            <a:pt x="4586" y="1242"/>
                          </a:lnTo>
                          <a:lnTo>
                            <a:pt x="4618" y="1296"/>
                          </a:lnTo>
                          <a:lnTo>
                            <a:pt x="4648" y="1350"/>
                          </a:lnTo>
                          <a:lnTo>
                            <a:pt x="4678" y="1406"/>
                          </a:lnTo>
                          <a:lnTo>
                            <a:pt x="4706" y="1462"/>
                          </a:lnTo>
                          <a:lnTo>
                            <a:pt x="4732" y="1518"/>
                          </a:lnTo>
                          <a:lnTo>
                            <a:pt x="4756" y="1576"/>
                          </a:lnTo>
                          <a:lnTo>
                            <a:pt x="0" y="1576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8468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" y="0"/>
                      <a:ext cx="227" cy="204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9525">
                      <a:noFill/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 b="1" i="1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sym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8469" name="Text Box 37"/>
                <p:cNvSpPr>
                  <a:spLocks noChangeArrowheads="1"/>
                </p:cNvSpPr>
                <p:nvPr/>
              </p:nvSpPr>
              <p:spPr bwMode="auto">
                <a:xfrm>
                  <a:off x="68" y="169"/>
                  <a:ext cx="47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zh-CN">
                      <a:latin typeface="微软雅黑" pitchFamily="34" charset="-122"/>
                      <a:ea typeface="微软雅黑" pitchFamily="34" charset="-122"/>
                    </a:rPr>
                    <a:t>Offer</a:t>
                  </a: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8470" name="Group 38"/>
            <p:cNvGrpSpPr/>
            <p:nvPr/>
          </p:nvGrpSpPr>
          <p:grpSpPr bwMode="auto">
            <a:xfrm>
              <a:off x="5327651" y="1044575"/>
              <a:ext cx="974725" cy="1114425"/>
              <a:chOff x="0" y="0"/>
              <a:chExt cx="614" cy="702"/>
            </a:xfrm>
          </p:grpSpPr>
          <p:sp>
            <p:nvSpPr>
              <p:cNvPr id="18471" name="Oval 39"/>
              <p:cNvSpPr>
                <a:spLocks noChangeArrowheads="1"/>
              </p:cNvSpPr>
              <p:nvPr/>
            </p:nvSpPr>
            <p:spPr bwMode="auto">
              <a:xfrm>
                <a:off x="0" y="498"/>
                <a:ext cx="590" cy="20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72" name="Group 40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613" cy="613"/>
              </a:xfrm>
            </p:grpSpPr>
            <p:grpSp>
              <p:nvGrpSpPr>
                <p:cNvPr id="18473" name="Group 41"/>
                <p:cNvGrpSpPr/>
                <p:nvPr/>
              </p:nvGrpSpPr>
              <p:grpSpPr bwMode="auto">
                <a:xfrm>
                  <a:off x="0" y="0"/>
                  <a:ext cx="613" cy="613"/>
                  <a:chOff x="0" y="0"/>
                  <a:chExt cx="1089" cy="1089"/>
                </a:xfrm>
              </p:grpSpPr>
              <p:sp>
                <p:nvSpPr>
                  <p:cNvPr id="1847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89" cy="1089"/>
                  </a:xfrm>
                  <a:prstGeom prst="ellipse">
                    <a:avLst/>
                  </a:prstGeom>
                  <a:solidFill>
                    <a:srgbClr val="9E9E9E"/>
                  </a:soli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8475" name="Group 43"/>
                  <p:cNvGrpSpPr/>
                  <p:nvPr/>
                </p:nvGrpSpPr>
                <p:grpSpPr bwMode="auto">
                  <a:xfrm>
                    <a:off x="91" y="30"/>
                    <a:ext cx="908" cy="296"/>
                    <a:chOff x="0" y="0"/>
                    <a:chExt cx="907" cy="295"/>
                  </a:xfrm>
                </p:grpSpPr>
                <p:sp>
                  <p:nvSpPr>
                    <p:cNvPr id="18476" name="Freeform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907" cy="2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76"/>
                        </a:cxn>
                        <a:cxn ang="0">
                          <a:pos x="50" y="1462"/>
                        </a:cxn>
                        <a:cxn ang="0">
                          <a:pos x="108" y="1350"/>
                        </a:cxn>
                        <a:cxn ang="0">
                          <a:pos x="170" y="1242"/>
                        </a:cxn>
                        <a:cxn ang="0">
                          <a:pos x="238" y="1138"/>
                        </a:cxn>
                        <a:cxn ang="0">
                          <a:pos x="310" y="1036"/>
                        </a:cxn>
                        <a:cxn ang="0">
                          <a:pos x="386" y="940"/>
                        </a:cxn>
                        <a:cxn ang="0">
                          <a:pos x="468" y="846"/>
                        </a:cxn>
                        <a:cxn ang="0">
                          <a:pos x="552" y="756"/>
                        </a:cxn>
                        <a:cxn ang="0">
                          <a:pos x="642" y="670"/>
                        </a:cxn>
                        <a:cxn ang="0">
                          <a:pos x="736" y="590"/>
                        </a:cxn>
                        <a:cxn ang="0">
                          <a:pos x="834" y="512"/>
                        </a:cxn>
                        <a:cxn ang="0">
                          <a:pos x="934" y="440"/>
                        </a:cxn>
                        <a:cxn ang="0">
                          <a:pos x="1040" y="374"/>
                        </a:cxn>
                        <a:cxn ang="0">
                          <a:pos x="1148" y="312"/>
                        </a:cxn>
                        <a:cxn ang="0">
                          <a:pos x="1258" y="254"/>
                        </a:cxn>
                        <a:cxn ang="0">
                          <a:pos x="1374" y="202"/>
                        </a:cxn>
                        <a:cxn ang="0">
                          <a:pos x="1490" y="156"/>
                        </a:cxn>
                        <a:cxn ang="0">
                          <a:pos x="1610" y="116"/>
                        </a:cxn>
                        <a:cxn ang="0">
                          <a:pos x="1732" y="80"/>
                        </a:cxn>
                        <a:cxn ang="0">
                          <a:pos x="1858" y="52"/>
                        </a:cxn>
                        <a:cxn ang="0">
                          <a:pos x="1984" y="30"/>
                        </a:cxn>
                        <a:cxn ang="0">
                          <a:pos x="2114" y="12"/>
                        </a:cxn>
                        <a:cxn ang="0">
                          <a:pos x="2246" y="2"/>
                        </a:cxn>
                        <a:cxn ang="0">
                          <a:pos x="2378" y="0"/>
                        </a:cxn>
                        <a:cxn ang="0">
                          <a:pos x="2510" y="2"/>
                        </a:cxn>
                        <a:cxn ang="0">
                          <a:pos x="2642" y="12"/>
                        </a:cxn>
                        <a:cxn ang="0">
                          <a:pos x="2772" y="30"/>
                        </a:cxn>
                        <a:cxn ang="0">
                          <a:pos x="2898" y="52"/>
                        </a:cxn>
                        <a:cxn ang="0">
                          <a:pos x="3024" y="80"/>
                        </a:cxn>
                        <a:cxn ang="0">
                          <a:pos x="3146" y="116"/>
                        </a:cxn>
                        <a:cxn ang="0">
                          <a:pos x="3266" y="156"/>
                        </a:cxn>
                        <a:cxn ang="0">
                          <a:pos x="3382" y="202"/>
                        </a:cxn>
                        <a:cxn ang="0">
                          <a:pos x="3498" y="254"/>
                        </a:cxn>
                        <a:cxn ang="0">
                          <a:pos x="3608" y="312"/>
                        </a:cxn>
                        <a:cxn ang="0">
                          <a:pos x="3716" y="374"/>
                        </a:cxn>
                        <a:cxn ang="0">
                          <a:pos x="3822" y="440"/>
                        </a:cxn>
                        <a:cxn ang="0">
                          <a:pos x="3922" y="512"/>
                        </a:cxn>
                        <a:cxn ang="0">
                          <a:pos x="4020" y="590"/>
                        </a:cxn>
                        <a:cxn ang="0">
                          <a:pos x="4114" y="670"/>
                        </a:cxn>
                        <a:cxn ang="0">
                          <a:pos x="4204" y="756"/>
                        </a:cxn>
                        <a:cxn ang="0">
                          <a:pos x="4288" y="846"/>
                        </a:cxn>
                        <a:cxn ang="0">
                          <a:pos x="4370" y="940"/>
                        </a:cxn>
                        <a:cxn ang="0">
                          <a:pos x="4446" y="1036"/>
                        </a:cxn>
                        <a:cxn ang="0">
                          <a:pos x="4518" y="1138"/>
                        </a:cxn>
                        <a:cxn ang="0">
                          <a:pos x="4586" y="1242"/>
                        </a:cxn>
                        <a:cxn ang="0">
                          <a:pos x="4648" y="1350"/>
                        </a:cxn>
                        <a:cxn ang="0">
                          <a:pos x="4706" y="1462"/>
                        </a:cxn>
                        <a:cxn ang="0">
                          <a:pos x="4756" y="1576"/>
                        </a:cxn>
                      </a:cxnLst>
                      <a:rect l="0" t="0" r="r" b="b"/>
                      <a:pathLst>
                        <a:path w="4756" h="1576">
                          <a:moveTo>
                            <a:pt x="0" y="1576"/>
                          </a:moveTo>
                          <a:lnTo>
                            <a:pt x="0" y="1576"/>
                          </a:lnTo>
                          <a:lnTo>
                            <a:pt x="24" y="1518"/>
                          </a:lnTo>
                          <a:lnTo>
                            <a:pt x="50" y="1462"/>
                          </a:lnTo>
                          <a:lnTo>
                            <a:pt x="78" y="1406"/>
                          </a:lnTo>
                          <a:lnTo>
                            <a:pt x="108" y="1350"/>
                          </a:lnTo>
                          <a:lnTo>
                            <a:pt x="138" y="1296"/>
                          </a:lnTo>
                          <a:lnTo>
                            <a:pt x="170" y="1242"/>
                          </a:lnTo>
                          <a:lnTo>
                            <a:pt x="204" y="1190"/>
                          </a:lnTo>
                          <a:lnTo>
                            <a:pt x="238" y="1138"/>
                          </a:lnTo>
                          <a:lnTo>
                            <a:pt x="272" y="1086"/>
                          </a:lnTo>
                          <a:lnTo>
                            <a:pt x="310" y="1036"/>
                          </a:lnTo>
                          <a:lnTo>
                            <a:pt x="348" y="988"/>
                          </a:lnTo>
                          <a:lnTo>
                            <a:pt x="386" y="940"/>
                          </a:lnTo>
                          <a:lnTo>
                            <a:pt x="426" y="892"/>
                          </a:lnTo>
                          <a:lnTo>
                            <a:pt x="468" y="846"/>
                          </a:lnTo>
                          <a:lnTo>
                            <a:pt x="510" y="800"/>
                          </a:lnTo>
                          <a:lnTo>
                            <a:pt x="552" y="756"/>
                          </a:lnTo>
                          <a:lnTo>
                            <a:pt x="596" y="712"/>
                          </a:lnTo>
                          <a:lnTo>
                            <a:pt x="642" y="670"/>
                          </a:lnTo>
                          <a:lnTo>
                            <a:pt x="688" y="630"/>
                          </a:lnTo>
                          <a:lnTo>
                            <a:pt x="736" y="590"/>
                          </a:lnTo>
                          <a:lnTo>
                            <a:pt x="784" y="550"/>
                          </a:lnTo>
                          <a:lnTo>
                            <a:pt x="834" y="512"/>
                          </a:lnTo>
                          <a:lnTo>
                            <a:pt x="884" y="476"/>
                          </a:lnTo>
                          <a:lnTo>
                            <a:pt x="934" y="440"/>
                          </a:lnTo>
                          <a:lnTo>
                            <a:pt x="986" y="406"/>
                          </a:lnTo>
                          <a:lnTo>
                            <a:pt x="1040" y="374"/>
                          </a:lnTo>
                          <a:lnTo>
                            <a:pt x="1092" y="342"/>
                          </a:lnTo>
                          <a:lnTo>
                            <a:pt x="1148" y="312"/>
                          </a:lnTo>
                          <a:lnTo>
                            <a:pt x="1202" y="282"/>
                          </a:lnTo>
                          <a:lnTo>
                            <a:pt x="1258" y="254"/>
                          </a:lnTo>
                          <a:lnTo>
                            <a:pt x="1316" y="228"/>
                          </a:lnTo>
                          <a:lnTo>
                            <a:pt x="1374" y="202"/>
                          </a:lnTo>
                          <a:lnTo>
                            <a:pt x="1432" y="178"/>
                          </a:lnTo>
                          <a:lnTo>
                            <a:pt x="1490" y="156"/>
                          </a:lnTo>
                          <a:lnTo>
                            <a:pt x="1550" y="136"/>
                          </a:lnTo>
                          <a:lnTo>
                            <a:pt x="1610" y="116"/>
                          </a:lnTo>
                          <a:lnTo>
                            <a:pt x="1672" y="98"/>
                          </a:lnTo>
                          <a:lnTo>
                            <a:pt x="1732" y="80"/>
                          </a:lnTo>
                          <a:lnTo>
                            <a:pt x="1794" y="66"/>
                          </a:lnTo>
                          <a:lnTo>
                            <a:pt x="1858" y="52"/>
                          </a:lnTo>
                          <a:lnTo>
                            <a:pt x="1922" y="40"/>
                          </a:lnTo>
                          <a:lnTo>
                            <a:pt x="1984" y="30"/>
                          </a:lnTo>
                          <a:lnTo>
                            <a:pt x="2050" y="20"/>
                          </a:lnTo>
                          <a:lnTo>
                            <a:pt x="2114" y="12"/>
                          </a:lnTo>
                          <a:lnTo>
                            <a:pt x="2180" y="8"/>
                          </a:lnTo>
                          <a:lnTo>
                            <a:pt x="2246" y="2"/>
                          </a:lnTo>
                          <a:lnTo>
                            <a:pt x="2312" y="0"/>
                          </a:lnTo>
                          <a:lnTo>
                            <a:pt x="2378" y="0"/>
                          </a:lnTo>
                          <a:lnTo>
                            <a:pt x="2444" y="0"/>
                          </a:lnTo>
                          <a:lnTo>
                            <a:pt x="2510" y="2"/>
                          </a:lnTo>
                          <a:lnTo>
                            <a:pt x="2576" y="8"/>
                          </a:lnTo>
                          <a:lnTo>
                            <a:pt x="2642" y="12"/>
                          </a:lnTo>
                          <a:lnTo>
                            <a:pt x="2706" y="20"/>
                          </a:lnTo>
                          <a:lnTo>
                            <a:pt x="2772" y="30"/>
                          </a:lnTo>
                          <a:lnTo>
                            <a:pt x="2834" y="40"/>
                          </a:lnTo>
                          <a:lnTo>
                            <a:pt x="2898" y="52"/>
                          </a:lnTo>
                          <a:lnTo>
                            <a:pt x="2962" y="66"/>
                          </a:lnTo>
                          <a:lnTo>
                            <a:pt x="3024" y="80"/>
                          </a:lnTo>
                          <a:lnTo>
                            <a:pt x="3084" y="98"/>
                          </a:lnTo>
                          <a:lnTo>
                            <a:pt x="3146" y="116"/>
                          </a:lnTo>
                          <a:lnTo>
                            <a:pt x="3206" y="136"/>
                          </a:lnTo>
                          <a:lnTo>
                            <a:pt x="3266" y="156"/>
                          </a:lnTo>
                          <a:lnTo>
                            <a:pt x="3324" y="178"/>
                          </a:lnTo>
                          <a:lnTo>
                            <a:pt x="3382" y="202"/>
                          </a:lnTo>
                          <a:lnTo>
                            <a:pt x="3440" y="228"/>
                          </a:lnTo>
                          <a:lnTo>
                            <a:pt x="3498" y="254"/>
                          </a:lnTo>
                          <a:lnTo>
                            <a:pt x="3554" y="282"/>
                          </a:lnTo>
                          <a:lnTo>
                            <a:pt x="3608" y="312"/>
                          </a:lnTo>
                          <a:lnTo>
                            <a:pt x="3664" y="342"/>
                          </a:lnTo>
                          <a:lnTo>
                            <a:pt x="3716" y="374"/>
                          </a:lnTo>
                          <a:lnTo>
                            <a:pt x="3770" y="406"/>
                          </a:lnTo>
                          <a:lnTo>
                            <a:pt x="3822" y="440"/>
                          </a:lnTo>
                          <a:lnTo>
                            <a:pt x="3872" y="476"/>
                          </a:lnTo>
                          <a:lnTo>
                            <a:pt x="3922" y="512"/>
                          </a:lnTo>
                          <a:lnTo>
                            <a:pt x="3972" y="550"/>
                          </a:lnTo>
                          <a:lnTo>
                            <a:pt x="4020" y="590"/>
                          </a:lnTo>
                          <a:lnTo>
                            <a:pt x="4068" y="630"/>
                          </a:lnTo>
                          <a:lnTo>
                            <a:pt x="4114" y="670"/>
                          </a:lnTo>
                          <a:lnTo>
                            <a:pt x="4160" y="712"/>
                          </a:lnTo>
                          <a:lnTo>
                            <a:pt x="4204" y="756"/>
                          </a:lnTo>
                          <a:lnTo>
                            <a:pt x="4246" y="800"/>
                          </a:lnTo>
                          <a:lnTo>
                            <a:pt x="4288" y="846"/>
                          </a:lnTo>
                          <a:lnTo>
                            <a:pt x="4330" y="892"/>
                          </a:lnTo>
                          <a:lnTo>
                            <a:pt x="4370" y="940"/>
                          </a:lnTo>
                          <a:lnTo>
                            <a:pt x="4410" y="988"/>
                          </a:lnTo>
                          <a:lnTo>
                            <a:pt x="4446" y="1036"/>
                          </a:lnTo>
                          <a:lnTo>
                            <a:pt x="4484" y="1086"/>
                          </a:lnTo>
                          <a:lnTo>
                            <a:pt x="4518" y="1138"/>
                          </a:lnTo>
                          <a:lnTo>
                            <a:pt x="4552" y="1190"/>
                          </a:lnTo>
                          <a:lnTo>
                            <a:pt x="4586" y="1242"/>
                          </a:lnTo>
                          <a:lnTo>
                            <a:pt x="4618" y="1296"/>
                          </a:lnTo>
                          <a:lnTo>
                            <a:pt x="4648" y="1350"/>
                          </a:lnTo>
                          <a:lnTo>
                            <a:pt x="4678" y="1406"/>
                          </a:lnTo>
                          <a:lnTo>
                            <a:pt x="4706" y="1462"/>
                          </a:lnTo>
                          <a:lnTo>
                            <a:pt x="4732" y="1518"/>
                          </a:lnTo>
                          <a:lnTo>
                            <a:pt x="4756" y="1576"/>
                          </a:lnTo>
                          <a:lnTo>
                            <a:pt x="0" y="1576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8477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" y="0"/>
                      <a:ext cx="227" cy="204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9525">
                      <a:noFill/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 b="1" i="1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sym typeface="微软雅黑" panose="020B0503020204020204" pitchFamily="34" charset="-122"/>
                      </a:endParaRPr>
                    </a:p>
                  </p:txBody>
                </p:sp>
              </p:grpSp>
            </p:grpSp>
            <p:sp>
              <p:nvSpPr>
                <p:cNvPr id="18478" name="Text Box 46"/>
                <p:cNvSpPr>
                  <a:spLocks noChangeArrowheads="1"/>
                </p:cNvSpPr>
                <p:nvPr/>
              </p:nvSpPr>
              <p:spPr bwMode="auto">
                <a:xfrm>
                  <a:off x="99" y="169"/>
                  <a:ext cx="40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zh-CN" altLang="en-US" b="1">
                      <a:solidFill>
                        <a:srgbClr val="002060"/>
                      </a:solidFill>
                      <a:latin typeface="微软雅黑" pitchFamily="34" charset="-122"/>
                      <a:ea typeface="微软雅黑" pitchFamily="34" charset="-122"/>
                    </a:rPr>
                    <a:t>复试</a:t>
                  </a:r>
                </a:p>
              </p:txBody>
            </p:sp>
          </p:grpSp>
        </p:grpSp>
        <p:sp>
          <p:nvSpPr>
            <p:cNvPr id="18479" name="AutoShape 47"/>
            <p:cNvSpPr>
              <a:spLocks noChangeArrowheads="1"/>
            </p:cNvSpPr>
            <p:nvPr/>
          </p:nvSpPr>
          <p:spPr bwMode="auto">
            <a:xfrm rot="-6300000">
              <a:off x="3779838" y="1979613"/>
              <a:ext cx="749300" cy="749300"/>
            </a:xfrm>
            <a:custGeom>
              <a:avLst/>
              <a:gdLst/>
              <a:ahLst/>
              <a:cxnLst>
                <a:cxn ang="0">
                  <a:pos x="16200" y="10800"/>
                </a:cxn>
                <a:cxn ang="0">
                  <a:pos x="10800" y="5400"/>
                </a:cxn>
                <a:cxn ang="0">
                  <a:pos x="9799" y="5493"/>
                </a:cxn>
                <a:cxn ang="0">
                  <a:pos x="8799" y="186"/>
                </a:cxn>
                <a:cxn ang="0">
                  <a:pos x="10800" y="0"/>
                </a:cxn>
                <a:cxn ang="0">
                  <a:pos x="21600" y="10799"/>
                </a:cxn>
                <a:cxn ang="0">
                  <a:pos x="21600" y="10800"/>
                </a:cxn>
                <a:cxn ang="0">
                  <a:pos x="24300" y="10800"/>
                </a:cxn>
                <a:cxn ang="0">
                  <a:pos x="18900" y="16200"/>
                </a:cxn>
                <a:cxn ang="0">
                  <a:pos x="13500" y="10800"/>
                </a:cxn>
                <a:cxn ang="0">
                  <a:pos x="16200" y="10800"/>
                </a:cxn>
              </a:cxnLst>
              <a:rect l="0" t="0" r="r" b="b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464" y="5399"/>
                    <a:pt x="10129" y="5431"/>
                    <a:pt x="9799" y="5493"/>
                  </a:cubicBezTo>
                  <a:lnTo>
                    <a:pt x="8799" y="186"/>
                  </a:lnTo>
                  <a:cubicBezTo>
                    <a:pt x="9459" y="62"/>
                    <a:pt x="10128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80" name="AutoShape 48"/>
            <p:cNvSpPr>
              <a:spLocks noChangeArrowheads="1"/>
            </p:cNvSpPr>
            <p:nvPr/>
          </p:nvSpPr>
          <p:spPr bwMode="auto">
            <a:xfrm rot="-6300000">
              <a:off x="4464051" y="971550"/>
              <a:ext cx="749300" cy="749300"/>
            </a:xfrm>
            <a:custGeom>
              <a:avLst/>
              <a:gdLst/>
              <a:ahLst/>
              <a:cxnLst>
                <a:cxn ang="0">
                  <a:pos x="16200" y="10800"/>
                </a:cxn>
                <a:cxn ang="0">
                  <a:pos x="10800" y="5400"/>
                </a:cxn>
                <a:cxn ang="0">
                  <a:pos x="9799" y="5493"/>
                </a:cxn>
                <a:cxn ang="0">
                  <a:pos x="8799" y="186"/>
                </a:cxn>
                <a:cxn ang="0">
                  <a:pos x="10800" y="0"/>
                </a:cxn>
                <a:cxn ang="0">
                  <a:pos x="21600" y="10799"/>
                </a:cxn>
                <a:cxn ang="0">
                  <a:pos x="21600" y="10800"/>
                </a:cxn>
                <a:cxn ang="0">
                  <a:pos x="24300" y="10800"/>
                </a:cxn>
                <a:cxn ang="0">
                  <a:pos x="18900" y="16200"/>
                </a:cxn>
                <a:cxn ang="0">
                  <a:pos x="13500" y="10800"/>
                </a:cxn>
                <a:cxn ang="0">
                  <a:pos x="16200" y="10800"/>
                </a:cxn>
              </a:cxnLst>
              <a:rect l="0" t="0" r="r" b="b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464" y="5399"/>
                    <a:pt x="10129" y="5431"/>
                    <a:pt x="9799" y="5493"/>
                  </a:cubicBezTo>
                  <a:lnTo>
                    <a:pt x="8799" y="186"/>
                  </a:lnTo>
                  <a:cubicBezTo>
                    <a:pt x="9459" y="62"/>
                    <a:pt x="10128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A5002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 rot="-6300000">
              <a:off x="3059113" y="2987675"/>
              <a:ext cx="749300" cy="749300"/>
            </a:xfrm>
            <a:custGeom>
              <a:avLst/>
              <a:gdLst/>
              <a:ahLst/>
              <a:cxnLst>
                <a:cxn ang="0">
                  <a:pos x="16200" y="10800"/>
                </a:cxn>
                <a:cxn ang="0">
                  <a:pos x="10800" y="5400"/>
                </a:cxn>
                <a:cxn ang="0">
                  <a:pos x="9799" y="5493"/>
                </a:cxn>
                <a:cxn ang="0">
                  <a:pos x="8799" y="186"/>
                </a:cxn>
                <a:cxn ang="0">
                  <a:pos x="10800" y="0"/>
                </a:cxn>
                <a:cxn ang="0">
                  <a:pos x="21600" y="10799"/>
                </a:cxn>
                <a:cxn ang="0">
                  <a:pos x="21600" y="10800"/>
                </a:cxn>
                <a:cxn ang="0">
                  <a:pos x="24300" y="10800"/>
                </a:cxn>
                <a:cxn ang="0">
                  <a:pos x="18900" y="16200"/>
                </a:cxn>
                <a:cxn ang="0">
                  <a:pos x="13500" y="10800"/>
                </a:cxn>
                <a:cxn ang="0">
                  <a:pos x="16200" y="10800"/>
                </a:cxn>
              </a:cxnLst>
              <a:rect l="0" t="0" r="r" b="b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464" y="5399"/>
                    <a:pt x="10129" y="5431"/>
                    <a:pt x="9799" y="5493"/>
                  </a:cubicBezTo>
                  <a:lnTo>
                    <a:pt x="8799" y="186"/>
                  </a:lnTo>
                  <a:cubicBezTo>
                    <a:pt x="9459" y="62"/>
                    <a:pt x="10128" y="-1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0" y="754063"/>
              <a:ext cx="2974911" cy="3168650"/>
            </a:xfrm>
            <a:prstGeom prst="roundRect">
              <a:avLst>
                <a:gd name="adj" fmla="val 5528"/>
              </a:avLst>
            </a:prstGeom>
            <a:solidFill>
              <a:srgbClr val="0070C0">
                <a:alpha val="14117"/>
              </a:srgbClr>
            </a:solidFill>
            <a:ln w="19050" cap="rnd">
              <a:solidFill>
                <a:srgbClr val="9E9E9E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b="1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8483" name="Group 51"/>
            <p:cNvGrpSpPr/>
            <p:nvPr/>
          </p:nvGrpSpPr>
          <p:grpSpPr bwMode="auto">
            <a:xfrm>
              <a:off x="188913" y="1185863"/>
              <a:ext cx="407988" cy="466725"/>
              <a:chOff x="0" y="0"/>
              <a:chExt cx="614" cy="702"/>
            </a:xfrm>
          </p:grpSpPr>
          <p:sp>
            <p:nvSpPr>
              <p:cNvPr id="18484" name="Oval 52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85" name="Group 53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1089" cy="1089"/>
              </a:xfrm>
            </p:grpSpPr>
            <p:sp>
              <p:nvSpPr>
                <p:cNvPr id="18486" name="Oval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9" cy="1089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18487" name="Group 55"/>
                <p:cNvGrpSpPr/>
                <p:nvPr/>
              </p:nvGrpSpPr>
              <p:grpSpPr bwMode="auto">
                <a:xfrm>
                  <a:off x="91" y="31"/>
                  <a:ext cx="908" cy="296"/>
                  <a:chOff x="0" y="0"/>
                  <a:chExt cx="907" cy="295"/>
                </a:xfrm>
              </p:grpSpPr>
              <p:sp>
                <p:nvSpPr>
                  <p:cNvPr id="18488" name="Freeform 56"/>
                  <p:cNvSpPr>
                    <a:spLocks noChangeArrowheads="1"/>
                  </p:cNvSpPr>
                  <p:nvPr/>
                </p:nvSpPr>
                <p:spPr bwMode="auto">
                  <a:xfrm>
                    <a:off x="-8" y="0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642" y="670"/>
                      </a:cxn>
                      <a:cxn ang="0">
                        <a:pos x="736" y="590"/>
                      </a:cxn>
                      <a:cxn ang="0">
                        <a:pos x="834" y="512"/>
                      </a:cxn>
                      <a:cxn ang="0">
                        <a:pos x="934" y="440"/>
                      </a:cxn>
                      <a:cxn ang="0">
                        <a:pos x="1040" y="374"/>
                      </a:cxn>
                      <a:cxn ang="0">
                        <a:pos x="1148" y="312"/>
                      </a:cxn>
                      <a:cxn ang="0">
                        <a:pos x="1258" y="254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510" y="2"/>
                      </a:cxn>
                      <a:cxn ang="0">
                        <a:pos x="2642" y="12"/>
                      </a:cxn>
                      <a:cxn ang="0">
                        <a:pos x="2772" y="30"/>
                      </a:cxn>
                      <a:cxn ang="0">
                        <a:pos x="2898" y="52"/>
                      </a:cxn>
                      <a:cxn ang="0">
                        <a:pos x="3024" y="80"/>
                      </a:cxn>
                      <a:cxn ang="0">
                        <a:pos x="3146" y="116"/>
                      </a:cxn>
                      <a:cxn ang="0">
                        <a:pos x="3266" y="156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88" y="846"/>
                      </a:cxn>
                      <a:cxn ang="0">
                        <a:pos x="4370" y="940"/>
                      </a:cxn>
                      <a:cxn ang="0">
                        <a:pos x="4446" y="1036"/>
                      </a:cxn>
                      <a:cxn ang="0">
                        <a:pos x="4518" y="1138"/>
                      </a:cxn>
                      <a:cxn ang="0">
                        <a:pos x="4586" y="1242"/>
                      </a:cxn>
                      <a:cxn ang="0">
                        <a:pos x="4648" y="1350"/>
                      </a:cxn>
                      <a:cxn ang="0">
                        <a:pos x="4706" y="1462"/>
                      </a:cxn>
                      <a:cxn ang="0">
                        <a:pos x="4756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48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0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8490" name="Group 58"/>
            <p:cNvGrpSpPr/>
            <p:nvPr/>
          </p:nvGrpSpPr>
          <p:grpSpPr bwMode="auto">
            <a:xfrm>
              <a:off x="188913" y="2087563"/>
              <a:ext cx="407988" cy="466725"/>
              <a:chOff x="0" y="0"/>
              <a:chExt cx="614" cy="702"/>
            </a:xfrm>
          </p:grpSpPr>
          <p:sp>
            <p:nvSpPr>
              <p:cNvPr id="18491" name="Oval 59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92" name="Group 60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1089" cy="1089"/>
              </a:xfrm>
            </p:grpSpPr>
            <p:sp>
              <p:nvSpPr>
                <p:cNvPr id="18493" name="Oval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9" cy="1089"/>
                </a:xfrm>
                <a:prstGeom prst="ellipse">
                  <a:avLst/>
                </a:prstGeom>
                <a:solidFill>
                  <a:srgbClr val="9E9E9E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18494" name="Group 62"/>
                <p:cNvGrpSpPr/>
                <p:nvPr/>
              </p:nvGrpSpPr>
              <p:grpSpPr bwMode="auto">
                <a:xfrm>
                  <a:off x="91" y="31"/>
                  <a:ext cx="908" cy="296"/>
                  <a:chOff x="0" y="0"/>
                  <a:chExt cx="907" cy="295"/>
                </a:xfrm>
              </p:grpSpPr>
              <p:sp>
                <p:nvSpPr>
                  <p:cNvPr id="18495" name="Freeform 63"/>
                  <p:cNvSpPr>
                    <a:spLocks noChangeArrowheads="1"/>
                  </p:cNvSpPr>
                  <p:nvPr/>
                </p:nvSpPr>
                <p:spPr bwMode="auto">
                  <a:xfrm>
                    <a:off x="-8" y="0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642" y="670"/>
                      </a:cxn>
                      <a:cxn ang="0">
                        <a:pos x="736" y="590"/>
                      </a:cxn>
                      <a:cxn ang="0">
                        <a:pos x="834" y="512"/>
                      </a:cxn>
                      <a:cxn ang="0">
                        <a:pos x="934" y="440"/>
                      </a:cxn>
                      <a:cxn ang="0">
                        <a:pos x="1040" y="374"/>
                      </a:cxn>
                      <a:cxn ang="0">
                        <a:pos x="1148" y="312"/>
                      </a:cxn>
                      <a:cxn ang="0">
                        <a:pos x="1258" y="254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510" y="2"/>
                      </a:cxn>
                      <a:cxn ang="0">
                        <a:pos x="2642" y="12"/>
                      </a:cxn>
                      <a:cxn ang="0">
                        <a:pos x="2772" y="30"/>
                      </a:cxn>
                      <a:cxn ang="0">
                        <a:pos x="2898" y="52"/>
                      </a:cxn>
                      <a:cxn ang="0">
                        <a:pos x="3024" y="80"/>
                      </a:cxn>
                      <a:cxn ang="0">
                        <a:pos x="3146" y="116"/>
                      </a:cxn>
                      <a:cxn ang="0">
                        <a:pos x="3266" y="156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88" y="846"/>
                      </a:cxn>
                      <a:cxn ang="0">
                        <a:pos x="4370" y="940"/>
                      </a:cxn>
                      <a:cxn ang="0">
                        <a:pos x="4446" y="1036"/>
                      </a:cxn>
                      <a:cxn ang="0">
                        <a:pos x="4518" y="1138"/>
                      </a:cxn>
                      <a:cxn ang="0">
                        <a:pos x="4586" y="1242"/>
                      </a:cxn>
                      <a:cxn ang="0">
                        <a:pos x="4648" y="1350"/>
                      </a:cxn>
                      <a:cxn ang="0">
                        <a:pos x="4706" y="1462"/>
                      </a:cxn>
                      <a:cxn ang="0">
                        <a:pos x="4756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49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0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18497" name="Group 65"/>
            <p:cNvGrpSpPr/>
            <p:nvPr/>
          </p:nvGrpSpPr>
          <p:grpSpPr bwMode="auto">
            <a:xfrm>
              <a:off x="179388" y="2914650"/>
              <a:ext cx="407988" cy="466725"/>
              <a:chOff x="0" y="0"/>
              <a:chExt cx="614" cy="702"/>
            </a:xfrm>
          </p:grpSpPr>
          <p:sp>
            <p:nvSpPr>
              <p:cNvPr id="18498" name="Oval 66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90" cy="20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 b="1" i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8499" name="Group 67"/>
              <p:cNvGrpSpPr/>
              <p:nvPr/>
            </p:nvGrpSpPr>
            <p:grpSpPr bwMode="auto">
              <a:xfrm>
                <a:off x="1" y="0"/>
                <a:ext cx="613" cy="613"/>
                <a:chOff x="0" y="0"/>
                <a:chExt cx="1089" cy="1089"/>
              </a:xfrm>
            </p:grpSpPr>
            <p:sp>
              <p:nvSpPr>
                <p:cNvPr id="18500" name="Oval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89" cy="1089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 b="1" i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微软雅黑" panose="020B0503020204020204" pitchFamily="34" charset="-122"/>
                  </a:endParaRPr>
                </a:p>
              </p:txBody>
            </p:sp>
            <p:grpSp>
              <p:nvGrpSpPr>
                <p:cNvPr id="18501" name="Group 69"/>
                <p:cNvGrpSpPr/>
                <p:nvPr/>
              </p:nvGrpSpPr>
              <p:grpSpPr bwMode="auto">
                <a:xfrm>
                  <a:off x="91" y="30"/>
                  <a:ext cx="908" cy="296"/>
                  <a:chOff x="0" y="0"/>
                  <a:chExt cx="907" cy="295"/>
                </a:xfrm>
              </p:grpSpPr>
              <p:sp>
                <p:nvSpPr>
                  <p:cNvPr id="18502" name="Freeform 70"/>
                  <p:cNvSpPr>
                    <a:spLocks noChangeArrowheads="1"/>
                  </p:cNvSpPr>
                  <p:nvPr/>
                </p:nvSpPr>
                <p:spPr bwMode="auto">
                  <a:xfrm>
                    <a:off x="-8" y="0"/>
                    <a:ext cx="916" cy="296"/>
                  </a:xfrm>
                  <a:custGeom>
                    <a:avLst/>
                    <a:gdLst/>
                    <a:ahLst/>
                    <a:cxnLst>
                      <a:cxn ang="0">
                        <a:pos x="0" y="1576"/>
                      </a:cxn>
                      <a:cxn ang="0">
                        <a:pos x="50" y="1462"/>
                      </a:cxn>
                      <a:cxn ang="0">
                        <a:pos x="108" y="1350"/>
                      </a:cxn>
                      <a:cxn ang="0">
                        <a:pos x="170" y="1242"/>
                      </a:cxn>
                      <a:cxn ang="0">
                        <a:pos x="238" y="1138"/>
                      </a:cxn>
                      <a:cxn ang="0">
                        <a:pos x="310" y="1036"/>
                      </a:cxn>
                      <a:cxn ang="0">
                        <a:pos x="386" y="940"/>
                      </a:cxn>
                      <a:cxn ang="0">
                        <a:pos x="468" y="846"/>
                      </a:cxn>
                      <a:cxn ang="0">
                        <a:pos x="552" y="756"/>
                      </a:cxn>
                      <a:cxn ang="0">
                        <a:pos x="642" y="670"/>
                      </a:cxn>
                      <a:cxn ang="0">
                        <a:pos x="736" y="590"/>
                      </a:cxn>
                      <a:cxn ang="0">
                        <a:pos x="834" y="512"/>
                      </a:cxn>
                      <a:cxn ang="0">
                        <a:pos x="934" y="440"/>
                      </a:cxn>
                      <a:cxn ang="0">
                        <a:pos x="1040" y="374"/>
                      </a:cxn>
                      <a:cxn ang="0">
                        <a:pos x="1148" y="312"/>
                      </a:cxn>
                      <a:cxn ang="0">
                        <a:pos x="1258" y="254"/>
                      </a:cxn>
                      <a:cxn ang="0">
                        <a:pos x="1374" y="202"/>
                      </a:cxn>
                      <a:cxn ang="0">
                        <a:pos x="1490" y="156"/>
                      </a:cxn>
                      <a:cxn ang="0">
                        <a:pos x="1610" y="116"/>
                      </a:cxn>
                      <a:cxn ang="0">
                        <a:pos x="1732" y="80"/>
                      </a:cxn>
                      <a:cxn ang="0">
                        <a:pos x="1858" y="52"/>
                      </a:cxn>
                      <a:cxn ang="0">
                        <a:pos x="1984" y="30"/>
                      </a:cxn>
                      <a:cxn ang="0">
                        <a:pos x="2114" y="12"/>
                      </a:cxn>
                      <a:cxn ang="0">
                        <a:pos x="2246" y="2"/>
                      </a:cxn>
                      <a:cxn ang="0">
                        <a:pos x="2378" y="0"/>
                      </a:cxn>
                      <a:cxn ang="0">
                        <a:pos x="2510" y="2"/>
                      </a:cxn>
                      <a:cxn ang="0">
                        <a:pos x="2642" y="12"/>
                      </a:cxn>
                      <a:cxn ang="0">
                        <a:pos x="2772" y="30"/>
                      </a:cxn>
                      <a:cxn ang="0">
                        <a:pos x="2898" y="52"/>
                      </a:cxn>
                      <a:cxn ang="0">
                        <a:pos x="3024" y="80"/>
                      </a:cxn>
                      <a:cxn ang="0">
                        <a:pos x="3146" y="116"/>
                      </a:cxn>
                      <a:cxn ang="0">
                        <a:pos x="3266" y="156"/>
                      </a:cxn>
                      <a:cxn ang="0">
                        <a:pos x="3382" y="202"/>
                      </a:cxn>
                      <a:cxn ang="0">
                        <a:pos x="3498" y="254"/>
                      </a:cxn>
                      <a:cxn ang="0">
                        <a:pos x="3608" y="312"/>
                      </a:cxn>
                      <a:cxn ang="0">
                        <a:pos x="3716" y="374"/>
                      </a:cxn>
                      <a:cxn ang="0">
                        <a:pos x="3822" y="440"/>
                      </a:cxn>
                      <a:cxn ang="0">
                        <a:pos x="3922" y="512"/>
                      </a:cxn>
                      <a:cxn ang="0">
                        <a:pos x="4020" y="590"/>
                      </a:cxn>
                      <a:cxn ang="0">
                        <a:pos x="4114" y="670"/>
                      </a:cxn>
                      <a:cxn ang="0">
                        <a:pos x="4204" y="756"/>
                      </a:cxn>
                      <a:cxn ang="0">
                        <a:pos x="4288" y="846"/>
                      </a:cxn>
                      <a:cxn ang="0">
                        <a:pos x="4370" y="940"/>
                      </a:cxn>
                      <a:cxn ang="0">
                        <a:pos x="4446" y="1036"/>
                      </a:cxn>
                      <a:cxn ang="0">
                        <a:pos x="4518" y="1138"/>
                      </a:cxn>
                      <a:cxn ang="0">
                        <a:pos x="4586" y="1242"/>
                      </a:cxn>
                      <a:cxn ang="0">
                        <a:pos x="4648" y="1350"/>
                      </a:cxn>
                      <a:cxn ang="0">
                        <a:pos x="4706" y="1462"/>
                      </a:cxn>
                      <a:cxn ang="0">
                        <a:pos x="4756" y="1576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850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0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7ABF5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b="1" i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微软雅黑" panose="020B0503020204020204" pitchFamily="34" charset="-122"/>
                    </a:endParaRPr>
                  </a:p>
                </p:txBody>
              </p:sp>
            </p:grpSp>
          </p:grpSp>
        </p:grpSp>
        <p:sp>
          <p:nvSpPr>
            <p:cNvPr id="18504" name="Rectangle 72"/>
            <p:cNvSpPr>
              <a:spLocks noChangeArrowheads="1"/>
            </p:cNvSpPr>
            <p:nvPr/>
          </p:nvSpPr>
          <p:spPr bwMode="auto">
            <a:xfrm>
              <a:off x="710519" y="3050231"/>
              <a:ext cx="2168434" cy="75713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20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电话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：注意电话面试礼仪</a:t>
              </a:r>
            </a:p>
          </p:txBody>
        </p:sp>
        <p:sp>
          <p:nvSpPr>
            <p:cNvPr id="18505" name="Rectangle 73"/>
            <p:cNvSpPr>
              <a:spLocks noChangeArrowheads="1"/>
            </p:cNvSpPr>
            <p:nvPr/>
          </p:nvSpPr>
          <p:spPr bwMode="auto">
            <a:xfrm>
              <a:off x="657225" y="1906588"/>
              <a:ext cx="2221728" cy="1089529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200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初试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：笔试、机试、面试</a:t>
              </a:r>
              <a:endParaRPr lang="en-US">
                <a:latin typeface="微软雅黑" pitchFamily="34" charset="-122"/>
                <a:ea typeface="微软雅黑" pitchFamily="34" charset="-122"/>
              </a:endParaRPr>
            </a:p>
            <a:p>
              <a:pPr latinLnBrk="1">
                <a:lnSpc>
                  <a:spcPct val="120000"/>
                </a:lnSpc>
              </a:pP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复试：最后敲定</a:t>
              </a:r>
            </a:p>
          </p:txBody>
        </p:sp>
        <p:sp>
          <p:nvSpPr>
            <p:cNvPr id="18506" name="Rectangle 74"/>
            <p:cNvSpPr>
              <a:spLocks noChangeArrowheads="1"/>
            </p:cNvSpPr>
            <p:nvPr/>
          </p:nvSpPr>
          <p:spPr bwMode="auto">
            <a:xfrm>
              <a:off x="657225" y="1049338"/>
              <a:ext cx="2222500" cy="757237"/>
            </a:xfrm>
            <a:prstGeom prst="rect">
              <a:avLst/>
            </a:prstGeom>
            <a:noFill/>
            <a:ln w="9525">
              <a:solidFill>
                <a:srgbClr val="061018"/>
              </a:solidFill>
              <a:miter lim="800000"/>
            </a:ln>
          </p:spPr>
          <p:txBody>
            <a:bodyPr>
              <a:spAutoFit/>
            </a:bodyPr>
            <a:lstStyle/>
            <a:p>
              <a:pPr latinLnBrk="1">
                <a:lnSpc>
                  <a:spcPct val="120000"/>
                </a:lnSpc>
              </a:pP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Offer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：邮件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Offer</a:t>
              </a:r>
              <a:r>
                <a:rPr lang="zh-CN" altLang="en-US">
                  <a:latin typeface="微软雅黑" pitchFamily="34" charset="-122"/>
                  <a:ea typeface="微软雅黑" pitchFamily="34" charset="-122"/>
                </a:rPr>
                <a:t>、       口头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Offer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12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18513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4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515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18516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517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251712" y="427338"/>
            <a:ext cx="27001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常规面试流程分析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29"/>
          <p:cNvGrpSpPr/>
          <p:nvPr/>
        </p:nvGrpSpPr>
        <p:grpSpPr bwMode="auto">
          <a:xfrm>
            <a:off x="4572000" y="2857500"/>
            <a:ext cx="3404954" cy="1890713"/>
            <a:chOff x="0" y="0"/>
            <a:chExt cx="3927027" cy="2376239"/>
          </a:xfrm>
        </p:grpSpPr>
        <p:sp>
          <p:nvSpPr>
            <p:cNvPr id="19458" name="矩形 30"/>
            <p:cNvSpPr>
              <a:spLocks noChangeArrowheads="1"/>
            </p:cNvSpPr>
            <p:nvPr/>
          </p:nvSpPr>
          <p:spPr bwMode="auto">
            <a:xfrm>
              <a:off x="213451" y="0"/>
              <a:ext cx="2004366" cy="13347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59" name="矩形 31"/>
            <p:cNvSpPr>
              <a:spLocks noChangeArrowheads="1"/>
            </p:cNvSpPr>
            <p:nvPr/>
          </p:nvSpPr>
          <p:spPr bwMode="auto">
            <a:xfrm>
              <a:off x="0" y="225454"/>
              <a:ext cx="3927027" cy="21507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/>
            <a:lstStyle/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技术面试：</a:t>
              </a:r>
              <a:endPara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注意</a:t>
              </a: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语言逻辑性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态度认真、诚恳，不卑不亢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询问公司的团队及其它情况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问对方贵姓或索要对方名片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询问什么时候可以出结果</a:t>
              </a:r>
            </a:p>
          </p:txBody>
        </p:sp>
      </p:grpSp>
      <p:sp>
        <p:nvSpPr>
          <p:cNvPr id="19461" name="直接连接符 3"/>
          <p:cNvSpPr>
            <a:spLocks noChangeArrowheads="1"/>
          </p:cNvSpPr>
          <p:nvPr/>
        </p:nvSpPr>
        <p:spPr bwMode="auto">
          <a:xfrm rot="2563212">
            <a:off x="2104619" y="3624263"/>
            <a:ext cx="649288" cy="53975"/>
          </a:xfrm>
          <a:custGeom>
            <a:avLst/>
            <a:gdLst/>
            <a:ahLst/>
            <a:cxnLst>
              <a:cxn ang="0">
                <a:pos x="0" y="32607"/>
              </a:cxn>
              <a:cxn ang="0">
                <a:pos x="649265" y="32607"/>
              </a:cxn>
            </a:cxnLst>
            <a:rect l="0" t="0" r="r" b="b"/>
            <a:pathLst>
              <a:path w="649288" h="53975">
                <a:moveTo>
                  <a:pt x="0" y="32607"/>
                </a:moveTo>
                <a:lnTo>
                  <a:pt x="649265" y="32607"/>
                </a:lnTo>
              </a:path>
            </a:pathLst>
          </a:custGeom>
          <a:noFill/>
          <a:ln w="25400">
            <a:solidFill>
              <a:srgbClr val="477BA9"/>
            </a:solidFill>
            <a:round/>
          </a:ln>
          <a:effectLst>
            <a:outerShdw dist="381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2" name="直接连接符 4"/>
          <p:cNvSpPr>
            <a:spLocks noChangeArrowheads="1"/>
          </p:cNvSpPr>
          <p:nvPr/>
        </p:nvSpPr>
        <p:spPr bwMode="auto">
          <a:xfrm>
            <a:off x="2190344" y="2882900"/>
            <a:ext cx="722313" cy="53975"/>
          </a:xfrm>
          <a:custGeom>
            <a:avLst/>
            <a:gdLst/>
            <a:ahLst/>
            <a:cxnLst>
              <a:cxn ang="0">
                <a:pos x="0" y="32607"/>
              </a:cxn>
              <a:cxn ang="0">
                <a:pos x="722444" y="32607"/>
              </a:cxn>
            </a:cxnLst>
            <a:rect l="0" t="0" r="r" b="b"/>
            <a:pathLst>
              <a:path w="722313" h="53975">
                <a:moveTo>
                  <a:pt x="0" y="32607"/>
                </a:moveTo>
                <a:lnTo>
                  <a:pt x="722444" y="32607"/>
                </a:lnTo>
              </a:path>
            </a:pathLst>
          </a:custGeom>
          <a:noFill/>
          <a:ln w="25400">
            <a:solidFill>
              <a:srgbClr val="477BA9"/>
            </a:solidFill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3" name="直接连接符 5"/>
          <p:cNvSpPr>
            <a:spLocks noChangeArrowheads="1"/>
          </p:cNvSpPr>
          <p:nvPr/>
        </p:nvSpPr>
        <p:spPr bwMode="auto">
          <a:xfrm rot="-2563213">
            <a:off x="2104619" y="2139950"/>
            <a:ext cx="649288" cy="55563"/>
          </a:xfrm>
          <a:custGeom>
            <a:avLst/>
            <a:gdLst/>
            <a:ahLst/>
            <a:cxnLst>
              <a:cxn ang="0">
                <a:pos x="0" y="32607"/>
              </a:cxn>
              <a:cxn ang="0">
                <a:pos x="649265" y="32607"/>
              </a:cxn>
            </a:cxnLst>
            <a:rect l="0" t="0" r="r" b="b"/>
            <a:pathLst>
              <a:path w="649288" h="55563">
                <a:moveTo>
                  <a:pt x="0" y="32607"/>
                </a:moveTo>
                <a:lnTo>
                  <a:pt x="649265" y="32607"/>
                </a:lnTo>
              </a:path>
            </a:pathLst>
          </a:custGeom>
          <a:noFill/>
          <a:ln w="25400">
            <a:solidFill>
              <a:srgbClr val="477BA9"/>
            </a:solidFill>
            <a:round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椭圆 47"/>
          <p:cNvGrpSpPr/>
          <p:nvPr/>
        </p:nvGrpSpPr>
        <p:grpSpPr bwMode="auto">
          <a:xfrm>
            <a:off x="160544" y="2030413"/>
            <a:ext cx="2356644" cy="2060575"/>
            <a:chOff x="0" y="0"/>
            <a:chExt cx="1539" cy="1298"/>
          </a:xfrm>
        </p:grpSpPr>
        <p:pic>
          <p:nvPicPr>
            <p:cNvPr id="19464" name="椭圆 47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539" cy="1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文本框 19465"/>
            <p:cNvSpPr txBox="1">
              <a:spLocks noChangeArrowheads="1"/>
            </p:cNvSpPr>
            <p:nvPr/>
          </p:nvSpPr>
          <p:spPr bwMode="auto">
            <a:xfrm>
              <a:off x="417" y="169"/>
              <a:ext cx="922" cy="7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/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初试</a:t>
              </a:r>
              <a:endParaRPr 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三种形式</a:t>
              </a:r>
            </a:p>
          </p:txBody>
        </p:sp>
      </p:grpSp>
      <p:pic>
        <p:nvPicPr>
          <p:cNvPr id="19466" name="组合 4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107" y="1096963"/>
            <a:ext cx="15589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矩形 -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71" name="组合 5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2294" y="2371725"/>
            <a:ext cx="1616075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51"/>
          <p:cNvGrpSpPr/>
          <p:nvPr/>
        </p:nvGrpSpPr>
        <p:grpSpPr bwMode="auto">
          <a:xfrm>
            <a:off x="4427646" y="1096963"/>
            <a:ext cx="4239627" cy="2330450"/>
            <a:chOff x="6441" y="-1517474"/>
            <a:chExt cx="4746217" cy="2795047"/>
          </a:xfrm>
        </p:grpSpPr>
        <p:sp>
          <p:nvSpPr>
            <p:cNvPr id="19470" name="矩形 58"/>
            <p:cNvSpPr>
              <a:spLocks noChangeArrowheads="1"/>
            </p:cNvSpPr>
            <p:nvPr/>
          </p:nvSpPr>
          <p:spPr bwMode="auto">
            <a:xfrm>
              <a:off x="6441" y="34272"/>
              <a:ext cx="1862989" cy="1243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矩形 59"/>
            <p:cNvSpPr>
              <a:spLocks noChangeArrowheads="1"/>
            </p:cNvSpPr>
            <p:nvPr/>
          </p:nvSpPr>
          <p:spPr bwMode="auto">
            <a:xfrm>
              <a:off x="136864" y="-1517474"/>
              <a:ext cx="4615794" cy="1243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/>
            <a:lstStyle/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机试：</a:t>
              </a:r>
              <a:endPara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认真</a:t>
              </a: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细心，灵活处理，看是否可以上网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65125" indent="-255905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Font typeface="Wingdings 3" panose="05040102010807070707" pitchFamily="18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寻求帮助；收集或总结机试题目</a:t>
              </a:r>
              <a:endPara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475" name="组合 5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7007" y="3694113"/>
            <a:ext cx="16144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73" name="组合 53"/>
          <p:cNvGrpSpPr/>
          <p:nvPr/>
        </p:nvGrpSpPr>
        <p:grpSpPr bwMode="auto">
          <a:xfrm>
            <a:off x="3869919" y="3452813"/>
            <a:ext cx="3344863" cy="1428750"/>
            <a:chOff x="0" y="0"/>
            <a:chExt cx="1863527" cy="1242351"/>
          </a:xfrm>
        </p:grpSpPr>
        <p:sp>
          <p:nvSpPr>
            <p:cNvPr id="19474" name="矩形 54"/>
            <p:cNvSpPr>
              <a:spLocks noChangeArrowheads="1"/>
            </p:cNvSpPr>
            <p:nvPr/>
          </p:nvSpPr>
          <p:spPr bwMode="auto">
            <a:xfrm>
              <a:off x="0" y="0"/>
              <a:ext cx="1863527" cy="12423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0" hangingPunct="0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55"/>
            <p:cNvSpPr>
              <a:spLocks noChangeArrowheads="1"/>
            </p:cNvSpPr>
            <p:nvPr/>
          </p:nvSpPr>
          <p:spPr bwMode="auto">
            <a:xfrm>
              <a:off x="0" y="0"/>
              <a:ext cx="1863527" cy="12423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481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19482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9483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484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19485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9486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51712" y="427338"/>
            <a:ext cx="27001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常规面试流程分析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" descr="C:\Users\Administrator\Desktop\logo-矢量图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122128"/>
            <a:ext cx="1841500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 animBg="1"/>
      <p:bldP spid="194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3" name="组合 44"/>
          <p:cNvGrpSpPr/>
          <p:nvPr/>
        </p:nvGrpSpPr>
        <p:grpSpPr bwMode="auto">
          <a:xfrm>
            <a:off x="8662988" y="5422900"/>
            <a:ext cx="225425" cy="249238"/>
            <a:chOff x="0" y="0"/>
            <a:chExt cx="299785" cy="299785"/>
          </a:xfrm>
        </p:grpSpPr>
        <p:sp>
          <p:nvSpPr>
            <p:cNvPr id="20514" name="椭圆 45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15" name="右箭头 46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16" name="组合 47"/>
          <p:cNvGrpSpPr/>
          <p:nvPr/>
        </p:nvGrpSpPr>
        <p:grpSpPr bwMode="auto">
          <a:xfrm flipH="1">
            <a:off x="8291513" y="5422900"/>
            <a:ext cx="225425" cy="249238"/>
            <a:chOff x="0" y="0"/>
            <a:chExt cx="299785" cy="299785"/>
          </a:xfrm>
        </p:grpSpPr>
        <p:sp>
          <p:nvSpPr>
            <p:cNvPr id="20517" name="椭圆 48"/>
            <p:cNvSpPr>
              <a:spLocks noChangeArrowheads="1"/>
            </p:cNvSpPr>
            <p:nvPr/>
          </p:nvSpPr>
          <p:spPr bwMode="auto">
            <a:xfrm>
              <a:off x="0" y="0"/>
              <a:ext cx="299785" cy="299785"/>
            </a:xfrm>
            <a:prstGeom prst="ellipse">
              <a:avLst/>
            </a:prstGeom>
            <a:solidFill>
              <a:srgbClr val="FCF8ED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18" name="右箭头 49"/>
            <p:cNvSpPr>
              <a:spLocks noChangeArrowheads="1"/>
            </p:cNvSpPr>
            <p:nvPr/>
          </p:nvSpPr>
          <p:spPr bwMode="auto">
            <a:xfrm>
              <a:off x="90412" y="60274"/>
              <a:ext cx="144340" cy="1681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1426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1724803" y="1470178"/>
            <a:ext cx="3018066" cy="5173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面试前的心理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11"/>
          <p:cNvGrpSpPr/>
          <p:nvPr/>
        </p:nvGrpSpPr>
        <p:grpSpPr bwMode="auto">
          <a:xfrm>
            <a:off x="1042621" y="1424679"/>
            <a:ext cx="617427" cy="577764"/>
            <a:chOff x="0" y="0"/>
            <a:chExt cx="384" cy="375"/>
          </a:xfrm>
        </p:grpSpPr>
        <p:grpSp>
          <p:nvGrpSpPr>
            <p:cNvPr id="42" name="Group 12"/>
            <p:cNvGrpSpPr/>
            <p:nvPr/>
          </p:nvGrpSpPr>
          <p:grpSpPr bwMode="auto">
            <a:xfrm>
              <a:off x="0" y="0"/>
              <a:ext cx="384" cy="375"/>
              <a:chOff x="0" y="0"/>
              <a:chExt cx="1042" cy="1019"/>
            </a:xfrm>
          </p:grpSpPr>
          <p:grpSp>
            <p:nvGrpSpPr>
              <p:cNvPr id="44" name="Group 13"/>
              <p:cNvGrpSpPr/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46" name="Picture 14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7" name="Oval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45" name="Picture 16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3" name="WordArt 17"/>
            <p:cNvSpPr>
              <a:spLocks noChangeArrowheads="1" noChangeShapeType="1"/>
            </p:cNvSpPr>
            <p:nvPr/>
          </p:nvSpPr>
          <p:spPr bwMode="auto">
            <a:xfrm>
              <a:off x="131" y="101"/>
              <a:ext cx="87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9525">
                    <a:solidFill>
                      <a:schemeClr val="bg1"/>
                    </a:solidFill>
                    <a:round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zh-CN" altLang="en-US" sz="2000" kern="10" dirty="0">
                <a:ln w="9525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1711081" y="2344591"/>
            <a:ext cx="3018066" cy="5173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面试前书面材料的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18"/>
          <p:cNvGrpSpPr/>
          <p:nvPr/>
        </p:nvGrpSpPr>
        <p:grpSpPr bwMode="auto">
          <a:xfrm>
            <a:off x="1042621" y="2279736"/>
            <a:ext cx="617427" cy="577764"/>
            <a:chOff x="0" y="0"/>
            <a:chExt cx="520" cy="506"/>
          </a:xfrm>
        </p:grpSpPr>
        <p:grpSp>
          <p:nvGrpSpPr>
            <p:cNvPr id="50" name="Group 19"/>
            <p:cNvGrpSpPr/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52" name="Group 20"/>
              <p:cNvGrpSpPr/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54" name="Picture 21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5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53" name="Picture 23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" name="WordArt 24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9525">
                    <a:solidFill>
                      <a:schemeClr val="bg1"/>
                    </a:solidFill>
                    <a:round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2</a:t>
              </a:r>
              <a:endParaRPr lang="zh-CN" altLang="en-US" sz="2000" kern="10" dirty="0">
                <a:ln w="9525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1671211" y="3262468"/>
            <a:ext cx="3058550" cy="5173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面试前信息的收集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WordArt 31"/>
          <p:cNvSpPr>
            <a:spLocks noChangeArrowheads="1" noChangeShapeType="1"/>
          </p:cNvSpPr>
          <p:nvPr/>
        </p:nvSpPr>
        <p:spPr bwMode="auto">
          <a:xfrm>
            <a:off x="1073116" y="3271766"/>
            <a:ext cx="208221" cy="25127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000" kern="10" dirty="0">
                <a:ln w="9525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endParaRPr lang="zh-CN" altLang="en-US" sz="2000" kern="10" dirty="0">
              <a:ln w="9525">
                <a:solidFill>
                  <a:schemeClr val="bg1"/>
                </a:solidFill>
                <a:round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8" name="AutoShape 3"/>
          <p:cNvSpPr>
            <a:spLocks noChangeArrowheads="1"/>
          </p:cNvSpPr>
          <p:nvPr/>
        </p:nvSpPr>
        <p:spPr bwMode="auto">
          <a:xfrm>
            <a:off x="1691808" y="4207531"/>
            <a:ext cx="3003976" cy="5173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合理安排面试时间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Group 18"/>
          <p:cNvGrpSpPr/>
          <p:nvPr/>
        </p:nvGrpSpPr>
        <p:grpSpPr bwMode="auto">
          <a:xfrm>
            <a:off x="1007619" y="3224799"/>
            <a:ext cx="617427" cy="577764"/>
            <a:chOff x="0" y="0"/>
            <a:chExt cx="520" cy="506"/>
          </a:xfrm>
        </p:grpSpPr>
        <p:grpSp>
          <p:nvGrpSpPr>
            <p:cNvPr id="60" name="Group 19"/>
            <p:cNvGrpSpPr/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62" name="Group 20"/>
              <p:cNvGrpSpPr/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64" name="Picture 21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5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63" name="Picture 23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" name="WordArt 24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9525">
                    <a:solidFill>
                      <a:schemeClr val="bg1"/>
                    </a:solidFill>
                    <a:round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zh-CN" altLang="en-US" sz="2000" kern="10" dirty="0">
                <a:ln w="9525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66" name="Group 18"/>
          <p:cNvGrpSpPr/>
          <p:nvPr/>
        </p:nvGrpSpPr>
        <p:grpSpPr bwMode="auto">
          <a:xfrm>
            <a:off x="1021495" y="4169862"/>
            <a:ext cx="617427" cy="577764"/>
            <a:chOff x="0" y="0"/>
            <a:chExt cx="520" cy="506"/>
          </a:xfrm>
        </p:grpSpPr>
        <p:grpSp>
          <p:nvGrpSpPr>
            <p:cNvPr id="67" name="Group 19"/>
            <p:cNvGrpSpPr/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69" name="Group 20"/>
              <p:cNvGrpSpPr/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71" name="Picture 21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2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</p:grpSp>
          <p:pic>
            <p:nvPicPr>
              <p:cNvPr id="70" name="Picture 23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8" name="WordArt 24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000" kern="10" dirty="0">
                  <a:ln w="9525">
                    <a:solidFill>
                      <a:schemeClr val="bg1"/>
                    </a:solidFill>
                    <a:round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4</a:t>
              </a:r>
              <a:endParaRPr lang="zh-CN" altLang="en-US" sz="2000" kern="10" dirty="0">
                <a:ln w="9525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304841" y="1507410"/>
            <a:ext cx="2552378" cy="28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平常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心对待，看淡得失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82054" y="2452473"/>
            <a:ext cx="1800097" cy="2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做到有备无患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84663" y="3391286"/>
            <a:ext cx="1528739" cy="28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随机应变</a:t>
            </a:r>
          </a:p>
        </p:txBody>
      </p:sp>
      <p:sp>
        <p:nvSpPr>
          <p:cNvPr id="83" name="文本框 10"/>
          <p:cNvSpPr txBox="1"/>
          <p:nvPr/>
        </p:nvSpPr>
        <p:spPr>
          <a:xfrm>
            <a:off x="5397944" y="4314325"/>
            <a:ext cx="1664418" cy="2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面试最优化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面试前准备事项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712" y="427338"/>
            <a:ext cx="27001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面试礼仪的重要性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6811" y="2272461"/>
            <a:ext cx="54453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6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礼  仪</a:t>
            </a:r>
            <a:endParaRPr lang="en-US" altLang="zh-CN" sz="6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本质就是：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尊重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，就是与人为善，待人以诚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734" y="136309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尊重他人是一种观念，这种观念的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表达方式；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1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9F9F9F"/>
      </a:accent6>
      <a:hlink>
        <a:srgbClr val="5F5F5F"/>
      </a:hlink>
      <a:folHlink>
        <a:srgbClr val="919191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主题3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主题3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2077</Words>
  <Application>Microsoft Office PowerPoint</Application>
  <PresentationFormat>全屏显示(16:10)</PresentationFormat>
  <Paragraphs>299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1_主题3</vt:lpstr>
      <vt:lpstr>2_主题3</vt:lpstr>
      <vt:lpstr>4_主题3</vt:lpstr>
      <vt:lpstr>5_主题3</vt:lpstr>
      <vt:lpstr>6_主题3</vt:lpstr>
      <vt:lpstr>7_主题3</vt:lpstr>
      <vt:lpstr>9_主题3</vt:lpstr>
      <vt:lpstr>10_主题3</vt:lpstr>
      <vt:lpstr>11_主题3</vt:lpstr>
      <vt:lpstr>12_主题3</vt:lpstr>
      <vt:lpstr>13_主题3</vt:lpstr>
      <vt:lpstr>14_主题3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110</cp:revision>
  <dcterms:created xsi:type="dcterms:W3CDTF">2016-08-16T03:57:00Z</dcterms:created>
  <dcterms:modified xsi:type="dcterms:W3CDTF">2018-09-27T07:53:04Z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