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
  </p:notesMasterIdLst>
  <p:sldIdLst>
    <p:sldId id="256" r:id="rId2"/>
    <p:sldId id="257" r:id="rId3"/>
    <p:sldId id="304" r:id="rId4"/>
    <p:sldId id="305" r:id="rId5"/>
    <p:sldId id="306" r:id="rId6"/>
  </p:sldIdLst>
  <p:sldSz cx="9144000" cy="5143500" type="screen16x9"/>
  <p:notesSz cx="6858000" cy="9144000"/>
  <p:embeddedFontLst>
    <p:embeddedFont>
      <p:font typeface="Barlow" panose="00000500000000000000" pitchFamily="2" charset="0"/>
      <p:regular r:id="rId8"/>
      <p:bold r:id="rId9"/>
      <p:italic r:id="rId10"/>
      <p:boldItalic r:id="rId11"/>
    </p:embeddedFont>
    <p:embeddedFont>
      <p:font typeface="Goldman"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0DA47F-F76F-4246-98B2-22EBE8C02C8C}">
  <a:tblStyle styleId="{210DA47F-F76F-4246-98B2-22EBE8C02C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64e545c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64e545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44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42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ec61ca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ec61ca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12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145500" y="133500"/>
            <a:ext cx="8853000" cy="487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841900" y="1179125"/>
            <a:ext cx="5234400" cy="1944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29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51125" y="3273475"/>
            <a:ext cx="4225500" cy="5385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rotWithShape="1">
          <a:blip r:embed="rId2">
            <a:alphaModFix amt="13000"/>
          </a:blip>
          <a:srcRect l="2837" t="4763" r="2884" b="2917"/>
          <a:stretch/>
        </p:blipFill>
        <p:spPr>
          <a:xfrm>
            <a:off x="145500" y="133500"/>
            <a:ext cx="8853002" cy="487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145500" y="133500"/>
            <a:ext cx="8853000" cy="487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445025"/>
            <a:ext cx="69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 name="Google Shape;35;p6"/>
          <p:cNvPicPr preferRelativeResize="0"/>
          <p:nvPr/>
        </p:nvPicPr>
        <p:blipFill rotWithShape="1">
          <a:blip r:embed="rId2">
            <a:alphaModFix amt="13000"/>
          </a:blip>
          <a:srcRect l="2837" t="4763" r="2884" b="2917"/>
          <a:stretch/>
        </p:blipFill>
        <p:spPr>
          <a:xfrm>
            <a:off x="145500" y="133500"/>
            <a:ext cx="8853002" cy="487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6"/>
        <p:cNvGrpSpPr/>
        <p:nvPr/>
      </p:nvGrpSpPr>
      <p:grpSpPr>
        <a:xfrm>
          <a:off x="0" y="0"/>
          <a:ext cx="0" cy="0"/>
          <a:chOff x="0" y="0"/>
          <a:chExt cx="0" cy="0"/>
        </a:xfrm>
      </p:grpSpPr>
      <p:sp>
        <p:nvSpPr>
          <p:cNvPr id="157" name="Google Shape;157;p23"/>
          <p:cNvSpPr/>
          <p:nvPr/>
        </p:nvSpPr>
        <p:spPr>
          <a:xfrm>
            <a:off x="145500" y="133500"/>
            <a:ext cx="8853000" cy="487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3"/>
          <p:cNvPicPr preferRelativeResize="0"/>
          <p:nvPr/>
        </p:nvPicPr>
        <p:blipFill rotWithShape="1">
          <a:blip r:embed="rId2">
            <a:alphaModFix amt="13000"/>
          </a:blip>
          <a:srcRect l="2837" t="4763" r="2884" b="2917"/>
          <a:stretch/>
        </p:blipFill>
        <p:spPr>
          <a:xfrm>
            <a:off x="145500" y="133500"/>
            <a:ext cx="8853002" cy="487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1pPr>
            <a:lvl2pPr lvl="1"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2pPr>
            <a:lvl3pPr lvl="2"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3pPr>
            <a:lvl4pPr lvl="3"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4pPr>
            <a:lvl5pPr lvl="4"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5pPr>
            <a:lvl6pPr lvl="5"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6pPr>
            <a:lvl7pPr lvl="6"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7pPr>
            <a:lvl8pPr lvl="7"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8pPr>
            <a:lvl9pPr lvl="8" rtl="0">
              <a:spcBef>
                <a:spcPts val="0"/>
              </a:spcBef>
              <a:spcAft>
                <a:spcPts val="0"/>
              </a:spcAft>
              <a:buClr>
                <a:schemeClr val="dk1"/>
              </a:buClr>
              <a:buSzPts val="3000"/>
              <a:buFont typeface="Goldman"/>
              <a:buNone/>
              <a:defRPr sz="3000" b="1">
                <a:solidFill>
                  <a:schemeClr val="dk1"/>
                </a:solidFill>
                <a:latin typeface="Goldman"/>
                <a:ea typeface="Goldman"/>
                <a:cs typeface="Goldman"/>
                <a:sym typeface="Goldma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rtl="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rtl="0">
              <a:lnSpc>
                <a:spcPct val="115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8"/>
          <p:cNvGrpSpPr/>
          <p:nvPr/>
        </p:nvGrpSpPr>
        <p:grpSpPr>
          <a:xfrm>
            <a:off x="6111825" y="1872850"/>
            <a:ext cx="1785600" cy="1753200"/>
            <a:chOff x="6646200" y="3089575"/>
            <a:chExt cx="1785600" cy="1753200"/>
          </a:xfrm>
        </p:grpSpPr>
        <p:sp>
          <p:nvSpPr>
            <p:cNvPr id="171" name="Google Shape;171;p28"/>
            <p:cNvSpPr/>
            <p:nvPr/>
          </p:nvSpPr>
          <p:spPr>
            <a:xfrm>
              <a:off x="6646200" y="3089575"/>
              <a:ext cx="1785600" cy="1753200"/>
            </a:xfrm>
            <a:prstGeom prst="pie">
              <a:avLst>
                <a:gd name="adj1" fmla="val 5357490"/>
                <a:gd name="adj2" fmla="val 1620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6758875" y="3222775"/>
              <a:ext cx="1486800" cy="148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28"/>
          <p:cNvSpPr txBox="1">
            <a:spLocks noGrp="1"/>
          </p:cNvSpPr>
          <p:nvPr>
            <p:ph type="subTitle" idx="1"/>
          </p:nvPr>
        </p:nvSpPr>
        <p:spPr>
          <a:xfrm>
            <a:off x="951124" y="3273475"/>
            <a:ext cx="4528075"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Christian Xavier Reyes Valenzuela 0907-22-6610</a:t>
            </a:r>
            <a:endParaRPr dirty="0"/>
          </a:p>
        </p:txBody>
      </p:sp>
      <p:sp>
        <p:nvSpPr>
          <p:cNvPr id="174" name="Google Shape;174;p28"/>
          <p:cNvSpPr/>
          <p:nvPr/>
        </p:nvSpPr>
        <p:spPr>
          <a:xfrm>
            <a:off x="8061175" y="1517450"/>
            <a:ext cx="184500" cy="184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8061175" y="1736200"/>
            <a:ext cx="184500" cy="18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txBox="1">
            <a:spLocks noGrp="1"/>
          </p:cNvSpPr>
          <p:nvPr>
            <p:ph type="ctrTitle"/>
          </p:nvPr>
        </p:nvSpPr>
        <p:spPr>
          <a:xfrm>
            <a:off x="841900" y="1179125"/>
            <a:ext cx="5234400" cy="194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Cadena de Responsabilidad y Command</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0000" y="445025"/>
            <a:ext cx="696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Cadena de Responsabilidad</a:t>
            </a:r>
            <a:endParaRPr dirty="0"/>
          </a:p>
        </p:txBody>
      </p:sp>
      <p:grpSp>
        <p:nvGrpSpPr>
          <p:cNvPr id="186" name="Google Shape;186;p29"/>
          <p:cNvGrpSpPr/>
          <p:nvPr/>
        </p:nvGrpSpPr>
        <p:grpSpPr>
          <a:xfrm>
            <a:off x="7811700" y="538450"/>
            <a:ext cx="642925" cy="578700"/>
            <a:chOff x="7811700" y="538450"/>
            <a:chExt cx="642925" cy="578700"/>
          </a:xfrm>
        </p:grpSpPr>
        <p:cxnSp>
          <p:nvCxnSpPr>
            <p:cNvPr id="187" name="Google Shape;187;p29"/>
            <p:cNvCxnSpPr/>
            <p:nvPr/>
          </p:nvCxnSpPr>
          <p:spPr>
            <a:xfrm>
              <a:off x="7811700" y="538450"/>
              <a:ext cx="6348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9"/>
            <p:cNvCxnSpPr/>
            <p:nvPr/>
          </p:nvCxnSpPr>
          <p:spPr>
            <a:xfrm>
              <a:off x="8454625" y="538450"/>
              <a:ext cx="0" cy="578700"/>
            </a:xfrm>
            <a:prstGeom prst="straightConnector1">
              <a:avLst/>
            </a:prstGeom>
            <a:noFill/>
            <a:ln w="9525" cap="flat" cmpd="sng">
              <a:solidFill>
                <a:schemeClr val="dk2"/>
              </a:solidFill>
              <a:prstDash val="solid"/>
              <a:round/>
              <a:headEnd type="none" w="med" len="med"/>
              <a:tailEnd type="none" w="med" len="med"/>
            </a:ln>
          </p:spPr>
        </p:cxnSp>
      </p:grpSp>
      <p:sp>
        <p:nvSpPr>
          <p:cNvPr id="189" name="Google Shape;189;p29"/>
          <p:cNvSpPr/>
          <p:nvPr/>
        </p:nvSpPr>
        <p:spPr>
          <a:xfrm>
            <a:off x="8141550" y="682400"/>
            <a:ext cx="184500" cy="184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9"/>
          <p:cNvCxnSpPr/>
          <p:nvPr/>
        </p:nvCxnSpPr>
        <p:spPr>
          <a:xfrm>
            <a:off x="0" y="1117100"/>
            <a:ext cx="3327300" cy="0"/>
          </a:xfrm>
          <a:prstGeom prst="straightConnector1">
            <a:avLst/>
          </a:prstGeom>
          <a:noFill/>
          <a:ln w="9525" cap="flat" cmpd="sng">
            <a:solidFill>
              <a:schemeClr val="dk2"/>
            </a:solidFill>
            <a:prstDash val="solid"/>
            <a:round/>
            <a:headEnd type="none" w="med" len="med"/>
            <a:tailEnd type="none" w="med" len="med"/>
          </a:ln>
        </p:spPr>
      </p:cxnSp>
      <p:sp>
        <p:nvSpPr>
          <p:cNvPr id="2" name="CuadroTexto 1">
            <a:extLst>
              <a:ext uri="{FF2B5EF4-FFF2-40B4-BE49-F238E27FC236}">
                <a16:creationId xmlns:a16="http://schemas.microsoft.com/office/drawing/2014/main" id="{AC53F86C-AE2F-4FA8-B264-C8F7A08E8AA6}"/>
              </a:ext>
            </a:extLst>
          </p:cNvPr>
          <p:cNvSpPr txBox="1"/>
          <p:nvPr/>
        </p:nvSpPr>
        <p:spPr>
          <a:xfrm>
            <a:off x="561600" y="1339200"/>
            <a:ext cx="7884900" cy="1508105"/>
          </a:xfrm>
          <a:prstGeom prst="rect">
            <a:avLst/>
          </a:prstGeom>
          <a:noFill/>
        </p:spPr>
        <p:txBody>
          <a:bodyPr wrap="square" rtlCol="0">
            <a:spAutoFit/>
          </a:bodyPr>
          <a:lstStyle/>
          <a:p>
            <a:r>
              <a:rPr lang="es-MX" sz="1600" b="0" i="0" dirty="0">
                <a:solidFill>
                  <a:srgbClr val="D1D5DB"/>
                </a:solidFill>
                <a:effectLst/>
                <a:latin typeface="+mj-lt"/>
              </a:rPr>
              <a:t>El patrón de diseño Cadena de Responsabilidad es un patrón comportamental que permite a un objeto enviar una solicitud a una cadena de posibles receptores sin especificar explícitamente quién será el receptor. Cada receptor en la cadena tiene la posibilidad de manejar la solicitud o pasarla al siguiente receptor en la cadena.</a:t>
            </a:r>
          </a:p>
          <a:p>
            <a:endParaRPr lang="es-MX" dirty="0">
              <a:solidFill>
                <a:srgbClr val="D1D5DB"/>
              </a:solidFill>
              <a:latin typeface="Söhne"/>
            </a:endParaRPr>
          </a:p>
          <a:p>
            <a:endParaRPr lang="es-MX" dirty="0"/>
          </a:p>
        </p:txBody>
      </p:sp>
      <p:pic>
        <p:nvPicPr>
          <p:cNvPr id="15" name="Picture 2" descr="Patrón de diseño: Cadena de responsabilidad - The Dojo MX Blog">
            <a:extLst>
              <a:ext uri="{FF2B5EF4-FFF2-40B4-BE49-F238E27FC236}">
                <a16:creationId xmlns:a16="http://schemas.microsoft.com/office/drawing/2014/main" id="{78C95108-0914-452C-89B8-12EE11A36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000" y="2724195"/>
            <a:ext cx="4898400" cy="153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0000" y="445025"/>
            <a:ext cx="696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Cadena de Responsabilidad</a:t>
            </a:r>
            <a:endParaRPr dirty="0"/>
          </a:p>
        </p:txBody>
      </p:sp>
      <p:grpSp>
        <p:nvGrpSpPr>
          <p:cNvPr id="186" name="Google Shape;186;p29"/>
          <p:cNvGrpSpPr/>
          <p:nvPr/>
        </p:nvGrpSpPr>
        <p:grpSpPr>
          <a:xfrm>
            <a:off x="7811700" y="538450"/>
            <a:ext cx="642925" cy="578700"/>
            <a:chOff x="7811700" y="538450"/>
            <a:chExt cx="642925" cy="578700"/>
          </a:xfrm>
        </p:grpSpPr>
        <p:cxnSp>
          <p:nvCxnSpPr>
            <p:cNvPr id="187" name="Google Shape;187;p29"/>
            <p:cNvCxnSpPr/>
            <p:nvPr/>
          </p:nvCxnSpPr>
          <p:spPr>
            <a:xfrm>
              <a:off x="7811700" y="538450"/>
              <a:ext cx="6348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9"/>
            <p:cNvCxnSpPr/>
            <p:nvPr/>
          </p:nvCxnSpPr>
          <p:spPr>
            <a:xfrm>
              <a:off x="8454625" y="538450"/>
              <a:ext cx="0" cy="578700"/>
            </a:xfrm>
            <a:prstGeom prst="straightConnector1">
              <a:avLst/>
            </a:prstGeom>
            <a:noFill/>
            <a:ln w="9525" cap="flat" cmpd="sng">
              <a:solidFill>
                <a:schemeClr val="dk2"/>
              </a:solidFill>
              <a:prstDash val="solid"/>
              <a:round/>
              <a:headEnd type="none" w="med" len="med"/>
              <a:tailEnd type="none" w="med" len="med"/>
            </a:ln>
          </p:spPr>
        </p:cxnSp>
      </p:grpSp>
      <p:sp>
        <p:nvSpPr>
          <p:cNvPr id="189" name="Google Shape;189;p29"/>
          <p:cNvSpPr/>
          <p:nvPr/>
        </p:nvSpPr>
        <p:spPr>
          <a:xfrm>
            <a:off x="8141550" y="682400"/>
            <a:ext cx="184500" cy="184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9"/>
          <p:cNvCxnSpPr/>
          <p:nvPr/>
        </p:nvCxnSpPr>
        <p:spPr>
          <a:xfrm>
            <a:off x="0" y="1117100"/>
            <a:ext cx="3327300" cy="0"/>
          </a:xfrm>
          <a:prstGeom prst="straightConnector1">
            <a:avLst/>
          </a:prstGeom>
          <a:noFill/>
          <a:ln w="9525" cap="flat" cmpd="sng">
            <a:solidFill>
              <a:schemeClr val="dk2"/>
            </a:solidFill>
            <a:prstDash val="solid"/>
            <a:round/>
            <a:headEnd type="none" w="med" len="med"/>
            <a:tailEnd type="none" w="med" len="med"/>
          </a:ln>
        </p:spPr>
      </p:cxnSp>
      <p:sp>
        <p:nvSpPr>
          <p:cNvPr id="2" name="CuadroTexto 1">
            <a:extLst>
              <a:ext uri="{FF2B5EF4-FFF2-40B4-BE49-F238E27FC236}">
                <a16:creationId xmlns:a16="http://schemas.microsoft.com/office/drawing/2014/main" id="{AC53F86C-AE2F-4FA8-B264-C8F7A08E8AA6}"/>
              </a:ext>
            </a:extLst>
          </p:cNvPr>
          <p:cNvSpPr txBox="1"/>
          <p:nvPr/>
        </p:nvSpPr>
        <p:spPr>
          <a:xfrm>
            <a:off x="561600" y="1339200"/>
            <a:ext cx="7884900" cy="1384995"/>
          </a:xfrm>
          <a:prstGeom prst="rect">
            <a:avLst/>
          </a:prstGeom>
          <a:noFill/>
        </p:spPr>
        <p:txBody>
          <a:bodyPr wrap="square" rtlCol="0">
            <a:spAutoFit/>
          </a:bodyPr>
          <a:lstStyle/>
          <a:p>
            <a:r>
              <a:rPr lang="es-MX" b="0" i="0" dirty="0">
                <a:solidFill>
                  <a:srgbClr val="D1D5DB"/>
                </a:solidFill>
                <a:effectLst/>
                <a:latin typeface="+mn-lt"/>
              </a:rPr>
              <a:t>En términos simples, imagina que tienes una serie de objetos que pueden manejar solicitudes, y estos objetos están organizados en una cadena. Cuando una solicitud llega, el primer objeto en la cadena intenta manejarla. Si no puede manejarla, pasa la solicitud al siguiente objeto en la cadena y así sucesivamente, hasta que se encuentra un objeto que pueda manejar la solicitud o hasta que la solicitud llegue al final de la cadena sin ser manejada por ningún objeto.</a:t>
            </a:r>
            <a:endParaRPr lang="es-MX" dirty="0">
              <a:solidFill>
                <a:srgbClr val="D1D5DB"/>
              </a:solidFill>
              <a:latin typeface="+mn-lt"/>
            </a:endParaRPr>
          </a:p>
          <a:p>
            <a:endParaRPr lang="es-MX" dirty="0"/>
          </a:p>
        </p:txBody>
      </p:sp>
      <p:pic>
        <p:nvPicPr>
          <p:cNvPr id="14" name="Picture 4" descr="Gambas Mis Programas y el Softwarelibre: Patrón Chain Of Responsibility:  Cadena de Responsabilidad">
            <a:extLst>
              <a:ext uri="{FF2B5EF4-FFF2-40B4-BE49-F238E27FC236}">
                <a16:creationId xmlns:a16="http://schemas.microsoft.com/office/drawing/2014/main" id="{4364C144-2841-449F-A327-60EB29D3C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875" y="2611472"/>
            <a:ext cx="3968925" cy="208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85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0000" y="445025"/>
            <a:ext cx="696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Command</a:t>
            </a:r>
            <a:endParaRPr dirty="0"/>
          </a:p>
        </p:txBody>
      </p:sp>
      <p:grpSp>
        <p:nvGrpSpPr>
          <p:cNvPr id="186" name="Google Shape;186;p29"/>
          <p:cNvGrpSpPr/>
          <p:nvPr/>
        </p:nvGrpSpPr>
        <p:grpSpPr>
          <a:xfrm>
            <a:off x="7811700" y="538450"/>
            <a:ext cx="642925" cy="578700"/>
            <a:chOff x="7811700" y="538450"/>
            <a:chExt cx="642925" cy="578700"/>
          </a:xfrm>
        </p:grpSpPr>
        <p:cxnSp>
          <p:nvCxnSpPr>
            <p:cNvPr id="187" name="Google Shape;187;p29"/>
            <p:cNvCxnSpPr/>
            <p:nvPr/>
          </p:nvCxnSpPr>
          <p:spPr>
            <a:xfrm>
              <a:off x="7811700" y="538450"/>
              <a:ext cx="6348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9"/>
            <p:cNvCxnSpPr/>
            <p:nvPr/>
          </p:nvCxnSpPr>
          <p:spPr>
            <a:xfrm>
              <a:off x="8454625" y="538450"/>
              <a:ext cx="0" cy="578700"/>
            </a:xfrm>
            <a:prstGeom prst="straightConnector1">
              <a:avLst/>
            </a:prstGeom>
            <a:noFill/>
            <a:ln w="9525" cap="flat" cmpd="sng">
              <a:solidFill>
                <a:schemeClr val="dk2"/>
              </a:solidFill>
              <a:prstDash val="solid"/>
              <a:round/>
              <a:headEnd type="none" w="med" len="med"/>
              <a:tailEnd type="none" w="med" len="med"/>
            </a:ln>
          </p:spPr>
        </p:cxnSp>
      </p:grpSp>
      <p:sp>
        <p:nvSpPr>
          <p:cNvPr id="189" name="Google Shape;189;p29"/>
          <p:cNvSpPr/>
          <p:nvPr/>
        </p:nvSpPr>
        <p:spPr>
          <a:xfrm>
            <a:off x="8141550" y="682400"/>
            <a:ext cx="184500" cy="184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9"/>
          <p:cNvCxnSpPr/>
          <p:nvPr/>
        </p:nvCxnSpPr>
        <p:spPr>
          <a:xfrm>
            <a:off x="0" y="1117100"/>
            <a:ext cx="3327300" cy="0"/>
          </a:xfrm>
          <a:prstGeom prst="straightConnector1">
            <a:avLst/>
          </a:prstGeom>
          <a:noFill/>
          <a:ln w="9525" cap="flat" cmpd="sng">
            <a:solidFill>
              <a:schemeClr val="dk2"/>
            </a:solidFill>
            <a:prstDash val="solid"/>
            <a:round/>
            <a:headEnd type="none" w="med" len="med"/>
            <a:tailEnd type="none" w="med" len="med"/>
          </a:ln>
        </p:spPr>
      </p:cxnSp>
      <p:sp>
        <p:nvSpPr>
          <p:cNvPr id="2" name="CuadroTexto 1">
            <a:extLst>
              <a:ext uri="{FF2B5EF4-FFF2-40B4-BE49-F238E27FC236}">
                <a16:creationId xmlns:a16="http://schemas.microsoft.com/office/drawing/2014/main" id="{AC53F86C-AE2F-4FA8-B264-C8F7A08E8AA6}"/>
              </a:ext>
            </a:extLst>
          </p:cNvPr>
          <p:cNvSpPr txBox="1"/>
          <p:nvPr/>
        </p:nvSpPr>
        <p:spPr>
          <a:xfrm>
            <a:off x="561600" y="1339200"/>
            <a:ext cx="7884900" cy="1169551"/>
          </a:xfrm>
          <a:prstGeom prst="rect">
            <a:avLst/>
          </a:prstGeom>
          <a:noFill/>
        </p:spPr>
        <p:txBody>
          <a:bodyPr wrap="square" rtlCol="0">
            <a:spAutoFit/>
          </a:bodyPr>
          <a:lstStyle/>
          <a:p>
            <a:r>
              <a:rPr lang="es-MX" b="0" i="0" dirty="0">
                <a:solidFill>
                  <a:srgbClr val="D1D5DB"/>
                </a:solidFill>
                <a:effectLst/>
                <a:latin typeface="+mn-lt"/>
              </a:rPr>
              <a:t>El patrón de diseño Command en Java es un patrón de comportamiento que se utiliza para encapsular una solicitud como un objeto, permitiendo así parametrizar otros objetos con diferentes solicitudes, encolar solicitudes, o incluso registrar y deshacer operaciones. Este patrón promueve la separación entre el emisor de la solicitud (cliente) y el receptor que la ejecuta (receptor), lo que brinda flexibilidad y extensibilidad en el diseño de sistemas.</a:t>
            </a:r>
            <a:endParaRPr lang="es-MX" dirty="0">
              <a:latin typeface="+mn-lt"/>
            </a:endParaRPr>
          </a:p>
        </p:txBody>
      </p:sp>
      <p:pic>
        <p:nvPicPr>
          <p:cNvPr id="11" name="Picture 6" descr="➤ Patrones de diseño - Command - 🎮 The power ups 💪">
            <a:extLst>
              <a:ext uri="{FF2B5EF4-FFF2-40B4-BE49-F238E27FC236}">
                <a16:creationId xmlns:a16="http://schemas.microsoft.com/office/drawing/2014/main" id="{7C90B032-3807-4153-8B9B-A234C03B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506" y="2774050"/>
            <a:ext cx="4462987" cy="148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1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0000" y="445025"/>
            <a:ext cx="696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Command</a:t>
            </a:r>
            <a:endParaRPr dirty="0"/>
          </a:p>
        </p:txBody>
      </p:sp>
      <p:grpSp>
        <p:nvGrpSpPr>
          <p:cNvPr id="186" name="Google Shape;186;p29"/>
          <p:cNvGrpSpPr/>
          <p:nvPr/>
        </p:nvGrpSpPr>
        <p:grpSpPr>
          <a:xfrm>
            <a:off x="7811700" y="538450"/>
            <a:ext cx="642925" cy="578700"/>
            <a:chOff x="7811700" y="538450"/>
            <a:chExt cx="642925" cy="578700"/>
          </a:xfrm>
        </p:grpSpPr>
        <p:cxnSp>
          <p:nvCxnSpPr>
            <p:cNvPr id="187" name="Google Shape;187;p29"/>
            <p:cNvCxnSpPr/>
            <p:nvPr/>
          </p:nvCxnSpPr>
          <p:spPr>
            <a:xfrm>
              <a:off x="7811700" y="538450"/>
              <a:ext cx="6348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9"/>
            <p:cNvCxnSpPr/>
            <p:nvPr/>
          </p:nvCxnSpPr>
          <p:spPr>
            <a:xfrm>
              <a:off x="8454625" y="538450"/>
              <a:ext cx="0" cy="578700"/>
            </a:xfrm>
            <a:prstGeom prst="straightConnector1">
              <a:avLst/>
            </a:prstGeom>
            <a:noFill/>
            <a:ln w="9525" cap="flat" cmpd="sng">
              <a:solidFill>
                <a:schemeClr val="dk2"/>
              </a:solidFill>
              <a:prstDash val="solid"/>
              <a:round/>
              <a:headEnd type="none" w="med" len="med"/>
              <a:tailEnd type="none" w="med" len="med"/>
            </a:ln>
          </p:spPr>
        </p:cxnSp>
      </p:grpSp>
      <p:sp>
        <p:nvSpPr>
          <p:cNvPr id="189" name="Google Shape;189;p29"/>
          <p:cNvSpPr/>
          <p:nvPr/>
        </p:nvSpPr>
        <p:spPr>
          <a:xfrm>
            <a:off x="8141550" y="682400"/>
            <a:ext cx="184500" cy="184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9"/>
          <p:cNvCxnSpPr/>
          <p:nvPr/>
        </p:nvCxnSpPr>
        <p:spPr>
          <a:xfrm>
            <a:off x="0" y="1117100"/>
            <a:ext cx="3327300" cy="0"/>
          </a:xfrm>
          <a:prstGeom prst="straightConnector1">
            <a:avLst/>
          </a:prstGeom>
          <a:noFill/>
          <a:ln w="9525" cap="flat" cmpd="sng">
            <a:solidFill>
              <a:schemeClr val="dk2"/>
            </a:solidFill>
            <a:prstDash val="solid"/>
            <a:round/>
            <a:headEnd type="none" w="med" len="med"/>
            <a:tailEnd type="none" w="med" len="med"/>
          </a:ln>
        </p:spPr>
      </p:cxnSp>
      <p:sp>
        <p:nvSpPr>
          <p:cNvPr id="6" name="CuadroTexto 5">
            <a:extLst>
              <a:ext uri="{FF2B5EF4-FFF2-40B4-BE49-F238E27FC236}">
                <a16:creationId xmlns:a16="http://schemas.microsoft.com/office/drawing/2014/main" id="{8BE2A8C8-5DC5-4005-A03B-E0CE48CD6564}"/>
              </a:ext>
            </a:extLst>
          </p:cNvPr>
          <p:cNvSpPr txBox="1"/>
          <p:nvPr/>
        </p:nvSpPr>
        <p:spPr>
          <a:xfrm>
            <a:off x="720000" y="1360800"/>
            <a:ext cx="7315200" cy="1169551"/>
          </a:xfrm>
          <a:prstGeom prst="rect">
            <a:avLst/>
          </a:prstGeom>
          <a:noFill/>
        </p:spPr>
        <p:txBody>
          <a:bodyPr wrap="square" rtlCol="0">
            <a:spAutoFit/>
          </a:bodyPr>
          <a:lstStyle/>
          <a:p>
            <a:r>
              <a:rPr lang="es-MX" dirty="0">
                <a:solidFill>
                  <a:schemeClr val="accent6"/>
                </a:solidFill>
                <a:latin typeface="+mj-lt"/>
              </a:rPr>
              <a:t>En el contexto de Java, el patrón de diseño Command se implementa mediante la definición de una interfaz “Command” que declara el método “Execute()”. Luego, se crean clases </a:t>
            </a:r>
            <a:r>
              <a:rPr lang="es-MX" b="0" i="0" dirty="0">
                <a:solidFill>
                  <a:schemeClr val="accent6"/>
                </a:solidFill>
                <a:effectLst/>
                <a:latin typeface="+mj-lt"/>
              </a:rPr>
              <a:t>concretas que implementan esta interfaz, cada una representando una acción específica que se puede ejecutar. Esto permite desacoplar el código que invoca las acciones del código que las lleva a cabo.</a:t>
            </a:r>
            <a:endParaRPr lang="es-MX" dirty="0">
              <a:solidFill>
                <a:schemeClr val="accent6"/>
              </a:solidFill>
              <a:latin typeface="+mj-lt"/>
            </a:endParaRPr>
          </a:p>
        </p:txBody>
      </p:sp>
      <p:pic>
        <p:nvPicPr>
          <p:cNvPr id="17" name="Picture 2" descr="Patrón de diseño Command - Oscar Blancarte - Software Architecture">
            <a:extLst>
              <a:ext uri="{FF2B5EF4-FFF2-40B4-BE49-F238E27FC236}">
                <a16:creationId xmlns:a16="http://schemas.microsoft.com/office/drawing/2014/main" id="{F6E7E121-50CD-4A08-924A-94070743F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113" y="2571750"/>
            <a:ext cx="2645287" cy="206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947424"/>
      </p:ext>
    </p:extLst>
  </p:cSld>
  <p:clrMapOvr>
    <a:masterClrMapping/>
  </p:clrMapOvr>
</p:sld>
</file>

<file path=ppt/theme/theme1.xml><?xml version="1.0" encoding="utf-8"?>
<a:theme xmlns:a="http://schemas.openxmlformats.org/drawingml/2006/main" name="adaptada_Custodial Services Company Profile by Slidesgo">
  <a:themeElements>
    <a:clrScheme name="Simple Light">
      <a:dk1>
        <a:srgbClr val="FFFDF6"/>
      </a:dk1>
      <a:lt1>
        <a:srgbClr val="227C5C"/>
      </a:lt1>
      <a:dk2>
        <a:srgbClr val="1F1F1F"/>
      </a:dk2>
      <a:lt2>
        <a:srgbClr val="FFFFFF"/>
      </a:lt2>
      <a:accent1>
        <a:srgbClr val="FFFFFF"/>
      </a:accent1>
      <a:accent2>
        <a:srgbClr val="FFFFFF"/>
      </a:accent2>
      <a:accent3>
        <a:srgbClr val="FFFFFF"/>
      </a:accent3>
      <a:accent4>
        <a:srgbClr val="FFFFFF"/>
      </a:accent4>
      <a:accent5>
        <a:srgbClr val="FFFFFF"/>
      </a:accent5>
      <a:accent6>
        <a:srgbClr val="FFFFFF"/>
      </a:accent6>
      <a:hlink>
        <a:srgbClr val="EAE7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303</Words>
  <Application>Microsoft Office PowerPoint</Application>
  <PresentationFormat>Presentación en pantalla (16:9)</PresentationFormat>
  <Paragraphs>10</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Barlow</vt:lpstr>
      <vt:lpstr>Goldman</vt:lpstr>
      <vt:lpstr>Arial</vt:lpstr>
      <vt:lpstr>Söhne</vt:lpstr>
      <vt:lpstr>adaptada_Custodial Services Company Profile by Slidesgo</vt:lpstr>
      <vt:lpstr>Cadena de Responsabilidad y Command</vt:lpstr>
      <vt:lpstr>Cadena de Responsabilidad</vt:lpstr>
      <vt:lpstr>Cadena de Responsabilidad</vt:lpstr>
      <vt:lpstr>Command</vt:lpstr>
      <vt:lpstr>Command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 de Responsabilidad y Command</dc:title>
  <dc:creator>xavier reyes</dc:creator>
  <cp:lastModifiedBy>xavier reyes</cp:lastModifiedBy>
  <cp:revision>5</cp:revision>
  <dcterms:modified xsi:type="dcterms:W3CDTF">2023-08-31T21:50:07Z</dcterms:modified>
</cp:coreProperties>
</file>