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81" r:id="rId4"/>
    <p:sldId id="259" r:id="rId5"/>
    <p:sldId id="294" r:id="rId6"/>
    <p:sldId id="295" r:id="rId7"/>
    <p:sldId id="303" r:id="rId8"/>
    <p:sldId id="296" r:id="rId9"/>
    <p:sldId id="304" r:id="rId10"/>
    <p:sldId id="305" r:id="rId11"/>
    <p:sldId id="297" r:id="rId12"/>
    <p:sldId id="298" r:id="rId13"/>
    <p:sldId id="299" r:id="rId14"/>
    <p:sldId id="300" r:id="rId15"/>
    <p:sldId id="301" r:id="rId16"/>
    <p:sldId id="302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830"/>
  </p:normalViewPr>
  <p:slideViewPr>
    <p:cSldViewPr snapToGrid="0" snapToObjects="1">
      <p:cViewPr varScale="1">
        <p:scale>
          <a:sx n="81" d="100"/>
          <a:sy n="81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F6C23-CC01-4C43-A70A-DE09AB0A0DDD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9E334-6A52-BB4E-9FA1-EA7F231D6D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300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9E334-6A52-BB4E-9FA1-EA7F231D6D6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6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9E334-6A52-BB4E-9FA1-EA7F231D6D6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77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15AD-495E-9B45-A432-0290DBD1A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EFF61D-AB94-0F41-8A79-BCAD2903E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3DE04-8FE2-1546-8B23-107EBC0F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6B2A-CD0D-D34D-AC65-A4A59F8A1B5F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F2A40-C55B-6942-9022-403F133B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4907A-A2A0-D94B-928F-C681595E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3252-A942-BB4B-AB96-7C40789F5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987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378C2-201B-5745-9D7A-F577DA21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7D098A-671A-BB45-AC6E-D3E219D1B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295A4-8F29-CF43-AE46-BFB72BC6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6B2A-CD0D-D34D-AC65-A4A59F8A1B5F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7EB78-B6F5-AD4C-8F3B-1B8A56B9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F638F-1F6A-C544-BEB7-74641467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3252-A942-BB4B-AB96-7C40789F5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536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0D712A-B382-BF40-AC81-4A126C8C5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B12117-3467-8F46-BBEC-F99AB53DA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6C941-9A21-BC4F-9B80-E387276F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6B2A-CD0D-D34D-AC65-A4A59F8A1B5F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5051B-F2CF-4A49-B60D-B9F231FA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F2AF1-7E99-F74D-98B5-FC1465AF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3252-A942-BB4B-AB96-7C40789F5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14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B6BCF-0DE3-5E45-A1AC-934E8F2B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BAF6C-B6DC-5547-9117-BF92988EC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327EF-8D01-3149-B957-AB85E8E3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6B2A-CD0D-D34D-AC65-A4A59F8A1B5F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0857C-EF22-0A48-86DD-84EB11B2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33532-E8C8-694A-950D-899D35A0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3252-A942-BB4B-AB96-7C40789F5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55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C8076-FF63-9041-AD06-13D3ABFA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F72697-F6BE-C941-BDF2-B4467CFB5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09991-FC54-DD4A-874D-39A779C8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6B2A-CD0D-D34D-AC65-A4A59F8A1B5F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9784D-134F-B544-AA76-6410D3F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A199D-1CC8-0D47-9FA2-7219C669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3252-A942-BB4B-AB96-7C40789F5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909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039A6-CAE3-AF40-A985-0D50C8E7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C3CBF-7316-F94F-81F7-6F377C663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B5C74-4A05-5D44-8BEC-83BFC5E32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997C2-24EE-334E-9B44-09792CFD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6B2A-CD0D-D34D-AC65-A4A59F8A1B5F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CB82B6-995C-7143-8290-A5B47BE7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72E2A0-DAD3-7743-932F-9777E2A3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3252-A942-BB4B-AB96-7C40789F5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93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39E77-3E12-A54F-B685-130403F1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2DFA4-12D0-3A48-BDD8-D025AE98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C4FC81-FD80-C843-8726-E81183A77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56985F-9150-6C4D-B7A1-29563C687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AA5DD7-0B4D-B440-8FED-9EAA0215A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173F6A-94F6-2A45-AF0A-6AB801BB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6B2A-CD0D-D34D-AC65-A4A59F8A1B5F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8D4351-09F3-6044-B6D9-FAA6F9FF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EC4909-BE8D-AC4A-9A09-FCB8E871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3252-A942-BB4B-AB96-7C40789F5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990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906A1-133A-9A4B-BB50-209BB2D3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199139-EC0A-6841-BEA0-91145B90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6B2A-CD0D-D34D-AC65-A4A59F8A1B5F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65D681-83AB-7C46-A91A-0DF9DC7E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682AE1-C2A0-CD4C-9757-A33B51BC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3252-A942-BB4B-AB96-7C40789F5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71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A255DE-1CD9-2748-A31E-1ADFF998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6B2A-CD0D-D34D-AC65-A4A59F8A1B5F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BF6A27-B5E8-7F47-BC06-1FFB7048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A01B34-D7F6-7943-86EC-480D36BC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3252-A942-BB4B-AB96-7C40789F5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064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B7EAA-8671-4841-9C0D-F9D55DCF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EC8C2-C618-904D-B08B-5F03ABD4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93D3A8-6A80-FD4F-A339-BDC4906B6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74168-6B51-B542-8814-D9428C2F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6B2A-CD0D-D34D-AC65-A4A59F8A1B5F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C823B-780B-044E-8B97-3B2A7DBA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49365D-11D0-6042-963F-FC612267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3252-A942-BB4B-AB96-7C40789F5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53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BC6FA-7289-B04E-A469-91417AAC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C4967B-7947-4342-9C2E-4CC87B7EC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FBFEE8-870C-C04A-9873-E89DF38CE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E877AD-8ED0-EB47-9B7E-655A5F61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6B2A-CD0D-D34D-AC65-A4A59F8A1B5F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2E626-EF37-E941-A634-8E1E2679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BD8BE7-5AFB-2040-8B3A-52BC3CE6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3252-A942-BB4B-AB96-7C40789F5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81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ABCB22-95CD-8648-B67E-8CB844A3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AAD6F-D8F8-C445-940A-1E45C32F7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8311C-E30E-0C4C-9DEA-34ABB49E4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26B2A-CD0D-D34D-AC65-A4A59F8A1B5F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9B13D-1FDA-F847-ABA0-DC4A8CDD6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C1776-B48B-DB4A-98DF-4759D80FA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63252-A942-BB4B-AB96-7C40789F5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49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12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11" Type="http://schemas.openxmlformats.org/officeDocument/2006/relationships/image" Target="../media/image9.gif"/><Relationship Id="rId5" Type="http://schemas.openxmlformats.org/officeDocument/2006/relationships/image" Target="../media/image3.gif"/><Relationship Id="rId10" Type="http://schemas.openxmlformats.org/officeDocument/2006/relationships/image" Target="../media/image8.gif"/><Relationship Id="rId4" Type="http://schemas.openxmlformats.org/officeDocument/2006/relationships/image" Target="../media/image2.gif"/><Relationship Id="rId9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7" Type="http://schemas.openxmlformats.org/officeDocument/2006/relationships/image" Target="../media/image24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gif"/><Relationship Id="rId7" Type="http://schemas.openxmlformats.org/officeDocument/2006/relationships/image" Target="../media/image28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gif"/><Relationship Id="rId5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871F5-ECFA-1A44-8B4D-DF3A08C4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7221" y="988500"/>
            <a:ext cx="12886441" cy="2387600"/>
          </a:xfrm>
        </p:spPr>
        <p:txBody>
          <a:bodyPr>
            <a:normAutofit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Learning for Offline </a:t>
            </a:r>
            <a:b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Infinite-width Model-based Optimization</a:t>
            </a:r>
            <a:endParaRPr kumimoji="1"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D022169A-F5DF-35C0-6CA9-36CF8F7ACDAA}"/>
              </a:ext>
            </a:extLst>
          </p:cNvPr>
          <p:cNvSpPr txBox="1">
            <a:spLocks/>
          </p:cNvSpPr>
          <p:nvPr/>
        </p:nvSpPr>
        <p:spPr>
          <a:xfrm>
            <a:off x="1229569" y="4951313"/>
            <a:ext cx="9144000" cy="1316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Can (Sam)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2022.10.18</a:t>
            </a: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5E4F8F47-72C3-680F-5C16-9F11DFACDE38}"/>
              </a:ext>
            </a:extLst>
          </p:cNvPr>
          <p:cNvSpPr txBox="1">
            <a:spLocks/>
          </p:cNvSpPr>
          <p:nvPr/>
        </p:nvSpPr>
        <p:spPr>
          <a:xfrm>
            <a:off x="1326038" y="3481901"/>
            <a:ext cx="9144000" cy="183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(Sam)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Yingxue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Fu, </a:t>
            </a:r>
          </a:p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(Steve) Liu, Mark Coates</a:t>
            </a:r>
          </a:p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Accepted by NeurIPS2022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63529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C20C-4C1C-BA4E-8657-302601D4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Analysis of M=1</a:t>
            </a:r>
            <a:endParaRPr kumimoji="1"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E195A0-EDBE-5DD8-B193-E26F6A15A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850" y="1787226"/>
            <a:ext cx="6627829" cy="1599290"/>
          </a:xfr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C2F615-AF50-CC87-2046-B4058FC5C042}"/>
              </a:ext>
            </a:extLst>
          </p:cNvPr>
          <p:cNvCxnSpPr>
            <a:cxnSpLocks/>
          </p:cNvCxnSpPr>
          <p:nvPr/>
        </p:nvCxnSpPr>
        <p:spPr>
          <a:xfrm flipH="1">
            <a:off x="2328420" y="2719570"/>
            <a:ext cx="2309567" cy="87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49D18F-42E9-4045-11CA-5317D345876A}"/>
              </a:ext>
            </a:extLst>
          </p:cNvPr>
          <p:cNvSpPr txBox="1"/>
          <p:nvPr/>
        </p:nvSpPr>
        <p:spPr>
          <a:xfrm>
            <a:off x="989814" y="3671677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the similarity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61E1B9-1361-9D7B-7ED0-F560C069F209}"/>
              </a:ext>
            </a:extLst>
          </p:cNvPr>
          <p:cNvCxnSpPr>
            <a:cxnSpLocks/>
          </p:cNvCxnSpPr>
          <p:nvPr/>
        </p:nvCxnSpPr>
        <p:spPr>
          <a:xfrm>
            <a:off x="6240543" y="3021227"/>
            <a:ext cx="273378" cy="57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DBE3E2-69CE-6D4A-8413-034E084461F3}"/>
              </a:ext>
            </a:extLst>
          </p:cNvPr>
          <p:cNvSpPr txBox="1"/>
          <p:nvPr/>
        </p:nvSpPr>
        <p:spPr>
          <a:xfrm>
            <a:off x="5186313" y="3671676"/>
            <a:ext cx="3212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predefined score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2FAD81-F026-CCBC-B973-4E78223F7D82}"/>
              </a:ext>
            </a:extLst>
          </p:cNvPr>
          <p:cNvSpPr txBox="1"/>
          <p:nvPr/>
        </p:nvSpPr>
        <p:spPr>
          <a:xfrm>
            <a:off x="989812" y="4408478"/>
            <a:ext cx="98698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minimizing                  , we aim to find a high-scoring          such that:</a:t>
            </a:r>
          </a:p>
          <a:p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any design similar  to           is encouraged to have a high score prediction. </a:t>
            </a:r>
          </a:p>
          <a:p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way,            tries to incorporate as many high-scoring features from the static dataset as possible.   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14340" name="Picture 4" descr="\mathcal{L}_{h2l}(\boldsymbol{x}_h)">
            <a:extLst>
              <a:ext uri="{FF2B5EF4-FFF2-40B4-BE49-F238E27FC236}">
                <a16:creationId xmlns:a16="http://schemas.microsoft.com/office/drawing/2014/main" id="{3520C338-2D11-3E36-ACC0-B91572D92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04" y="4461572"/>
            <a:ext cx="1111627" cy="31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\boldsymbol{x}_h^*">
            <a:extLst>
              <a:ext uri="{FF2B5EF4-FFF2-40B4-BE49-F238E27FC236}">
                <a16:creationId xmlns:a16="http://schemas.microsoft.com/office/drawing/2014/main" id="{B39F6BC4-87C4-40F0-D905-ECB51B838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714" y="4447035"/>
            <a:ext cx="409923" cy="43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\boldsymbol{x}_h^*">
            <a:extLst>
              <a:ext uri="{FF2B5EF4-FFF2-40B4-BE49-F238E27FC236}">
                <a16:creationId xmlns:a16="http://schemas.microsoft.com/office/drawing/2014/main" id="{8E8F11C9-5B95-8180-D4BD-2367A2495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987" y="5122475"/>
            <a:ext cx="409923" cy="43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\boldsymbol{x}_h^*">
            <a:extLst>
              <a:ext uri="{FF2B5EF4-FFF2-40B4-BE49-F238E27FC236}">
                <a16:creationId xmlns:a16="http://schemas.microsoft.com/office/drawing/2014/main" id="{9B0540B9-D215-B6DB-0188-6D1667FEA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242" y="5763644"/>
            <a:ext cx="409923" cy="43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C20C-4C1C-BA4E-8657-302601D4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Experiments: Continuous Tasks</a:t>
            </a:r>
            <a:endParaRPr kumimoji="1"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C95ED1-7CE3-20A0-127C-B07A29591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40" y="2259394"/>
            <a:ext cx="9854064" cy="3858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D3D436-4C9A-DD32-1346-2D077B739C12}"/>
              </a:ext>
            </a:extLst>
          </p:cNvPr>
          <p:cNvSpPr txBox="1"/>
          <p:nvPr/>
        </p:nvSpPr>
        <p:spPr>
          <a:xfrm>
            <a:off x="838200" y="1593130"/>
            <a:ext cx="525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conduct experiments on design-bench [1].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21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C20C-4C1C-BA4E-8657-302601D4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Experiments: Discrete Tasks</a:t>
            </a:r>
            <a:endParaRPr kumimoji="1"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0EB34-7123-BB26-C736-B77B0231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CD97C-CB7B-A9EF-AEB9-14466C199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3" y="1825625"/>
            <a:ext cx="9931976" cy="40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2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C20C-4C1C-BA4E-8657-302601D4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Experiments: Ablation Studies</a:t>
            </a:r>
            <a:endParaRPr kumimoji="1"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31D1D7-4E9C-0DB2-75ED-647B9D96F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9738"/>
            <a:ext cx="10515600" cy="267218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EDE890-BDBB-CE96-D9B3-E16E1357B226}"/>
              </a:ext>
            </a:extLst>
          </p:cNvPr>
          <p:cNvSpPr txBox="1"/>
          <p:nvPr/>
        </p:nvSpPr>
        <p:spPr>
          <a:xfrm>
            <a:off x="1244338" y="4646216"/>
            <a:ext cx="957763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forward mapping and backward mapping matter.</a:t>
            </a:r>
          </a:p>
          <a:p>
            <a:pPr marL="457200" indent="-457200"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NTK with its finite NN: NTK2NN is worse than BDI, especially for high-D tasks; high-D designs are more sensitive to the approximation.</a:t>
            </a:r>
          </a:p>
          <a:p>
            <a:pPr marL="457200" indent="-457200"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NTK with RBF: NTK2RBF is worse than BDI; the NTK enjoys the high expressiveness of a NN.</a:t>
            </a:r>
          </a:p>
        </p:txBody>
      </p:sp>
    </p:spTree>
    <p:extLst>
      <p:ext uri="{BB962C8B-B14F-4D97-AF65-F5344CB8AC3E}">
        <p14:creationId xmlns:p14="http://schemas.microsoft.com/office/powerpoint/2010/main" val="1588840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C20C-4C1C-BA4E-8657-302601D4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Experiments: Hyperparameter Sensitivity</a:t>
            </a:r>
            <a:endParaRPr kumimoji="1"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0030F4-305F-E2F0-9BA7-3D3B22AE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57" y="1549286"/>
            <a:ext cx="8694656" cy="48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C20C-4C1C-BA4E-8657-302601D4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Discussion: Dataset Distillation</a:t>
            </a:r>
            <a:endParaRPr kumimoji="1"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764AC9-4E07-CFD6-CEE0-04AB83D10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75" y="1923744"/>
            <a:ext cx="10515600" cy="223240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3F19A-7FE0-2878-067F-27414487A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2" y="5167708"/>
            <a:ext cx="5587468" cy="625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4B14C6-3B54-634D-F696-22D9A492B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" y="4549246"/>
            <a:ext cx="5331691" cy="555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96F2A5-4AA0-9CA2-AD1F-054448242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430" y="5214898"/>
            <a:ext cx="4489982" cy="545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5E782A-70B4-E786-2A02-834768E9C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5753" y="4549246"/>
            <a:ext cx="3457337" cy="54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29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C20C-4C1C-BA4E-8657-302601D4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Discussion: Conclusion and Beyond</a:t>
            </a:r>
            <a:endParaRPr kumimoji="1"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C34B00-9DE7-956D-75E4-B29C95D02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095" y="1777636"/>
            <a:ext cx="10376705" cy="4351338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we address offline model-based optimization and propose bidirectional learning for offline infinite-width model-based optimization (BDI).</a:t>
            </a:r>
          </a:p>
          <a:p>
            <a:pPr marL="457200" indent="-457200">
              <a:buAutoNum type="arabicParenR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Drawback: BDI relies on the NTK of an infinitely wide NN, which cannot learn features because of its parametrization [1]. This prevents the incorporation of powerful pre-trained language models that can capture the rich biophysical information in millions of biological sequences</a:t>
            </a:r>
            <a:r>
              <a:rPr lang="en-US" altLang="zh-CN" sz="16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Future: A promising future direction is to explore how to incorporate rich biophysical information into bidirectional learning.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45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451BD-1520-8745-B9DB-6478C0BD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07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  <a:endParaRPr kumimoji="1" lang="zh-CN" alt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23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C20C-4C1C-BA4E-8657-302601D4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kumimoji="1"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DF2B4-D080-DB46-BABB-14A140D61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858"/>
            <a:ext cx="10515600" cy="5077151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 &amp; Motivation</a:t>
            </a:r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80992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C20C-4C1C-BA4E-8657-302601D4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kumimoji="1"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248DCE-599F-C344-AC42-E68809E4AF25}"/>
              </a:ext>
            </a:extLst>
          </p:cNvPr>
          <p:cNvSpPr txBox="1"/>
          <p:nvPr/>
        </p:nvSpPr>
        <p:spPr>
          <a:xfrm>
            <a:off x="10169599" y="239858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99B63B-BA9C-0E49-B44E-310CC3A2D37E}"/>
              </a:ext>
            </a:extLst>
          </p:cNvPr>
          <p:cNvSpPr txBox="1"/>
          <p:nvPr/>
        </p:nvSpPr>
        <p:spPr>
          <a:xfrm>
            <a:off x="1085654" y="5989802"/>
            <a:ext cx="1002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kumimoji="1"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Trabucco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B, Kumar A, </a:t>
            </a:r>
            <a:r>
              <a:rPr kumimoji="1"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Geng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et al. Design-bench: benchmarks for data-driven offline model-based optimization[J]. 2020.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34E590-ED50-82FF-45BD-6C031901B829}"/>
              </a:ext>
            </a:extLst>
          </p:cNvPr>
          <p:cNvSpPr txBox="1"/>
          <p:nvPr/>
        </p:nvSpPr>
        <p:spPr>
          <a:xfrm>
            <a:off x="1566439" y="2669867"/>
            <a:ext cx="583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some design (the structure of a robot);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71E55C-88AD-2CDA-3C24-97344D122C3F}"/>
              </a:ext>
            </a:extLst>
          </p:cNvPr>
          <p:cNvSpPr txBox="1"/>
          <p:nvPr/>
        </p:nvSpPr>
        <p:spPr>
          <a:xfrm>
            <a:off x="2922309" y="3306750"/>
            <a:ext cx="6103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some property (the robot speed);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281E97-CBBE-19B1-218E-53428324B332}"/>
              </a:ext>
            </a:extLst>
          </p:cNvPr>
          <p:cNvSpPr txBox="1"/>
          <p:nvPr/>
        </p:nvSpPr>
        <p:spPr>
          <a:xfrm>
            <a:off x="3843388" y="4013020"/>
            <a:ext cx="6103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static dataset;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3830A49-4739-60B7-0FA3-2F79C36BA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613" y="2465811"/>
            <a:ext cx="2466885" cy="2249912"/>
          </a:xfrm>
          <a:prstGeom prst="rect">
            <a:avLst/>
          </a:prstGeom>
        </p:spPr>
      </p:pic>
      <p:pic>
        <p:nvPicPr>
          <p:cNvPr id="1038" name="Picture 14" descr="\mathcal{A}">
            <a:extLst>
              <a:ext uri="{FF2B5EF4-FFF2-40B4-BE49-F238E27FC236}">
                <a16:creationId xmlns:a16="http://schemas.microsoft.com/office/drawing/2014/main" id="{C8B373F0-E1B8-A656-1CDE-2414B19F0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92" y="4587143"/>
            <a:ext cx="397516" cy="39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574DDCC-B917-C4ED-C67F-44FA8567C66A}"/>
              </a:ext>
            </a:extLst>
          </p:cNvPr>
          <p:cNvSpPr txBox="1"/>
          <p:nvPr/>
        </p:nvSpPr>
        <p:spPr>
          <a:xfrm>
            <a:off x="1480008" y="4555554"/>
            <a:ext cx="6103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some algorithm outputs       candidates;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0" name="Picture 16" descr="K">
            <a:extLst>
              <a:ext uri="{FF2B5EF4-FFF2-40B4-BE49-F238E27FC236}">
                <a16:creationId xmlns:a16="http://schemas.microsoft.com/office/drawing/2014/main" id="{F37DB181-12AA-A38C-E937-F9A872D8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552" y="4633112"/>
            <a:ext cx="414338" cy="33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B968173-91C0-2408-B2F1-02456EC74ABA}"/>
              </a:ext>
            </a:extLst>
          </p:cNvPr>
          <p:cNvSpPr txBox="1"/>
          <p:nvPr/>
        </p:nvSpPr>
        <p:spPr>
          <a:xfrm>
            <a:off x="2518407" y="5151266"/>
            <a:ext cx="6103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           percentile of      .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8" name="Picture 24" descr="S">
            <a:extLst>
              <a:ext uri="{FF2B5EF4-FFF2-40B4-BE49-F238E27FC236}">
                <a16:creationId xmlns:a16="http://schemas.microsoft.com/office/drawing/2014/main" id="{E5E1AFE0-8599-066C-9B87-F31A84591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82" y="5224730"/>
            <a:ext cx="297901" cy="36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1D13BB-B47E-8BE1-119B-385AF8770346}"/>
              </a:ext>
            </a:extLst>
          </p:cNvPr>
          <p:cNvSpPr txBox="1"/>
          <p:nvPr/>
        </p:nvSpPr>
        <p:spPr>
          <a:xfrm>
            <a:off x="6917018" y="4743080"/>
            <a:ext cx="4217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60-D continuous vector to parameterize the structure including size, orientation,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Robotic simulation to obtain speed.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0" name="Picture 26" descr="\arg\max_{\mathcal{A}} [\mathbb{P}(\{f(\boldsymbol{x^*}): \boldsymbol{x^*} \in \mathcal{A}(\mathcal{D}, K)\}, n)]">
            <a:extLst>
              <a:ext uri="{FF2B5EF4-FFF2-40B4-BE49-F238E27FC236}">
                <a16:creationId xmlns:a16="http://schemas.microsoft.com/office/drawing/2014/main" id="{F108E927-AD91-EC17-83C9-7396418DE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701" y="1742231"/>
            <a:ext cx="7110066" cy="69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\mathbb{P}(S, n)">
            <a:extLst>
              <a:ext uri="{FF2B5EF4-FFF2-40B4-BE49-F238E27FC236}">
                <a16:creationId xmlns:a16="http://schemas.microsoft.com/office/drawing/2014/main" id="{0CFC3701-10D9-AF88-CBA7-269C0F583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26" y="5167200"/>
            <a:ext cx="1365315" cy="48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n^{th}">
            <a:extLst>
              <a:ext uri="{FF2B5EF4-FFF2-40B4-BE49-F238E27FC236}">
                <a16:creationId xmlns:a16="http://schemas.microsoft.com/office/drawing/2014/main" id="{8FD95E76-92D5-DEEC-DA57-78158A576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908" y="5112388"/>
            <a:ext cx="581737" cy="45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\mathcal{D} = \{(\boldsymbol{x_i}, y_i)\}_{i=1}^{N}">
            <a:extLst>
              <a:ext uri="{FF2B5EF4-FFF2-40B4-BE49-F238E27FC236}">
                <a16:creationId xmlns:a16="http://schemas.microsoft.com/office/drawing/2014/main" id="{3EC207E4-5BAC-8375-F68F-085ECEB09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701" y="3961993"/>
            <a:ext cx="2781471" cy="49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\boldsymbol{x_i}">
            <a:extLst>
              <a:ext uri="{FF2B5EF4-FFF2-40B4-BE49-F238E27FC236}">
                <a16:creationId xmlns:a16="http://schemas.microsoft.com/office/drawing/2014/main" id="{D63CFE9B-EA04-E748-45C8-CC68322F9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24" y="2784899"/>
            <a:ext cx="452883" cy="33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y_i = f(\boldsymbol{x_i})">
            <a:extLst>
              <a:ext uri="{FF2B5EF4-FFF2-40B4-BE49-F238E27FC236}">
                <a16:creationId xmlns:a16="http://schemas.microsoft.com/office/drawing/2014/main" id="{5016A9B2-9EC5-4DE2-68E2-5A8EB1B52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24" y="3343680"/>
            <a:ext cx="1796956" cy="42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2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C20C-4C1C-BA4E-8657-302601D4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 &amp; Motivation</a:t>
            </a:r>
            <a:endParaRPr kumimoji="1"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C34B00-9DE7-956D-75E4-B29C95D02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095" y="17776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approach:</a:t>
            </a:r>
          </a:p>
          <a:p>
            <a:pPr marL="514350" indent="-514350"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DNN proxy           :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  perform gradient ascent: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5EDC33A5-0776-7209-7726-CBC88CC1F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604" y="1886757"/>
            <a:ext cx="5577851" cy="4133096"/>
          </a:xfrm>
          <a:prstGeom prst="rect">
            <a:avLst/>
          </a:prstGeom>
        </p:spPr>
      </p:pic>
      <p:pic>
        <p:nvPicPr>
          <p:cNvPr id="2050" name="Picture 2" descr="f_{\boldsymbol{\theta}}(\cdot)">
            <a:extLst>
              <a:ext uri="{FF2B5EF4-FFF2-40B4-BE49-F238E27FC236}">
                <a16:creationId xmlns:a16="http://schemas.microsoft.com/office/drawing/2014/main" id="{74204323-26D6-7FB3-5D95-49C313CAC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303953"/>
            <a:ext cx="660523" cy="35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5C3563-C552-62BF-C2A8-A64C73F3C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309" y="4249052"/>
            <a:ext cx="4355792" cy="6313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2BBE9D-A97D-D3D4-1C7E-121ABA1FF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911" y="2748684"/>
            <a:ext cx="4607089" cy="9954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2BC6A4-226D-2DC1-9515-302326672922}"/>
              </a:ext>
            </a:extLst>
          </p:cNvPr>
          <p:cNvSpPr txBox="1"/>
          <p:nvPr/>
        </p:nvSpPr>
        <p:spPr>
          <a:xfrm>
            <a:off x="977095" y="4955123"/>
            <a:ext cx="5956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proxy overestimates the ground truth objective function, and the seemingly high-scoring design                obtained by gradient ascent has a low ground truth score.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p_{\rm{grad}}">
            <a:extLst>
              <a:ext uri="{FF2B5EF4-FFF2-40B4-BE49-F238E27FC236}">
                <a16:creationId xmlns:a16="http://schemas.microsoft.com/office/drawing/2014/main" id="{86144136-5600-073B-0C63-D84FE65B0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510" y="5783644"/>
            <a:ext cx="908594" cy="3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86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C20C-4C1C-BA4E-8657-302601D4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 &amp; Motivation</a:t>
            </a:r>
            <a:endParaRPr kumimoji="1"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C34B00-9DE7-956D-75E4-B29C95D02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095" y="17776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works </a:t>
            </a: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[2,3,4]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to: </a:t>
            </a:r>
          </a:p>
          <a:p>
            <a:pPr marL="457200" indent="-457200"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fit the proxy to the ground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from a model perspective;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  obtain high-scoring designs by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ascent regarding the proxy.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5EDC33A5-0776-7209-7726-CBC88CC1F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604" y="1886757"/>
            <a:ext cx="5577851" cy="41330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2BC6A4-226D-2DC1-9515-302326672922}"/>
              </a:ext>
            </a:extLst>
          </p:cNvPr>
          <p:cNvSpPr txBox="1"/>
          <p:nvPr/>
        </p:nvSpPr>
        <p:spPr>
          <a:xfrm>
            <a:off x="977095" y="4229462"/>
            <a:ext cx="6686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motivation: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proposed design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static dataset              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distill more information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               to            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4A4E2-F309-52B9-6A4C-A4DBED54D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895" y="1886757"/>
            <a:ext cx="5645338" cy="4075782"/>
          </a:xfrm>
          <a:prstGeom prst="rect">
            <a:avLst/>
          </a:prstGeom>
        </p:spPr>
      </p:pic>
      <p:pic>
        <p:nvPicPr>
          <p:cNvPr id="3074" name="Picture 2" descr="p_{\rm{ours}}">
            <a:extLst>
              <a:ext uri="{FF2B5EF4-FFF2-40B4-BE49-F238E27FC236}">
                <a16:creationId xmlns:a16="http://schemas.microsoft.com/office/drawing/2014/main" id="{795A899E-67F6-BFB1-1A4F-7F2EEA12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221" y="4670720"/>
            <a:ext cx="772998" cy="25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_{1, 2, 3}">
            <a:extLst>
              <a:ext uri="{FF2B5EF4-FFF2-40B4-BE49-F238E27FC236}">
                <a16:creationId xmlns:a16="http://schemas.microsoft.com/office/drawing/2014/main" id="{13A0D36D-7B67-4ACE-51D4-2BFED2414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487" y="5105792"/>
            <a:ext cx="903231" cy="34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_{1, 2, 3}">
            <a:extLst>
              <a:ext uri="{FF2B5EF4-FFF2-40B4-BE49-F238E27FC236}">
                <a16:creationId xmlns:a16="http://schemas.microsoft.com/office/drawing/2014/main" id="{BF4E5A74-D8EC-B23A-75C9-6081B4E83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273" y="5838557"/>
            <a:ext cx="920513" cy="35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_{\rm{ours}}">
            <a:extLst>
              <a:ext uri="{FF2B5EF4-FFF2-40B4-BE49-F238E27FC236}">
                <a16:creationId xmlns:a16="http://schemas.microsoft.com/office/drawing/2014/main" id="{BC45263E-F419-D0AF-CDB8-77E25EF25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246" y="5863410"/>
            <a:ext cx="772998" cy="25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19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C20C-4C1C-BA4E-8657-302601D4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Bidirectional Learning</a:t>
            </a:r>
            <a:endParaRPr kumimoji="1"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C34B00-9DE7-956D-75E4-B29C95D02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095" y="17776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bidirectional learning: 1) forward mapping &amp; 2) backward mapping.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mapping leverages                to predict                ,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457200" indent="-457200">
              <a:buAutoNum type="arabicParenR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       is a predefined large score and             is the regularization.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mapping is similar to gradient ascent: both try to increase the score.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(\boldsymbol{X}_l, \boldsymbol{y}_l)">
            <a:extLst>
              <a:ext uri="{FF2B5EF4-FFF2-40B4-BE49-F238E27FC236}">
                <a16:creationId xmlns:a16="http://schemas.microsoft.com/office/drawing/2014/main" id="{AAA0356D-8311-805F-734D-2ECEEB70C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234" y="3593888"/>
            <a:ext cx="1015559" cy="32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(\boldsymbol{X}_h, \boldsymbol{y}_h)">
            <a:extLst>
              <a:ext uri="{FF2B5EF4-FFF2-40B4-BE49-F238E27FC236}">
                <a16:creationId xmlns:a16="http://schemas.microsoft.com/office/drawing/2014/main" id="{FB3B5506-78CD-5976-80BC-22A1463C7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233" y="4064052"/>
            <a:ext cx="1015559" cy="28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3D42D0-6A90-4415-A057-25E9F0422C97}"/>
              </a:ext>
            </a:extLst>
          </p:cNvPr>
          <p:cNvSpPr txBox="1"/>
          <p:nvPr/>
        </p:nvSpPr>
        <p:spPr>
          <a:xfrm>
            <a:off x="8040792" y="3503710"/>
            <a:ext cx="583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size-N static dataset.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017DF3-AF34-4792-B4E6-7E7CC558C271}"/>
              </a:ext>
            </a:extLst>
          </p:cNvPr>
          <p:cNvSpPr txBox="1"/>
          <p:nvPr/>
        </p:nvSpPr>
        <p:spPr>
          <a:xfrm>
            <a:off x="7937098" y="3965375"/>
            <a:ext cx="583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size-M high-scoring designs.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(\boldsymbol{X}_l, \boldsymbol{y}_l)">
            <a:extLst>
              <a:ext uri="{FF2B5EF4-FFF2-40B4-BE49-F238E27FC236}">
                <a16:creationId xmlns:a16="http://schemas.microsoft.com/office/drawing/2014/main" id="{F8A8768D-5FFB-F0FA-2D3E-F1FC7B334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691" y="2737768"/>
            <a:ext cx="1015559" cy="32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(\boldsymbol{X}_h, \boldsymbol{y}_h)">
            <a:extLst>
              <a:ext uri="{FF2B5EF4-FFF2-40B4-BE49-F238E27FC236}">
                <a16:creationId xmlns:a16="http://schemas.microsoft.com/office/drawing/2014/main" id="{9DBCA7E6-81DF-0BB8-7834-F32E135D5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997" y="2752336"/>
            <a:ext cx="1015559" cy="28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AB4CB5-6B94-851C-B9A8-074383B6C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945" y="4079892"/>
            <a:ext cx="5348288" cy="7524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41F2B5-AF2B-55C6-93AD-6D8A91CA0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0762" y="3355540"/>
            <a:ext cx="4061400" cy="626227"/>
          </a:xfrm>
          <a:prstGeom prst="rect">
            <a:avLst/>
          </a:prstGeom>
        </p:spPr>
      </p:pic>
      <p:pic>
        <p:nvPicPr>
          <p:cNvPr id="11271" name="Picture 7" descr="\beta &gt; 0">
            <a:extLst>
              <a:ext uri="{FF2B5EF4-FFF2-40B4-BE49-F238E27FC236}">
                <a16:creationId xmlns:a16="http://schemas.microsoft.com/office/drawing/2014/main" id="{11EB3151-6DDD-C191-F84F-984C9AC4C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216" y="5061402"/>
            <a:ext cx="765240" cy="2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5" name="Picture 11" descr="\boldsymbol{y}_h">
            <a:extLst>
              <a:ext uri="{FF2B5EF4-FFF2-40B4-BE49-F238E27FC236}">
                <a16:creationId xmlns:a16="http://schemas.microsoft.com/office/drawing/2014/main" id="{BBFE1D58-9C9D-587C-A4CC-D33C98000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287" y="5019363"/>
            <a:ext cx="442950" cy="2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9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C20C-4C1C-BA4E-8657-302601D4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Bidirectional Learning</a:t>
            </a:r>
            <a:endParaRPr kumimoji="1"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C34B00-9DE7-956D-75E4-B29C95D02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095" y="1777636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AutoNum type="arabicParenR" startAt="2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mapping leverages                to predict               ,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bidirectional learning can be written as,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only learnable parameters are the high-scoring designs         .</a:t>
            </a:r>
          </a:p>
        </p:txBody>
      </p:sp>
      <p:pic>
        <p:nvPicPr>
          <p:cNvPr id="13" name="Picture 2" descr="(\boldsymbol{X}_l, \boldsymbol{y}_l)">
            <a:extLst>
              <a:ext uri="{FF2B5EF4-FFF2-40B4-BE49-F238E27FC236}">
                <a16:creationId xmlns:a16="http://schemas.microsoft.com/office/drawing/2014/main" id="{F8A8768D-5FFB-F0FA-2D3E-F1FC7B334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11" y="1836929"/>
            <a:ext cx="1015559" cy="32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(\boldsymbol{X}_h, \boldsymbol{y}_h)">
            <a:extLst>
              <a:ext uri="{FF2B5EF4-FFF2-40B4-BE49-F238E27FC236}">
                <a16:creationId xmlns:a16="http://schemas.microsoft.com/office/drawing/2014/main" id="{9DBCA7E6-81DF-0BB8-7834-F32E135D5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845" y="1820403"/>
            <a:ext cx="1015559" cy="28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D846FA-0E60-B00F-239C-4B4111A11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526" y="3209691"/>
            <a:ext cx="6115050" cy="742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306A21-8761-8CBB-82AB-9E8002072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211" y="2407927"/>
            <a:ext cx="4708658" cy="742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E9AC27-479B-CA35-4528-B34E31402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211" y="4761393"/>
            <a:ext cx="4569618" cy="486813"/>
          </a:xfrm>
          <a:prstGeom prst="rect">
            <a:avLst/>
          </a:prstGeom>
        </p:spPr>
      </p:pic>
      <p:pic>
        <p:nvPicPr>
          <p:cNvPr id="12290" name="Picture 2" descr="\boldsymbol{X}_h">
            <a:extLst>
              <a:ext uri="{FF2B5EF4-FFF2-40B4-BE49-F238E27FC236}">
                <a16:creationId xmlns:a16="http://schemas.microsoft.com/office/drawing/2014/main" id="{E2AFE43B-D146-C5E9-A937-206E2A329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546" y="5552903"/>
            <a:ext cx="613483" cy="39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ABBCBC-DDF3-041B-C8D9-82750BACBDCD}"/>
              </a:ext>
            </a:extLst>
          </p:cNvPr>
          <p:cNvSpPr txBox="1"/>
          <p:nvPr/>
        </p:nvSpPr>
        <p:spPr>
          <a:xfrm>
            <a:off x="8640290" y="2971800"/>
            <a:ext cx="3199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closed-form solution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finite-width NN: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   is learning rate.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5ABE709-D7C6-72B8-300A-C58DC0EC26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0290" y="3847218"/>
            <a:ext cx="3387365" cy="649821"/>
          </a:xfrm>
          <a:prstGeom prst="rect">
            <a:avLst/>
          </a:prstGeom>
        </p:spPr>
      </p:pic>
      <p:pic>
        <p:nvPicPr>
          <p:cNvPr id="12292" name="Picture 4" descr="\eta">
            <a:extLst>
              <a:ext uri="{FF2B5EF4-FFF2-40B4-BE49-F238E27FC236}">
                <a16:creationId xmlns:a16="http://schemas.microsoft.com/office/drawing/2014/main" id="{8E09D45E-8B14-EBF1-A203-199E30EE8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523" y="4583987"/>
            <a:ext cx="145982" cy="2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2AFA63C9-6455-DA64-7466-3080D68EF75A}"/>
              </a:ext>
            </a:extLst>
          </p:cNvPr>
          <p:cNvSpPr/>
          <p:nvPr/>
        </p:nvSpPr>
        <p:spPr>
          <a:xfrm>
            <a:off x="8039190" y="3429000"/>
            <a:ext cx="601100" cy="1454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7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C20C-4C1C-BA4E-8657-302601D4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Closed-form Solver</a:t>
            </a:r>
            <a:endParaRPr kumimoji="1"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C34B00-9DE7-956D-75E4-B29C95D02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095" y="17776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thus adopt an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infinite-width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NN[5] and its neural tangent kernel               . 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can be computed via the neural-tangents library [6].</a:t>
            </a:r>
          </a:p>
        </p:txBody>
      </p:sp>
      <p:pic>
        <p:nvPicPr>
          <p:cNvPr id="10242" name="Picture 2" descr="K(\cdot, \cdot)">
            <a:extLst>
              <a:ext uri="{FF2B5EF4-FFF2-40B4-BE49-F238E27FC236}">
                <a16:creationId xmlns:a16="http://schemas.microsoft.com/office/drawing/2014/main" id="{21FB6993-BB02-DD61-41BE-1A2C30784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97" y="1777636"/>
            <a:ext cx="1052511" cy="42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BFE735-E6A2-AE94-C833-8A6885643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600" y="3209691"/>
            <a:ext cx="6115050" cy="7424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BBABE4-7CF8-B54C-6E61-E2CF193D8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285" y="2407927"/>
            <a:ext cx="4708658" cy="742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0A34DC-25C4-4F12-C11A-C7A0B4BF863C}"/>
              </a:ext>
            </a:extLst>
          </p:cNvPr>
          <p:cNvSpPr txBox="1"/>
          <p:nvPr/>
        </p:nvSpPr>
        <p:spPr>
          <a:xfrm>
            <a:off x="2941798" y="4144335"/>
            <a:ext cx="6239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Infinite-width    NN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BFF0CC-63ED-B504-C396-035427E94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265" y="4692948"/>
            <a:ext cx="6847674" cy="742402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3BA501DB-CEEB-3B70-290F-B20441F25706}"/>
              </a:ext>
            </a:extLst>
          </p:cNvPr>
          <p:cNvSpPr/>
          <p:nvPr/>
        </p:nvSpPr>
        <p:spPr>
          <a:xfrm>
            <a:off x="4911365" y="3952093"/>
            <a:ext cx="358219" cy="84615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4" name="Picture 4" descr="f_{\boldsymbol{\theta}}^{h}(\cdot)">
            <a:extLst>
              <a:ext uri="{FF2B5EF4-FFF2-40B4-BE49-F238E27FC236}">
                <a16:creationId xmlns:a16="http://schemas.microsoft.com/office/drawing/2014/main" id="{8E26868F-3C18-6918-D936-CE3D7AF2B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419" y="4137885"/>
            <a:ext cx="686796" cy="46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(\cdot, \cdot)">
            <a:extLst>
              <a:ext uri="{FF2B5EF4-FFF2-40B4-BE49-F238E27FC236}">
                <a16:creationId xmlns:a16="http://schemas.microsoft.com/office/drawing/2014/main" id="{5417A4F5-8DF2-FF4D-D3F1-A8518FCFE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54" y="5435350"/>
            <a:ext cx="1052511" cy="42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32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C20C-4C1C-BA4E-8657-302601D4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BDI</a:t>
            </a:r>
            <a:endParaRPr kumimoji="1"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32D64E-C47D-06FB-8703-5D642249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focus on higher-scoring designs in the static dataset, we introduce,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weight parameter                is a constant.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then recompute the backward mapping loss as,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loss can be compactly written as,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F0DD59-4BBF-61BF-F4F6-98B8B5CED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99" y="2135045"/>
            <a:ext cx="3309937" cy="542182"/>
          </a:xfrm>
          <a:prstGeom prst="rect">
            <a:avLst/>
          </a:prstGeom>
        </p:spPr>
      </p:pic>
      <p:pic>
        <p:nvPicPr>
          <p:cNvPr id="13318" name="Picture 6" descr="\alpha \geq 0 ">
            <a:extLst>
              <a:ext uri="{FF2B5EF4-FFF2-40B4-BE49-F238E27FC236}">
                <a16:creationId xmlns:a16="http://schemas.microsoft.com/office/drawing/2014/main" id="{9CAE91E9-8BBD-4D36-F102-3DA972A8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018" y="2700953"/>
            <a:ext cx="859629" cy="2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160090-3AA2-F0DC-23C3-205AAE6D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38" y="3495573"/>
            <a:ext cx="6861191" cy="4740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A3F106-5013-9CD0-FC01-2FCC2E076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238" y="4359575"/>
            <a:ext cx="7320748" cy="12893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B35C9F-7DF0-4B15-F2A3-9909BE895F2D}"/>
              </a:ext>
            </a:extLst>
          </p:cNvPr>
          <p:cNvSpPr txBox="1"/>
          <p:nvPr/>
        </p:nvSpPr>
        <p:spPr>
          <a:xfrm>
            <a:off x="999241" y="5648933"/>
            <a:ext cx="9172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sum up, we propose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irectional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for offline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nfinite-width model-based optimization 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95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3439</TotalTime>
  <Words>674</Words>
  <Application>Microsoft Office PowerPoint</Application>
  <PresentationFormat>Widescreen</PresentationFormat>
  <Paragraphs>116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Times New Roman</vt:lpstr>
      <vt:lpstr>Office 主题​​</vt:lpstr>
      <vt:lpstr>Bidirectional Learning for Offline  Infinite-width Model-based Optimization</vt:lpstr>
      <vt:lpstr>Contents</vt:lpstr>
      <vt:lpstr>Problem</vt:lpstr>
      <vt:lpstr>Related Work &amp; Motivation</vt:lpstr>
      <vt:lpstr>Related Work &amp; Motivation</vt:lpstr>
      <vt:lpstr>Method: Bidirectional Learning</vt:lpstr>
      <vt:lpstr>Method: Bidirectional Learning</vt:lpstr>
      <vt:lpstr>Method: Closed-form Solver</vt:lpstr>
      <vt:lpstr>Method: BDI</vt:lpstr>
      <vt:lpstr>Method: Analysis of M=1</vt:lpstr>
      <vt:lpstr>Experiments: Continuous Tasks</vt:lpstr>
      <vt:lpstr>Experiments: Discrete Tasks</vt:lpstr>
      <vt:lpstr>Experiments: Ablation Studies</vt:lpstr>
      <vt:lpstr>Experiments: Hyperparameter Sensitivity</vt:lpstr>
      <vt:lpstr>Discussion: Dataset Distillation</vt:lpstr>
      <vt:lpstr>Discussion: Conclusion and Beyond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Data Reduction via Cluster-based Data Weighting</dc:title>
  <dc:creator>John Zheng</dc:creator>
  <cp:lastModifiedBy>Can Chen, Mr</cp:lastModifiedBy>
  <cp:revision>90</cp:revision>
  <dcterms:created xsi:type="dcterms:W3CDTF">2020-10-31T06:28:13Z</dcterms:created>
  <dcterms:modified xsi:type="dcterms:W3CDTF">2022-10-18T13:54:48Z</dcterms:modified>
</cp:coreProperties>
</file>