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6" r:id="rId10"/>
    <p:sldId id="268" r:id="rId11"/>
    <p:sldId id="267" r:id="rId12"/>
    <p:sldId id="270" r:id="rId13"/>
    <p:sldId id="269" r:id="rId14"/>
    <p:sldId id="266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8080"/>
    <a:srgbClr val="FFFFFF"/>
    <a:srgbClr val="D3D3D3"/>
    <a:srgbClr val="FF800F"/>
    <a:srgbClr val="4A91C2"/>
    <a:srgbClr val="2C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1336F6D-2A33-46EE-B522-B58EACDEC7BD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2B55747-4D42-47DC-9786-E85D03B96D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7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5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364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1911-339F-83D9-33C7-4A6EB696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5D263A7-EA81-E694-0EDD-AC3D660AB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1BC84F9-292C-F94E-68D0-F2AA31FD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6F06AB-6FDC-FD8D-00BD-61382B61E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962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457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DB1FD5-F99B-F48E-6308-78CD1AA1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62031E-0E7B-8355-602E-78955939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5DDD5E-8165-E9CB-D4EA-85D0E89F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E03177-7909-5586-4FA0-7470113C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1AD3C2-05E1-7350-C416-90AE065E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45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9295A3-5A68-66C2-072C-875E5D31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8B55789-5C8B-B9F2-0424-B2F0F688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7769F-159C-7046-4632-112F0339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607EE-C7AC-F78D-FD2B-5C4421DA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5FF8A3-9AD9-DE62-2F75-7C4BFF1F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672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BB0DD04-2FEA-A6B5-CCD6-FE41DB479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81CB12-7784-FBFB-B1B0-6C8F6F74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3BEC46-9C6B-0A27-D60D-23E0653D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583A3C-C376-139C-FCAF-98B279BF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8670DD-77E4-C722-049E-7E095759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06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B80B23-3145-129C-480F-9D1D9C11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85796-C82D-966B-C6B2-EC1120FE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DABF09-D9B6-8126-D254-F8288F2E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5C2AFA-54F3-2A99-2CF2-7C18144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C543A2-1F0D-13BD-4613-F43C10D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89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A5995E-34E6-17A2-608D-A874995A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65221E-F30C-C324-3A7D-8E76156F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D62304-5D07-BA53-1B83-0711535D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0B8A7F-5EFF-6CAA-1A68-7C6F60E5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37A35D-DFE3-C600-E1E2-9F2CC491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63AEB3-A1D9-64DC-48B8-00F56102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7784F3-EE20-EAFF-2577-3744F3C1C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A251848-7B68-1BD8-6B85-B55C03EB7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1E6CBC-B887-D841-EA96-4D6B15D2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4B3197-9257-E4F5-DE21-86490156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1C06BF-D476-0210-19FB-F7DFC76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7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A7055-76A6-8476-B7D3-86EC746C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6E9B32-6335-B2E0-EFC3-C21A8F76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C15A96-969D-8AFE-4C7B-63114050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34CD2C-E37D-208C-7854-E4EF8212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D19B5E-084D-6031-EF08-9185FD750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73BB25-AD67-D7C8-7E7C-246B77B5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DB1C606-3F75-8E80-315D-34790B24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9EF7C37-6230-EA64-C59E-AB7C4A8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16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0905-055D-6C88-14B7-037F059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4DD07AA-73C8-4ACC-8267-F2E1A9A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72078E4-07D9-8A76-3F59-83E0465E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6D1E6D1-2206-9C86-22B2-37689CD0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7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B43D6D1-B193-43D0-A496-41C7D992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8DAB19-EF33-17A2-7126-48B61E4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29669D-623E-0F0F-16BA-238455E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45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1CFC12-EA95-81DB-CE22-6282D32B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9AAE19-AAC9-7C21-DF19-1F0A26AC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CDCEFF-B70A-7F72-9E1C-63A8FF65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8AF7FA-774A-165D-D386-9458403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1E9923-646C-B8AC-1B05-5EE7124D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1AAF7D-F6AE-F26C-A3B8-A73B2D5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3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55B125-C7D1-AEB0-C13B-218274AA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DA9E91-2D08-2208-8A08-C49FF304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38447BE-3B7F-6115-00CF-00B2FA22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3054EF-0B7E-1E29-8B70-43277956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CC5F00-C617-7059-FF83-E0E6A81B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A5619D-0761-FEB3-CAFB-62289F26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66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A622976-8D06-FA24-A90D-C1B45713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B81463-F907-FB8C-3E03-E0AFC854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38C93A-1EFA-30E4-6C6D-CF80DDAD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93D37-5D29-EA50-EE35-5928B91D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D62922-BC58-33F1-4F74-08F72DD6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54549D-0D03-B503-AE00-A732BF31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2078" y="3100106"/>
            <a:ext cx="5191432" cy="1126454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u="sng" dirty="0"/>
              <a:t>Course:</a:t>
            </a:r>
            <a:r>
              <a:rPr lang="en-US" dirty="0"/>
              <a:t> Multi Objective Optimization</a:t>
            </a:r>
            <a:br>
              <a:rPr lang="en-US" dirty="0"/>
            </a:br>
            <a:r>
              <a:rPr lang="en-US" u="sng" dirty="0"/>
              <a:t>Student:</a:t>
            </a:r>
            <a:r>
              <a:rPr lang="en-US" dirty="0"/>
              <a:t> </a:t>
            </a:r>
            <a:r>
              <a:rPr lang="en-US" dirty="0" err="1"/>
              <a:t>Geryes</a:t>
            </a:r>
            <a:r>
              <a:rPr lang="en-US" dirty="0"/>
              <a:t> </a:t>
            </a:r>
            <a:r>
              <a:rPr lang="en-US" dirty="0" err="1"/>
              <a:t>Geryes</a:t>
            </a:r>
            <a:endParaRPr lang="en-IL" dirty="0"/>
          </a:p>
        </p:txBody>
      </p:sp>
      <p:pic>
        <p:nvPicPr>
          <p:cNvPr id="4" name="תמונה 3" descr="תמונה שמכילה חנות נוחות, עגלת קניות, סופמרקט, מדף&#10;&#10;התיאור נוצר באופן אוטומטי">
            <a:extLst>
              <a:ext uri="{FF2B5EF4-FFF2-40B4-BE49-F238E27FC236}">
                <a16:creationId xmlns:a16="http://schemas.microsoft.com/office/drawing/2014/main" id="{AF95F7EB-FDE9-5401-8219-B15E3281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03E1A9F-38E0-4C09-F473-6FC313AB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568" y="1278194"/>
            <a:ext cx="5191432" cy="16518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Super Market Navigation</a:t>
            </a:r>
            <a:endParaRPr lang="en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82114176-F507-3495-DC3A-A4185F6CC220}"/>
              </a:ext>
            </a:extLst>
          </p:cNvPr>
          <p:cNvSpPr txBox="1">
            <a:spLocks/>
          </p:cNvSpPr>
          <p:nvPr/>
        </p:nvSpPr>
        <p:spPr>
          <a:xfrm>
            <a:off x="9753600" y="6282813"/>
            <a:ext cx="2349910" cy="4714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January 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921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94EA1-17D6-02B2-276E-1D9F21B1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Assumptions/Rules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C5B1A7-D1A5-92DC-4346-36367352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1825625"/>
            <a:ext cx="10515600" cy="36804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Shoppers visit all isles before checkout.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Every heat sensitive item (from cold isle) decays at same rate.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Heat-sensitive items decay after being picked up.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Every shopper has a walking pattern.</a:t>
            </a:r>
          </a:p>
          <a:p>
            <a:pPr algn="l" rtl="0">
              <a:lnSpc>
                <a:spcPct val="15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070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D613D-17A2-6BA2-0E75-F993436E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Walking pattern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B672589C-0EB3-FD96-9C3A-514DC1993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31782"/>
              </p:ext>
            </p:extLst>
          </p:nvPr>
        </p:nvGraphicFramePr>
        <p:xfrm>
          <a:off x="1319981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0DDD002-459D-AFB5-2A53-138461C18DF6}"/>
              </a:ext>
            </a:extLst>
          </p:cNvPr>
          <p:cNvCxnSpPr/>
          <p:nvPr/>
        </p:nvCxnSpPr>
        <p:spPr>
          <a:xfrm>
            <a:off x="1632156" y="5289755"/>
            <a:ext cx="17403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7B03F9D-55A6-1A24-AC16-3E6EEA445188}"/>
              </a:ext>
            </a:extLst>
          </p:cNvPr>
          <p:cNvCxnSpPr>
            <a:cxnSpLocks/>
          </p:cNvCxnSpPr>
          <p:nvPr/>
        </p:nvCxnSpPr>
        <p:spPr>
          <a:xfrm flipV="1">
            <a:off x="3372466" y="3637935"/>
            <a:ext cx="0" cy="1641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80795C15-5D20-2238-AACB-8A8A51A95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51437"/>
              </p:ext>
            </p:extLst>
          </p:nvPr>
        </p:nvGraphicFramePr>
        <p:xfrm>
          <a:off x="5320404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3">
            <a:extLst>
              <a:ext uri="{FF2B5EF4-FFF2-40B4-BE49-F238E27FC236}">
                <a16:creationId xmlns:a16="http://schemas.microsoft.com/office/drawing/2014/main" id="{D1ED47CD-6ECA-5296-94F2-D67EB5500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39588"/>
              </p:ext>
            </p:extLst>
          </p:nvPr>
        </p:nvGraphicFramePr>
        <p:xfrm>
          <a:off x="9289897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253403A-E054-5500-0302-A3BF7EFCBED2}"/>
              </a:ext>
            </a:extLst>
          </p:cNvPr>
          <p:cNvCxnSpPr/>
          <p:nvPr/>
        </p:nvCxnSpPr>
        <p:spPr>
          <a:xfrm>
            <a:off x="5692877" y="3578942"/>
            <a:ext cx="17403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1AD5249-13F4-8DC5-AA76-768143FC1551}"/>
              </a:ext>
            </a:extLst>
          </p:cNvPr>
          <p:cNvCxnSpPr>
            <a:cxnSpLocks/>
          </p:cNvCxnSpPr>
          <p:nvPr/>
        </p:nvCxnSpPr>
        <p:spPr>
          <a:xfrm flipV="1">
            <a:off x="5692877" y="3637935"/>
            <a:ext cx="0" cy="1641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17EB1A5-ABF5-6B49-0062-159E03C2EEE8}"/>
              </a:ext>
            </a:extLst>
          </p:cNvPr>
          <p:cNvCxnSpPr>
            <a:cxnSpLocks/>
          </p:cNvCxnSpPr>
          <p:nvPr/>
        </p:nvCxnSpPr>
        <p:spPr>
          <a:xfrm flipV="1">
            <a:off x="9694606" y="4458929"/>
            <a:ext cx="0" cy="8144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9D51B67-255F-19F7-12EF-28E10FC0DB15}"/>
              </a:ext>
            </a:extLst>
          </p:cNvPr>
          <p:cNvCxnSpPr>
            <a:cxnSpLocks/>
          </p:cNvCxnSpPr>
          <p:nvPr/>
        </p:nvCxnSpPr>
        <p:spPr>
          <a:xfrm flipV="1">
            <a:off x="9694606" y="4452424"/>
            <a:ext cx="816078" cy="6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740F2F19-6981-9EE4-647E-4B5BB12899E4}"/>
              </a:ext>
            </a:extLst>
          </p:cNvPr>
          <p:cNvCxnSpPr>
            <a:cxnSpLocks/>
          </p:cNvCxnSpPr>
          <p:nvPr/>
        </p:nvCxnSpPr>
        <p:spPr>
          <a:xfrm flipV="1">
            <a:off x="10510684" y="3685202"/>
            <a:ext cx="0" cy="8144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F102D837-8DEF-C5AF-2B72-FCA08F310A2C}"/>
              </a:ext>
            </a:extLst>
          </p:cNvPr>
          <p:cNvCxnSpPr>
            <a:cxnSpLocks/>
          </p:cNvCxnSpPr>
          <p:nvPr/>
        </p:nvCxnSpPr>
        <p:spPr>
          <a:xfrm flipV="1">
            <a:off x="10510684" y="3678697"/>
            <a:ext cx="816078" cy="6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83F96B3-15F1-B493-C50A-0E064A308746}"/>
              </a:ext>
            </a:extLst>
          </p:cNvPr>
          <p:cNvSpPr txBox="1"/>
          <p:nvPr/>
        </p:nvSpPr>
        <p:spPr>
          <a:xfrm>
            <a:off x="1100805" y="2605548"/>
            <a:ext cx="28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H2V: Horizontal To Vertical</a:t>
            </a:r>
            <a:endParaRPr lang="en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2811577-071E-56A2-84A0-AA67AE801F8B}"/>
              </a:ext>
            </a:extLst>
          </p:cNvPr>
          <p:cNvSpPr txBox="1"/>
          <p:nvPr/>
        </p:nvSpPr>
        <p:spPr>
          <a:xfrm>
            <a:off x="5017119" y="2605548"/>
            <a:ext cx="30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V2H: Vertical then Horizontal</a:t>
            </a:r>
            <a:endParaRPr lang="en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75BE76D-015B-A867-CCFA-CEBC904DCE90}"/>
              </a:ext>
            </a:extLst>
          </p:cNvPr>
          <p:cNvSpPr txBox="1"/>
          <p:nvPr/>
        </p:nvSpPr>
        <p:spPr>
          <a:xfrm>
            <a:off x="9694606" y="2605548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ZgZg</a:t>
            </a:r>
            <a:r>
              <a:rPr lang="en-US" dirty="0"/>
              <a:t>: H,V,H,V,H…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59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19283-875B-F60C-7EFA-FCA0AFE1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5118C92A-83A0-0484-26D6-CE52E81FCB2E}"/>
              </a:ext>
            </a:extLst>
          </p:cNvPr>
          <p:cNvSpPr txBox="1">
            <a:spLocks/>
          </p:cNvSpPr>
          <p:nvPr/>
        </p:nvSpPr>
        <p:spPr>
          <a:xfrm>
            <a:off x="985684" y="2015613"/>
            <a:ext cx="10515600" cy="46121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Crossover and mutations </a:t>
            </a:r>
            <a:r>
              <a:rPr lang="en-US" dirty="0"/>
              <a:t>if done randomly (without rules) will almost always produce a </a:t>
            </a:r>
            <a:r>
              <a:rPr lang="en-US" u="sng" dirty="0"/>
              <a:t>faulty Individuals </a:t>
            </a:r>
            <a:r>
              <a:rPr lang="en-US" dirty="0"/>
              <a:t>(like traveling salesperson problem).</a:t>
            </a:r>
          </a:p>
          <a:p>
            <a:pPr algn="l" rtl="0"/>
            <a:r>
              <a:rPr lang="en-US" dirty="0"/>
              <a:t>The </a:t>
            </a:r>
            <a:r>
              <a:rPr lang="en-US" b="1" dirty="0"/>
              <a:t>objectives are coupled</a:t>
            </a:r>
            <a:r>
              <a:rPr lang="en-US" dirty="0"/>
              <a:t>, if an individual scores high in one  he will also score high in the other (and the opposite also), this is because </a:t>
            </a:r>
            <a:r>
              <a:rPr lang="en-US" u="sng" dirty="0"/>
              <a:t>both penalties time in similar proportion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we don’t solve this challenge our problem will become a </a:t>
            </a:r>
            <a:r>
              <a:rPr lang="en-US" u="sng" dirty="0"/>
              <a:t>boring single objective</a:t>
            </a:r>
            <a:r>
              <a:rPr lang="en-US" dirty="0"/>
              <a:t> problem. (1 point Pareto)</a:t>
            </a:r>
            <a:endParaRPr lang="en-IL" dirty="0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21AABF46-8F29-82BC-C3F3-647F0F5B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Challenges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60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C1101-5FF7-9A81-9BDD-080B73CE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07655"/>
          </a:xfrm>
        </p:spPr>
        <p:txBody>
          <a:bodyPr/>
          <a:lstStyle/>
          <a:p>
            <a:pPr algn="l" rtl="0"/>
            <a:r>
              <a:rPr lang="en-US" dirty="0"/>
              <a:t>Solving Crossover and Mutation challenge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D6EFA3-16D5-4199-B30E-EF44F61B9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We use </a:t>
                </a:r>
                <a:r>
                  <a:rPr lang="en-US" b="1" dirty="0"/>
                  <a:t>Premutation Representation</a:t>
                </a:r>
                <a:r>
                  <a:rPr lang="en-US" dirty="0"/>
                  <a:t>(like TSP) , and the encoding is as follows: value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 denotes position in sequence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event occurs, for example:</a:t>
                </a:r>
                <a:br>
                  <a:rPr lang="en-US" dirty="0"/>
                </a:br>
                <a:r>
                  <a:rPr lang="en-US" dirty="0"/>
                  <a:t>4 isles A,B,C,D and permutation [3,1, 2,4] denotes the order of visit is : [C→A→ B→ D].</a:t>
                </a:r>
              </a:p>
              <a:p>
                <a:pPr algn="l" rtl="0"/>
                <a:r>
                  <a:rPr lang="en-US" dirty="0"/>
                  <a:t>For Mutation, we use </a:t>
                </a:r>
                <a:r>
                  <a:rPr lang="en-US" b="1" dirty="0"/>
                  <a:t>Swap Mutation</a:t>
                </a:r>
                <a:br>
                  <a:rPr lang="en-US" b="1" dirty="0"/>
                </a:br>
                <a:r>
                  <a:rPr lang="en-US" dirty="0"/>
                  <a:t>Choose two random element positions and swap the elements.</a:t>
                </a:r>
              </a:p>
              <a:p>
                <a:pPr algn="l" rtl="0"/>
                <a:endParaRPr lang="en-US" b="1" dirty="0"/>
              </a:p>
              <a:p>
                <a:pPr algn="l" rtl="0"/>
                <a:r>
                  <a:rPr lang="en-US" dirty="0"/>
                  <a:t>For Crossover, we use </a:t>
                </a:r>
                <a:r>
                  <a:rPr lang="en-US" b="1" dirty="0"/>
                  <a:t>Order Crossover</a:t>
                </a:r>
                <a:br>
                  <a:rPr lang="en-US" b="1" dirty="0"/>
                </a:br>
                <a:r>
                  <a:rPr lang="en-US" dirty="0"/>
                  <a:t>Select random segment from  parent1, fill out the rest from parent2 (skipping elements copied from parent1)</a:t>
                </a:r>
              </a:p>
              <a:p>
                <a:pPr algn="l" rtl="0"/>
                <a:endParaRPr lang="en-IL" b="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D6EFA3-16D5-4199-B30E-EF44F61B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  <a:blipFill>
                <a:blip r:embed="rId3"/>
                <a:stretch>
                  <a:fillRect l="-1043" t="-2026" r="-15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BD407D88-372F-A60A-352C-1A2B04F80910}"/>
              </a:ext>
            </a:extLst>
          </p:cNvPr>
          <p:cNvGrpSpPr/>
          <p:nvPr/>
        </p:nvGrpSpPr>
        <p:grpSpPr>
          <a:xfrm>
            <a:off x="333554" y="5940990"/>
            <a:ext cx="11815193" cy="471946"/>
            <a:chOff x="333554" y="3972235"/>
            <a:chExt cx="11815193" cy="47194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A46EDA52-6168-C3B9-3985-D4236496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B3B3B3"/>
                </a:clrFrom>
                <a:clrTo>
                  <a:srgbClr val="B3B3B3">
                    <a:alpha val="0"/>
                  </a:srgbClr>
                </a:clrTo>
              </a:clrChange>
            </a:blip>
            <a:srcRect t="12635" r="64150" b="70229"/>
            <a:stretch/>
          </p:blipFill>
          <p:spPr>
            <a:xfrm>
              <a:off x="333554" y="4021395"/>
              <a:ext cx="3387874" cy="422786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4C5A958C-9504-D080-F184-831D8DA6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244" t="69222" r="61906" b="11650"/>
            <a:stretch/>
          </p:blipFill>
          <p:spPr>
            <a:xfrm>
              <a:off x="3952568" y="3972235"/>
              <a:ext cx="3387874" cy="471946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71DC4D36-E7B3-EB71-9AA7-79D7EBE34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244" t="69222" r="61906" b="11650"/>
            <a:stretch/>
          </p:blipFill>
          <p:spPr>
            <a:xfrm>
              <a:off x="8760873" y="3972235"/>
              <a:ext cx="3387874" cy="471946"/>
            </a:xfrm>
            <a:prstGeom prst="rect">
              <a:avLst/>
            </a:prstGeom>
          </p:spPr>
        </p:pic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E9680464-CE3B-8B92-72A9-43E29EFC0FEA}"/>
                </a:ext>
              </a:extLst>
            </p:cNvPr>
            <p:cNvCxnSpPr/>
            <p:nvPr/>
          </p:nvCxnSpPr>
          <p:spPr>
            <a:xfrm>
              <a:off x="7236542" y="4232788"/>
              <a:ext cx="14158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סימן חיבור 10">
              <a:extLst>
                <a:ext uri="{FF2B5EF4-FFF2-40B4-BE49-F238E27FC236}">
                  <a16:creationId xmlns:a16="http://schemas.microsoft.com/office/drawing/2014/main" id="{732E67F5-B920-CC22-48EA-A503B91E4C6C}"/>
                </a:ext>
              </a:extLst>
            </p:cNvPr>
            <p:cNvSpPr/>
            <p:nvPr/>
          </p:nvSpPr>
          <p:spPr>
            <a:xfrm>
              <a:off x="3721428" y="4142618"/>
              <a:ext cx="231140" cy="23114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1BDD89A-348A-4AF6-02F8-A44DE7EF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332" y="4032124"/>
            <a:ext cx="8959336" cy="3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5CBFF3-6BA7-77EF-B1B2-74967EE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Individual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2681B10-1CE5-7A0B-7D22-766BD4F83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38003"/>
              </p:ext>
            </p:extLst>
          </p:nvPr>
        </p:nvGraphicFramePr>
        <p:xfrm>
          <a:off x="838200" y="1690688"/>
          <a:ext cx="78866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58">
                  <a:extLst>
                    <a:ext uri="{9D8B030D-6E8A-4147-A177-3AD203B41FA5}">
                      <a16:colId xmlns:a16="http://schemas.microsoft.com/office/drawing/2014/main" val="2461454336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1306022497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1790725832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2235395670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3542444789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775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Walking pattern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Isle visiting order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3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V2H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H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  <a:endParaRPr lang="en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37446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A493596-3806-7E01-F50D-1DB8CDC57242}"/>
              </a:ext>
            </a:extLst>
          </p:cNvPr>
          <p:cNvSpPr txBox="1"/>
          <p:nvPr/>
        </p:nvSpPr>
        <p:spPr>
          <a:xfrm>
            <a:off x="671050" y="3246792"/>
            <a:ext cx="224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/>
              <a:t>V2H or H2V or </a:t>
            </a:r>
            <a:r>
              <a:rPr lang="en-US" dirty="0" err="1"/>
              <a:t>ZgZg</a:t>
            </a:r>
            <a:endParaRPr lang="en-IL" dirty="0"/>
          </a:p>
        </p:txBody>
      </p:sp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B84B0A8E-375A-213B-B608-2C4706290872}"/>
              </a:ext>
            </a:extLst>
          </p:cNvPr>
          <p:cNvSpPr/>
          <p:nvPr/>
        </p:nvSpPr>
        <p:spPr>
          <a:xfrm rot="16200000">
            <a:off x="1610951" y="1842421"/>
            <a:ext cx="369329" cy="19148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סוגר מסולסל שמאלי 7">
            <a:extLst>
              <a:ext uri="{FF2B5EF4-FFF2-40B4-BE49-F238E27FC236}">
                <a16:creationId xmlns:a16="http://schemas.microsoft.com/office/drawing/2014/main" id="{F11EB7F0-0064-2D6F-32DE-F7518A5A2A13}"/>
              </a:ext>
            </a:extLst>
          </p:cNvPr>
          <p:cNvSpPr/>
          <p:nvPr/>
        </p:nvSpPr>
        <p:spPr>
          <a:xfrm rot="16200000">
            <a:off x="5555224" y="-73334"/>
            <a:ext cx="369329" cy="57463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7F406A-1B4F-6BD4-C20B-0EC4740D81CE}"/>
              </a:ext>
            </a:extLst>
          </p:cNvPr>
          <p:cNvSpPr txBox="1"/>
          <p:nvPr/>
        </p:nvSpPr>
        <p:spPr>
          <a:xfrm>
            <a:off x="4380117" y="3246792"/>
            <a:ext cx="271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/>
              <a:t>Needs to include all isles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141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503A7-1575-F95C-A3D4-C272F833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E9008-7DF9-6DF2-8B28-D649EF72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07655"/>
          </a:xfrm>
        </p:spPr>
        <p:txBody>
          <a:bodyPr/>
          <a:lstStyle/>
          <a:p>
            <a:pPr algn="l" rtl="0"/>
            <a:r>
              <a:rPr lang="en-US" dirty="0"/>
              <a:t>Solving Coupled Objective challenge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DA7304-0CD2-2CD7-B4B3-DC97BFE8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61884"/>
            <a:ext cx="11938000" cy="511507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To uncouple the objectives, we need to </a:t>
            </a:r>
            <a:r>
              <a:rPr lang="en-US" b="1" dirty="0"/>
              <a:t>penalize</a:t>
            </a:r>
            <a:r>
              <a:rPr lang="en-US" dirty="0"/>
              <a:t> only one of the objectives.</a:t>
            </a:r>
          </a:p>
          <a:p>
            <a:pPr algn="l" rtl="0"/>
            <a:r>
              <a:rPr lang="en-US" dirty="0"/>
              <a:t>I used the “</a:t>
            </a:r>
            <a:r>
              <a:rPr lang="en-US" u="sng" dirty="0"/>
              <a:t>maintenance isle</a:t>
            </a:r>
            <a:r>
              <a:rPr lang="en-US" dirty="0"/>
              <a:t>” to act as an isle that when stepped on will penalize only the decay (heat sensitivity) score.</a:t>
            </a:r>
          </a:p>
          <a:p>
            <a:pPr algn="l" rtl="0"/>
            <a:r>
              <a:rPr lang="en-US" dirty="0"/>
              <a:t>We can see the effect of the penalty on the coupling:</a:t>
            </a:r>
            <a:endParaRPr lang="en-IL" dirty="0"/>
          </a:p>
        </p:txBody>
      </p:sp>
      <p:pic>
        <p:nvPicPr>
          <p:cNvPr id="11" name="תמונה 10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94FB892A-ACA3-7E06-4BE0-2E83800CE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0" y="2908075"/>
            <a:ext cx="5171440" cy="3878580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74E3D622-7446-4FB2-047F-3442A1D29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908075"/>
            <a:ext cx="5171440" cy="387858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C8E6BA5-7C09-DAF7-34D5-213EB39DF71F}"/>
              </a:ext>
            </a:extLst>
          </p:cNvPr>
          <p:cNvSpPr txBox="1"/>
          <p:nvPr/>
        </p:nvSpPr>
        <p:spPr>
          <a:xfrm>
            <a:off x="3980190" y="5807631"/>
            <a:ext cx="9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Foul = 1</a:t>
            </a:r>
            <a:endParaRPr lang="en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B1D4B54-5758-B9F1-8046-3A1E0CB8448E}"/>
              </a:ext>
            </a:extLst>
          </p:cNvPr>
          <p:cNvSpPr txBox="1"/>
          <p:nvPr/>
        </p:nvSpPr>
        <p:spPr>
          <a:xfrm>
            <a:off x="10804933" y="5807631"/>
            <a:ext cx="108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Foul = 10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212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53732A-F4FF-274C-AAB8-3F0D7612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NSGA II</a:t>
            </a:r>
            <a:endParaRPr lang="en-IL" dirty="0"/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E99042B5-9087-8127-2152-E23017A7CD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49413" y="1920875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175787E6-E2BF-2A2E-BD5B-026C98B4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25608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Population size = 500</a:t>
            </a:r>
          </a:p>
          <a:p>
            <a:pPr algn="l" rtl="0"/>
            <a:r>
              <a:rPr lang="en-US" dirty="0"/>
              <a:t>Generations = 50</a:t>
            </a:r>
          </a:p>
          <a:p>
            <a:pPr algn="l" rtl="0"/>
            <a:r>
              <a:rPr lang="en-IL" dirty="0"/>
              <a:t>Elapsed time = 14322</a:t>
            </a:r>
            <a:r>
              <a:rPr lang="en-US" dirty="0"/>
              <a:t> 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541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85823-5E6C-4E16-67E5-FE562A2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Performance Over Generations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76834C1-E816-B967-3EC8-3FF4F3C3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75" y="1825625"/>
            <a:ext cx="5801784" cy="4351338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2B3FF8B-4871-1FBE-FF8E-4DAA16F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5801784" cy="4351338"/>
          </a:xfrm>
          <a:prstGeom prst="rect">
            <a:avLst/>
          </a:prstGeom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92A96E-997E-8711-AFED-ED49E95CFD4E}"/>
              </a:ext>
            </a:extLst>
          </p:cNvPr>
          <p:cNvGrpSpPr/>
          <p:nvPr/>
        </p:nvGrpSpPr>
        <p:grpSpPr>
          <a:xfrm>
            <a:off x="10872858" y="840005"/>
            <a:ext cx="800100" cy="369332"/>
            <a:chOff x="10872858" y="840005"/>
            <a:chExt cx="800100" cy="369332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60C73255-CECF-F07C-C1EF-D7551CBC2921}"/>
                </a:ext>
              </a:extLst>
            </p:cNvPr>
            <p:cNvSpPr/>
            <p:nvPr/>
          </p:nvSpPr>
          <p:spPr>
            <a:xfrm>
              <a:off x="10872858" y="959901"/>
              <a:ext cx="129540" cy="129540"/>
            </a:xfrm>
            <a:prstGeom prst="ellipse">
              <a:avLst/>
            </a:prstGeom>
            <a:solidFill>
              <a:srgbClr val="2CA0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7639528-FB8C-B4B0-EB65-FAF1F6A7503D}"/>
                </a:ext>
              </a:extLst>
            </p:cNvPr>
            <p:cNvSpPr txBox="1"/>
            <p:nvPr/>
          </p:nvSpPr>
          <p:spPr>
            <a:xfrm>
              <a:off x="11079526" y="8400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  <a:endParaRPr lang="en-IL" dirty="0"/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26E0A96-4F7D-FFBE-D4C4-F08186B0D839}"/>
              </a:ext>
            </a:extLst>
          </p:cNvPr>
          <p:cNvGrpSpPr/>
          <p:nvPr/>
        </p:nvGrpSpPr>
        <p:grpSpPr>
          <a:xfrm>
            <a:off x="10872858" y="1118155"/>
            <a:ext cx="755216" cy="369332"/>
            <a:chOff x="10872858" y="1118155"/>
            <a:chExt cx="755216" cy="36933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2212FA79-4B1F-BE68-8600-AB0762F31343}"/>
                </a:ext>
              </a:extLst>
            </p:cNvPr>
            <p:cNvSpPr/>
            <p:nvPr/>
          </p:nvSpPr>
          <p:spPr>
            <a:xfrm>
              <a:off x="10872858" y="1238051"/>
              <a:ext cx="129540" cy="129540"/>
            </a:xfrm>
            <a:prstGeom prst="ellipse">
              <a:avLst/>
            </a:prstGeom>
            <a:solidFill>
              <a:srgbClr val="4A91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BE14074F-E43E-A7EE-62E7-81E7464DD39E}"/>
                </a:ext>
              </a:extLst>
            </p:cNvPr>
            <p:cNvSpPr txBox="1"/>
            <p:nvPr/>
          </p:nvSpPr>
          <p:spPr>
            <a:xfrm>
              <a:off x="11079526" y="1118155"/>
              <a:ext cx="54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Avg</a:t>
              </a:r>
              <a:endParaRPr lang="en-IL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A7E4C5CC-B53F-2894-C7B3-94BBC9B603B4}"/>
              </a:ext>
            </a:extLst>
          </p:cNvPr>
          <p:cNvGrpSpPr/>
          <p:nvPr/>
        </p:nvGrpSpPr>
        <p:grpSpPr>
          <a:xfrm>
            <a:off x="10872858" y="1395661"/>
            <a:ext cx="755216" cy="369332"/>
            <a:chOff x="10872858" y="1395661"/>
            <a:chExt cx="755216" cy="36933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1CE4B12A-EC90-CAFC-9495-5931E619032B}"/>
                </a:ext>
              </a:extLst>
            </p:cNvPr>
            <p:cNvSpPr/>
            <p:nvPr/>
          </p:nvSpPr>
          <p:spPr>
            <a:xfrm>
              <a:off x="10872858" y="1515557"/>
              <a:ext cx="129540" cy="129540"/>
            </a:xfrm>
            <a:prstGeom prst="ellipse">
              <a:avLst/>
            </a:prstGeom>
            <a:solidFill>
              <a:srgbClr val="FF80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43F635E-E8D2-3E48-F444-77E2EF5B470E}"/>
                </a:ext>
              </a:extLst>
            </p:cNvPr>
            <p:cNvSpPr txBox="1"/>
            <p:nvPr/>
          </p:nvSpPr>
          <p:spPr>
            <a:xfrm>
              <a:off x="11079526" y="139566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3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A00CD5-7826-7940-4478-74EF5BC3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Next steps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D6711-6DB4-3B65-A312-A6F113DE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Running problem with NSGA III – for more diverse solutions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Randomizing the Supermarket layout and making it bigger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Comparing different population sizes affect on result</a:t>
            </a:r>
          </a:p>
          <a:p>
            <a:pPr marL="0" indent="0" algn="l" rtl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78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ED0CAE-F449-6A37-3E29-643F543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Problem statement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1C42F7-BE04-5209-B924-917C934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pPr algn="l" rtl="0"/>
            <a:r>
              <a:rPr lang="en-US" dirty="0"/>
              <a:t>Going through a supermarket, if the path isn’t chosen wisely, the trip will take long time.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Heat sensitive items will spoil if held in cart for a long time.</a:t>
            </a:r>
          </a:p>
        </p:txBody>
      </p:sp>
      <p:pic>
        <p:nvPicPr>
          <p:cNvPr id="1026" name="Picture 2" descr="Poster, Print Time Is Money. Clock Falling Apart To Dollars., 40x26.7 cm">
            <a:extLst>
              <a:ext uri="{FF2B5EF4-FFF2-40B4-BE49-F238E27FC236}">
                <a16:creationId xmlns:a16="http://schemas.microsoft.com/office/drawing/2014/main" id="{4B284D0D-C26D-5EE2-E6D0-8A0FD7EB0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/>
          <a:stretch/>
        </p:blipFill>
        <p:spPr bwMode="auto">
          <a:xfrm>
            <a:off x="8575467" y="2412628"/>
            <a:ext cx="2279346" cy="16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poiled Food Icon Royalty-Free Images, Stock Photos &amp; Pictures |  Shutterstock">
            <a:extLst>
              <a:ext uri="{FF2B5EF4-FFF2-40B4-BE49-F238E27FC236}">
                <a16:creationId xmlns:a16="http://schemas.microsoft.com/office/drawing/2014/main" id="{0AAA684F-5BDF-D926-A3FE-9896D3DF8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5B5896F-4C21-291F-9A3E-AA5A2B1B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44" y="4843588"/>
            <a:ext cx="237205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61DC-F444-55F3-7340-81BAD23C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0CA2A8-3840-EEE5-CC14-11CCD3B1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Problem(s) statement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4BA73-5DB7-DB6D-DA1F-5DAA2199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0135" cy="4351338"/>
          </a:xfrm>
        </p:spPr>
        <p:txBody>
          <a:bodyPr/>
          <a:lstStyle/>
          <a:p>
            <a:pPr algn="l" rtl="0"/>
            <a:r>
              <a:rPr lang="en-US" dirty="0"/>
              <a:t>Going through a supermarket, if the path isn’t chosen wisely, the trip will take </a:t>
            </a:r>
            <a:r>
              <a:rPr lang="en-US" dirty="0">
                <a:highlight>
                  <a:srgbClr val="FFFF00"/>
                </a:highlight>
              </a:rPr>
              <a:t>long time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Heat sensitive items will </a:t>
            </a:r>
            <a:r>
              <a:rPr lang="en-US" dirty="0">
                <a:highlight>
                  <a:srgbClr val="FFFF00"/>
                </a:highlight>
              </a:rPr>
              <a:t>spoil</a:t>
            </a:r>
            <a:r>
              <a:rPr lang="en-US" dirty="0"/>
              <a:t> if held in cart for a long time.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Price of products – Leave to politicians !</a:t>
            </a:r>
            <a:endParaRPr lang="en-IL" dirty="0"/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2AD499D6-54F8-DD13-0B60-1A18D480BF6A}"/>
              </a:ext>
            </a:extLst>
          </p:cNvPr>
          <p:cNvSpPr/>
          <p:nvPr/>
        </p:nvSpPr>
        <p:spPr>
          <a:xfrm>
            <a:off x="10166555" y="1825625"/>
            <a:ext cx="550606" cy="20679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5945C1-5B49-8359-9E65-A22D37D8A50F}"/>
              </a:ext>
            </a:extLst>
          </p:cNvPr>
          <p:cNvSpPr txBox="1"/>
          <p:nvPr/>
        </p:nvSpPr>
        <p:spPr>
          <a:xfrm>
            <a:off x="10717161" y="2575585"/>
            <a:ext cx="120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objectives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0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94C907-3CAA-96BF-3BF4-08A0AE80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3069180-1A40-C9DD-93F3-7B96B0CB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24D49E8F-114B-0FC6-714B-000940D71DCA}"/>
              </a:ext>
            </a:extLst>
          </p:cNvPr>
          <p:cNvSpPr/>
          <p:nvPr/>
        </p:nvSpPr>
        <p:spPr>
          <a:xfrm>
            <a:off x="7098890" y="1917290"/>
            <a:ext cx="1140542" cy="106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334F3B-F432-720B-15CD-A816CD60DAF5}"/>
              </a:ext>
            </a:extLst>
          </p:cNvPr>
          <p:cNvSpPr/>
          <p:nvPr/>
        </p:nvSpPr>
        <p:spPr>
          <a:xfrm>
            <a:off x="5869857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90DA012-4D6A-AF45-E99E-6C63DD0A875C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04533DE-964E-A63E-1944-C8DB4277080E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149C199-93DC-CCEF-D687-D4288E71CD79}"/>
              </a:ext>
            </a:extLst>
          </p:cNvPr>
          <p:cNvSpPr/>
          <p:nvPr/>
        </p:nvSpPr>
        <p:spPr>
          <a:xfrm>
            <a:off x="8331839" y="3122664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2D8C1BA-F33B-90A9-635B-AD994C755336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54B5DF5-ABCF-3C1B-5C8E-3D655146432C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468A568-BD48-1B05-0765-AB8B876BB215}"/>
              </a:ext>
            </a:extLst>
          </p:cNvPr>
          <p:cNvSpPr/>
          <p:nvPr/>
        </p:nvSpPr>
        <p:spPr>
          <a:xfrm>
            <a:off x="10827188" y="3112830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530F0C6-B12B-BCA7-F50E-94464F1AFB07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9A61758-A699-7A5E-771B-1ADBC95EB424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3C9AAEA-688A-70F4-4CC6-BB3C0F63A9DA}"/>
              </a:ext>
            </a:extLst>
          </p:cNvPr>
          <p:cNvSpPr/>
          <p:nvPr/>
        </p:nvSpPr>
        <p:spPr>
          <a:xfrm>
            <a:off x="5869857" y="557262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FC428A3-5C08-1891-A9BD-E24EA0B7B4F6}"/>
              </a:ext>
            </a:extLst>
          </p:cNvPr>
          <p:cNvSpPr/>
          <p:nvPr/>
        </p:nvSpPr>
        <p:spPr>
          <a:xfrm>
            <a:off x="7098890" y="55716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6EA5CB17-2D26-F981-16D5-D625B48DBB98}"/>
              </a:ext>
            </a:extLst>
          </p:cNvPr>
          <p:cNvSpPr/>
          <p:nvPr/>
        </p:nvSpPr>
        <p:spPr>
          <a:xfrm>
            <a:off x="8327923" y="556150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7FE72E7-3E2D-5729-4441-097FCA0DA75E}"/>
              </a:ext>
            </a:extLst>
          </p:cNvPr>
          <p:cNvSpPr/>
          <p:nvPr/>
        </p:nvSpPr>
        <p:spPr>
          <a:xfrm>
            <a:off x="10785365" y="55714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מציין מיקום תוכן 2">
            <a:extLst>
              <a:ext uri="{FF2B5EF4-FFF2-40B4-BE49-F238E27FC236}">
                <a16:creationId xmlns:a16="http://schemas.microsoft.com/office/drawing/2014/main" id="{A136481D-EEF7-20AB-3357-7FED8326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</p:txBody>
      </p:sp>
    </p:spTree>
    <p:extLst>
      <p:ext uri="{BB962C8B-B14F-4D97-AF65-F5344CB8AC3E}">
        <p14:creationId xmlns:p14="http://schemas.microsoft.com/office/powerpoint/2010/main" val="40082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5214-0E20-D783-B7BE-390467F1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72AA3F-3786-06CD-9237-ACDCA836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7B8586C-1F98-3763-E2A3-42A8C35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A0E69605-8D47-AC20-7858-A3D9A137BD10}"/>
              </a:ext>
            </a:extLst>
          </p:cNvPr>
          <p:cNvSpPr/>
          <p:nvPr/>
        </p:nvSpPr>
        <p:spPr>
          <a:xfrm>
            <a:off x="7098890" y="1917290"/>
            <a:ext cx="1140542" cy="106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C5D45AA-15CA-8D0A-BBA6-A379D3741437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DC124C8-0A51-5A3F-85A4-E2A2582CB217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D293EC7-E430-E973-2F21-1C582021C3FF}"/>
              </a:ext>
            </a:extLst>
          </p:cNvPr>
          <p:cNvSpPr/>
          <p:nvPr/>
        </p:nvSpPr>
        <p:spPr>
          <a:xfrm>
            <a:off x="8331839" y="3122664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32741CA-6B43-1855-5529-C0190DF0780B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DCA6E73-90BC-94F7-E2A9-1E2AB5072BFE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0F1057F-61AF-8435-2C10-F49AFC76A809}"/>
              </a:ext>
            </a:extLst>
          </p:cNvPr>
          <p:cNvSpPr/>
          <p:nvPr/>
        </p:nvSpPr>
        <p:spPr>
          <a:xfrm>
            <a:off x="10827188" y="3112830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DE600A2B-C3F1-A011-6E7B-A5BF89354C2A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91B2772-DDDF-CFD0-8BC4-9F1983DDF9CA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C78BAE66-8A6B-8BAD-DF0A-4AA0E6105929}"/>
              </a:ext>
            </a:extLst>
          </p:cNvPr>
          <p:cNvSpPr/>
          <p:nvPr/>
        </p:nvSpPr>
        <p:spPr>
          <a:xfrm>
            <a:off x="5869857" y="5604711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B006720-B81E-B485-F87B-D7A2942AA969}"/>
              </a:ext>
            </a:extLst>
          </p:cNvPr>
          <p:cNvSpPr/>
          <p:nvPr/>
        </p:nvSpPr>
        <p:spPr>
          <a:xfrm>
            <a:off x="7098890" y="556150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84391A9-7CA7-9C10-A86B-3F058CA876DA}"/>
              </a:ext>
            </a:extLst>
          </p:cNvPr>
          <p:cNvSpPr/>
          <p:nvPr/>
        </p:nvSpPr>
        <p:spPr>
          <a:xfrm>
            <a:off x="8327923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A0E418-7E77-8D2B-FB67-5ED927EE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</p:txBody>
      </p:sp>
      <p:sp>
        <p:nvSpPr>
          <p:cNvPr id="4" name="בועת דיבור: מלבן 3">
            <a:extLst>
              <a:ext uri="{FF2B5EF4-FFF2-40B4-BE49-F238E27FC236}">
                <a16:creationId xmlns:a16="http://schemas.microsoft.com/office/drawing/2014/main" id="{291A3B2D-1A5C-48FC-A905-9ACF177B9B06}"/>
              </a:ext>
            </a:extLst>
          </p:cNvPr>
          <p:cNvSpPr/>
          <p:nvPr/>
        </p:nvSpPr>
        <p:spPr>
          <a:xfrm>
            <a:off x="8321712" y="4801585"/>
            <a:ext cx="2205636" cy="1157544"/>
          </a:xfrm>
          <a:prstGeom prst="wedgeRectCallout">
            <a:avLst>
              <a:gd name="adj1" fmla="val 79704"/>
              <a:gd name="adj2" fmla="val 5167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ysClr val="windowText" lastClr="000000"/>
                </a:solidFill>
              </a:rPr>
              <a:t>חברים זה בא והולך,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he-IL" dirty="0">
                <a:solidFill>
                  <a:sysClr val="windowText" lastClr="000000"/>
                </a:solidFill>
              </a:rPr>
              <a:t>כסף זה לכל החיים!</a:t>
            </a:r>
            <a:endParaRPr lang="en-I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8CED-0852-3C69-252C-7C511510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05899-491E-EC3C-F52E-653A34E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1287933-14A6-1B55-A97B-6087370D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5" name="מלבן 14">
            <a:extLst>
              <a:ext uri="{FF2B5EF4-FFF2-40B4-BE49-F238E27FC236}">
                <a16:creationId xmlns:a16="http://schemas.microsoft.com/office/drawing/2014/main" id="{B3485484-14B7-C9F2-3DC9-F5D02C0CD4B0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8D7E533-1979-E206-C756-BFEA349CC192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1BE226F-0026-2C36-BFD8-A0C322B20BE8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3285FE6-B171-C5AA-D65A-F830EE842F2E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351FDA7-4859-1937-C449-D3EA1E5049AB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CA85B97-F876-69D3-D988-1A4BCD8D8BCE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EBD1BF59-679C-5FEC-F190-37B2E6F17209}"/>
              </a:ext>
            </a:extLst>
          </p:cNvPr>
          <p:cNvSpPr/>
          <p:nvPr/>
        </p:nvSpPr>
        <p:spPr>
          <a:xfrm>
            <a:off x="7098890" y="55716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743B55-BB00-253E-7B3E-85B9FB77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</p:txBody>
      </p:sp>
    </p:spTree>
    <p:extLst>
      <p:ext uri="{BB962C8B-B14F-4D97-AF65-F5344CB8AC3E}">
        <p14:creationId xmlns:p14="http://schemas.microsoft.com/office/powerpoint/2010/main" val="22100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B163A-CDED-9D8B-FFE1-08B44134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A4281-5D77-09A4-7C82-0600E643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749A23A-EE53-095B-9F2B-F0A06F6C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88B8ADBC-A208-5318-DE51-5C89B5DDFF59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AAE9A021-43A2-B750-F564-70ABB174B876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B42DCD8-D288-6B18-8BD2-2EB726D25859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D0CE66-777D-A02E-78CF-95B86E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  <a:p>
            <a:pPr algn="l" rtl="0"/>
            <a:r>
              <a:rPr lang="en-US" dirty="0"/>
              <a:t>Add cold isles</a:t>
            </a:r>
          </a:p>
        </p:txBody>
      </p:sp>
    </p:spTree>
    <p:extLst>
      <p:ext uri="{BB962C8B-B14F-4D97-AF65-F5344CB8AC3E}">
        <p14:creationId xmlns:p14="http://schemas.microsoft.com/office/powerpoint/2010/main" val="36125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233A-6C10-61CE-AD76-6477E20A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5016D-7C86-33BB-58AE-FFA71034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CCE18A3-2F96-3178-70F0-6C9BCE9A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E17BA9-C836-1864-BB45-35DA5B13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  <a:p>
            <a:pPr algn="l" rtl="0"/>
            <a:r>
              <a:rPr lang="en-US" dirty="0"/>
              <a:t>Add cold isles</a:t>
            </a:r>
          </a:p>
          <a:p>
            <a:pPr algn="l" rtl="0"/>
            <a:r>
              <a:rPr lang="en-US" dirty="0"/>
              <a:t>Add penalty isles</a:t>
            </a:r>
          </a:p>
        </p:txBody>
      </p:sp>
    </p:spTree>
    <p:extLst>
      <p:ext uri="{BB962C8B-B14F-4D97-AF65-F5344CB8AC3E}">
        <p14:creationId xmlns:p14="http://schemas.microsoft.com/office/powerpoint/2010/main" val="219017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A013CC-2813-58D7-73EE-E7A669BC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Actual Supermarket layout</a:t>
            </a:r>
            <a:endParaRPr lang="en-IL" dirty="0"/>
          </a:p>
        </p:txBody>
      </p:sp>
      <p:pic>
        <p:nvPicPr>
          <p:cNvPr id="5" name="מציין מיקום תוכן 4" descr="תמונה שמכילה ריבוע, צילום מסך, מלבן, צבעוני&#10;&#10;התיאור נוצר באופן אוטומטי">
            <a:extLst>
              <a:ext uri="{FF2B5EF4-FFF2-40B4-BE49-F238E27FC236}">
                <a16:creationId xmlns:a16="http://schemas.microsoft.com/office/drawing/2014/main" id="{A13AD92D-EE0A-9F5E-DCD7-16ECF173F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6094"/>
            <a:ext cx="6517852" cy="4888389"/>
          </a:xfrm>
        </p:spPr>
      </p:pic>
      <p:sp>
        <p:nvSpPr>
          <p:cNvPr id="7" name="אליפסה 6">
            <a:extLst>
              <a:ext uri="{FF2B5EF4-FFF2-40B4-BE49-F238E27FC236}">
                <a16:creationId xmlns:a16="http://schemas.microsoft.com/office/drawing/2014/main" id="{5392BA09-3BB4-19FE-E37F-7BDD4E65F053}"/>
              </a:ext>
            </a:extLst>
          </p:cNvPr>
          <p:cNvSpPr/>
          <p:nvPr/>
        </p:nvSpPr>
        <p:spPr>
          <a:xfrm>
            <a:off x="7723258" y="2256234"/>
            <a:ext cx="129540" cy="129540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4AAB04-781E-840E-139C-73B2F1C86C68}"/>
              </a:ext>
            </a:extLst>
          </p:cNvPr>
          <p:cNvSpPr txBox="1"/>
          <p:nvPr/>
        </p:nvSpPr>
        <p:spPr>
          <a:xfrm>
            <a:off x="7897926" y="2136338"/>
            <a:ext cx="10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Item Isle</a:t>
            </a:r>
            <a:endParaRPr lang="en-IL" dirty="0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74D4B10-44D8-0F04-0E73-8FE8748DBF95}"/>
              </a:ext>
            </a:extLst>
          </p:cNvPr>
          <p:cNvSpPr/>
          <p:nvPr/>
        </p:nvSpPr>
        <p:spPr>
          <a:xfrm>
            <a:off x="7723258" y="2625566"/>
            <a:ext cx="129540" cy="129540"/>
          </a:xfrm>
          <a:prstGeom prst="ellipse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FF2DC19-16C6-FA55-DBA8-F6E7A514BE57}"/>
              </a:ext>
            </a:extLst>
          </p:cNvPr>
          <p:cNvSpPr txBox="1"/>
          <p:nvPr/>
        </p:nvSpPr>
        <p:spPr>
          <a:xfrm>
            <a:off x="7897926" y="250567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Empty Isle</a:t>
            </a:r>
            <a:endParaRPr lang="en-IL" dirty="0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630EA869-F39A-09CD-38B1-94A9D85C3A0D}"/>
              </a:ext>
            </a:extLst>
          </p:cNvPr>
          <p:cNvSpPr/>
          <p:nvPr/>
        </p:nvSpPr>
        <p:spPr>
          <a:xfrm>
            <a:off x="7723258" y="2994898"/>
            <a:ext cx="129540" cy="129540"/>
          </a:xfrm>
          <a:prstGeom prst="ellipse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4071C1C-5BB2-196D-2E68-681E9C4C92A3}"/>
              </a:ext>
            </a:extLst>
          </p:cNvPr>
          <p:cNvSpPr txBox="1"/>
          <p:nvPr/>
        </p:nvSpPr>
        <p:spPr>
          <a:xfrm>
            <a:off x="7897926" y="2875002"/>
            <a:ext cx="24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Maintenance (Hot) Isle</a:t>
            </a:r>
            <a:endParaRPr lang="en-IL" dirty="0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DBA55D21-94FD-22CF-472E-7D631CCD307E}"/>
              </a:ext>
            </a:extLst>
          </p:cNvPr>
          <p:cNvSpPr/>
          <p:nvPr/>
        </p:nvSpPr>
        <p:spPr>
          <a:xfrm>
            <a:off x="7723258" y="3364230"/>
            <a:ext cx="129540" cy="1295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A50AD1B-8007-6622-45AC-AD1B7B5E23DF}"/>
              </a:ext>
            </a:extLst>
          </p:cNvPr>
          <p:cNvSpPr txBox="1"/>
          <p:nvPr/>
        </p:nvSpPr>
        <p:spPr>
          <a:xfrm>
            <a:off x="7897926" y="3244334"/>
            <a:ext cx="151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Entrance/Exit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611376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589</Words>
  <Application>Microsoft Office PowerPoint</Application>
  <PresentationFormat>מסך רחב</PresentationFormat>
  <Paragraphs>92</Paragraphs>
  <Slides>18</Slides>
  <Notes>4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ערכת נושא Office</vt:lpstr>
      <vt:lpstr>Super Market Navigation</vt:lpstr>
      <vt:lpstr>Problem statement</vt:lpstr>
      <vt:lpstr>Problem(s) statement</vt:lpstr>
      <vt:lpstr>Supermarket layout:</vt:lpstr>
      <vt:lpstr>Supermarket layout:</vt:lpstr>
      <vt:lpstr>Supermarket layout:</vt:lpstr>
      <vt:lpstr>Supermarket layout:</vt:lpstr>
      <vt:lpstr>Supermarket layout:</vt:lpstr>
      <vt:lpstr>Actual Supermarket layout</vt:lpstr>
      <vt:lpstr>Assumptions/Rules</vt:lpstr>
      <vt:lpstr>Walking pattern</vt:lpstr>
      <vt:lpstr>Challenges</vt:lpstr>
      <vt:lpstr>Solving Crossover and Mutation challenge</vt:lpstr>
      <vt:lpstr>Individual</vt:lpstr>
      <vt:lpstr>Solving Coupled Objective challenge</vt:lpstr>
      <vt:lpstr>NSGA II</vt:lpstr>
      <vt:lpstr>Performance Over Generations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Jeryes Jeryes</dc:creator>
  <cp:lastModifiedBy>Jeryes Jeryes</cp:lastModifiedBy>
  <cp:revision>13</cp:revision>
  <dcterms:created xsi:type="dcterms:W3CDTF">2025-01-16T09:54:23Z</dcterms:created>
  <dcterms:modified xsi:type="dcterms:W3CDTF">2025-01-28T13:35:03Z</dcterms:modified>
</cp:coreProperties>
</file>