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6" r:id="rId4"/>
    <p:sldId id="271" r:id="rId5"/>
    <p:sldId id="267" r:id="rId6"/>
    <p:sldId id="276" r:id="rId7"/>
    <p:sldId id="277" r:id="rId8"/>
    <p:sldId id="280" r:id="rId9"/>
    <p:sldId id="291" r:id="rId10"/>
    <p:sldId id="292" r:id="rId11"/>
    <p:sldId id="293" r:id="rId12"/>
    <p:sldId id="294" r:id="rId13"/>
    <p:sldId id="288" r:id="rId14"/>
    <p:sldId id="295" r:id="rId15"/>
    <p:sldId id="282" r:id="rId16"/>
    <p:sldId id="289" r:id="rId17"/>
    <p:sldId id="296" r:id="rId18"/>
    <p:sldId id="285" r:id="rId19"/>
    <p:sldId id="290" r:id="rId20"/>
    <p:sldId id="297" r:id="rId21"/>
    <p:sldId id="298" r:id="rId22"/>
    <p:sldId id="275" r:id="rId23"/>
    <p:sldId id="299" r:id="rId24"/>
    <p:sldId id="28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E7"/>
    <a:srgbClr val="F47279"/>
    <a:srgbClr val="F9B9BC"/>
    <a:srgbClr val="7CA6AD"/>
    <a:srgbClr val="CBDCD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 autoAdjust="0"/>
    <p:restoredTop sz="87896" autoAdjust="0"/>
  </p:normalViewPr>
  <p:slideViewPr>
    <p:cSldViewPr snapToGrid="0">
      <p:cViewPr varScale="1">
        <p:scale>
          <a:sx n="96" d="100"/>
          <a:sy n="96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5C43E-F4EF-48CE-89B4-A3A10F55F4C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AD3AA-F536-492B-A1D9-2BE1FDEC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0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5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0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8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2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28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03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76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3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42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77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1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67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1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5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D3AA-F536-492B-A1D9-2BE1FDECC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3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962275" y="1801124"/>
            <a:ext cx="6096000" cy="1474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핸드크림 리뷰 분석을 통한 </a:t>
            </a:r>
            <a:endParaRPr lang="en-US" altLang="ko-KR" sz="3200" b="1" i="1" kern="0" dirty="0">
              <a:ln>
                <a:solidFill>
                  <a:prstClr val="white"/>
                </a:solidFill>
              </a:ln>
              <a:solidFill>
                <a:srgbClr val="F47279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소비 트렌드 파악</a:t>
            </a:r>
            <a:endParaRPr lang="en-US" altLang="ko-KR" sz="3200" b="1" i="1" kern="0" dirty="0">
              <a:ln>
                <a:solidFill>
                  <a:prstClr val="white"/>
                </a:solidFill>
              </a:ln>
              <a:solidFill>
                <a:srgbClr val="F47279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148D9A-0DE8-40BE-9FC4-C594A21A581B}"/>
              </a:ext>
            </a:extLst>
          </p:cNvPr>
          <p:cNvGrpSpPr/>
          <p:nvPr/>
        </p:nvGrpSpPr>
        <p:grpSpPr>
          <a:xfrm>
            <a:off x="1699489" y="1507518"/>
            <a:ext cx="8793020" cy="1886569"/>
            <a:chOff x="1699491" y="2398215"/>
            <a:chExt cx="8793020" cy="1886569"/>
          </a:xfrm>
        </p:grpSpPr>
        <p:sp>
          <p:nvSpPr>
            <p:cNvPr id="2" name="왼쪽 대괄호 1"/>
            <p:cNvSpPr/>
            <p:nvPr/>
          </p:nvSpPr>
          <p:spPr>
            <a:xfrm rot="5400000">
              <a:off x="5198899" y="-1008827"/>
              <a:ext cx="1794203" cy="8793020"/>
            </a:xfrm>
            <a:prstGeom prst="leftBracket">
              <a:avLst>
                <a:gd name="adj" fmla="val 0"/>
              </a:avLst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599886" y="2398215"/>
              <a:ext cx="2686006" cy="25861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85811" y="3726543"/>
                <a:ext cx="11408501" cy="2017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임베딩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사람이 쓰는 자연어를 기계가 이해할 수 있는 벡터로 바꾼 결과</a:t>
                </a: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중심단어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(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향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보습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흡수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가격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를 기준으로 </a:t>
                </a:r>
                <a:r>
                  <a:rPr lang="ko-KR" altLang="en-US" b="1" dirty="0">
                    <a:solidFill>
                      <a:srgbClr val="F47279"/>
                    </a:solidFill>
                    <a:sym typeface="Wingdings" panose="05000000000000000000" pitchFamily="2" charset="2"/>
                  </a:rPr>
                  <a:t>코사인 유사도</a:t>
                </a: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가 높은 형용사 추출 </a:t>
                </a:r>
                <a:endParaRPr lang="en-US" altLang="ko-KR" b="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  <m:r>
                          <a:rPr lang="en-US" altLang="ko-KR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θ</m:t>
                        </m:r>
                        <m:r>
                          <a:rPr lang="en-US" altLang="ko-KR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∙</m:t>
                            </m:r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rad>
                            <m:r>
                              <a:rPr lang="en-US" altLang="ko-KR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∗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" y="3726543"/>
                <a:ext cx="11408501" cy="2017486"/>
              </a:xfrm>
              <a:prstGeom prst="rect">
                <a:avLst/>
              </a:prstGeom>
              <a:blipFill>
                <a:blip r:embed="rId5"/>
                <a:stretch>
                  <a:fillRect l="-374" t="-105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626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리뷰 분석  방향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8434" name="Picture 2" descr="Implementing Word2Vec in Tensorflow | by Saurabh Pal | Analytics Vidhya |  Medium">
            <a:extLst>
              <a:ext uri="{FF2B5EF4-FFF2-40B4-BE49-F238E27FC236}">
                <a16:creationId xmlns:a16="http://schemas.microsoft.com/office/drawing/2014/main" id="{708B3381-1ED5-4E79-8299-8AA67E32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01" y="3185886"/>
            <a:ext cx="5805997" cy="30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7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상위권 제품 리뷰 분석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1940811" y="1327170"/>
            <a:ext cx="272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세라마이딘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5089251" y="1327610"/>
            <a:ext cx="335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무향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438161" y="1323916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카밀</a:t>
            </a:r>
            <a:r>
              <a:rPr lang="ko-KR" altLang="en-US" sz="1600" b="1" dirty="0"/>
              <a:t> 핸드크림 튜브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1D0559-0151-4DFC-A7E1-431FE7FA8D1A}"/>
              </a:ext>
            </a:extLst>
          </p:cNvPr>
          <p:cNvGrpSpPr/>
          <p:nvPr/>
        </p:nvGrpSpPr>
        <p:grpSpPr>
          <a:xfrm>
            <a:off x="1662744" y="1871237"/>
            <a:ext cx="2459186" cy="1850306"/>
            <a:chOff x="1106289" y="1964932"/>
            <a:chExt cx="2459186" cy="1850306"/>
          </a:xfrm>
        </p:grpSpPr>
        <p:pic>
          <p:nvPicPr>
            <p:cNvPr id="12290" name="Picture 2" descr="닥터자르트 세라마이딘 핸드크림 50ml (1개) 종합정보 행복쇼핑의 시작 ! 다나와 (가격비교) - Danawa.com">
              <a:extLst>
                <a:ext uri="{FF2B5EF4-FFF2-40B4-BE49-F238E27FC236}">
                  <a16:creationId xmlns:a16="http://schemas.microsoft.com/office/drawing/2014/main" id="{7F12274C-80B5-46AD-B5F5-30089C1FB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169" y="1964932"/>
              <a:ext cx="1850306" cy="1850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B4F53F6-BCC4-4D2B-9C24-E71025FCF5A2}"/>
                </a:ext>
              </a:extLst>
            </p:cNvPr>
            <p:cNvSpPr/>
            <p:nvPr/>
          </p:nvSpPr>
          <p:spPr>
            <a:xfrm>
              <a:off x="1106289" y="3053675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50ml / 12,000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C44E49-E369-4D85-9973-5873DAA8441D}"/>
              </a:ext>
            </a:extLst>
          </p:cNvPr>
          <p:cNvGrpSpPr/>
          <p:nvPr/>
        </p:nvGrpSpPr>
        <p:grpSpPr>
          <a:xfrm>
            <a:off x="4951253" y="1871143"/>
            <a:ext cx="2491346" cy="1758761"/>
            <a:chOff x="4907992" y="1836416"/>
            <a:chExt cx="2491346" cy="1758761"/>
          </a:xfrm>
        </p:grpSpPr>
        <p:pic>
          <p:nvPicPr>
            <p:cNvPr id="12292" name="Picture 4" descr="세라마이드 무향 핸드크림- 일리윤 | ARITAUM">
              <a:extLst>
                <a:ext uri="{FF2B5EF4-FFF2-40B4-BE49-F238E27FC236}">
                  <a16:creationId xmlns:a16="http://schemas.microsoft.com/office/drawing/2014/main" id="{F6899229-CFFC-490C-9BE7-2D6F8F0E3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938" y="1836416"/>
              <a:ext cx="1850400" cy="175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4E7230D-265C-48A0-A200-FC249C590BB0}"/>
                </a:ext>
              </a:extLst>
            </p:cNvPr>
            <p:cNvSpPr/>
            <p:nvPr/>
          </p:nvSpPr>
          <p:spPr>
            <a:xfrm>
              <a:off x="4907992" y="2908141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9,900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807D20-E5F1-41BA-9A84-1A943D68A752}"/>
              </a:ext>
            </a:extLst>
          </p:cNvPr>
          <p:cNvGrpSpPr/>
          <p:nvPr/>
        </p:nvGrpSpPr>
        <p:grpSpPr>
          <a:xfrm>
            <a:off x="8271923" y="1871143"/>
            <a:ext cx="2434838" cy="1850400"/>
            <a:chOff x="8144586" y="1892074"/>
            <a:chExt cx="2434838" cy="1850400"/>
          </a:xfrm>
        </p:grpSpPr>
        <p:pic>
          <p:nvPicPr>
            <p:cNvPr id="12294" name="Picture 6" descr="아이유로-허바신-[독일] 허바신 우타카밀 핸드크림 100ml Tube">
              <a:extLst>
                <a:ext uri="{FF2B5EF4-FFF2-40B4-BE49-F238E27FC236}">
                  <a16:creationId xmlns:a16="http://schemas.microsoft.com/office/drawing/2014/main" id="{5192F9CD-7D0D-4835-8657-DC061471C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9024" y="1892074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336B1A0-B95E-43BC-B30B-C1C2CEC51772}"/>
                </a:ext>
              </a:extLst>
            </p:cNvPr>
            <p:cNvSpPr/>
            <p:nvPr/>
          </p:nvSpPr>
          <p:spPr>
            <a:xfrm>
              <a:off x="8144586" y="2988321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75ml/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10,000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C6C8372F-6961-42C8-91B3-C8CFBCD7F9B0}"/>
              </a:ext>
            </a:extLst>
          </p:cNvPr>
          <p:cNvGraphicFramePr>
            <a:graphicFrameLocks noGrp="1"/>
          </p:cNvGraphicFramePr>
          <p:nvPr/>
        </p:nvGraphicFramePr>
        <p:xfrm>
          <a:off x="1404273" y="3894341"/>
          <a:ext cx="9500508" cy="27611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4508">
                  <a:extLst>
                    <a:ext uri="{9D8B030D-6E8A-4147-A177-3AD203B41FA5}">
                      <a16:colId xmlns:a16="http://schemas.microsoft.com/office/drawing/2014/main" val="2120650023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5925482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371689882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812040349"/>
                    </a:ext>
                  </a:extLst>
                </a:gridCol>
              </a:tblGrid>
              <a:tr h="461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78120"/>
                  </a:ext>
                </a:extLst>
              </a:tr>
              <a:tr h="461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향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0.69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0.18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0.83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8089"/>
                  </a:ext>
                </a:extLst>
              </a:tr>
              <a:tr h="4549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보습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0.70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건조하다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0.18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0.80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64846"/>
                  </a:ext>
                </a:extLst>
              </a:tr>
              <a:tr h="461238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미끌거리다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0.68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미끌거리다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0.20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98183"/>
                  </a:ext>
                </a:extLst>
              </a:tr>
              <a:tr h="461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흡수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0.70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0.19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0.79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71641"/>
                  </a:ext>
                </a:extLst>
              </a:tr>
              <a:tr h="461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0.56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않다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0.11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0.71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1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상위권 제품 원료 분석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향료 중심으로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2290" name="Picture 2" descr="닥터자르트 세라마이딘 핸드크림 5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7F12274C-80B5-46AD-B5F5-30089C1F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21" y="2007844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994085" y="1563806"/>
            <a:ext cx="272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세라마이딘</a:t>
            </a:r>
            <a:r>
              <a:rPr lang="ko-KR" altLang="en-US" sz="1600" b="1" dirty="0"/>
              <a:t> 핸드크림</a:t>
            </a:r>
          </a:p>
        </p:txBody>
      </p:sp>
      <p:pic>
        <p:nvPicPr>
          <p:cNvPr id="12292" name="Picture 4" descr="세라마이드 무향 핸드크림- 일리윤 | ARITAUM">
            <a:extLst>
              <a:ext uri="{FF2B5EF4-FFF2-40B4-BE49-F238E27FC236}">
                <a16:creationId xmlns:a16="http://schemas.microsoft.com/office/drawing/2014/main" id="{F6899229-CFFC-490C-9BE7-2D6F8F0E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93" y="2024872"/>
            <a:ext cx="1946814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565906" y="1563806"/>
            <a:ext cx="335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무향</a:t>
            </a:r>
            <a:r>
              <a:rPr lang="ko-KR" altLang="en-US" sz="1600" b="1" dirty="0"/>
              <a:t> 핸드크림</a:t>
            </a:r>
          </a:p>
        </p:txBody>
      </p:sp>
      <p:pic>
        <p:nvPicPr>
          <p:cNvPr id="12294" name="Picture 6" descr="아이유로-허바신-[독일] 허바신 우타카밀 핸드크림 100ml Tube">
            <a:extLst>
              <a:ext uri="{FF2B5EF4-FFF2-40B4-BE49-F238E27FC236}">
                <a16:creationId xmlns:a16="http://schemas.microsoft.com/office/drawing/2014/main" id="{5192F9CD-7D0D-4835-8657-DC061471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79" y="1961670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8729" y="1563806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카밀</a:t>
            </a:r>
            <a:r>
              <a:rPr lang="ko-KR" altLang="en-US" sz="1600" b="1" dirty="0"/>
              <a:t> 핸드크림 튜브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8AD28-B5C6-4F3B-B1D7-C18A0F20F049}"/>
              </a:ext>
            </a:extLst>
          </p:cNvPr>
          <p:cNvSpPr txBox="1"/>
          <p:nvPr/>
        </p:nvSpPr>
        <p:spPr>
          <a:xfrm>
            <a:off x="4829780" y="4239775"/>
            <a:ext cx="282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err="1"/>
              <a:t>부틸렌글라이콜</a:t>
            </a:r>
            <a:endParaRPr lang="en-US" altLang="ko-KR" sz="1600" dirty="0"/>
          </a:p>
          <a:p>
            <a:pPr lvl="1"/>
            <a:r>
              <a:rPr lang="ko-KR" altLang="en-US" sz="1600" dirty="0"/>
              <a:t>글리세린</a:t>
            </a:r>
            <a:endParaRPr lang="en-US" altLang="ko-KR" sz="1600" dirty="0"/>
          </a:p>
          <a:p>
            <a:pPr lvl="1"/>
            <a:r>
              <a:rPr lang="ko-KR" altLang="en-US" sz="1600" dirty="0"/>
              <a:t>토코페롤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3540-C7B6-4B1B-A116-BD2EEB766C11}"/>
              </a:ext>
            </a:extLst>
          </p:cNvPr>
          <p:cNvSpPr txBox="1"/>
          <p:nvPr/>
        </p:nvSpPr>
        <p:spPr>
          <a:xfrm>
            <a:off x="8693791" y="3949010"/>
            <a:ext cx="2824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캐모마일</a:t>
            </a:r>
            <a:r>
              <a:rPr lang="ko-KR" altLang="en-US" sz="1600" dirty="0">
                <a:solidFill>
                  <a:srgbClr val="F47279"/>
                </a:solidFill>
              </a:rPr>
              <a:t> 꽃 추출물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비사볼올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벤질살리</a:t>
            </a:r>
            <a:r>
              <a:rPr lang="ko-KR" altLang="en-US" sz="1600" dirty="0">
                <a:solidFill>
                  <a:srgbClr val="7CA6AD"/>
                </a:solidFill>
              </a:rPr>
              <a:t> </a:t>
            </a:r>
            <a:r>
              <a:rPr lang="ko-KR" altLang="en-US" sz="1600" dirty="0" err="1">
                <a:solidFill>
                  <a:srgbClr val="7CA6AD"/>
                </a:solidFill>
              </a:rPr>
              <a:t>실레이트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쿠마린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헥실신남알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/>
              <a:t>리모넨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유제놀</a:t>
            </a:r>
            <a:endParaRPr lang="en-US" altLang="ko-KR" sz="1600" dirty="0">
              <a:solidFill>
                <a:srgbClr val="7CA6AD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7F8296-C24E-44AF-A252-2ED75B5B6584}"/>
              </a:ext>
            </a:extLst>
          </p:cNvPr>
          <p:cNvGrpSpPr/>
          <p:nvPr/>
        </p:nvGrpSpPr>
        <p:grpSpPr>
          <a:xfrm>
            <a:off x="747551" y="5700381"/>
            <a:ext cx="8033117" cy="882726"/>
            <a:chOff x="1591184" y="5541062"/>
            <a:chExt cx="9791700" cy="6933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570C08-1C83-40F4-9AF1-8B7DD9ED7161}"/>
                </a:ext>
              </a:extLst>
            </p:cNvPr>
            <p:cNvSpPr/>
            <p:nvPr/>
          </p:nvSpPr>
          <p:spPr>
            <a:xfrm>
              <a:off x="1591184" y="5541062"/>
              <a:ext cx="9791700" cy="693394"/>
            </a:xfrm>
            <a:prstGeom prst="round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16BEFC-D38F-4245-82C4-4E4D441141EF}"/>
                </a:ext>
              </a:extLst>
            </p:cNvPr>
            <p:cNvSpPr txBox="1"/>
            <p:nvPr/>
          </p:nvSpPr>
          <p:spPr>
            <a:xfrm>
              <a:off x="1794383" y="5609923"/>
              <a:ext cx="9385300" cy="507702"/>
            </a:xfrm>
            <a:prstGeom prst="rect">
              <a:avLst/>
            </a:pr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상위권 분석 결과</a:t>
              </a:r>
              <a:r>
                <a:rPr lang="en-US" altLang="ko-KR" dirty="0"/>
                <a:t>, </a:t>
              </a:r>
              <a:r>
                <a:rPr lang="ko-KR" altLang="en-US" dirty="0"/>
                <a:t>구매자들이 선호하는 향은 </a:t>
              </a:r>
              <a:r>
                <a:rPr lang="ko-KR" altLang="en-US" b="1" dirty="0">
                  <a:solidFill>
                    <a:srgbClr val="7CA6AD"/>
                  </a:solidFill>
                </a:rPr>
                <a:t>달달</a:t>
              </a:r>
              <a:r>
                <a:rPr lang="ko-KR" altLang="en-US" dirty="0"/>
                <a:t>하면서 </a:t>
              </a:r>
              <a:r>
                <a:rPr lang="ko-KR" altLang="en-US" b="1" dirty="0" err="1">
                  <a:solidFill>
                    <a:srgbClr val="F47279"/>
                  </a:solidFill>
                </a:rPr>
                <a:t>플로럴</a:t>
              </a:r>
              <a:r>
                <a:rPr lang="ko-KR" altLang="en-US" b="1" dirty="0">
                  <a:solidFill>
                    <a:srgbClr val="F47279"/>
                  </a:solidFill>
                </a:rPr>
                <a:t> 향</a:t>
              </a:r>
              <a:r>
                <a:rPr lang="ko-KR" altLang="en-US" dirty="0"/>
                <a:t> 선호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 err="1"/>
                <a:t>무향은</a:t>
              </a:r>
              <a:r>
                <a:rPr lang="ko-KR" altLang="en-US" dirty="0"/>
                <a:t> 선호하지 않음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F0342D-3334-4ABC-A908-BB508CCB469D}"/>
              </a:ext>
            </a:extLst>
          </p:cNvPr>
          <p:cNvSpPr txBox="1"/>
          <p:nvPr/>
        </p:nvSpPr>
        <p:spPr>
          <a:xfrm>
            <a:off x="1227831" y="4070177"/>
            <a:ext cx="3156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47279"/>
                </a:solidFill>
              </a:rPr>
              <a:t>베르가모트</a:t>
            </a:r>
            <a:r>
              <a:rPr lang="ko-KR" altLang="en-US" sz="1600" dirty="0">
                <a:solidFill>
                  <a:srgbClr val="F47279"/>
                </a:solidFill>
              </a:rPr>
              <a:t> 열매오일</a:t>
            </a:r>
            <a:endParaRPr lang="en-US" altLang="ko-KR" sz="1600" dirty="0">
              <a:solidFill>
                <a:srgbClr val="F47279"/>
              </a:solidFill>
            </a:endParaRPr>
          </a:p>
          <a:p>
            <a:r>
              <a:rPr lang="ko-KR" altLang="en-US" sz="1600" dirty="0" err="1">
                <a:solidFill>
                  <a:srgbClr val="F47279"/>
                </a:solidFill>
              </a:rPr>
              <a:t>센티드</a:t>
            </a:r>
            <a:r>
              <a:rPr lang="ko-KR" altLang="en-US" sz="1600" dirty="0">
                <a:solidFill>
                  <a:srgbClr val="F47279"/>
                </a:solidFill>
              </a:rPr>
              <a:t> 제라늄 꽃 오일</a:t>
            </a:r>
            <a:endParaRPr lang="en-US" altLang="ko-KR" sz="1600" dirty="0">
              <a:solidFill>
                <a:srgbClr val="F47279"/>
              </a:solidFill>
            </a:endParaRPr>
          </a:p>
          <a:p>
            <a:r>
              <a:rPr lang="ko-KR" altLang="en-US" sz="1600" dirty="0">
                <a:solidFill>
                  <a:srgbClr val="F47279"/>
                </a:solidFill>
              </a:rPr>
              <a:t>세이지 오일</a:t>
            </a:r>
            <a:endParaRPr lang="en-US" altLang="ko-KR" sz="1600" dirty="0">
              <a:solidFill>
                <a:srgbClr val="F47279"/>
              </a:solidFill>
            </a:endParaRPr>
          </a:p>
          <a:p>
            <a:r>
              <a:rPr lang="ko-KR" altLang="en-US" sz="1600" dirty="0" err="1">
                <a:solidFill>
                  <a:srgbClr val="7CA6AD"/>
                </a:solidFill>
              </a:rPr>
              <a:t>광곽향</a:t>
            </a:r>
            <a:r>
              <a:rPr lang="ko-KR" altLang="en-US" sz="1600" dirty="0">
                <a:solidFill>
                  <a:srgbClr val="7CA6AD"/>
                </a:solidFill>
              </a:rPr>
              <a:t> 오일</a:t>
            </a:r>
            <a:endParaRPr lang="en-US" altLang="ko-KR" sz="1600" dirty="0">
              <a:solidFill>
                <a:srgbClr val="7CA6AD"/>
              </a:solidFill>
            </a:endParaRPr>
          </a:p>
          <a:p>
            <a:r>
              <a:rPr lang="ko-KR" altLang="en-US" sz="1600" dirty="0" err="1">
                <a:solidFill>
                  <a:schemeClr val="tx1"/>
                </a:solidFill>
              </a:rPr>
              <a:t>울금뿌리</a:t>
            </a:r>
            <a:r>
              <a:rPr lang="ko-KR" altLang="en-US" sz="1600" dirty="0">
                <a:solidFill>
                  <a:schemeClr val="tx1"/>
                </a:solidFill>
              </a:rPr>
              <a:t> 추출물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6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상위권 제품 리뷰 분석 결론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2290" name="Picture 2" descr="닥터자르트 세라마이딘 핸드크림 5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7F12274C-80B5-46AD-B5F5-30089C1F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0" y="1298210"/>
            <a:ext cx="2440057" cy="24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989607" y="966752"/>
            <a:ext cx="272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세라마이딘</a:t>
            </a:r>
            <a:r>
              <a:rPr lang="ko-KR" altLang="en-US" sz="1600" b="1" dirty="0"/>
              <a:t> 핸드크림</a:t>
            </a:r>
          </a:p>
        </p:txBody>
      </p:sp>
      <p:pic>
        <p:nvPicPr>
          <p:cNvPr id="12292" name="Picture 4" descr="세라마이드 무향 핸드크림- 일리윤 | ARITAUM">
            <a:extLst>
              <a:ext uri="{FF2B5EF4-FFF2-40B4-BE49-F238E27FC236}">
                <a16:creationId xmlns:a16="http://schemas.microsoft.com/office/drawing/2014/main" id="{F6899229-CFFC-490C-9BE7-2D6F8F0E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80" y="1436151"/>
            <a:ext cx="2567195" cy="24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580593" y="976940"/>
            <a:ext cx="335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세라마이드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무향</a:t>
            </a:r>
            <a:r>
              <a:rPr lang="ko-KR" altLang="en-US" sz="1600" b="1" dirty="0"/>
              <a:t> 핸드크림</a:t>
            </a:r>
          </a:p>
        </p:txBody>
      </p:sp>
      <p:pic>
        <p:nvPicPr>
          <p:cNvPr id="12294" name="Picture 6" descr="아이유로-허바신-[독일] 허바신 우타카밀 핸드크림 100ml Tube">
            <a:extLst>
              <a:ext uri="{FF2B5EF4-FFF2-40B4-BE49-F238E27FC236}">
                <a16:creationId xmlns:a16="http://schemas.microsoft.com/office/drawing/2014/main" id="{5192F9CD-7D0D-4835-8657-DC061471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336" y="1422991"/>
            <a:ext cx="2440057" cy="24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9024" y="993721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카밀</a:t>
            </a:r>
            <a:r>
              <a:rPr lang="ko-KR" altLang="en-US" sz="1600" b="1" dirty="0"/>
              <a:t> 핸드크림 튜브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573C3-36A2-49D7-8E29-CF65E61542F6}"/>
              </a:ext>
            </a:extLst>
          </p:cNvPr>
          <p:cNvSpPr txBox="1"/>
          <p:nvPr/>
        </p:nvSpPr>
        <p:spPr>
          <a:xfrm>
            <a:off x="2844247" y="4214353"/>
            <a:ext cx="62125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</a:t>
            </a:r>
            <a:r>
              <a:rPr lang="en-US" altLang="ko-KR" dirty="0"/>
              <a:t>: </a:t>
            </a:r>
            <a:r>
              <a:rPr lang="ko-KR" altLang="en-US" dirty="0"/>
              <a:t>달달하면서 </a:t>
            </a:r>
            <a:r>
              <a:rPr lang="ko-KR" altLang="en-US" dirty="0" err="1"/>
              <a:t>플로럴</a:t>
            </a:r>
            <a:r>
              <a:rPr lang="ko-KR" altLang="en-US" dirty="0"/>
              <a:t> 향 선호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보습</a:t>
            </a:r>
            <a:r>
              <a:rPr lang="en-US" altLang="ko-KR" dirty="0"/>
              <a:t>: </a:t>
            </a:r>
            <a:r>
              <a:rPr lang="ko-KR" altLang="en-US" dirty="0"/>
              <a:t>상위권에 위치한 핸드크림들의 </a:t>
            </a:r>
            <a:r>
              <a:rPr lang="ko-KR" altLang="en-US" dirty="0" err="1"/>
              <a:t>보습력에</a:t>
            </a:r>
            <a:r>
              <a:rPr lang="ko-KR" altLang="en-US" dirty="0"/>
              <a:t> 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흡수</a:t>
            </a:r>
            <a:r>
              <a:rPr lang="en-US" altLang="ko-KR" dirty="0"/>
              <a:t>: </a:t>
            </a:r>
            <a:r>
              <a:rPr lang="ko-KR" altLang="en-US" dirty="0"/>
              <a:t>상위권에 위치한 핸드크림들의 흡수력에 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</a:t>
            </a:r>
            <a:r>
              <a:rPr lang="en-US" altLang="ko-KR" dirty="0"/>
              <a:t>: 10,000</a:t>
            </a:r>
            <a:r>
              <a:rPr lang="ko-KR" altLang="en-US" dirty="0"/>
              <a:t>원 </a:t>
            </a:r>
            <a:r>
              <a:rPr lang="en-US" altLang="ko-KR" dirty="0"/>
              <a:t>~ 12,000 </a:t>
            </a:r>
            <a:r>
              <a:rPr lang="ko-KR" altLang="en-US" dirty="0"/>
              <a:t>사이 가격대에 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중위권 제품 리뷰 분석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650142" y="1237182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50</a:t>
            </a:r>
            <a:r>
              <a:rPr lang="ko-KR" altLang="en-US" sz="1600" b="1" dirty="0"/>
              <a:t>위 핑크 </a:t>
            </a:r>
            <a:r>
              <a:rPr lang="ko-KR" altLang="en-US" sz="1600" b="1" dirty="0" err="1"/>
              <a:t>그레이프후룻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431248" y="1221928"/>
            <a:ext cx="40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페퓸드</a:t>
            </a:r>
            <a:r>
              <a:rPr lang="ko-KR" altLang="en-US" sz="1600" b="1" dirty="0"/>
              <a:t> 핸드크림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피치앤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아프리콧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9024" y="1222795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52</a:t>
            </a:r>
            <a:r>
              <a:rPr lang="ko-KR" altLang="en-US" sz="1600" b="1" dirty="0"/>
              <a:t>위 라벤더 핸드크림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E367D-FC02-4FFF-9367-D3D3763160BD}"/>
              </a:ext>
            </a:extLst>
          </p:cNvPr>
          <p:cNvSpPr txBox="1"/>
          <p:nvPr/>
        </p:nvSpPr>
        <p:spPr>
          <a:xfrm>
            <a:off x="386099" y="3644647"/>
            <a:ext cx="3255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5</a:t>
            </a:r>
            <a:r>
              <a:rPr lang="ko-KR" altLang="en-US" sz="1400" dirty="0"/>
              <a:t>개로 매우 적어 </a:t>
            </a:r>
            <a:endParaRPr lang="en-US" altLang="ko-KR" sz="1400" dirty="0"/>
          </a:p>
          <a:p>
            <a:pPr lvl="1"/>
            <a:r>
              <a:rPr lang="ko-KR" altLang="en-US" sz="1400" dirty="0"/>
              <a:t> 다른 키워드 분석 진행 불가능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56E10-3846-4DED-A4CF-778EC886C8F0}"/>
              </a:ext>
            </a:extLst>
          </p:cNvPr>
          <p:cNvSpPr txBox="1"/>
          <p:nvPr/>
        </p:nvSpPr>
        <p:spPr>
          <a:xfrm>
            <a:off x="4631354" y="3718921"/>
            <a:ext cx="3255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1</a:t>
            </a:r>
            <a:r>
              <a:rPr lang="ko-KR" altLang="en-US" sz="1400" dirty="0"/>
              <a:t>개 모델링 불가능</a:t>
            </a:r>
            <a:endParaRPr lang="en-US" altLang="ko-KR" sz="1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8B6C23-55F1-43CB-83A9-5C40FCEF5BBE}"/>
              </a:ext>
            </a:extLst>
          </p:cNvPr>
          <p:cNvGrpSpPr/>
          <p:nvPr/>
        </p:nvGrpSpPr>
        <p:grpSpPr>
          <a:xfrm>
            <a:off x="760979" y="1663574"/>
            <a:ext cx="2444215" cy="1850400"/>
            <a:chOff x="395792" y="1355629"/>
            <a:chExt cx="2444215" cy="1850400"/>
          </a:xfrm>
        </p:grpSpPr>
        <p:pic>
          <p:nvPicPr>
            <p:cNvPr id="15362" name="Picture 2" descr="더바디샵] 핑크 그레이프 후룻 핸드 크림(96959), 신세계몰">
              <a:extLst>
                <a:ext uri="{FF2B5EF4-FFF2-40B4-BE49-F238E27FC236}">
                  <a16:creationId xmlns:a16="http://schemas.microsoft.com/office/drawing/2014/main" id="{C7E5B737-D779-457B-AD98-2C35B7C5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07" y="1355629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96C6E36-CEF3-40F8-8C4A-464A741B823E}"/>
                </a:ext>
              </a:extLst>
            </p:cNvPr>
            <p:cNvSpPr/>
            <p:nvPr/>
          </p:nvSpPr>
          <p:spPr>
            <a:xfrm>
              <a:off x="395792" y="2455404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7,000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32282A-C050-4408-BA27-BD57399B4D72}"/>
              </a:ext>
            </a:extLst>
          </p:cNvPr>
          <p:cNvGrpSpPr/>
          <p:nvPr/>
        </p:nvGrpSpPr>
        <p:grpSpPr>
          <a:xfrm>
            <a:off x="4534586" y="1663574"/>
            <a:ext cx="2649872" cy="1850400"/>
            <a:chOff x="4534586" y="1663574"/>
            <a:chExt cx="2649872" cy="1850400"/>
          </a:xfrm>
        </p:grpSpPr>
        <p:pic>
          <p:nvPicPr>
            <p:cNvPr id="15364" name="Picture 4" descr="데메테르 피치 앤 아프리콧 퍼퓸 핸드크림 50ml (1개) 종합정보 행복쇼핑의 시작 ! 다나와 (가격비교) - Danawa.com">
              <a:extLst>
                <a:ext uri="{FF2B5EF4-FFF2-40B4-BE49-F238E27FC236}">
                  <a16:creationId xmlns:a16="http://schemas.microsoft.com/office/drawing/2014/main" id="{399B3234-4A78-4EA4-9702-5ABE3593C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58" y="1663574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22E9971-DB1A-4010-AAB1-6A690783EE19}"/>
                </a:ext>
              </a:extLst>
            </p:cNvPr>
            <p:cNvSpPr/>
            <p:nvPr/>
          </p:nvSpPr>
          <p:spPr>
            <a:xfrm>
              <a:off x="4534586" y="2763349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15,000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989838-4658-4932-95AB-20EB7D438754}"/>
              </a:ext>
            </a:extLst>
          </p:cNvPr>
          <p:cNvGrpSpPr/>
          <p:nvPr/>
        </p:nvGrpSpPr>
        <p:grpSpPr>
          <a:xfrm>
            <a:off x="8208742" y="1666441"/>
            <a:ext cx="2524144" cy="1850400"/>
            <a:chOff x="8208742" y="1666441"/>
            <a:chExt cx="2524144" cy="1850400"/>
          </a:xfrm>
        </p:grpSpPr>
        <p:pic>
          <p:nvPicPr>
            <p:cNvPr id="15366" name="Picture 6" descr="록시땅]라벤더 핸드 크림 (30ml) : 롯데ON">
              <a:extLst>
                <a:ext uri="{FF2B5EF4-FFF2-40B4-BE49-F238E27FC236}">
                  <a16:creationId xmlns:a16="http://schemas.microsoft.com/office/drawing/2014/main" id="{DC7C0AB4-A317-4B68-99BC-3E75646E4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86" y="1666441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DEDE9CE-07F1-4096-9CD4-BC005D974B9E}"/>
                </a:ext>
              </a:extLst>
            </p:cNvPr>
            <p:cNvSpPr/>
            <p:nvPr/>
          </p:nvSpPr>
          <p:spPr>
            <a:xfrm>
              <a:off x="8208742" y="2763349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14,000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10EFA5-EEBE-4EDB-8327-9E038C494747}"/>
              </a:ext>
            </a:extLst>
          </p:cNvPr>
          <p:cNvSpPr txBox="1"/>
          <p:nvPr/>
        </p:nvSpPr>
        <p:spPr>
          <a:xfrm>
            <a:off x="8208742" y="3646475"/>
            <a:ext cx="3255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10</a:t>
            </a:r>
            <a:r>
              <a:rPr lang="ko-KR" altLang="en-US" sz="1400" dirty="0"/>
              <a:t>개로 적어 </a:t>
            </a:r>
            <a:endParaRPr lang="en-US" altLang="ko-KR" sz="1400" dirty="0"/>
          </a:p>
          <a:p>
            <a:pPr lvl="1"/>
            <a:r>
              <a:rPr lang="ko-KR" altLang="en-US" sz="1400" dirty="0"/>
              <a:t> 다른 키워드 분석 진행 불가능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graphicFrame>
        <p:nvGraphicFramePr>
          <p:cNvPr id="21" name="표 12">
            <a:extLst>
              <a:ext uri="{FF2B5EF4-FFF2-40B4-BE49-F238E27FC236}">
                <a16:creationId xmlns:a16="http://schemas.microsoft.com/office/drawing/2014/main" id="{58AEB451-422D-425E-B669-CED1BFB8BC2E}"/>
              </a:ext>
            </a:extLst>
          </p:cNvPr>
          <p:cNvGraphicFramePr>
            <a:graphicFrameLocks noGrp="1"/>
          </p:cNvGraphicFramePr>
          <p:nvPr/>
        </p:nvGraphicFramePr>
        <p:xfrm>
          <a:off x="1232378" y="4852832"/>
          <a:ext cx="9500508" cy="1377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4508">
                  <a:extLst>
                    <a:ext uri="{9D8B030D-6E8A-4147-A177-3AD203B41FA5}">
                      <a16:colId xmlns:a16="http://schemas.microsoft.com/office/drawing/2014/main" val="2120650023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5925482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371689882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812040349"/>
                    </a:ext>
                  </a:extLst>
                </a:gridCol>
              </a:tblGrid>
              <a:tr h="461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78120"/>
                  </a:ext>
                </a:extLst>
              </a:tr>
              <a:tr h="461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향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0.01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0.04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8089"/>
                  </a:ext>
                </a:extLst>
              </a:tr>
              <a:tr h="454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보습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b="1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b="1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0.02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6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55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중위권 제품 원료 분석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향료 중심으로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582412" y="1231370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50</a:t>
            </a:r>
            <a:r>
              <a:rPr lang="ko-KR" altLang="en-US" sz="1600" b="1" dirty="0"/>
              <a:t>위 핑크 </a:t>
            </a:r>
            <a:r>
              <a:rPr lang="ko-KR" altLang="en-US" sz="1600" b="1" dirty="0" err="1"/>
              <a:t>그레이프후룻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397383" y="1233456"/>
            <a:ext cx="40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퍼퓸드</a:t>
            </a:r>
            <a:r>
              <a:rPr lang="ko-KR" altLang="en-US" sz="1600" b="1" dirty="0"/>
              <a:t> 핸드크림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피치앤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아프리콧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9024" y="1226718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52</a:t>
            </a:r>
            <a:r>
              <a:rPr lang="ko-KR" altLang="en-US" sz="1600" b="1" dirty="0"/>
              <a:t>위 라벤더 핸드크림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44B2-374A-449D-BEDF-6CE6A44CE2A8}"/>
              </a:ext>
            </a:extLst>
          </p:cNvPr>
          <p:cNvSpPr txBox="1"/>
          <p:nvPr/>
        </p:nvSpPr>
        <p:spPr>
          <a:xfrm>
            <a:off x="528703" y="3932198"/>
            <a:ext cx="2824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err="1"/>
              <a:t>카프릴릭</a:t>
            </a:r>
            <a:endParaRPr lang="en-US" altLang="ko-KR" sz="1600" dirty="0"/>
          </a:p>
          <a:p>
            <a:pPr lvl="1"/>
            <a:r>
              <a:rPr lang="ko-KR" altLang="en-US" sz="1600" dirty="0"/>
              <a:t>스위트 아몬드 오일</a:t>
            </a:r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rgbClr val="7CA6AD"/>
                </a:solidFill>
              </a:rPr>
              <a:t>오렌지 씨 오일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/>
              <a:t>콩오일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리모넨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리날룰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헥실신남알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시트랄</a:t>
            </a:r>
            <a:endParaRPr lang="en-US" altLang="ko-KR" sz="1600" dirty="0">
              <a:solidFill>
                <a:srgbClr val="7CA6A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3540-C7B6-4B1B-A116-BD2EEB766C11}"/>
              </a:ext>
            </a:extLst>
          </p:cNvPr>
          <p:cNvSpPr txBox="1"/>
          <p:nvPr/>
        </p:nvSpPr>
        <p:spPr>
          <a:xfrm>
            <a:off x="8549072" y="3932197"/>
            <a:ext cx="3462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잇꽃씨</a:t>
            </a:r>
            <a:r>
              <a:rPr lang="ko-KR" altLang="en-US" sz="1600" dirty="0">
                <a:solidFill>
                  <a:srgbClr val="F47279"/>
                </a:solidFill>
              </a:rPr>
              <a:t> 오일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캐모마일</a:t>
            </a:r>
            <a:r>
              <a:rPr lang="ko-KR" altLang="en-US" sz="1600" dirty="0">
                <a:solidFill>
                  <a:srgbClr val="F47279"/>
                </a:solidFill>
              </a:rPr>
              <a:t> 꽃 추출물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카렌둘라꽃</a:t>
            </a:r>
            <a:r>
              <a:rPr lang="ko-KR" altLang="en-US" sz="1600" dirty="0">
                <a:solidFill>
                  <a:srgbClr val="F47279"/>
                </a:solidFill>
              </a:rPr>
              <a:t> 추출물</a:t>
            </a:r>
            <a:endParaRPr lang="en-US" altLang="ko-KR" sz="1600" dirty="0">
              <a:solidFill>
                <a:srgbClr val="F47279"/>
              </a:solidFill>
            </a:endParaRPr>
          </a:p>
          <a:p>
            <a:pPr lvl="1"/>
            <a:r>
              <a:rPr lang="ko-KR" altLang="en-US" sz="1600" dirty="0"/>
              <a:t>알로에베라 잎 추출물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리날룰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리모넨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/>
              <a:t>쿠마린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F47279"/>
                </a:solidFill>
              </a:rPr>
              <a:t>제라니올</a:t>
            </a:r>
            <a:endParaRPr lang="en-US" altLang="ko-KR" sz="1600" dirty="0">
              <a:solidFill>
                <a:srgbClr val="F47279"/>
              </a:solidFill>
            </a:endParaRPr>
          </a:p>
        </p:txBody>
      </p:sp>
      <p:pic>
        <p:nvPicPr>
          <p:cNvPr id="15362" name="Picture 2" descr="더바디샵] 핑크 그레이프 후룻 핸드 크림(96959), 신세계몰">
            <a:extLst>
              <a:ext uri="{FF2B5EF4-FFF2-40B4-BE49-F238E27FC236}">
                <a16:creationId xmlns:a16="http://schemas.microsoft.com/office/drawing/2014/main" id="{C7E5B737-D779-457B-AD98-2C35B7C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35" y="1723368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데메테르 피치 앤 아프리콧 퍼퓸 핸드크림 5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399B3234-4A78-4EA4-9702-5ABE3593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23" y="1723368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록시땅]라벤더 핸드 크림 (30ml) : 롯데ON">
            <a:extLst>
              <a:ext uri="{FF2B5EF4-FFF2-40B4-BE49-F238E27FC236}">
                <a16:creationId xmlns:a16="http://schemas.microsoft.com/office/drawing/2014/main" id="{DC7C0AB4-A317-4B68-99BC-3E75646E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86" y="1723368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B8CC7EB-3174-45BC-9C79-8B22641ECB76}"/>
              </a:ext>
            </a:extLst>
          </p:cNvPr>
          <p:cNvSpPr/>
          <p:nvPr/>
        </p:nvSpPr>
        <p:spPr>
          <a:xfrm>
            <a:off x="3608579" y="5231118"/>
            <a:ext cx="4974841" cy="956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중위권 제품은 </a:t>
            </a:r>
            <a:r>
              <a:rPr lang="ko-KR" altLang="en-US" b="1" dirty="0" err="1">
                <a:solidFill>
                  <a:srgbClr val="F47279"/>
                </a:solidFill>
              </a:rPr>
              <a:t>플로럴</a:t>
            </a:r>
            <a:r>
              <a:rPr lang="ko-KR" altLang="en-US" b="1" dirty="0">
                <a:solidFill>
                  <a:srgbClr val="F47279"/>
                </a:solidFill>
              </a:rPr>
              <a:t> 향</a:t>
            </a:r>
            <a:r>
              <a:rPr lang="ko-KR" altLang="en-US" dirty="0">
                <a:solidFill>
                  <a:schemeClr val="tx1"/>
                </a:solidFill>
              </a:rPr>
              <a:t>료 많이 사용됨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7CA6AD"/>
                </a:solidFill>
              </a:rPr>
              <a:t>시트러스</a:t>
            </a:r>
            <a:r>
              <a:rPr lang="ko-KR" altLang="en-US" dirty="0">
                <a:solidFill>
                  <a:schemeClr val="tx1"/>
                </a:solidFill>
              </a:rPr>
              <a:t> 향료 많음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31C92-7674-4464-8199-B0BDBEF2B1F1}"/>
              </a:ext>
            </a:extLst>
          </p:cNvPr>
          <p:cNvSpPr txBox="1"/>
          <p:nvPr/>
        </p:nvSpPr>
        <p:spPr>
          <a:xfrm>
            <a:off x="4676136" y="3932198"/>
            <a:ext cx="346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err="1"/>
              <a:t>부틸렌글라이콜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7CA6AD"/>
                </a:solidFill>
              </a:rPr>
              <a:t>자몽</a:t>
            </a:r>
            <a:r>
              <a:rPr lang="ko-KR" altLang="en-US" sz="1600" dirty="0">
                <a:solidFill>
                  <a:srgbClr val="7CA6AD"/>
                </a:solidFill>
              </a:rPr>
              <a:t> 추출물</a:t>
            </a:r>
            <a:endParaRPr lang="en-US" altLang="ko-KR" sz="1600" dirty="0">
              <a:solidFill>
                <a:srgbClr val="7CA6AD"/>
              </a:solidFill>
            </a:endParaRPr>
          </a:p>
          <a:p>
            <a:pPr lvl="1"/>
            <a:r>
              <a:rPr lang="ko-KR" altLang="en-US" sz="1600" dirty="0" err="1"/>
              <a:t>페녹시에탄올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7189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중위권 제품 리뷰 분석 결론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582413" y="974018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50</a:t>
            </a:r>
            <a:r>
              <a:rPr lang="ko-KR" altLang="en-US" sz="1600" b="1" dirty="0"/>
              <a:t>위 핑크 </a:t>
            </a:r>
            <a:r>
              <a:rPr lang="ko-KR" altLang="en-US" sz="1600" b="1" dirty="0" err="1"/>
              <a:t>그레이프후룻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397383" y="996972"/>
            <a:ext cx="40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51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퍼퓸드</a:t>
            </a:r>
            <a:r>
              <a:rPr lang="ko-KR" altLang="en-US" sz="1600" b="1" dirty="0"/>
              <a:t> 핸드크림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피치앤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아프리콧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9024" y="993721"/>
            <a:ext cx="244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52</a:t>
            </a:r>
            <a:r>
              <a:rPr lang="ko-KR" altLang="en-US" sz="1600" b="1" dirty="0"/>
              <a:t>위 라벤더 핸드크림</a:t>
            </a:r>
          </a:p>
        </p:txBody>
      </p:sp>
      <p:pic>
        <p:nvPicPr>
          <p:cNvPr id="15362" name="Picture 2" descr="더바디샵] 핑크 그레이프 후룻 핸드 크림(96959), 신세계몰">
            <a:extLst>
              <a:ext uri="{FF2B5EF4-FFF2-40B4-BE49-F238E27FC236}">
                <a16:creationId xmlns:a16="http://schemas.microsoft.com/office/drawing/2014/main" id="{C7E5B737-D779-457B-AD98-2C35B7C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7" y="1355629"/>
            <a:ext cx="2297151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데메테르 피치 앤 아프리콧 퍼퓸 핸드크림 5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399B3234-4A78-4EA4-9702-5ABE3593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66" y="1485600"/>
            <a:ext cx="2153115" cy="21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록시땅]라벤더 핸드 크림 (30ml) : 롯데ON">
            <a:extLst>
              <a:ext uri="{FF2B5EF4-FFF2-40B4-BE49-F238E27FC236}">
                <a16:creationId xmlns:a16="http://schemas.microsoft.com/office/drawing/2014/main" id="{DC7C0AB4-A317-4B68-99BC-3E75646E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44" y="1439781"/>
            <a:ext cx="2297151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00390-5A11-4CC6-8582-96FF0AE73654}"/>
              </a:ext>
            </a:extLst>
          </p:cNvPr>
          <p:cNvSpPr txBox="1"/>
          <p:nvPr/>
        </p:nvSpPr>
        <p:spPr>
          <a:xfrm>
            <a:off x="2989729" y="4185904"/>
            <a:ext cx="621254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</a:t>
            </a:r>
            <a:r>
              <a:rPr lang="en-US" altLang="ko-KR" dirty="0"/>
              <a:t>: </a:t>
            </a:r>
            <a:r>
              <a:rPr lang="ko-KR" altLang="en-US" dirty="0"/>
              <a:t>중위권 향 선호하지 않음 </a:t>
            </a:r>
            <a:endParaRPr lang="en-US" altLang="ko-KR" dirty="0"/>
          </a:p>
          <a:p>
            <a:r>
              <a:rPr lang="en-US" altLang="ko-KR" dirty="0"/>
              <a:t>        (</a:t>
            </a:r>
            <a:r>
              <a:rPr lang="ko-KR" altLang="en-US" dirty="0"/>
              <a:t>복합적인 </a:t>
            </a:r>
            <a:r>
              <a:rPr lang="ko-KR" altLang="en-US" dirty="0" err="1"/>
              <a:t>플로럴향</a:t>
            </a:r>
            <a:r>
              <a:rPr lang="en-US" altLang="ko-KR" dirty="0"/>
              <a:t>, </a:t>
            </a:r>
            <a:r>
              <a:rPr lang="ko-KR" altLang="en-US" dirty="0" err="1"/>
              <a:t>시트러스</a:t>
            </a:r>
            <a:r>
              <a:rPr lang="ko-KR" altLang="en-US" dirty="0"/>
              <a:t> 향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보습</a:t>
            </a:r>
            <a:r>
              <a:rPr lang="en-US" altLang="ko-KR" dirty="0"/>
              <a:t>: </a:t>
            </a:r>
            <a:r>
              <a:rPr lang="ko-KR" altLang="en-US" dirty="0"/>
              <a:t>중위권 핸드 크림의 </a:t>
            </a:r>
            <a:r>
              <a:rPr lang="ko-KR" altLang="en-US" dirty="0" err="1"/>
              <a:t>보습력에</a:t>
            </a:r>
            <a:r>
              <a:rPr lang="ko-KR" altLang="en-US" dirty="0"/>
              <a:t> 만족하지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107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하위권 제품 리뷰 분석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471263" y="1316323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98</a:t>
            </a:r>
            <a:r>
              <a:rPr lang="ko-KR" altLang="en-US" sz="1600" b="1" dirty="0"/>
              <a:t>위 마이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라임오렌지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197169" y="1140005"/>
            <a:ext cx="411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99</a:t>
            </a:r>
            <a:r>
              <a:rPr lang="ko-KR" altLang="en-US" sz="1600" b="1" dirty="0"/>
              <a:t>위 토탈 </a:t>
            </a:r>
            <a:r>
              <a:rPr lang="ko-KR" altLang="en-US" sz="1600" b="1" dirty="0" err="1"/>
              <a:t>모이스처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헬씨</a:t>
            </a:r>
            <a:r>
              <a:rPr lang="ko-KR" altLang="en-US" sz="1600" b="1" dirty="0"/>
              <a:t> 핸드 앤 </a:t>
            </a:r>
            <a:r>
              <a:rPr lang="ko-KR" altLang="en-US" sz="1600" b="1" dirty="0" err="1"/>
              <a:t>스트롱거</a:t>
            </a:r>
            <a:r>
              <a:rPr lang="ko-KR" altLang="en-US" sz="1600" b="1" dirty="0"/>
              <a:t>      </a:t>
            </a:r>
            <a:endParaRPr lang="en-US" altLang="ko-KR" sz="1600" b="1" dirty="0"/>
          </a:p>
          <a:p>
            <a:r>
              <a:rPr lang="en-US" altLang="ko-KR" sz="1600" b="1" dirty="0"/>
              <a:t>       </a:t>
            </a:r>
            <a:r>
              <a:rPr lang="ko-KR" altLang="en-US" sz="1600" b="1" dirty="0"/>
              <a:t>네일 로션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692738" y="1112455"/>
            <a:ext cx="288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100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슈가딜라이트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너리싱</a:t>
            </a:r>
            <a:r>
              <a:rPr lang="ko-KR" altLang="en-US" sz="1600" b="1" dirty="0"/>
              <a:t>      </a:t>
            </a:r>
            <a:endParaRPr lang="en-US" altLang="ko-KR" sz="1600" b="1" dirty="0"/>
          </a:p>
          <a:p>
            <a:r>
              <a:rPr lang="en-US" altLang="ko-KR" sz="1600" b="1" dirty="0"/>
              <a:t>         </a:t>
            </a:r>
            <a:r>
              <a:rPr lang="ko-KR" altLang="en-US" sz="1600" b="1" dirty="0"/>
              <a:t>핸드크림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E367D-FC02-4FFF-9367-D3D3763160BD}"/>
              </a:ext>
            </a:extLst>
          </p:cNvPr>
          <p:cNvSpPr txBox="1"/>
          <p:nvPr/>
        </p:nvSpPr>
        <p:spPr>
          <a:xfrm>
            <a:off x="4212033" y="3931743"/>
            <a:ext cx="3255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9</a:t>
            </a:r>
            <a:r>
              <a:rPr lang="ko-KR" altLang="en-US" sz="1400" dirty="0"/>
              <a:t>개로 매우 적어 </a:t>
            </a:r>
            <a:endParaRPr lang="en-US" altLang="ko-KR" sz="1400" dirty="0"/>
          </a:p>
          <a:p>
            <a:pPr lvl="1"/>
            <a:r>
              <a:rPr lang="ko-KR" altLang="en-US" sz="1400" dirty="0"/>
              <a:t> 다른 키워드 분석 진행 불가능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56E10-3846-4DED-A4CF-778EC886C8F0}"/>
              </a:ext>
            </a:extLst>
          </p:cNvPr>
          <p:cNvSpPr txBox="1"/>
          <p:nvPr/>
        </p:nvSpPr>
        <p:spPr>
          <a:xfrm>
            <a:off x="353891" y="3931743"/>
            <a:ext cx="3255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1</a:t>
            </a:r>
            <a:r>
              <a:rPr lang="ko-KR" altLang="en-US" sz="1400" dirty="0"/>
              <a:t>개 모델링 불가능</a:t>
            </a:r>
            <a:endParaRPr lang="en-US" altLang="ko-KR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85D16-77D9-499B-BCEC-3396CD900B24}"/>
              </a:ext>
            </a:extLst>
          </p:cNvPr>
          <p:cNvSpPr txBox="1"/>
          <p:nvPr/>
        </p:nvSpPr>
        <p:spPr>
          <a:xfrm>
            <a:off x="7998637" y="3944997"/>
            <a:ext cx="3255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 dirty="0"/>
              <a:t>*</a:t>
            </a:r>
            <a:r>
              <a:rPr lang="ko-KR" altLang="en-US" sz="1400" dirty="0"/>
              <a:t>리뷰의 수가 </a:t>
            </a:r>
            <a:r>
              <a:rPr lang="en-US" altLang="ko-KR" sz="1400" dirty="0"/>
              <a:t>2</a:t>
            </a:r>
            <a:r>
              <a:rPr lang="ko-KR" altLang="en-US" sz="1400" dirty="0"/>
              <a:t>개로 매우 적어 </a:t>
            </a:r>
            <a:endParaRPr lang="en-US" altLang="ko-KR" sz="1400" dirty="0"/>
          </a:p>
          <a:p>
            <a:pPr lvl="1"/>
            <a:r>
              <a:rPr lang="ko-KR" altLang="en-US" sz="1400" dirty="0"/>
              <a:t> 다른 키워드 분석 진행 불가능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E1D0D6-2477-4246-9487-8E50D296A9F5}"/>
              </a:ext>
            </a:extLst>
          </p:cNvPr>
          <p:cNvGrpSpPr/>
          <p:nvPr/>
        </p:nvGrpSpPr>
        <p:grpSpPr>
          <a:xfrm>
            <a:off x="471263" y="1759323"/>
            <a:ext cx="2630823" cy="1850400"/>
            <a:chOff x="471263" y="1759323"/>
            <a:chExt cx="2630823" cy="1850400"/>
          </a:xfrm>
        </p:grpSpPr>
        <p:pic>
          <p:nvPicPr>
            <p:cNvPr id="20482" name="Picture 2" descr="빌리프 마이 라임 오렌지 핸드크림 30ml (1개) 종합정보 행복쇼핑의 시작 ! 다나와 (가격비교) - Danawa.com">
              <a:extLst>
                <a:ext uri="{FF2B5EF4-FFF2-40B4-BE49-F238E27FC236}">
                  <a16:creationId xmlns:a16="http://schemas.microsoft.com/office/drawing/2014/main" id="{5D63DC3B-8005-41F1-9EFC-E7F50383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686" y="1759323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0B13F61-92E2-4128-B5B8-DFA52D0AA173}"/>
                </a:ext>
              </a:extLst>
            </p:cNvPr>
            <p:cNvSpPr/>
            <p:nvPr/>
          </p:nvSpPr>
          <p:spPr>
            <a:xfrm>
              <a:off x="471263" y="2853432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12,000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5B9A0C-57E3-4931-A624-F61705BC95A1}"/>
              </a:ext>
            </a:extLst>
          </p:cNvPr>
          <p:cNvGrpSpPr/>
          <p:nvPr/>
        </p:nvGrpSpPr>
        <p:grpSpPr>
          <a:xfrm>
            <a:off x="4236274" y="1759323"/>
            <a:ext cx="2701904" cy="1850400"/>
            <a:chOff x="4236274" y="1759323"/>
            <a:chExt cx="2701904" cy="1850400"/>
          </a:xfrm>
        </p:grpSpPr>
        <p:pic>
          <p:nvPicPr>
            <p:cNvPr id="20484" name="Picture 4" descr="바세린] 토탈 모이스처 헬씨 핸드 앤 스트롱거 네일 로션 - 바르나 마나한 수준의 핸드크림">
              <a:extLst>
                <a:ext uri="{FF2B5EF4-FFF2-40B4-BE49-F238E27FC236}">
                  <a16:creationId xmlns:a16="http://schemas.microsoft.com/office/drawing/2014/main" id="{6146BFE2-1DCE-452A-8051-964B239D3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44" y="1759323"/>
              <a:ext cx="2032834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93B3BDE-70B8-412D-A0BF-047CDE061538}"/>
                </a:ext>
              </a:extLst>
            </p:cNvPr>
            <p:cNvSpPr/>
            <p:nvPr/>
          </p:nvSpPr>
          <p:spPr>
            <a:xfrm>
              <a:off x="4236274" y="2853678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450ml/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14,900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F130C8-597F-49E4-88ED-8584EB1A83FA}"/>
              </a:ext>
            </a:extLst>
          </p:cNvPr>
          <p:cNvGrpSpPr/>
          <p:nvPr/>
        </p:nvGrpSpPr>
        <p:grpSpPr>
          <a:xfrm>
            <a:off x="8312415" y="1837078"/>
            <a:ext cx="2348147" cy="1850400"/>
            <a:chOff x="8167272" y="1753745"/>
            <a:chExt cx="2348147" cy="1850400"/>
          </a:xfrm>
        </p:grpSpPr>
        <p:pic>
          <p:nvPicPr>
            <p:cNvPr id="20486" name="Picture 6" descr="슈가딜라이트 너리싱 핸드크림">
              <a:extLst>
                <a:ext uri="{FF2B5EF4-FFF2-40B4-BE49-F238E27FC236}">
                  <a16:creationId xmlns:a16="http://schemas.microsoft.com/office/drawing/2014/main" id="{14B3F007-38C4-47D8-A0F5-83EAF3E50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019" y="1753745"/>
              <a:ext cx="1850400" cy="185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0B35DA-F74E-4D9D-82DF-742CAE0B93B6}"/>
                </a:ext>
              </a:extLst>
            </p:cNvPr>
            <p:cNvSpPr/>
            <p:nvPr/>
          </p:nvSpPr>
          <p:spPr>
            <a:xfrm>
              <a:off x="8167272" y="2848030"/>
              <a:ext cx="1040564" cy="526474"/>
            </a:xfrm>
            <a:prstGeom prst="roundRect">
              <a:avLst/>
            </a:prstGeom>
            <a:solidFill>
              <a:srgbClr val="F9B9BC"/>
            </a:solidFill>
            <a:ln>
              <a:solidFill>
                <a:srgbClr val="F9B9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50ml/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9,800</a:t>
              </a:r>
              <a:r>
                <a:rPr lang="ko-KR" altLang="en-US" sz="14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graphicFrame>
        <p:nvGraphicFramePr>
          <p:cNvPr id="21" name="표 12">
            <a:extLst>
              <a:ext uri="{FF2B5EF4-FFF2-40B4-BE49-F238E27FC236}">
                <a16:creationId xmlns:a16="http://schemas.microsoft.com/office/drawing/2014/main" id="{5B45533D-C204-47E6-87B5-779F7F9D4950}"/>
              </a:ext>
            </a:extLst>
          </p:cNvPr>
          <p:cNvGraphicFramePr>
            <a:graphicFrameLocks noGrp="1"/>
          </p:cNvGraphicFramePr>
          <p:nvPr/>
        </p:nvGraphicFramePr>
        <p:xfrm>
          <a:off x="1251686" y="4793652"/>
          <a:ext cx="9500508" cy="1377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4508">
                  <a:extLst>
                    <a:ext uri="{9D8B030D-6E8A-4147-A177-3AD203B41FA5}">
                      <a16:colId xmlns:a16="http://schemas.microsoft.com/office/drawing/2014/main" val="2120650023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5925482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3716898821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812040349"/>
                    </a:ext>
                  </a:extLst>
                </a:gridCol>
              </a:tblGrid>
              <a:tr h="461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solidFill>
                      <a:srgbClr val="7CA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78120"/>
                  </a:ext>
                </a:extLst>
              </a:tr>
              <a:tr h="461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향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0.13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0.009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8089"/>
                  </a:ext>
                </a:extLst>
              </a:tr>
              <a:tr h="454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흡수</a:t>
                      </a:r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좋다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dirty="0"/>
                        <a:t> 0.02 </a:t>
                      </a:r>
                      <a:endParaRPr lang="ko-KR" altLang="en-US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b="1" dirty="0"/>
                    </a:p>
                  </a:txBody>
                  <a:tcPr>
                    <a:solidFill>
                      <a:srgbClr val="C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6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하위권 제품 원료 분석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-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향료 중심으로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582413" y="1060532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98</a:t>
            </a:r>
            <a:r>
              <a:rPr lang="ko-KR" altLang="en-US" sz="1600" b="1" dirty="0"/>
              <a:t>위 마이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라임오렌지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117431" y="1002680"/>
            <a:ext cx="414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99</a:t>
            </a:r>
            <a:r>
              <a:rPr lang="ko-KR" altLang="en-US" sz="1600" b="1" dirty="0"/>
              <a:t>위 토탈 </a:t>
            </a:r>
            <a:r>
              <a:rPr lang="ko-KR" altLang="en-US" sz="1600" b="1" dirty="0" err="1"/>
              <a:t>모이스처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헬씨</a:t>
            </a:r>
            <a:r>
              <a:rPr lang="ko-KR" altLang="en-US" sz="1600" b="1" dirty="0"/>
              <a:t> 핸드 앤 </a:t>
            </a:r>
            <a:r>
              <a:rPr lang="ko-KR" altLang="en-US" sz="1600" b="1" dirty="0" err="1"/>
              <a:t>스트롱거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en-US" altLang="ko-KR" sz="1600" b="1" dirty="0"/>
              <a:t>       </a:t>
            </a:r>
            <a:r>
              <a:rPr lang="ko-KR" altLang="en-US" sz="1600" b="1" dirty="0"/>
              <a:t>네일 로션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356491" y="1043469"/>
            <a:ext cx="359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100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슈가딜라이트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너리싱</a:t>
            </a:r>
            <a:r>
              <a:rPr lang="ko-KR" altLang="en-US" sz="1600" b="1" dirty="0"/>
              <a:t> 핸드크림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3540-C7B6-4B1B-A116-BD2EEB766C11}"/>
              </a:ext>
            </a:extLst>
          </p:cNvPr>
          <p:cNvSpPr txBox="1"/>
          <p:nvPr/>
        </p:nvSpPr>
        <p:spPr>
          <a:xfrm>
            <a:off x="8356491" y="3494792"/>
            <a:ext cx="352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/>
              <a:t>다시마 추출물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시트랄</a:t>
            </a:r>
            <a:endParaRPr lang="en-US" altLang="ko-KR" sz="1400" dirty="0"/>
          </a:p>
          <a:p>
            <a:pPr lvl="1"/>
            <a:r>
              <a:rPr lang="ko-KR" altLang="en-US" sz="1400" dirty="0" err="1">
                <a:solidFill>
                  <a:srgbClr val="F47279"/>
                </a:solidFill>
              </a:rPr>
              <a:t>제라니올</a:t>
            </a:r>
            <a:endParaRPr lang="en-US" altLang="ko-KR" sz="1400" dirty="0">
              <a:solidFill>
                <a:srgbClr val="F47279"/>
              </a:solidFill>
            </a:endParaRPr>
          </a:p>
          <a:p>
            <a:pPr lvl="1"/>
            <a:r>
              <a:rPr lang="ko-KR" altLang="en-US" sz="1400" dirty="0" err="1">
                <a:solidFill>
                  <a:srgbClr val="7CA6AD"/>
                </a:solidFill>
              </a:rPr>
              <a:t>부틸페닐메칠프로피오날</a:t>
            </a:r>
            <a:endParaRPr lang="en-US" altLang="ko-KR" sz="1400" dirty="0">
              <a:solidFill>
                <a:srgbClr val="7CA6AD"/>
              </a:solidFill>
            </a:endParaRPr>
          </a:p>
          <a:p>
            <a:pPr lvl="1"/>
            <a:r>
              <a:rPr lang="ko-KR" altLang="en-US" sz="1400" dirty="0" err="1"/>
              <a:t>리날룰</a:t>
            </a:r>
            <a:endParaRPr lang="en-US" altLang="ko-KR" sz="1400" dirty="0"/>
          </a:p>
          <a:p>
            <a:pPr lvl="1"/>
            <a:r>
              <a:rPr lang="ko-KR" altLang="en-US" sz="1400" dirty="0" err="1">
                <a:solidFill>
                  <a:srgbClr val="7CA6AD"/>
                </a:solidFill>
              </a:rPr>
              <a:t>시트로넬올</a:t>
            </a:r>
            <a:endParaRPr lang="en-US" altLang="ko-KR" sz="1400" dirty="0">
              <a:solidFill>
                <a:srgbClr val="7CA6AD"/>
              </a:solidFill>
            </a:endParaRPr>
          </a:p>
        </p:txBody>
      </p:sp>
      <p:pic>
        <p:nvPicPr>
          <p:cNvPr id="20482" name="Picture 2" descr="빌리프 마이 라임 오렌지 핸드크림 3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5D63DC3B-8005-41F1-9EFC-E7F50383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92" y="1578600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바세린] 토탈 모이스처 헬씨 핸드 앤 스트롱거 네일 로션 - 바르나 마나한 수준의 핸드크림">
            <a:extLst>
              <a:ext uri="{FF2B5EF4-FFF2-40B4-BE49-F238E27FC236}">
                <a16:creationId xmlns:a16="http://schemas.microsoft.com/office/drawing/2014/main" id="{6146BFE2-1DCE-452A-8051-964B239D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46" y="1578600"/>
            <a:ext cx="2032834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슈가딜라이트 너리싱 핸드크림">
            <a:extLst>
              <a:ext uri="{FF2B5EF4-FFF2-40B4-BE49-F238E27FC236}">
                <a16:creationId xmlns:a16="http://schemas.microsoft.com/office/drawing/2014/main" id="{14B3F007-38C4-47D8-A0F5-83EAF3E5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94" y="1527795"/>
            <a:ext cx="1850400" cy="1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081B17-2E97-4E65-80E9-95B5C5463C7A}"/>
              </a:ext>
            </a:extLst>
          </p:cNvPr>
          <p:cNvSpPr txBox="1"/>
          <p:nvPr/>
        </p:nvSpPr>
        <p:spPr>
          <a:xfrm>
            <a:off x="4086225" y="3538459"/>
            <a:ext cx="3248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/>
              <a:t>올리브오일</a:t>
            </a:r>
            <a:endParaRPr lang="en-US" altLang="ko-KR" sz="1400" dirty="0"/>
          </a:p>
          <a:p>
            <a:pPr lvl="1"/>
            <a:r>
              <a:rPr lang="ko-KR" altLang="en-US" sz="1400" dirty="0" err="1">
                <a:solidFill>
                  <a:srgbClr val="F47279"/>
                </a:solidFill>
              </a:rPr>
              <a:t>벤질살리실레이트</a:t>
            </a:r>
            <a:endParaRPr lang="en-US" altLang="ko-KR" sz="1400" dirty="0">
              <a:solidFill>
                <a:srgbClr val="F47279"/>
              </a:solidFill>
            </a:endParaRPr>
          </a:p>
          <a:p>
            <a:pPr lvl="1"/>
            <a:r>
              <a:rPr lang="ko-KR" altLang="en-US" sz="1400" dirty="0" err="1">
                <a:solidFill>
                  <a:srgbClr val="F47279"/>
                </a:solidFill>
              </a:rPr>
              <a:t>제라니올</a:t>
            </a:r>
            <a:endParaRPr lang="en-US" altLang="ko-KR" sz="1400" dirty="0">
              <a:solidFill>
                <a:srgbClr val="F47279"/>
              </a:solidFill>
            </a:endParaRPr>
          </a:p>
          <a:p>
            <a:pPr lvl="1"/>
            <a:r>
              <a:rPr lang="ko-KR" altLang="en-US" sz="1400" dirty="0" err="1">
                <a:solidFill>
                  <a:srgbClr val="7CA6AD"/>
                </a:solidFill>
              </a:rPr>
              <a:t>부틸페닐메칠프로피오날</a:t>
            </a:r>
            <a:endParaRPr lang="en-US" altLang="ko-KR" sz="1400" dirty="0">
              <a:solidFill>
                <a:srgbClr val="7CA6AD"/>
              </a:solidFill>
            </a:endParaRPr>
          </a:p>
          <a:p>
            <a:pPr lvl="1"/>
            <a:r>
              <a:rPr lang="ko-KR" altLang="en-US" sz="1400" dirty="0" err="1"/>
              <a:t>리날룰</a:t>
            </a:r>
            <a:endParaRPr lang="en-US" altLang="ko-KR" sz="1400" dirty="0"/>
          </a:p>
          <a:p>
            <a:pPr lvl="1"/>
            <a:r>
              <a:rPr lang="ko-KR" altLang="en-US" sz="1400" dirty="0" err="1">
                <a:solidFill>
                  <a:srgbClr val="7CA6AD"/>
                </a:solidFill>
              </a:rPr>
              <a:t>시트로넬올</a:t>
            </a:r>
            <a:endParaRPr lang="en-US" altLang="ko-KR" sz="1400" dirty="0">
              <a:solidFill>
                <a:srgbClr val="7CA6AD"/>
              </a:solidFill>
            </a:endParaRPr>
          </a:p>
          <a:p>
            <a:pPr lvl="1"/>
            <a:r>
              <a:rPr lang="ko-KR" altLang="en-US" sz="1400" dirty="0" err="1">
                <a:solidFill>
                  <a:srgbClr val="F47279"/>
                </a:solidFill>
              </a:rPr>
              <a:t>헥실신남알</a:t>
            </a:r>
            <a:endParaRPr lang="en-US" altLang="ko-KR" sz="1400" dirty="0">
              <a:solidFill>
                <a:srgbClr val="F47279"/>
              </a:solidFill>
            </a:endParaRPr>
          </a:p>
          <a:p>
            <a:pPr lvl="1"/>
            <a:r>
              <a:rPr lang="ko-KR" altLang="en-US" sz="1400" dirty="0" err="1"/>
              <a:t>리모넨</a:t>
            </a:r>
            <a:endParaRPr lang="en-US" altLang="ko-KR" sz="1400" dirty="0"/>
          </a:p>
          <a:p>
            <a:pPr lvl="1"/>
            <a:r>
              <a:rPr lang="ko-KR" altLang="en-US" sz="1400" dirty="0">
                <a:solidFill>
                  <a:srgbClr val="7CA6AD"/>
                </a:solidFill>
              </a:rPr>
              <a:t>알파</a:t>
            </a:r>
            <a:r>
              <a:rPr lang="en-US" altLang="ko-KR" sz="1400" dirty="0">
                <a:solidFill>
                  <a:srgbClr val="7CA6AD"/>
                </a:solidFill>
              </a:rPr>
              <a:t>-</a:t>
            </a:r>
            <a:r>
              <a:rPr lang="ko-KR" altLang="en-US" sz="1400" dirty="0" err="1">
                <a:solidFill>
                  <a:srgbClr val="7CA6AD"/>
                </a:solidFill>
              </a:rPr>
              <a:t>이소메칠이오논</a:t>
            </a:r>
            <a:endParaRPr lang="en-US" altLang="ko-KR" sz="1400" dirty="0">
              <a:solidFill>
                <a:srgbClr val="7CA6AD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6003EC0-E0F4-44D5-B495-FCFC776437DE}"/>
              </a:ext>
            </a:extLst>
          </p:cNvPr>
          <p:cNvSpPr/>
          <p:nvPr/>
        </p:nvSpPr>
        <p:spPr>
          <a:xfrm>
            <a:off x="6726680" y="5309477"/>
            <a:ext cx="4974841" cy="956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하위권 제품은 여러가지 </a:t>
            </a:r>
            <a:r>
              <a:rPr lang="ko-KR" altLang="en-US" b="1" dirty="0" err="1">
                <a:solidFill>
                  <a:srgbClr val="F47279"/>
                </a:solidFill>
              </a:rPr>
              <a:t>플로럴</a:t>
            </a:r>
            <a:r>
              <a:rPr lang="ko-KR" altLang="en-US" dirty="0">
                <a:solidFill>
                  <a:schemeClr val="tx1"/>
                </a:solidFill>
              </a:rPr>
              <a:t> 향료 사용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7CA6AD"/>
                </a:solidFill>
              </a:rPr>
              <a:t>인공 합성향</a:t>
            </a:r>
            <a:r>
              <a:rPr lang="ko-KR" altLang="en-US" dirty="0">
                <a:solidFill>
                  <a:schemeClr val="tx1"/>
                </a:solidFill>
              </a:rPr>
              <a:t>을 내는 향료 사용됨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8DAEA-CB7D-4285-9178-C414A3FE0F73}"/>
              </a:ext>
            </a:extLst>
          </p:cNvPr>
          <p:cNvSpPr txBox="1"/>
          <p:nvPr/>
        </p:nvSpPr>
        <p:spPr>
          <a:xfrm>
            <a:off x="959147" y="3482385"/>
            <a:ext cx="2377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올리브 오일</a:t>
            </a:r>
            <a:endParaRPr lang="en-US" altLang="ko-KR" sz="1400" dirty="0"/>
          </a:p>
          <a:p>
            <a:r>
              <a:rPr lang="ko-KR" altLang="en-US" sz="1400" dirty="0" err="1"/>
              <a:t>글리세릴스테아레이트</a:t>
            </a:r>
            <a:endParaRPr lang="en-US" altLang="ko-KR" sz="1400" dirty="0"/>
          </a:p>
          <a:p>
            <a:r>
              <a:rPr lang="ko-KR" altLang="en-US" sz="1400" dirty="0" err="1">
                <a:solidFill>
                  <a:srgbClr val="F47279"/>
                </a:solidFill>
              </a:rPr>
              <a:t>카렌둘라</a:t>
            </a:r>
            <a:r>
              <a:rPr lang="ko-KR" altLang="en-US" sz="1400" dirty="0">
                <a:solidFill>
                  <a:srgbClr val="F47279"/>
                </a:solidFill>
              </a:rPr>
              <a:t> 꽃 추출물</a:t>
            </a:r>
            <a:endParaRPr lang="en-US" altLang="ko-KR" sz="1400" dirty="0">
              <a:solidFill>
                <a:srgbClr val="F47279"/>
              </a:solidFill>
            </a:endParaRPr>
          </a:p>
          <a:p>
            <a:r>
              <a:rPr lang="ko-KR" altLang="en-US" sz="1400" dirty="0" err="1"/>
              <a:t>개박하추출물</a:t>
            </a:r>
            <a:endParaRPr lang="en-US" altLang="ko-KR" sz="1400" dirty="0"/>
          </a:p>
          <a:p>
            <a:r>
              <a:rPr lang="ko-KR" altLang="en-US" sz="1400" dirty="0" err="1">
                <a:solidFill>
                  <a:srgbClr val="F47279"/>
                </a:solidFill>
              </a:rPr>
              <a:t>붉은토끼풀꽃</a:t>
            </a:r>
            <a:r>
              <a:rPr lang="ko-KR" altLang="en-US" sz="1400" dirty="0">
                <a:solidFill>
                  <a:srgbClr val="F47279"/>
                </a:solidFill>
              </a:rPr>
              <a:t> 추출물</a:t>
            </a:r>
            <a:endParaRPr lang="en-US" altLang="ko-KR" sz="1400" dirty="0">
              <a:solidFill>
                <a:srgbClr val="F47279"/>
              </a:solidFill>
            </a:endParaRPr>
          </a:p>
          <a:p>
            <a:r>
              <a:rPr lang="ko-KR" altLang="en-US" sz="1400" dirty="0" err="1">
                <a:solidFill>
                  <a:srgbClr val="7CA6AD"/>
                </a:solidFill>
              </a:rPr>
              <a:t>폴리소르베이트</a:t>
            </a:r>
            <a:r>
              <a:rPr lang="en-US" altLang="ko-KR" sz="1400" dirty="0">
                <a:solidFill>
                  <a:srgbClr val="7CA6AD"/>
                </a:solidFill>
              </a:rPr>
              <a:t>60</a:t>
            </a:r>
          </a:p>
          <a:p>
            <a:r>
              <a:rPr lang="ko-KR" altLang="en-US" sz="1400" dirty="0" err="1">
                <a:solidFill>
                  <a:srgbClr val="F47279"/>
                </a:solidFill>
              </a:rPr>
              <a:t>베르가모트</a:t>
            </a:r>
            <a:r>
              <a:rPr lang="ko-KR" altLang="en-US" sz="1400" dirty="0">
                <a:solidFill>
                  <a:srgbClr val="F47279"/>
                </a:solidFill>
              </a:rPr>
              <a:t> 열매오일</a:t>
            </a:r>
            <a:endParaRPr lang="en-US" altLang="ko-KR" sz="1400" dirty="0">
              <a:solidFill>
                <a:srgbClr val="F47279"/>
              </a:solidFill>
            </a:endParaRPr>
          </a:p>
          <a:p>
            <a:r>
              <a:rPr lang="ko-KR" altLang="en-US" sz="1400" dirty="0"/>
              <a:t>라임오일</a:t>
            </a:r>
            <a:endParaRPr lang="en-US" altLang="ko-KR" sz="1400" dirty="0"/>
          </a:p>
          <a:p>
            <a:r>
              <a:rPr lang="ko-KR" altLang="en-US" sz="1400" dirty="0" err="1">
                <a:solidFill>
                  <a:srgbClr val="7CA6AD"/>
                </a:solidFill>
              </a:rPr>
              <a:t>시트로넬올</a:t>
            </a:r>
            <a:endParaRPr lang="en-US" altLang="ko-KR" sz="1400" dirty="0">
              <a:solidFill>
                <a:srgbClr val="7CA6AD"/>
              </a:solidFill>
            </a:endParaRPr>
          </a:p>
          <a:p>
            <a:r>
              <a:rPr lang="ko-KR" altLang="en-US" sz="1400" dirty="0" err="1"/>
              <a:t>리모넨</a:t>
            </a:r>
            <a:endParaRPr lang="en-US" altLang="ko-KR" sz="1400" dirty="0"/>
          </a:p>
          <a:p>
            <a:r>
              <a:rPr lang="ko-KR" altLang="en-US" sz="1400" dirty="0" err="1">
                <a:solidFill>
                  <a:srgbClr val="F47279"/>
                </a:solidFill>
              </a:rPr>
              <a:t>제라니올</a:t>
            </a:r>
            <a:endParaRPr lang="en-US" altLang="ko-KR" sz="1400" dirty="0">
              <a:solidFill>
                <a:srgbClr val="F47279"/>
              </a:solidFill>
            </a:endParaRPr>
          </a:p>
          <a:p>
            <a:r>
              <a:rPr lang="ko-KR" altLang="en-US" sz="1400" dirty="0" err="1"/>
              <a:t>리날룰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416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하위권 제품 리뷰 분석 결론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17EC-3D66-4F65-8F04-F55E51577222}"/>
              </a:ext>
            </a:extLst>
          </p:cNvPr>
          <p:cNvSpPr txBox="1"/>
          <p:nvPr/>
        </p:nvSpPr>
        <p:spPr>
          <a:xfrm>
            <a:off x="582413" y="974018"/>
            <a:ext cx="350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98</a:t>
            </a:r>
            <a:r>
              <a:rPr lang="ko-KR" altLang="en-US" sz="1600" b="1" dirty="0"/>
              <a:t>위 마이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라임오렌지 핸드크림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B77-7EAB-40F6-BA78-07C8C2911D41}"/>
              </a:ext>
            </a:extLst>
          </p:cNvPr>
          <p:cNvSpPr txBox="1"/>
          <p:nvPr/>
        </p:nvSpPr>
        <p:spPr>
          <a:xfrm>
            <a:off x="4397383" y="996972"/>
            <a:ext cx="4020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99</a:t>
            </a:r>
            <a:r>
              <a:rPr lang="ko-KR" altLang="en-US" sz="1600" b="1" dirty="0"/>
              <a:t>위 토탈 </a:t>
            </a:r>
            <a:r>
              <a:rPr lang="ko-KR" altLang="en-US" sz="1600" b="1" dirty="0" err="1"/>
              <a:t>모이스처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헬씨</a:t>
            </a:r>
            <a:r>
              <a:rPr lang="ko-KR" altLang="en-US" sz="1600" b="1" dirty="0"/>
              <a:t> 핸드 앤 </a:t>
            </a:r>
            <a:r>
              <a:rPr lang="ko-KR" altLang="en-US" sz="1600" b="1" dirty="0" err="1"/>
              <a:t>스트롱거</a:t>
            </a:r>
            <a:r>
              <a:rPr lang="ko-KR" altLang="en-US" sz="1600" b="1" dirty="0"/>
              <a:t> 네일 로션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3255-D4AC-4B16-8DF2-E2D8DFBF2059}"/>
              </a:ext>
            </a:extLst>
          </p:cNvPr>
          <p:cNvSpPr txBox="1"/>
          <p:nvPr/>
        </p:nvSpPr>
        <p:spPr>
          <a:xfrm>
            <a:off x="8729024" y="993721"/>
            <a:ext cx="288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100</a:t>
            </a:r>
            <a:r>
              <a:rPr lang="ko-KR" altLang="en-US" sz="1600" b="1" dirty="0"/>
              <a:t>위 </a:t>
            </a:r>
            <a:r>
              <a:rPr lang="ko-KR" altLang="en-US" sz="1600" b="1" dirty="0" err="1"/>
              <a:t>슈가딜라이트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너리싱</a:t>
            </a:r>
            <a:r>
              <a:rPr lang="ko-KR" altLang="en-US" sz="1600" b="1" dirty="0"/>
              <a:t> 핸드크림</a:t>
            </a:r>
          </a:p>
        </p:txBody>
      </p:sp>
      <p:pic>
        <p:nvPicPr>
          <p:cNvPr id="20482" name="Picture 2" descr="빌리프 마이 라임 오렌지 핸드크림 30ml (1개) 종합정보 행복쇼핑의 시작 ! 다나와 (가격비교) - Danawa.com">
            <a:extLst>
              <a:ext uri="{FF2B5EF4-FFF2-40B4-BE49-F238E27FC236}">
                <a16:creationId xmlns:a16="http://schemas.microsoft.com/office/drawing/2014/main" id="{5D63DC3B-8005-41F1-9EFC-E7F50383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2" y="1496406"/>
            <a:ext cx="2297151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바세린] 토탈 모이스처 헬씨 핸드 앤 스트롱거 네일 로션 - 바르나 마나한 수준의 핸드크림">
            <a:extLst>
              <a:ext uri="{FF2B5EF4-FFF2-40B4-BE49-F238E27FC236}">
                <a16:creationId xmlns:a16="http://schemas.microsoft.com/office/drawing/2014/main" id="{6146BFE2-1DCE-452A-8051-964B239D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182" y="1671295"/>
            <a:ext cx="2824883" cy="25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슈가딜라이트 너리싱 핸드크림">
            <a:extLst>
              <a:ext uri="{FF2B5EF4-FFF2-40B4-BE49-F238E27FC236}">
                <a16:creationId xmlns:a16="http://schemas.microsoft.com/office/drawing/2014/main" id="{14B3F007-38C4-47D8-A0F5-83EAF3E5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19" y="1671295"/>
            <a:ext cx="2297151" cy="22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E83424-FDB4-4586-9D1D-A6B77DC6DB08}"/>
              </a:ext>
            </a:extLst>
          </p:cNvPr>
          <p:cNvSpPr txBox="1"/>
          <p:nvPr/>
        </p:nvSpPr>
        <p:spPr>
          <a:xfrm>
            <a:off x="2930462" y="4680829"/>
            <a:ext cx="621254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</a:t>
            </a:r>
            <a:r>
              <a:rPr lang="en-US" altLang="ko-KR" dirty="0"/>
              <a:t>: </a:t>
            </a:r>
            <a:r>
              <a:rPr lang="ko-KR" altLang="en-US" dirty="0"/>
              <a:t>하위권 향 선호하지 않음 </a:t>
            </a:r>
            <a:endParaRPr lang="en-US" altLang="ko-KR" dirty="0"/>
          </a:p>
          <a:p>
            <a:r>
              <a:rPr lang="en-US" altLang="ko-KR" dirty="0"/>
              <a:t>        (</a:t>
            </a:r>
            <a:r>
              <a:rPr lang="ko-KR" altLang="en-US" dirty="0"/>
              <a:t>복합적인 </a:t>
            </a:r>
            <a:r>
              <a:rPr lang="ko-KR" altLang="en-US" dirty="0" err="1"/>
              <a:t>플로럴향</a:t>
            </a:r>
            <a:r>
              <a:rPr lang="en-US" altLang="ko-KR" dirty="0"/>
              <a:t>, </a:t>
            </a:r>
            <a:r>
              <a:rPr lang="ko-KR" altLang="en-US" dirty="0"/>
              <a:t>인공 </a:t>
            </a:r>
            <a:r>
              <a:rPr lang="ko-KR" altLang="en-US" dirty="0" err="1"/>
              <a:t>합성향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흡수</a:t>
            </a:r>
            <a:r>
              <a:rPr lang="en-US" altLang="ko-KR" dirty="0"/>
              <a:t>: </a:t>
            </a:r>
            <a:r>
              <a:rPr lang="ko-KR" altLang="en-US" dirty="0"/>
              <a:t>하위권 핸드 크림의 흡수력에 불만족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7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목차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 descr="손그림 일러스트 강좌] 핸드크림 그리기 : 네이버 블로그">
            <a:extLst>
              <a:ext uri="{FF2B5EF4-FFF2-40B4-BE49-F238E27FC236}">
                <a16:creationId xmlns:a16="http://schemas.microsoft.com/office/drawing/2014/main" id="{2D30CF3E-124A-455A-93FB-51B4ED33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854" y="1685104"/>
            <a:ext cx="2326913" cy="1776998"/>
          </a:xfrm>
          <a:prstGeom prst="rect">
            <a:avLst/>
          </a:prstGeom>
          <a:solidFill>
            <a:srgbClr val="EFECE7"/>
          </a:solidFill>
        </p:spPr>
      </p:pic>
      <p:pic>
        <p:nvPicPr>
          <p:cNvPr id="1028" name="Picture 4" descr="예쁜 손 핸드 크림 - 스톡일러스트 [46346664] - PIXTA">
            <a:extLst>
              <a:ext uri="{FF2B5EF4-FFF2-40B4-BE49-F238E27FC236}">
                <a16:creationId xmlns:a16="http://schemas.microsoft.com/office/drawing/2014/main" id="{7F57D70B-7A99-44D6-91A3-1CC51833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821" y="3824286"/>
            <a:ext cx="1676824" cy="17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4500C7C-B235-4A2A-A665-5DE592CF9B08}"/>
              </a:ext>
            </a:extLst>
          </p:cNvPr>
          <p:cNvGrpSpPr/>
          <p:nvPr/>
        </p:nvGrpSpPr>
        <p:grpSpPr>
          <a:xfrm>
            <a:off x="793169" y="980185"/>
            <a:ext cx="5302831" cy="5798318"/>
            <a:chOff x="685888" y="1141808"/>
            <a:chExt cx="5302831" cy="54244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FFAA951-735D-43E6-933E-231B426F2561}"/>
                </a:ext>
              </a:extLst>
            </p:cNvPr>
            <p:cNvGrpSpPr/>
            <p:nvPr/>
          </p:nvGrpSpPr>
          <p:grpSpPr>
            <a:xfrm>
              <a:off x="685888" y="1141808"/>
              <a:ext cx="5302831" cy="5424489"/>
              <a:chOff x="528726" y="1071563"/>
              <a:chExt cx="5302831" cy="542448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5FEF43E-86E4-492B-8B43-DC42721CCEF2}"/>
                  </a:ext>
                </a:extLst>
              </p:cNvPr>
              <p:cNvSpPr/>
              <p:nvPr/>
            </p:nvSpPr>
            <p:spPr>
              <a:xfrm>
                <a:off x="528726" y="1071563"/>
                <a:ext cx="5029200" cy="5322094"/>
              </a:xfrm>
              <a:prstGeom prst="rect">
                <a:avLst/>
              </a:prstGeom>
              <a:solidFill>
                <a:srgbClr val="7CA6AD"/>
              </a:solidFill>
              <a:ln>
                <a:solidFill>
                  <a:srgbClr val="7C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999B29-F98A-486C-A87F-69AC6A7A77EE}"/>
                  </a:ext>
                </a:extLst>
              </p:cNvPr>
              <p:cNvSpPr/>
              <p:nvPr/>
            </p:nvSpPr>
            <p:spPr>
              <a:xfrm>
                <a:off x="802357" y="1173958"/>
                <a:ext cx="5029200" cy="5322094"/>
              </a:xfrm>
              <a:prstGeom prst="rect">
                <a:avLst/>
              </a:prstGeom>
              <a:solidFill>
                <a:srgbClr val="CBDCDF"/>
              </a:solidFill>
              <a:ln>
                <a:solidFill>
                  <a:srgbClr val="7C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344869" y="1372170"/>
              <a:ext cx="3651490" cy="4869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 선정 배경</a:t>
              </a: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과정 설명</a:t>
              </a: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EDA</a:t>
              </a: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리뷰 분석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원료 스코어링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결과 해석</a:t>
              </a: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한계점 및 의의</a:t>
              </a: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7046" y="762000"/>
            <a:ext cx="10797908" cy="5987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중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많이 등장하는 단어는 </a:t>
            </a:r>
            <a:r>
              <a:rPr lang="ko-KR" altLang="en-US" b="1" dirty="0">
                <a:solidFill>
                  <a:srgbClr val="F47279"/>
                </a:solidFill>
              </a:rPr>
              <a:t>향</a:t>
            </a:r>
            <a:r>
              <a:rPr lang="en-US" altLang="ko-KR" b="1" dirty="0">
                <a:solidFill>
                  <a:srgbClr val="F47279"/>
                </a:solidFill>
              </a:rPr>
              <a:t>, </a:t>
            </a:r>
            <a:r>
              <a:rPr lang="ko-KR" altLang="en-US" b="1" dirty="0">
                <a:solidFill>
                  <a:srgbClr val="F47279"/>
                </a:solidFill>
              </a:rPr>
              <a:t>보습</a:t>
            </a:r>
            <a:r>
              <a:rPr lang="en-US" altLang="ko-KR" b="1" dirty="0">
                <a:solidFill>
                  <a:srgbClr val="F47279"/>
                </a:solidFill>
              </a:rPr>
              <a:t>, </a:t>
            </a:r>
            <a:r>
              <a:rPr lang="ko-KR" altLang="en-US" b="1" dirty="0">
                <a:solidFill>
                  <a:srgbClr val="F47279"/>
                </a:solidFill>
              </a:rPr>
              <a:t>흡수</a:t>
            </a:r>
            <a:r>
              <a:rPr lang="en-US" altLang="ko-KR" b="1" dirty="0">
                <a:solidFill>
                  <a:srgbClr val="F47279"/>
                </a:solidFill>
              </a:rPr>
              <a:t>, </a:t>
            </a:r>
            <a:r>
              <a:rPr lang="ko-KR" altLang="en-US" b="1" dirty="0">
                <a:solidFill>
                  <a:srgbClr val="F47279"/>
                </a:solidFill>
              </a:rPr>
              <a:t>가격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순으로 등장하였고 이는 소비자들이 핸드크림을 구매할 때 중요하게 생각하는 순서로 파악할 수 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소비자들이 선호하는 </a:t>
            </a:r>
            <a:r>
              <a:rPr lang="ko-KR" altLang="en-US" b="1" dirty="0">
                <a:solidFill>
                  <a:srgbClr val="F47279"/>
                </a:solidFill>
              </a:rPr>
              <a:t>향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플로럴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향과 달달한 향이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섞여있는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향이지만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너무 많은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플로럴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향이 느껴지는 것은 선호하지 않는다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무향과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인공 합성향도 선호하지 않는 것으로 나타났다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소비자들이 원하는</a:t>
            </a:r>
            <a:r>
              <a:rPr lang="ko-KR" altLang="en-US" b="1" dirty="0">
                <a:solidFill>
                  <a:srgbClr val="F47279"/>
                </a:solidFill>
              </a:rPr>
              <a:t> 보습 </a:t>
            </a:r>
            <a:r>
              <a:rPr lang="ko-KR" altLang="en-US" dirty="0">
                <a:solidFill>
                  <a:schemeClr val="tx1"/>
                </a:solidFill>
              </a:rPr>
              <a:t>정도는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52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위였고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위의 경우 보습에 대해 건조하다는 리뷰 존재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핸드크림</a:t>
            </a:r>
            <a:r>
              <a:rPr lang="ko-KR" altLang="en-US" b="1" dirty="0">
                <a:solidFill>
                  <a:srgbClr val="F47279"/>
                </a:solidFill>
              </a:rPr>
              <a:t> 흡수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측면에서 가장 선호하는 순위는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99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였고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없다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”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리뷰 존재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소비자들이 원하는</a:t>
            </a:r>
            <a:r>
              <a:rPr lang="ko-KR" altLang="en-US" b="1" dirty="0">
                <a:solidFill>
                  <a:srgbClr val="F47279"/>
                </a:solidFill>
              </a:rPr>
              <a:t> 가격대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순으로 가격에 만족함을 보임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결론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3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4529" y="1396127"/>
            <a:ext cx="11067937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 분석과의 </a:t>
            </a:r>
            <a:r>
              <a:rPr lang="ko-KR" altLang="en-US" b="1" dirty="0" err="1">
                <a:solidFill>
                  <a:srgbClr val="F47279"/>
                </a:solidFill>
              </a:rPr>
              <a:t>차별점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존재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리뷰에 대한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긍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부정 분석에서 더 나아가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긍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부정적으로 생각하는 원인을 향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가격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보습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흡수 측면   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에서 다각도로 분석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구축된 분석 파이프 라인을 통해 시간에 따른 </a:t>
            </a:r>
            <a:r>
              <a:rPr lang="ko-KR" altLang="en-US" b="1" dirty="0">
                <a:solidFill>
                  <a:srgbClr val="F47279"/>
                </a:solidFill>
              </a:rPr>
              <a:t>소비자들의 니즈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빠르게 따라잡을 수 있음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신제품을 위한 시장조사에 드는 </a:t>
            </a:r>
            <a:r>
              <a:rPr lang="ko-KR" altLang="en-US" b="1" dirty="0">
                <a:solidFill>
                  <a:srgbClr val="F47279"/>
                </a:solidFill>
              </a:rPr>
              <a:t>제조비용을 절약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할 수 있음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분석 의의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3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0902" y="1186879"/>
            <a:ext cx="11186470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개수 한계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 제품에 대해서는 리뷰의 개수가 적어 분석 결과 </a:t>
            </a:r>
            <a:r>
              <a:rPr lang="ko-KR" altLang="en-US" b="1" dirty="0">
                <a:solidFill>
                  <a:srgbClr val="F47279"/>
                </a:solidFill>
              </a:rPr>
              <a:t>일반화 불가능</a:t>
            </a:r>
            <a:endParaRPr lang="en-US" altLang="ko-KR" b="1" dirty="0">
              <a:solidFill>
                <a:srgbClr val="F4727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제품 리뷰 신뢰도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오염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위 제품은 일반적인 소비자들의 리뷰와 </a:t>
            </a:r>
            <a:r>
              <a:rPr lang="en-US" altLang="ko-KR" b="1" dirty="0">
                <a:solidFill>
                  <a:srgbClr val="F47279"/>
                </a:solidFill>
                <a:sym typeface="Wingdings" panose="05000000000000000000" pitchFamily="2" charset="2"/>
              </a:rPr>
              <a:t>“</a:t>
            </a:r>
            <a:r>
              <a:rPr lang="ko-KR" altLang="en-US" b="1" dirty="0" err="1">
                <a:solidFill>
                  <a:srgbClr val="F47279"/>
                </a:solidFill>
                <a:sym typeface="Wingdings" panose="05000000000000000000" pitchFamily="2" charset="2"/>
              </a:rPr>
              <a:t>평가단</a:t>
            </a:r>
            <a:r>
              <a:rPr lang="en-US" altLang="ko-KR" b="1" dirty="0">
                <a:solidFill>
                  <a:srgbClr val="F47279"/>
                </a:solidFill>
                <a:sym typeface="Wingdings" panose="05000000000000000000" pitchFamily="2" charset="2"/>
              </a:rPr>
              <a:t>”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으로 분류되는 소비자들의 리뷰가 섞여 있음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   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평가단의 리뷰는 일반적인 소비자들의 평점보다 더 낮게 주는 경향이 있으므로 리뷰의 신뢰도 하락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글로우픽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내부 순위에 대한 타당성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글로우픽에서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47279"/>
                </a:solidFill>
                <a:sym typeface="Wingdings" panose="05000000000000000000" pitchFamily="2" charset="2"/>
              </a:rPr>
              <a:t>자체 알고리즘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을 통해 화장품 순위를 매기는데 그 기준을 알 수 없음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한계점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3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5530" y="1302994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임베딩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이기창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논문 및 보고서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산업 동향 및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K-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뷰티 글로벌 경쟁력 분석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산업 동향보고서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음식의 재료들을 고밀도 벡터 공간상 화학적 조합으로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임베딩하기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위한 방법론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박동현 외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회사의 빅데이터 분석을 통한 브랜드 컨셉 개발 사례 분석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이주민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방정혜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Efficient Estimation of Word Representations in Vector Space (Tomas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Mikolov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참고 문헌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0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828799"/>
            <a:ext cx="12192000" cy="1800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1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5530" y="1302994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신생브랜드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직영점 및 가맹점의 빠른 증가로 인한 가격 경쟁 심화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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제조사의 수익성 악화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산업동향 보고서</a:t>
            </a: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산업 동향 및 </a:t>
            </a: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K-</a:t>
            </a:r>
            <a:r>
              <a:rPr lang="ko-KR" altLang="en-US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뷰티 글로벌 경쟁력 분석</a:t>
            </a: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SNS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 등 빅데이터를 활용한 최신 트렌드 분석 기법 적용 시도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(2018 </a:t>
            </a:r>
            <a:r>
              <a:rPr lang="ko-KR" altLang="en-US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글로벌 화장품 시장 동향분석 세미나</a:t>
            </a: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스킨케어 제품 중 아시아의 점유율은 약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41%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압도적인 경쟁력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회사의 빅데이터 분석을 통한 브랜드 컨셉 개발 사례 분석</a:t>
            </a:r>
            <a:r>
              <a:rPr lang="en-US" altLang="ko-KR" sz="18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주제 선정 배경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1DBF25-BA84-4C6B-92AC-D75D88D732AF}"/>
              </a:ext>
            </a:extLst>
          </p:cNvPr>
          <p:cNvGrpSpPr/>
          <p:nvPr/>
        </p:nvGrpSpPr>
        <p:grpSpPr>
          <a:xfrm>
            <a:off x="2055562" y="5460168"/>
            <a:ext cx="8403716" cy="693394"/>
            <a:chOff x="1591184" y="5541062"/>
            <a:chExt cx="9791700" cy="6933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F3043CF-BB8F-4262-ADE8-C75B62835B1E}"/>
                </a:ext>
              </a:extLst>
            </p:cNvPr>
            <p:cNvSpPr/>
            <p:nvPr/>
          </p:nvSpPr>
          <p:spPr>
            <a:xfrm>
              <a:off x="1591184" y="5541062"/>
              <a:ext cx="9791700" cy="693394"/>
            </a:xfrm>
            <a:prstGeom prst="round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05842-9950-46AF-A53A-9D68734193A6}"/>
                </a:ext>
              </a:extLst>
            </p:cNvPr>
            <p:cNvSpPr txBox="1"/>
            <p:nvPr/>
          </p:nvSpPr>
          <p:spPr>
            <a:xfrm>
              <a:off x="1845620" y="5724907"/>
              <a:ext cx="9385300" cy="369332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스킨케어의 대표 제품 </a:t>
              </a:r>
              <a:r>
                <a:rPr lang="en-US" altLang="ko-KR" dirty="0"/>
                <a:t>“</a:t>
              </a:r>
              <a:r>
                <a:rPr lang="ko-KR" altLang="en-US" dirty="0"/>
                <a:t>핸드크림</a:t>
              </a:r>
              <a:r>
                <a:rPr lang="en-US" altLang="ko-KR" dirty="0"/>
                <a:t>”</a:t>
              </a:r>
              <a:r>
                <a:rPr lang="ko-KR" altLang="en-US" dirty="0"/>
                <a:t>에 대한 리뷰 분석을 통한 소비 트렌드 파악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0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5530" y="1302994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분석 개요 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5686BE-ECDE-4343-BED5-81693147406C}"/>
              </a:ext>
            </a:extLst>
          </p:cNvPr>
          <p:cNvSpPr/>
          <p:nvPr/>
        </p:nvSpPr>
        <p:spPr>
          <a:xfrm>
            <a:off x="423746" y="1302994"/>
            <a:ext cx="1037064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분석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목적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71AC7-9622-4F8D-8E91-5F05B9D10C8C}"/>
              </a:ext>
            </a:extLst>
          </p:cNvPr>
          <p:cNvSpPr/>
          <p:nvPr/>
        </p:nvSpPr>
        <p:spPr>
          <a:xfrm>
            <a:off x="1572324" y="1302994"/>
            <a:ext cx="10231114" cy="863600"/>
          </a:xfrm>
          <a:prstGeom prst="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핸드크림 리뷰 분석을 통한 소비 트렌드 파악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523CC-2E05-4A13-B535-97F085CE765E}"/>
              </a:ext>
            </a:extLst>
          </p:cNvPr>
          <p:cNvSpPr/>
          <p:nvPr/>
        </p:nvSpPr>
        <p:spPr>
          <a:xfrm>
            <a:off x="423746" y="2258742"/>
            <a:ext cx="1037064" cy="34005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분석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8B2A6-2FDA-49BA-8A73-7144263A9CC8}"/>
              </a:ext>
            </a:extLst>
          </p:cNvPr>
          <p:cNvSpPr/>
          <p:nvPr/>
        </p:nvSpPr>
        <p:spPr>
          <a:xfrm>
            <a:off x="1572321" y="2270289"/>
            <a:ext cx="10231114" cy="3400501"/>
          </a:xfrm>
          <a:prstGeom prst="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F960C-9A32-4458-9610-17F54085B65D}"/>
              </a:ext>
            </a:extLst>
          </p:cNvPr>
          <p:cNvSpPr/>
          <p:nvPr/>
        </p:nvSpPr>
        <p:spPr>
          <a:xfrm>
            <a:off x="423746" y="5726311"/>
            <a:ext cx="1037064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분석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760CA-9566-48BC-8941-9C1F27F4DB05}"/>
              </a:ext>
            </a:extLst>
          </p:cNvPr>
          <p:cNvSpPr/>
          <p:nvPr/>
        </p:nvSpPr>
        <p:spPr>
          <a:xfrm>
            <a:off x="1572321" y="5726311"/>
            <a:ext cx="10231114" cy="863600"/>
          </a:xfrm>
          <a:prstGeom prst="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상위권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중위권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하위권 제품들의 리뷰 분석을 통해 핸드크림 구매 시 선호되는 특징 도출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1992D3D-F865-44AD-8CBD-7CCED022E565}"/>
              </a:ext>
            </a:extLst>
          </p:cNvPr>
          <p:cNvSpPr/>
          <p:nvPr/>
        </p:nvSpPr>
        <p:spPr>
          <a:xfrm>
            <a:off x="2148406" y="2935735"/>
            <a:ext cx="1714501" cy="785091"/>
          </a:xfrm>
          <a:prstGeom prst="round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83CF11-50D8-4615-AE7F-5CCFA30BE2DE}"/>
              </a:ext>
            </a:extLst>
          </p:cNvPr>
          <p:cNvSpPr/>
          <p:nvPr/>
        </p:nvSpPr>
        <p:spPr>
          <a:xfrm>
            <a:off x="4336586" y="3084598"/>
            <a:ext cx="557213" cy="430151"/>
          </a:xfrm>
          <a:prstGeom prst="rightArrow">
            <a:avLst/>
          </a:prstGeom>
          <a:solidFill>
            <a:srgbClr val="7CA6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1960357-7D70-433B-85D9-13A107A9AA2B}"/>
              </a:ext>
            </a:extLst>
          </p:cNvPr>
          <p:cNvSpPr/>
          <p:nvPr/>
        </p:nvSpPr>
        <p:spPr>
          <a:xfrm>
            <a:off x="5296625" y="2924733"/>
            <a:ext cx="1714501" cy="785091"/>
          </a:xfrm>
          <a:prstGeom prst="round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15F71A7-AFF3-46F5-B421-A56364D8793E}"/>
              </a:ext>
            </a:extLst>
          </p:cNvPr>
          <p:cNvSpPr/>
          <p:nvPr/>
        </p:nvSpPr>
        <p:spPr>
          <a:xfrm>
            <a:off x="7623673" y="3102204"/>
            <a:ext cx="557213" cy="430151"/>
          </a:xfrm>
          <a:prstGeom prst="rightArrow">
            <a:avLst/>
          </a:prstGeom>
          <a:solidFill>
            <a:srgbClr val="7CA6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A5071E-F282-4CEB-AF76-5EB537F40D42}"/>
              </a:ext>
            </a:extLst>
          </p:cNvPr>
          <p:cNvSpPr/>
          <p:nvPr/>
        </p:nvSpPr>
        <p:spPr>
          <a:xfrm>
            <a:off x="8793433" y="2924735"/>
            <a:ext cx="1714501" cy="785091"/>
          </a:xfrm>
          <a:prstGeom prst="round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Word2Vec 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임베딩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05D91A6-5AB4-4A80-99C8-CD6682E16EFC}"/>
              </a:ext>
            </a:extLst>
          </p:cNvPr>
          <p:cNvSpPr/>
          <p:nvPr/>
        </p:nvSpPr>
        <p:spPr>
          <a:xfrm>
            <a:off x="3069075" y="4529222"/>
            <a:ext cx="557213" cy="430151"/>
          </a:xfrm>
          <a:prstGeom prst="rightArrow">
            <a:avLst/>
          </a:prstGeom>
          <a:solidFill>
            <a:srgbClr val="7CA6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ED4DC5-E1EE-4AD0-A4A3-C61AE42B7871}"/>
              </a:ext>
            </a:extLst>
          </p:cNvPr>
          <p:cNvSpPr/>
          <p:nvPr/>
        </p:nvSpPr>
        <p:spPr>
          <a:xfrm>
            <a:off x="4032586" y="4317906"/>
            <a:ext cx="1714501" cy="785091"/>
          </a:xfrm>
          <a:prstGeom prst="round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주요 단어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점수화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73A11D5-8AE0-46A1-B1EA-C1ECEF3BB9FE}"/>
              </a:ext>
            </a:extLst>
          </p:cNvPr>
          <p:cNvSpPr/>
          <p:nvPr/>
        </p:nvSpPr>
        <p:spPr>
          <a:xfrm>
            <a:off x="6476652" y="4529221"/>
            <a:ext cx="557213" cy="430151"/>
          </a:xfrm>
          <a:prstGeom prst="rightArrow">
            <a:avLst/>
          </a:prstGeom>
          <a:solidFill>
            <a:srgbClr val="7CA6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D5D1FC-3B9A-460A-81CC-48234208540B}"/>
              </a:ext>
            </a:extLst>
          </p:cNvPr>
          <p:cNvSpPr/>
          <p:nvPr/>
        </p:nvSpPr>
        <p:spPr>
          <a:xfrm>
            <a:off x="7647673" y="4295762"/>
            <a:ext cx="1714501" cy="785091"/>
          </a:xfrm>
          <a:prstGeom prst="roundRect">
            <a:avLst/>
          </a:prstGeom>
          <a:solidFill>
            <a:srgbClr val="EFE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파악</a:t>
            </a:r>
          </a:p>
        </p:txBody>
      </p:sp>
    </p:spTree>
    <p:extLst>
      <p:ext uri="{BB962C8B-B14F-4D97-AF65-F5344CB8AC3E}">
        <p14:creationId xmlns:p14="http://schemas.microsoft.com/office/powerpoint/2010/main" val="283101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5530" y="1302994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화장품 리뷰 사이트 내 핸드크림 제품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크롤링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~ 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제품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~ 52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제품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98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~ 100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제품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제품에 대한 평점과 함께 리뷰어의 나이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피부타입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작성 날짜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크롤링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white"/>
                </a:solidFill>
              </a:rPr>
              <a:t>크롤링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4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리뷰어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특성 파악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나이대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~ 55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 까지 연령대 다양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피부 타입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복합성이 가장 많았으며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건성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민감성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중성 순으로 많음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여성 리뷰어가 압도적으로 많음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전체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67694-3512-47BE-922E-18C6974722ED}"/>
              </a:ext>
            </a:extLst>
          </p:cNvPr>
          <p:cNvSpPr txBox="1"/>
          <p:nvPr/>
        </p:nvSpPr>
        <p:spPr>
          <a:xfrm>
            <a:off x="959147" y="1227280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 모든 제품에 대한 데이터 탐색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15EBF-792D-43C0-AD38-3B3A24BA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19" y="4237135"/>
            <a:ext cx="3102107" cy="23604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2C331C-388C-4ACA-84F2-D5018E15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273" y="4237135"/>
            <a:ext cx="3510241" cy="24183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8C69C0-04DE-46A5-8AAE-A0C4B6031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305" y="4217090"/>
            <a:ext cx="3643389" cy="24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9147" y="1934572"/>
            <a:ext cx="10797908" cy="4720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 작성 날짜 파악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비교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오래된 년도는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년이었으며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최근의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리뷰가 가장 많음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 월 비교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동절기인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~ 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작성된 리뷰의 개수가 가장 많음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핸드크림 소비 패턴 시기와 일치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6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전체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67694-3512-47BE-922E-18C6974722ED}"/>
              </a:ext>
            </a:extLst>
          </p:cNvPr>
          <p:cNvSpPr txBox="1"/>
          <p:nvPr/>
        </p:nvSpPr>
        <p:spPr>
          <a:xfrm>
            <a:off x="959147" y="1227280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 모든 제품에 대한 데이터 탐색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ACDCD-A162-400F-8FAE-328A9F8D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51" y="3905537"/>
            <a:ext cx="3715975" cy="247538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EEC97B-7378-4257-8FC1-74E544EABA4B}"/>
              </a:ext>
            </a:extLst>
          </p:cNvPr>
          <p:cNvGrpSpPr/>
          <p:nvPr/>
        </p:nvGrpSpPr>
        <p:grpSpPr>
          <a:xfrm>
            <a:off x="1912187" y="3905537"/>
            <a:ext cx="3686854" cy="2491425"/>
            <a:chOff x="1647144" y="3811759"/>
            <a:chExt cx="3686854" cy="249142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66701B-68F3-4373-8A42-50A279B0ABAB}"/>
                </a:ext>
              </a:extLst>
            </p:cNvPr>
            <p:cNvGrpSpPr/>
            <p:nvPr/>
          </p:nvGrpSpPr>
          <p:grpSpPr>
            <a:xfrm>
              <a:off x="1647144" y="3811759"/>
              <a:ext cx="3686854" cy="2491425"/>
              <a:chOff x="1759788" y="3905537"/>
              <a:chExt cx="3686854" cy="249142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2626A70-D40D-48CF-BACC-BC6C3B63D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9788" y="3905537"/>
                <a:ext cx="3587465" cy="2486845"/>
              </a:xfrm>
              <a:prstGeom prst="rect">
                <a:avLst/>
              </a:prstGeom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6424DED-FA73-42C4-BAFF-DE125F0AB970}"/>
                  </a:ext>
                </a:extLst>
              </p:cNvPr>
              <p:cNvSpPr/>
              <p:nvPr/>
            </p:nvSpPr>
            <p:spPr>
              <a:xfrm>
                <a:off x="4919851" y="5846997"/>
                <a:ext cx="526791" cy="54996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C47924-7C5F-4FED-92FB-329061F65CF2}"/>
                </a:ext>
              </a:extLst>
            </p:cNvPr>
            <p:cNvSpPr/>
            <p:nvPr/>
          </p:nvSpPr>
          <p:spPr>
            <a:xfrm>
              <a:off x="2247751" y="4166367"/>
              <a:ext cx="2232992" cy="54996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리뷰의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최신성</a:t>
              </a:r>
              <a:r>
                <a:rPr lang="ko-KR" altLang="en-US" sz="1200" dirty="0">
                  <a:solidFill>
                    <a:schemeClr val="tx1"/>
                  </a:solidFill>
                </a:rPr>
                <a:t> 반영 위해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2021</a:t>
              </a:r>
              <a:r>
                <a:rPr lang="ko-KR" altLang="en-US" sz="1200" dirty="0">
                  <a:solidFill>
                    <a:schemeClr val="tx1"/>
                  </a:solidFill>
                </a:rPr>
                <a:t>년도 리뷰만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94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1237" y="1769165"/>
            <a:ext cx="10797908" cy="488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리뷰어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특성에 따른 리뷰 워드 클라우드 생성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리뷰어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특성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나이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피부타입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에 따른 리뷰에 등장하는 단어의 빈도가 매우 유사함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6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전체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67694-3512-47BE-922E-18C6974722ED}"/>
              </a:ext>
            </a:extLst>
          </p:cNvPr>
          <p:cNvSpPr txBox="1"/>
          <p:nvPr/>
        </p:nvSpPr>
        <p:spPr>
          <a:xfrm>
            <a:off x="959147" y="1227280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중위권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하위권 모든 제품에 대한 데이터 탐색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2D03-6348-4320-B026-255658FA4239}"/>
              </a:ext>
            </a:extLst>
          </p:cNvPr>
          <p:cNvSpPr txBox="1"/>
          <p:nvPr/>
        </p:nvSpPr>
        <p:spPr>
          <a:xfrm>
            <a:off x="1085637" y="5478076"/>
            <a:ext cx="496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대 여성 중 건성 피부를 가진 리뷰어의 워드 클라우드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EDE98-BB83-4126-BADD-B28AA36B12E5}"/>
              </a:ext>
            </a:extLst>
          </p:cNvPr>
          <p:cNvSpPr txBox="1"/>
          <p:nvPr/>
        </p:nvSpPr>
        <p:spPr>
          <a:xfrm>
            <a:off x="6571641" y="5462823"/>
            <a:ext cx="496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</a:t>
            </a:r>
            <a:r>
              <a:rPr lang="ko-KR" altLang="en-US" sz="1400" dirty="0"/>
              <a:t>대 남성 중 복합성 피부를 가진 리뷰어의 워드 클라우드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CED952-F1B7-449D-9EA3-5F751319E3EC}"/>
              </a:ext>
            </a:extLst>
          </p:cNvPr>
          <p:cNvGrpSpPr/>
          <p:nvPr/>
        </p:nvGrpSpPr>
        <p:grpSpPr>
          <a:xfrm>
            <a:off x="769586" y="2798172"/>
            <a:ext cx="5058810" cy="2634695"/>
            <a:chOff x="783933" y="2920283"/>
            <a:chExt cx="5058810" cy="263469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D0EF299-C5CA-4C9E-87F6-23A5034FD5AC}"/>
                </a:ext>
              </a:extLst>
            </p:cNvPr>
            <p:cNvGrpSpPr/>
            <p:nvPr/>
          </p:nvGrpSpPr>
          <p:grpSpPr>
            <a:xfrm>
              <a:off x="783933" y="2920283"/>
              <a:ext cx="5058810" cy="2634695"/>
              <a:chOff x="733001" y="2977663"/>
              <a:chExt cx="5058810" cy="263469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34BA191-9B53-45D1-BD3A-C7E65E99A9E5}"/>
                  </a:ext>
                </a:extLst>
              </p:cNvPr>
              <p:cNvGrpSpPr/>
              <p:nvPr/>
            </p:nvGrpSpPr>
            <p:grpSpPr>
              <a:xfrm>
                <a:off x="733001" y="2977663"/>
                <a:ext cx="5058810" cy="2634695"/>
                <a:chOff x="735496" y="2977663"/>
                <a:chExt cx="5058810" cy="263469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DE08D895-0721-4445-987F-FF120BB6F74D}"/>
                    </a:ext>
                  </a:extLst>
                </p:cNvPr>
                <p:cNvGrpSpPr/>
                <p:nvPr/>
              </p:nvGrpSpPr>
              <p:grpSpPr>
                <a:xfrm>
                  <a:off x="735496" y="2977663"/>
                  <a:ext cx="5058810" cy="2634695"/>
                  <a:chOff x="689113" y="2977663"/>
                  <a:chExt cx="5058810" cy="2634695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8086F65C-1974-4C5B-ADAA-E8A9008BE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9113" y="2977663"/>
                    <a:ext cx="5058810" cy="2634695"/>
                  </a:xfrm>
                  <a:prstGeom prst="rect">
                    <a:avLst/>
                  </a:prstGeom>
                </p:spPr>
              </p:pic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026719A-CBF1-4E55-B1D7-5F61F64DF706}"/>
                      </a:ext>
                    </a:extLst>
                  </p:cNvPr>
                  <p:cNvSpPr/>
                  <p:nvPr/>
                </p:nvSpPr>
                <p:spPr>
                  <a:xfrm>
                    <a:off x="1126435" y="3874124"/>
                    <a:ext cx="788504" cy="887896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1366AF66-1BC6-40FB-9CA7-4341244F062C}"/>
                    </a:ext>
                  </a:extLst>
                </p:cNvPr>
                <p:cNvSpPr/>
                <p:nvPr/>
              </p:nvSpPr>
              <p:spPr>
                <a:xfrm>
                  <a:off x="3736748" y="4026524"/>
                  <a:ext cx="1120173" cy="88789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0D82FD2-54A8-42C2-AE12-990853ABF774}"/>
                  </a:ext>
                </a:extLst>
              </p:cNvPr>
              <p:cNvSpPr/>
              <p:nvPr/>
            </p:nvSpPr>
            <p:spPr>
              <a:xfrm>
                <a:off x="1247780" y="3023786"/>
                <a:ext cx="628221" cy="88789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D2D41B0-106D-4F82-866E-E4A047949033}"/>
                </a:ext>
              </a:extLst>
            </p:cNvPr>
            <p:cNvSpPr/>
            <p:nvPr/>
          </p:nvSpPr>
          <p:spPr>
            <a:xfrm>
              <a:off x="873178" y="3107846"/>
              <a:ext cx="453613" cy="72166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F0F70FF-D87D-4019-AB19-491BAA21F0A8}"/>
              </a:ext>
            </a:extLst>
          </p:cNvPr>
          <p:cNvGrpSpPr/>
          <p:nvPr/>
        </p:nvGrpSpPr>
        <p:grpSpPr>
          <a:xfrm>
            <a:off x="6400190" y="2634017"/>
            <a:ext cx="5226902" cy="2798850"/>
            <a:chOff x="6082403" y="2831870"/>
            <a:chExt cx="5318200" cy="281152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05AA57E-DBFA-498D-98FE-5E73388FE3DF}"/>
                </a:ext>
              </a:extLst>
            </p:cNvPr>
            <p:cNvGrpSpPr/>
            <p:nvPr/>
          </p:nvGrpSpPr>
          <p:grpSpPr>
            <a:xfrm>
              <a:off x="6082403" y="2831870"/>
              <a:ext cx="5318200" cy="2811520"/>
              <a:chOff x="6136378" y="2836941"/>
              <a:chExt cx="5318200" cy="281152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A87AAED-0875-465F-836F-593A07BB9ADC}"/>
                  </a:ext>
                </a:extLst>
              </p:cNvPr>
              <p:cNvGrpSpPr/>
              <p:nvPr/>
            </p:nvGrpSpPr>
            <p:grpSpPr>
              <a:xfrm>
                <a:off x="6136378" y="2836941"/>
                <a:ext cx="5318200" cy="2811520"/>
                <a:chOff x="6266694" y="2977663"/>
                <a:chExt cx="5318200" cy="2811520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9C820A96-F9D6-4BC2-A4C7-5E1533A8387A}"/>
                    </a:ext>
                  </a:extLst>
                </p:cNvPr>
                <p:cNvGrpSpPr/>
                <p:nvPr/>
              </p:nvGrpSpPr>
              <p:grpSpPr>
                <a:xfrm>
                  <a:off x="6266694" y="3041126"/>
                  <a:ext cx="5318200" cy="2748057"/>
                  <a:chOff x="6266694" y="3041126"/>
                  <a:chExt cx="5318200" cy="2748057"/>
                </a:xfrm>
              </p:grpSpPr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25DD088B-AA9C-47ED-98C9-D0F68FDC22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66694" y="3041126"/>
                    <a:ext cx="5318200" cy="2748057"/>
                  </a:xfrm>
                  <a:prstGeom prst="rect">
                    <a:avLst/>
                  </a:prstGeom>
                </p:spPr>
              </p:pic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5AF788C0-047D-4B5B-B0B4-3C933503097B}"/>
                      </a:ext>
                    </a:extLst>
                  </p:cNvPr>
                  <p:cNvSpPr/>
                  <p:nvPr/>
                </p:nvSpPr>
                <p:spPr>
                  <a:xfrm>
                    <a:off x="9336156" y="3737112"/>
                    <a:ext cx="1497495" cy="171615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E4F750A-8656-4E9F-9E0A-837364B70D82}"/>
                    </a:ext>
                  </a:extLst>
                </p:cNvPr>
                <p:cNvSpPr/>
                <p:nvPr/>
              </p:nvSpPr>
              <p:spPr>
                <a:xfrm>
                  <a:off x="10079549" y="2977663"/>
                  <a:ext cx="1376955" cy="972693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0C458F8-65F0-4B04-A037-1A4807517C79}"/>
                  </a:ext>
                </a:extLst>
              </p:cNvPr>
              <p:cNvSpPr/>
              <p:nvPr/>
            </p:nvSpPr>
            <p:spPr>
              <a:xfrm>
                <a:off x="6310824" y="3962400"/>
                <a:ext cx="788504" cy="6361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C047F99-2817-49FA-A7A7-87E6D29AA4AB}"/>
                </a:ext>
              </a:extLst>
            </p:cNvPr>
            <p:cNvSpPr/>
            <p:nvPr/>
          </p:nvSpPr>
          <p:spPr>
            <a:xfrm rot="5136134">
              <a:off x="8849665" y="3312101"/>
              <a:ext cx="543983" cy="720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8A606F1-EA26-4661-BBB5-EBE3447ADEE8}"/>
              </a:ext>
            </a:extLst>
          </p:cNvPr>
          <p:cNvGrpSpPr/>
          <p:nvPr/>
        </p:nvGrpSpPr>
        <p:grpSpPr>
          <a:xfrm>
            <a:off x="860852" y="5918631"/>
            <a:ext cx="10938293" cy="693394"/>
            <a:chOff x="1591184" y="5541062"/>
            <a:chExt cx="9791700" cy="6933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E230D80-5640-404C-94B2-F901F7CD9D4F}"/>
                </a:ext>
              </a:extLst>
            </p:cNvPr>
            <p:cNvSpPr/>
            <p:nvPr/>
          </p:nvSpPr>
          <p:spPr>
            <a:xfrm>
              <a:off x="1591184" y="5541062"/>
              <a:ext cx="9791700" cy="693394"/>
            </a:xfrm>
            <a:prstGeom prst="round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277280-F0CC-43D0-96D8-8801BEDA6870}"/>
                </a:ext>
              </a:extLst>
            </p:cNvPr>
            <p:cNvSpPr txBox="1"/>
            <p:nvPr/>
          </p:nvSpPr>
          <p:spPr>
            <a:xfrm>
              <a:off x="1845620" y="5724907"/>
              <a:ext cx="9385300" cy="369332"/>
            </a:xfrm>
            <a:prstGeom prst="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나이대와 성별</a:t>
              </a:r>
              <a:r>
                <a:rPr lang="en-US" altLang="ko-KR" dirty="0"/>
                <a:t>, </a:t>
              </a:r>
              <a:r>
                <a:rPr lang="ko-KR" altLang="en-US" dirty="0"/>
                <a:t>피부 타입에 관계없이 사용자들은 향</a:t>
              </a:r>
              <a:r>
                <a:rPr lang="en-US" altLang="ko-KR" dirty="0"/>
                <a:t>, </a:t>
              </a:r>
              <a:r>
                <a:rPr lang="ko-KR" altLang="en-US" dirty="0"/>
                <a:t>보습</a:t>
              </a:r>
              <a:r>
                <a:rPr lang="en-US" altLang="ko-KR" dirty="0"/>
                <a:t>, </a:t>
              </a:r>
              <a:r>
                <a:rPr lang="ko-KR" altLang="en-US" dirty="0"/>
                <a:t>흡수</a:t>
              </a:r>
              <a:r>
                <a:rPr lang="en-US" altLang="ko-KR" dirty="0"/>
                <a:t>, </a:t>
              </a:r>
              <a:r>
                <a:rPr lang="ko-KR" altLang="en-US" dirty="0"/>
                <a:t>가격 등을 고려해 핸드크림 구매함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58528" y="1923143"/>
            <a:ext cx="11408501" cy="451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EDA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를 통해 얻은 중심단어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향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보습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가격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흡수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기준으로 함께 쓰인 </a:t>
            </a:r>
            <a:r>
              <a:rPr lang="ko-KR" altLang="en-US" b="1" dirty="0">
                <a:solidFill>
                  <a:srgbClr val="F47279"/>
                </a:solidFill>
                <a:sym typeface="Wingdings" panose="05000000000000000000" pitchFamily="2" charset="2"/>
              </a:rPr>
              <a:t>형용사 분석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(ex.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좋다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미끌거린다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자연어 처리 분석 기법의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임베딩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방법론 중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 </a:t>
            </a:r>
            <a:r>
              <a:rPr lang="en-US" altLang="ko-KR" b="1" dirty="0">
                <a:solidFill>
                  <a:srgbClr val="F47279"/>
                </a:solidFill>
                <a:sym typeface="Wingdings" panose="05000000000000000000" pitchFamily="2" charset="2"/>
              </a:rPr>
              <a:t>Neural</a:t>
            </a:r>
            <a:r>
              <a:rPr lang="ko-KR" altLang="en-US" b="1" dirty="0">
                <a:solidFill>
                  <a:srgbClr val="F47279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47279"/>
                </a:solidFill>
                <a:sym typeface="Wingdings" panose="05000000000000000000" pitchFamily="2" charset="2"/>
              </a:rPr>
              <a:t>network</a:t>
            </a:r>
            <a:r>
              <a:rPr lang="ko-KR" altLang="en-US" b="1" dirty="0">
                <a:solidFill>
                  <a:srgbClr val="F47279"/>
                </a:solidFill>
                <a:sym typeface="Wingdings" panose="05000000000000000000" pitchFamily="2" charset="2"/>
              </a:rPr>
              <a:t> 기반한 </a:t>
            </a:r>
            <a:r>
              <a:rPr lang="en-US" altLang="ko-KR" b="1" dirty="0">
                <a:solidFill>
                  <a:srgbClr val="F47279"/>
                </a:solidFill>
                <a:sym typeface="Wingdings" panose="05000000000000000000" pitchFamily="2" charset="2"/>
              </a:rPr>
              <a:t>Word2Vec </a:t>
            </a:r>
            <a:r>
              <a:rPr lang="ko-KR" altLang="en-US" b="1" dirty="0">
                <a:solidFill>
                  <a:srgbClr val="F47279"/>
                </a:solidFill>
                <a:sym typeface="Wingdings" panose="05000000000000000000" pitchFamily="2" charset="2"/>
              </a:rPr>
              <a:t>방법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사용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중심단어가 주어졌을 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주변단어가 나타날 확률 계산하면서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Word2Vec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학습해 단어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임베딩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6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리뷰 분석  방향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61262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1447</Words>
  <Application>Microsoft Office PowerPoint</Application>
  <PresentationFormat>와이드스크린</PresentationFormat>
  <Paragraphs>414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Wingdings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 영희</cp:lastModifiedBy>
  <cp:revision>51</cp:revision>
  <dcterms:created xsi:type="dcterms:W3CDTF">2021-04-29T15:08:55Z</dcterms:created>
  <dcterms:modified xsi:type="dcterms:W3CDTF">2021-06-02T06:01:41Z</dcterms:modified>
</cp:coreProperties>
</file>