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Lst>
  <p:notesMasterIdLst>
    <p:notesMasterId r:id="rId16"/>
  </p:notesMasterIdLst>
  <p:handoutMasterIdLst>
    <p:handoutMasterId r:id="rId17"/>
  </p:handoutMasterIdLst>
  <p:sldIdLst>
    <p:sldId id="325" r:id="rId5"/>
    <p:sldId id="350" r:id="rId6"/>
    <p:sldId id="351" r:id="rId7"/>
    <p:sldId id="342" r:id="rId8"/>
    <p:sldId id="352" r:id="rId9"/>
    <p:sldId id="329" r:id="rId10"/>
    <p:sldId id="343" r:id="rId11"/>
    <p:sldId id="344" r:id="rId12"/>
    <p:sldId id="345" r:id="rId13"/>
    <p:sldId id="354" r:id="rId14"/>
    <p:sldId id="35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101" d="100"/>
          <a:sy n="101" d="100"/>
        </p:scale>
        <p:origin x="72" y="37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7FF95820-84BB-3447-8286-60A51307E7F2}" type="datetimeFigureOut">
              <a:rPr lang="en-GB" smtClean="0"/>
              <a:t>02/06/2023</a:t>
            </a:fld>
            <a:endParaRPr lang="en-GB"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0E476440-F66F-F947-8EFC-EA5202ACFD25}" type="slidenum">
              <a:rPr lang="en-GB" smtClean="0"/>
              <a:t>‹#›</a:t>
            </a:fld>
            <a:endParaRPr lang="en-GB"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C08FC54-6AE4-6A4A-9756-823A0F1BE5A6}" type="datetimeFigureOut">
              <a:rPr lang="en-GB" smtClean="0"/>
              <a:t>02/06/2023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6B79E9EB-07EB-9D44-9F5A-AB1FBECCDD88}" type="slidenum">
              <a:rPr lang="en-GB" smtClean="0"/>
              <a:t>‹#›</a:t>
            </a:fld>
            <a:endParaRPr lang="en-GB"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044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1967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r>
              <a:rPr lang="en-GB"/>
              <a:t>presentation title</a:t>
            </a:r>
          </a:p>
        </p:txBody>
      </p:sp>
      <p:sp>
        <p:nvSpPr>
          <p:cNvPr id="6" name="Slide Number Placeholder 5"/>
          <p:cNvSpPr>
            <a:spLocks noGrp="1"/>
          </p:cNvSpPr>
          <p:nvPr>
            <p:ph type="sldNum" sz="quarter" idx="12"/>
          </p:nvPr>
        </p:nvSpPr>
        <p:spPr>
          <a:xfrm>
            <a:off x="10608958" y="5870575"/>
            <a:ext cx="551167" cy="377825"/>
          </a:xfrm>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998445071"/>
      </p:ext>
    </p:extLst>
  </p:cSld>
  <p:clrMapOvr>
    <a:overrideClrMapping bg1="dk1" tx1="lt1" bg2="dk2" tx2="lt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16079802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210106041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419524433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364399828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11610052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258112715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0721842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64493459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en-GB" sz="2400" cap="all" baseline="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en-GB"/>
            </a:lvl1pPr>
          </a:lstStyle>
          <a:p>
            <a:pPr rtl="0"/>
            <a:r>
              <a:rPr lang="en-US"/>
              <a:t>Click icon to add picture</a:t>
            </a:r>
            <a:endParaRPr lang="en-GB"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en-GB" sz="6000" spc="300" baseline="0"/>
            </a:lvl1pPr>
          </a:lstStyle>
          <a:p>
            <a:pPr rtl="0"/>
            <a:r>
              <a:rPr lang="en-US"/>
              <a:t>Click to edit Master title style</a:t>
            </a:r>
            <a:endParaRPr lang="en-GB"/>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1247560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en-GB"/>
            </a:defPPr>
          </a:lstStyle>
          <a:p>
            <a:pPr rtl="0"/>
            <a:endParaRPr lang="en-GB"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en-GB"/>
            </a:defPPr>
          </a:lstStyle>
          <a:p>
            <a:pPr rtl="0"/>
            <a:r>
              <a:rPr lang="en-GB"/>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en-GB"/>
            </a:defPPr>
          </a:lstStyle>
          <a:p>
            <a:pPr rtl="0"/>
            <a:r>
              <a:rPr lang="en-US"/>
              <a:t>Click icon to add picture</a:t>
            </a:r>
            <a:endParaRPr lang="en-GB"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en-GB" sz="2000" cap="all" spc="200" baseline="0">
                <a:latin typeface="+mj-lt"/>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en-GB" sz="3600" spc="0" baseline="0">
                <a:latin typeface="+mn-lt"/>
              </a:defRPr>
            </a:lvl1pPr>
          </a:lstStyle>
          <a:p>
            <a:pPr rtl="0"/>
            <a:r>
              <a:rPr lang="en-US"/>
              <a:t>Click to edit Master title style</a:t>
            </a:r>
            <a:endParaRPr lang="en-GB"/>
          </a:p>
        </p:txBody>
      </p:sp>
    </p:spTree>
    <p:extLst>
      <p:ext uri="{BB962C8B-B14F-4D97-AF65-F5344CB8AC3E}">
        <p14:creationId xmlns:p14="http://schemas.microsoft.com/office/powerpoint/2010/main" val="34061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309158636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en-GB" sz="1600"/>
            </a:lvl1pPr>
          </a:lstStyle>
          <a:p>
            <a:pPr rtl="0"/>
            <a:r>
              <a:rPr lang="en-US"/>
              <a:t>Click icon to add picture</a:t>
            </a:r>
            <a:endParaRPr lang="en-GB"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en-GB" sz="1400" b="0">
                <a:solidFill>
                  <a:schemeClr val="tx1"/>
                </a:solidFill>
                <a:latin typeface="+mn-lt"/>
              </a:defRPr>
            </a:lvl1pPr>
          </a:lstStyle>
          <a:p>
            <a:pPr lvl="0" rt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en-GB"/>
            </a:lvl1pPr>
          </a:lstStyle>
          <a:p>
            <a:pPr rtl="0"/>
            <a:r>
              <a:rPr lang="en-US"/>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bg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en-GB" sz="1400" b="0" cap="all" spc="200" baseline="0">
                <a:solidFill>
                  <a:schemeClr val="tx1"/>
                </a:solidFill>
                <a:latin typeface="+mj-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en-GB"/>
            </a:lvl1pPr>
          </a:lstStyle>
          <a:p>
            <a:pPr rtl="0"/>
            <a:r>
              <a:rPr lang="en-US"/>
              <a:t>Click icon to add picture</a:t>
            </a:r>
            <a:endParaRPr lang="en-GB"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rtlCol="0"/>
          <a:lstStyle>
            <a:lvl1pPr algn="l">
              <a:lnSpc>
                <a:spcPts val="5760"/>
              </a:lnSpc>
              <a:defRPr lang="en-GB"/>
            </a:lvl1pPr>
          </a:lstStyle>
          <a:p>
            <a:pPr rtl="0"/>
            <a:r>
              <a:rPr lang="en-US"/>
              <a:t>Click to edit Master title style</a:t>
            </a:r>
            <a:endParaRPr lang="en-GB"/>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en-GB">
                <a:solidFill>
                  <a:schemeClr val="accent1"/>
                </a:solidFill>
              </a:defRPr>
            </a:lvl1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en-GB" sz="2000" b="0" cap="all" spc="200" baseline="0">
                <a:solidFill>
                  <a:schemeClr val="tx1"/>
                </a:solidFill>
                <a:latin typeface="+mj-lt"/>
              </a:defRPr>
            </a:lvl1pPr>
          </a:lstStyle>
          <a:p>
            <a:pPr lvl="0" rt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en-GB" sz="1400" b="0">
                <a:solidFill>
                  <a:schemeClr val="tx1"/>
                </a:solidFill>
                <a:latin typeface="+mn-lt"/>
              </a:defRPr>
            </a:lvl1pPr>
          </a:lstStyle>
          <a:p>
            <a:pPr lvl="0" rt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en-GB">
                <a:solidFill>
                  <a:schemeClr val="tx1">
                    <a:alpha val="0"/>
                  </a:schemeClr>
                </a:solidFill>
              </a:defRPr>
            </a:lvl1pPr>
          </a:lstStyle>
          <a:p>
            <a:pPr lvl="0" rtl="0"/>
            <a:r>
              <a:rPr lang="en-GB"/>
              <a:t>X</a:t>
            </a:r>
          </a:p>
        </p:txBody>
      </p:sp>
    </p:spTree>
    <p:extLst>
      <p:ext uri="{BB962C8B-B14F-4D97-AF65-F5344CB8AC3E}">
        <p14:creationId xmlns:p14="http://schemas.microsoft.com/office/powerpoint/2010/main" val="2333783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en-GB"/>
            </a:defPPr>
          </a:lstStyle>
          <a:p>
            <a:pPr rtl="0"/>
            <a:r>
              <a:rPr lang="en-US"/>
              <a:t>Click icon to add picture</a:t>
            </a:r>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en-GB"/>
            </a:defPPr>
          </a:lstStyle>
          <a:p>
            <a:pPr rtl="0"/>
            <a:r>
              <a:rPr lang="en-US"/>
              <a:t>Click to edit Master title style</a:t>
            </a:r>
            <a:endParaRPr lang="en-GB"/>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en-GB" sz="1400"/>
            </a:lvl1pPr>
            <a:lvl2pPr marL="228600">
              <a:defRPr lang="en-GB" sz="1400"/>
            </a:lvl2pPr>
            <a:lvl3pPr marL="457200">
              <a:defRPr lang="en-GB" sz="1400"/>
            </a:lvl3pPr>
            <a:lvl4pPr marL="685800">
              <a:defRPr lang="en-GB" sz="1400"/>
            </a:lvl4pPr>
            <a:lvl5pPr marL="1143000">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4062460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en-GB"/>
            </a:defPPr>
          </a:lstStyle>
          <a:p>
            <a:pPr rtl="0"/>
            <a:r>
              <a:rPr lang="en-US"/>
              <a:t>Click to edit Master title style</a:t>
            </a:r>
            <a:endParaRPr lang="en-GB"/>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en-GB"/>
            </a:defPPr>
          </a:lstStyle>
          <a:p>
            <a:pPr rtl="0"/>
            <a:fld id="{75DF2D63-3FF5-D547-96B9-BE9CCD1ABA58}" type="slidenum">
              <a:rPr lang="en-GB" smtClean="0"/>
              <a:t>‹#›</a:t>
            </a:fld>
            <a:endParaRPr lang="en-GB"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en-GB"/>
            </a:defPPr>
          </a:lstStyle>
          <a:p>
            <a:pPr rtl="0"/>
            <a:r>
              <a:rPr lang="en-GB"/>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en-GB"/>
            </a:lvl1pPr>
          </a:lstStyle>
          <a:p>
            <a:pPr rtl="0"/>
            <a:r>
              <a:rPr lang="en-US"/>
              <a:t>Click icon to add picture</a:t>
            </a:r>
            <a:endParaRPr lang="en-GB"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en-GB" sz="2000" b="0" i="0" cap="all" spc="200" baseline="0">
                <a:latin typeface="+mj-lt"/>
                <a:cs typeface="Posterama" panose="020B0504020200020000"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en-GB" sz="1400"/>
            </a:lvl1pPr>
            <a:lvl2pPr marL="228600">
              <a:lnSpc>
                <a:spcPct val="100000"/>
              </a:lnSpc>
              <a:defRPr lang="en-GB" sz="1400"/>
            </a:lvl2pPr>
            <a:lvl3pPr marL="457200">
              <a:lnSpc>
                <a:spcPct val="100000"/>
              </a:lnSpc>
              <a:defRPr lang="en-GB" sz="1400"/>
            </a:lvl3pPr>
            <a:lvl4pPr marL="685800">
              <a:lnSpc>
                <a:spcPct val="100000"/>
              </a:lnSpc>
              <a:defRPr lang="en-GB" sz="1400"/>
            </a:lvl4pPr>
            <a:lvl5pPr marL="1143000">
              <a:lnSpc>
                <a:spcPct val="100000"/>
              </a:lnSpc>
              <a:defRPr lang="en-GB"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en-GB" sz="900"/>
            </a:lvl1pPr>
          </a:lstStyle>
          <a:p>
            <a:pPr rtl="0"/>
            <a:r>
              <a:rPr lang="en-US"/>
              <a:t>Click icon to add picture</a:t>
            </a:r>
            <a:endParaRPr lang="en-GB"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en-GB" sz="900"/>
            </a:lvl1pPr>
          </a:lstStyle>
          <a:p>
            <a:pPr rtl="0"/>
            <a:r>
              <a:rPr lang="en-US"/>
              <a:t>Click icon to add picture</a:t>
            </a:r>
            <a:endParaRPr lang="en-GB"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en-GB" sz="900"/>
            </a:lvl1pPr>
          </a:lstStyle>
          <a:p>
            <a:pPr rtl="0"/>
            <a:r>
              <a:rPr lang="en-US"/>
              <a:t>Click icon to add picture</a:t>
            </a:r>
            <a:endParaRPr lang="en-GB"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en-GB"/>
            </a:defPPr>
          </a:lstStyle>
          <a:p>
            <a:pPr rtl="0"/>
            <a:fld id="{75DF2D63-3FF5-D547-96B9-BE9CCD1ABA58}" type="slidenum">
              <a:rPr lang="en-GB" smtClean="0"/>
              <a:pPr/>
              <a:t>‹#›</a:t>
            </a:fld>
            <a:endParaRPr lang="en-GB"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en-GB"/>
            </a:defPPr>
          </a:lstStyle>
          <a:p>
            <a:pPr rtl="0"/>
            <a:r>
              <a:rPr lang="en-GB"/>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en-GB" sz="2000"/>
            </a:lvl1pPr>
          </a:lstStyle>
          <a:p>
            <a:pPr lvl="0" rt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en-GB"/>
            </a:defPPr>
          </a:lstStyle>
          <a:p>
            <a:pPr rtl="0"/>
            <a:r>
              <a:rPr lang="en-US"/>
              <a:t>Click icon to add picture</a:t>
            </a:r>
            <a:endParaRPr lang="en-GB"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en-GB"/>
            </a:lvl1pPr>
          </a:lstStyle>
          <a:p>
            <a:pPr rtl="0"/>
            <a:r>
              <a:rPr lang="en-US"/>
              <a:t>Click to edit Master title style</a:t>
            </a:r>
            <a:endParaRPr lang="en-GB"/>
          </a:p>
        </p:txBody>
      </p:sp>
    </p:spTree>
    <p:extLst>
      <p:ext uri="{BB962C8B-B14F-4D97-AF65-F5344CB8AC3E}">
        <p14:creationId xmlns:p14="http://schemas.microsoft.com/office/powerpoint/2010/main" val="14666269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en-GB"/>
            </a:defPPr>
          </a:lstStyle>
          <a:p>
            <a:pPr rtl="0"/>
            <a:r>
              <a:rPr lang="en-US"/>
              <a:t>Click icon to add picture</a:t>
            </a:r>
            <a:endParaRPr lang="en-GB"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en-GB"/>
            </a:lvl1pPr>
          </a:lstStyle>
          <a:p>
            <a:pPr rtl="0"/>
            <a:r>
              <a:rPr lang="en-US"/>
              <a:t>Click to edit Master title style</a:t>
            </a:r>
            <a:endParaRPr lang="en-GB"/>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en-GB" sz="1050"/>
            </a:lvl1pPr>
          </a:lstStyle>
          <a:p>
            <a:pPr rtl="0"/>
            <a:r>
              <a:rPr lang="en-US"/>
              <a:t>Click icon to add picture</a:t>
            </a:r>
            <a:endParaRPr lang="en-GB"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en-GB" sz="2000" cap="all" baseline="0"/>
            </a:lvl1pPr>
          </a:lstStyle>
          <a:p>
            <a:pPr lvl="0" rt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Tree>
    <p:extLst>
      <p:ext uri="{BB962C8B-B14F-4D97-AF65-F5344CB8AC3E}">
        <p14:creationId xmlns:p14="http://schemas.microsoft.com/office/powerpoint/2010/main" val="91911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306856266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230380852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8" name="Footer Placeholder 7"/>
          <p:cNvSpPr>
            <a:spLocks noGrp="1"/>
          </p:cNvSpPr>
          <p:nvPr>
            <p:ph type="ftr" sz="quarter" idx="11"/>
          </p:nvPr>
        </p:nvSpPr>
        <p:spPr/>
        <p:txBody>
          <a:bodyPr/>
          <a:lstStyle/>
          <a:p>
            <a:pPr rtl="0"/>
            <a:r>
              <a:rPr lang="en-GB"/>
              <a:t>presentation title</a:t>
            </a:r>
          </a:p>
        </p:txBody>
      </p:sp>
      <p:sp>
        <p:nvSpPr>
          <p:cNvPr id="9" name="Slide Number Placeholder 8"/>
          <p:cNvSpPr>
            <a:spLocks noGrp="1"/>
          </p:cNvSpPr>
          <p:nvPr>
            <p:ph type="sldNum" sz="quarter" idx="12"/>
          </p:nvPr>
        </p:nvSpPr>
        <p:spPr/>
        <p:txBody>
          <a:bodyPr/>
          <a:lstStyle/>
          <a:p>
            <a:pPr rtl="0"/>
            <a:fld id="{75DF2D63-3FF5-D547-96B9-BE9CCD1ABA58}" type="slidenum">
              <a:rPr lang="en-GB" smtClean="0"/>
              <a:pPr/>
              <a:t>‹#›</a:t>
            </a:fld>
            <a:endParaRPr lang="en-GB" dirty="0"/>
          </a:p>
        </p:txBody>
      </p:sp>
    </p:spTree>
    <p:extLst>
      <p:ext uri="{BB962C8B-B14F-4D97-AF65-F5344CB8AC3E}">
        <p14:creationId xmlns:p14="http://schemas.microsoft.com/office/powerpoint/2010/main" val="33125962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4" name="Footer Placeholder 3"/>
          <p:cNvSpPr>
            <a:spLocks noGrp="1"/>
          </p:cNvSpPr>
          <p:nvPr>
            <p:ph type="ftr" sz="quarter" idx="11"/>
          </p:nvPr>
        </p:nvSpPr>
        <p:spPr/>
        <p:txBody>
          <a:bodyPr/>
          <a:lstStyle/>
          <a:p>
            <a:pPr rtl="0"/>
            <a:r>
              <a:rPr lang="en-GB"/>
              <a:t>presentation title</a:t>
            </a:r>
          </a:p>
        </p:txBody>
      </p:sp>
      <p:sp>
        <p:nvSpPr>
          <p:cNvPr id="5" name="Slide Number Placeholder 4"/>
          <p:cNvSpPr>
            <a:spLocks noGrp="1"/>
          </p:cNvSpPr>
          <p:nvPr>
            <p:ph type="sldNum" sz="quarter" idx="12"/>
          </p:nvPr>
        </p:nvSpPr>
        <p:spPr/>
        <p:txBody>
          <a:bodyPr/>
          <a:lstStyle/>
          <a:p>
            <a:pPr rtl="0"/>
            <a:fld id="{75DF2D63-3FF5-D547-96B9-BE9CCD1ABA58}" type="slidenum">
              <a:rPr lang="en-GB" smtClean="0"/>
              <a:t>‹#›</a:t>
            </a:fld>
            <a:endParaRPr lang="en-GB" dirty="0"/>
          </a:p>
        </p:txBody>
      </p:sp>
    </p:spTree>
    <p:extLst>
      <p:ext uri="{BB962C8B-B14F-4D97-AF65-F5344CB8AC3E}">
        <p14:creationId xmlns:p14="http://schemas.microsoft.com/office/powerpoint/2010/main" val="409017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3" name="Footer Placeholder 2"/>
          <p:cNvSpPr>
            <a:spLocks noGrp="1"/>
          </p:cNvSpPr>
          <p:nvPr>
            <p:ph type="ftr" sz="quarter" idx="11"/>
          </p:nvPr>
        </p:nvSpPr>
        <p:spPr/>
        <p:txBody>
          <a:bodyPr/>
          <a:lstStyle/>
          <a:p>
            <a:pPr rtl="0"/>
            <a:r>
              <a:rPr lang="en-GB"/>
              <a:t>presentation title</a:t>
            </a:r>
          </a:p>
        </p:txBody>
      </p:sp>
      <p:sp>
        <p:nvSpPr>
          <p:cNvPr id="4" name="Slide Number Placeholder 3"/>
          <p:cNvSpPr>
            <a:spLocks noGrp="1"/>
          </p:cNvSpPr>
          <p:nvPr>
            <p:ph type="sldNum" sz="quarter" idx="12"/>
          </p:nvPr>
        </p:nvSpPr>
        <p:spPr/>
        <p:txBody>
          <a:bodyPr/>
          <a:lstStyle/>
          <a:p>
            <a:pPr rtl="0"/>
            <a:fld id="{75DF2D63-3FF5-D547-96B9-BE9CCD1ABA58}" type="slidenum">
              <a:rPr lang="en-GB" smtClean="0"/>
              <a:t>‹#›</a:t>
            </a:fld>
            <a:endParaRPr lang="en-GB" dirty="0"/>
          </a:p>
        </p:txBody>
      </p:sp>
    </p:spTree>
    <p:extLst>
      <p:ext uri="{BB962C8B-B14F-4D97-AF65-F5344CB8AC3E}">
        <p14:creationId xmlns:p14="http://schemas.microsoft.com/office/powerpoint/2010/main" val="276217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75DF2D63-3FF5-D547-96B9-BE9CCD1ABA58}" type="slidenum">
              <a:rPr lang="en-GB" smtClean="0"/>
              <a:t>‹#›</a:t>
            </a:fld>
            <a:endParaRPr lang="en-GB" dirty="0"/>
          </a:p>
        </p:txBody>
      </p:sp>
    </p:spTree>
    <p:extLst>
      <p:ext uri="{BB962C8B-B14F-4D97-AF65-F5344CB8AC3E}">
        <p14:creationId xmlns:p14="http://schemas.microsoft.com/office/powerpoint/2010/main" val="403693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6/2/2023</a:t>
            </a:fld>
            <a:endParaRPr lang="en-US"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75DF2D63-3FF5-D547-96B9-BE9CCD1ABA58}" type="slidenum">
              <a:rPr lang="en-GB" smtClean="0"/>
              <a:t>‹#›</a:t>
            </a:fld>
            <a:endParaRPr lang="en-GB" dirty="0"/>
          </a:p>
        </p:txBody>
      </p:sp>
    </p:spTree>
    <p:extLst>
      <p:ext uri="{BB962C8B-B14F-4D97-AF65-F5344CB8AC3E}">
        <p14:creationId xmlns:p14="http://schemas.microsoft.com/office/powerpoint/2010/main" val="45338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en-GB"/>
              <a:t>presentation title</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75DF2D63-3FF5-D547-96B9-BE9CCD1ABA58}" type="slidenum">
              <a:rPr lang="en-GB" smtClean="0"/>
              <a:pPr/>
              <a:t>‹#›</a:t>
            </a:fld>
            <a:endParaRPr lang="en-GB" dirty="0"/>
          </a:p>
        </p:txBody>
      </p:sp>
      <p:cxnSp>
        <p:nvCxnSpPr>
          <p:cNvPr id="7" name="Straight Connector 6">
            <a:extLst>
              <a:ext uri="{FF2B5EF4-FFF2-40B4-BE49-F238E27FC236}">
                <a16:creationId xmlns:a16="http://schemas.microsoft.com/office/drawing/2014/main" id="{4EF5E39F-010B-065F-46F6-5BD0EC35B8C1}"/>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1293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66" r:id="rId19"/>
    <p:sldLayoutId id="2147483667" r:id="rId20"/>
    <p:sldLayoutId id="2147483669" r:id="rId21"/>
    <p:sldLayoutId id="2147483670" r:id="rId22"/>
    <p:sldLayoutId id="2147483653" r:id="rId23"/>
    <p:sldLayoutId id="2147483671" r:id="rId24"/>
    <p:sldLayoutId id="2147483672" r:id="rId25"/>
    <p:sldLayoutId id="2147483673" r:id="rId26"/>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hyperlink" Target="https://public.tableau.com/shared/BKY64W2FM?:display_count=n&amp;:origin=viz_share_link"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8762846" y="5872734"/>
            <a:ext cx="2781453" cy="356616"/>
          </a:xfrm>
        </p:spPr>
        <p:txBody>
          <a:bodyPr rtlCol="0">
            <a:normAutofit fontScale="85000" lnSpcReduction="20000"/>
          </a:bodyPr>
          <a:lstStyle>
            <a:defPPr>
              <a:defRPr lang="en-GB"/>
            </a:defPPr>
          </a:lstStyle>
          <a:p>
            <a:pPr rtl="0"/>
            <a:r>
              <a:rPr lang="en-GB" dirty="0"/>
              <a:t>By: Gonçalo Gomes</a:t>
            </a: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208170"/>
            <a:ext cx="10515600" cy="1346434"/>
          </a:xfrm>
        </p:spPr>
        <p:txBody>
          <a:bodyPr rtlCol="0">
            <a:normAutofit fontScale="90000"/>
          </a:bodyPr>
          <a:lstStyle>
            <a:defPPr>
              <a:defRPr lang="en-GB"/>
            </a:defPPr>
          </a:lstStyle>
          <a:p>
            <a:pPr algn="l" rtl="0"/>
            <a:r>
              <a:rPr lang="en-GB" b="1" dirty="0" err="1">
                <a:latin typeface="Bahnschrift Condensed" panose="020B0502040204020203" pitchFamily="34" charset="0"/>
              </a:rPr>
              <a:t>Rockbuster</a:t>
            </a:r>
            <a:r>
              <a:rPr lang="en-GB" b="1" dirty="0">
                <a:latin typeface="Bahnschrift Condensed" panose="020B0502040204020203" pitchFamily="34" charset="0"/>
              </a:rPr>
              <a:t> </a:t>
            </a:r>
            <a:br>
              <a:rPr lang="en-GB" b="1" dirty="0">
                <a:latin typeface="Bahnschrift Condensed" panose="020B0502040204020203" pitchFamily="34" charset="0"/>
              </a:rPr>
            </a:br>
            <a:r>
              <a:rPr lang="en-GB" b="1" dirty="0">
                <a:latin typeface="Bahnschrift Condensed" panose="020B0502040204020203" pitchFamily="34" charset="0"/>
              </a:rPr>
              <a:t>Stealth</a:t>
            </a:r>
            <a:br>
              <a:rPr lang="en-GB" b="1" dirty="0">
                <a:latin typeface="Bahnschrift Condensed" panose="020B0502040204020203" pitchFamily="34" charset="0"/>
              </a:rPr>
            </a:br>
            <a:br>
              <a:rPr lang="en-GB" b="1" dirty="0">
                <a:latin typeface="Bahnschrift Condensed" panose="020B0502040204020203" pitchFamily="34" charset="0"/>
              </a:rPr>
            </a:br>
            <a:r>
              <a:rPr lang="en-GB" sz="4000" b="1" dirty="0">
                <a:latin typeface="Bahnschrift Condensed" panose="020B0502040204020203" pitchFamily="34" charset="0"/>
              </a:rPr>
              <a:t>Film SALES STRATEGY 2020</a:t>
            </a:r>
            <a:endParaRPr lang="en-GB" b="1" dirty="0">
              <a:latin typeface="Bahnschrift Condensed" panose="020B0502040204020203" pitchFamily="34" charset="0"/>
            </a:endParaRPr>
          </a:p>
        </p:txBody>
      </p:sp>
      <p:pic>
        <p:nvPicPr>
          <p:cNvPr id="5" name="Picture 4">
            <a:extLst>
              <a:ext uri="{FF2B5EF4-FFF2-40B4-BE49-F238E27FC236}">
                <a16:creationId xmlns:a16="http://schemas.microsoft.com/office/drawing/2014/main" id="{6A1914EB-8572-1DB0-744D-B90BAFD4527C}"/>
              </a:ext>
            </a:extLst>
          </p:cNvPr>
          <p:cNvPicPr>
            <a:picLocks noChangeAspect="1"/>
          </p:cNvPicPr>
          <p:nvPr/>
        </p:nvPicPr>
        <p:blipFill>
          <a:blip r:embed="rId3"/>
          <a:stretch>
            <a:fillRect/>
          </a:stretch>
        </p:blipFill>
        <p:spPr>
          <a:xfrm>
            <a:off x="5643713" y="938885"/>
            <a:ext cx="5281461" cy="4538569"/>
          </a:xfrm>
          <a:prstGeom prst="rect">
            <a:avLst/>
          </a:prstGeom>
        </p:spPr>
      </p:pic>
      <p:pic>
        <p:nvPicPr>
          <p:cNvPr id="7" name="Picture 6">
            <a:extLst>
              <a:ext uri="{FF2B5EF4-FFF2-40B4-BE49-F238E27FC236}">
                <a16:creationId xmlns:a16="http://schemas.microsoft.com/office/drawing/2014/main" id="{8F096E56-887F-3D42-7C87-F3E3BA80B2E6}"/>
              </a:ext>
            </a:extLst>
          </p:cNvPr>
          <p:cNvPicPr>
            <a:picLocks noChangeAspect="1"/>
          </p:cNvPicPr>
          <p:nvPr/>
        </p:nvPicPr>
        <p:blipFill>
          <a:blip r:embed="rId4"/>
          <a:stretch>
            <a:fillRect/>
          </a:stretch>
        </p:blipFill>
        <p:spPr>
          <a:xfrm>
            <a:off x="8472716" y="2780518"/>
            <a:ext cx="3095625" cy="3095625"/>
          </a:xfrm>
          <a:prstGeom prst="rect">
            <a:avLst/>
          </a:prstGeom>
        </p:spPr>
      </p:pic>
      <p:sp>
        <p:nvSpPr>
          <p:cNvPr id="8" name="TextBox 7">
            <a:extLst>
              <a:ext uri="{FF2B5EF4-FFF2-40B4-BE49-F238E27FC236}">
                <a16:creationId xmlns:a16="http://schemas.microsoft.com/office/drawing/2014/main" id="{6B3ED0DA-3C23-35AE-DC38-ED2EFE31014D}"/>
              </a:ext>
            </a:extLst>
          </p:cNvPr>
          <p:cNvSpPr txBox="1"/>
          <p:nvPr/>
        </p:nvSpPr>
        <p:spPr>
          <a:xfrm>
            <a:off x="10020528" y="6165876"/>
            <a:ext cx="2324100" cy="369332"/>
          </a:xfrm>
          <a:prstGeom prst="rect">
            <a:avLst/>
          </a:prstGeom>
          <a:noFill/>
        </p:spPr>
        <p:txBody>
          <a:bodyPr wrap="square" rtlCol="0">
            <a:spAutoFit/>
          </a:bodyPr>
          <a:lstStyle/>
          <a:p>
            <a:r>
              <a:rPr lang="pt-PT" dirty="0" err="1">
                <a:hlinkClick r:id="rId5"/>
              </a:rPr>
              <a:t>Tableau</a:t>
            </a:r>
            <a:r>
              <a:rPr lang="pt-PT" dirty="0">
                <a:hlinkClick r:id="rId5"/>
              </a:rPr>
              <a:t> Link</a:t>
            </a:r>
            <a:endParaRPr lang="LID4096"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CA51F-D2FA-97C5-36B6-00B928656A3A}"/>
              </a:ext>
            </a:extLst>
          </p:cNvPr>
          <p:cNvSpPr>
            <a:spLocks noGrp="1"/>
          </p:cNvSpPr>
          <p:nvPr>
            <p:ph type="sldNum" sz="quarter" idx="12"/>
          </p:nvPr>
        </p:nvSpPr>
        <p:spPr/>
        <p:txBody>
          <a:bodyPr/>
          <a:lstStyle/>
          <a:p>
            <a:pPr rtl="0"/>
            <a:fld id="{75DF2D63-3FF5-D547-96B9-BE9CCD1ABA58}" type="slidenum">
              <a:rPr lang="en-GB" smtClean="0"/>
              <a:t>10</a:t>
            </a:fld>
            <a:endParaRPr lang="en-GB" dirty="0"/>
          </a:p>
        </p:txBody>
      </p:sp>
      <p:sp>
        <p:nvSpPr>
          <p:cNvPr id="5" name="Title 1">
            <a:extLst>
              <a:ext uri="{FF2B5EF4-FFF2-40B4-BE49-F238E27FC236}">
                <a16:creationId xmlns:a16="http://schemas.microsoft.com/office/drawing/2014/main" id="{D1DEFE5D-B25B-751B-7F40-0D62C92095DF}"/>
              </a:ext>
            </a:extLst>
          </p:cNvPr>
          <p:cNvSpPr txBox="1">
            <a:spLocks/>
          </p:cNvSpPr>
          <p:nvPr/>
        </p:nvSpPr>
        <p:spPr>
          <a:xfrm>
            <a:off x="4083036" y="625161"/>
            <a:ext cx="5760720" cy="548640"/>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Key findings</a:t>
            </a:r>
          </a:p>
        </p:txBody>
      </p:sp>
      <p:sp>
        <p:nvSpPr>
          <p:cNvPr id="8" name="Content Placeholder 7">
            <a:extLst>
              <a:ext uri="{FF2B5EF4-FFF2-40B4-BE49-F238E27FC236}">
                <a16:creationId xmlns:a16="http://schemas.microsoft.com/office/drawing/2014/main" id="{D17C8F91-5F00-58FB-BB8C-45A08F4C94C8}"/>
              </a:ext>
            </a:extLst>
          </p:cNvPr>
          <p:cNvSpPr>
            <a:spLocks noGrp="1"/>
          </p:cNvSpPr>
          <p:nvPr>
            <p:ph idx="1"/>
          </p:nvPr>
        </p:nvSpPr>
        <p:spPr>
          <a:xfrm>
            <a:off x="1381125" y="1703917"/>
            <a:ext cx="8562976" cy="3649133"/>
          </a:xfrm>
        </p:spPr>
        <p:txBody>
          <a:bodyPr/>
          <a:lstStyle/>
          <a:p>
            <a:pPr marL="0" indent="0">
              <a:buNone/>
            </a:pPr>
            <a:r>
              <a:rPr lang="en-US" dirty="0"/>
              <a:t>- The genres that generate the most revenue include Sports, Sci-Fi, and Animation.</a:t>
            </a:r>
          </a:p>
          <a:p>
            <a:pPr marL="0" indent="0">
              <a:buNone/>
            </a:pPr>
            <a:br>
              <a:rPr lang="en-US" dirty="0"/>
            </a:br>
            <a:r>
              <a:rPr lang="en-US" dirty="0"/>
              <a:t>- Among the countries analyzed, India, China, and the United States stand out as having both the highest number of customers and the highest revenue.</a:t>
            </a:r>
          </a:p>
          <a:p>
            <a:pPr marL="0" indent="0">
              <a:buNone/>
            </a:pPr>
            <a:br>
              <a:rPr lang="en-US" dirty="0"/>
            </a:br>
            <a:r>
              <a:rPr lang="en-US" dirty="0"/>
              <a:t>- A total of 599 customers are distributed across 108 different countries.</a:t>
            </a:r>
          </a:p>
          <a:p>
            <a:pPr marL="0" indent="0">
              <a:buNone/>
            </a:pPr>
            <a:br>
              <a:rPr lang="en-US" dirty="0"/>
            </a:br>
            <a:r>
              <a:rPr lang="en-US" dirty="0"/>
              <a:t>- The countries with the customers displaying the highest lifetime value are Russia, the United States, Brazil, the Netherlands, and Belarus.</a:t>
            </a:r>
            <a:endParaRPr lang="LID4096" dirty="0"/>
          </a:p>
        </p:txBody>
      </p:sp>
    </p:spTree>
    <p:extLst>
      <p:ext uri="{BB962C8B-B14F-4D97-AF65-F5344CB8AC3E}">
        <p14:creationId xmlns:p14="http://schemas.microsoft.com/office/powerpoint/2010/main" val="126545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CA51F-D2FA-97C5-36B6-00B928656A3A}"/>
              </a:ext>
            </a:extLst>
          </p:cNvPr>
          <p:cNvSpPr>
            <a:spLocks noGrp="1"/>
          </p:cNvSpPr>
          <p:nvPr>
            <p:ph type="sldNum" sz="quarter" idx="12"/>
          </p:nvPr>
        </p:nvSpPr>
        <p:spPr/>
        <p:txBody>
          <a:bodyPr/>
          <a:lstStyle/>
          <a:p>
            <a:pPr rtl="0"/>
            <a:fld id="{75DF2D63-3FF5-D547-96B9-BE9CCD1ABA58}" type="slidenum">
              <a:rPr lang="en-GB" smtClean="0"/>
              <a:t>11</a:t>
            </a:fld>
            <a:endParaRPr lang="en-GB" dirty="0"/>
          </a:p>
        </p:txBody>
      </p:sp>
      <p:sp>
        <p:nvSpPr>
          <p:cNvPr id="8" name="Content Placeholder 7">
            <a:extLst>
              <a:ext uri="{FF2B5EF4-FFF2-40B4-BE49-F238E27FC236}">
                <a16:creationId xmlns:a16="http://schemas.microsoft.com/office/drawing/2014/main" id="{D17C8F91-5F00-58FB-BB8C-45A08F4C94C8}"/>
              </a:ext>
            </a:extLst>
          </p:cNvPr>
          <p:cNvSpPr>
            <a:spLocks noGrp="1"/>
          </p:cNvSpPr>
          <p:nvPr>
            <p:ph idx="1"/>
          </p:nvPr>
        </p:nvSpPr>
        <p:spPr>
          <a:xfrm>
            <a:off x="1381125" y="1703917"/>
            <a:ext cx="8562976" cy="3649133"/>
          </a:xfrm>
        </p:spPr>
        <p:txBody>
          <a:bodyPr/>
          <a:lstStyle/>
          <a:p>
            <a:pPr marL="0" indent="0">
              <a:buNone/>
            </a:pPr>
            <a:r>
              <a:rPr lang="en-US" dirty="0"/>
              <a:t>- To optimize marketing efforts, prioritize the genres that yield the highest revenue, namely Sports, Sci-Fi, and Animation.</a:t>
            </a:r>
            <a:br>
              <a:rPr lang="en-US" dirty="0"/>
            </a:br>
            <a:br>
              <a:rPr lang="en-US" dirty="0"/>
            </a:br>
            <a:r>
              <a:rPr lang="en-US" dirty="0"/>
              <a:t>- Direct marketing initiatives towards the countries and regions that demonstrate the greatest revenue potential, such as India, China, and the United States.</a:t>
            </a:r>
            <a:endParaRPr lang="LID4096" dirty="0"/>
          </a:p>
        </p:txBody>
      </p:sp>
      <p:sp>
        <p:nvSpPr>
          <p:cNvPr id="2" name="Title 1">
            <a:extLst>
              <a:ext uri="{FF2B5EF4-FFF2-40B4-BE49-F238E27FC236}">
                <a16:creationId xmlns:a16="http://schemas.microsoft.com/office/drawing/2014/main" id="{4A41030F-8E66-F25D-F5F0-DEB5D7A9DFC9}"/>
              </a:ext>
            </a:extLst>
          </p:cNvPr>
          <p:cNvSpPr>
            <a:spLocks noGrp="1"/>
          </p:cNvSpPr>
          <p:nvPr>
            <p:ph type="title"/>
          </p:nvPr>
        </p:nvSpPr>
        <p:spPr>
          <a:xfrm>
            <a:off x="4083035" y="625160"/>
            <a:ext cx="7611659" cy="577997"/>
          </a:xfrm>
        </p:spPr>
        <p:txBody>
          <a:bodyPr>
            <a:normAutofit fontScale="90000"/>
          </a:bodyPr>
          <a:lstStyle/>
          <a:p>
            <a:r>
              <a:rPr lang="en-GB" dirty="0"/>
              <a:t>recommendations</a:t>
            </a:r>
          </a:p>
        </p:txBody>
      </p:sp>
    </p:spTree>
    <p:extLst>
      <p:ext uri="{BB962C8B-B14F-4D97-AF65-F5344CB8AC3E}">
        <p14:creationId xmlns:p14="http://schemas.microsoft.com/office/powerpoint/2010/main" val="315324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CA51F-D2FA-97C5-36B6-00B928656A3A}"/>
              </a:ext>
            </a:extLst>
          </p:cNvPr>
          <p:cNvSpPr>
            <a:spLocks noGrp="1"/>
          </p:cNvSpPr>
          <p:nvPr>
            <p:ph type="sldNum" sz="quarter" idx="12"/>
          </p:nvPr>
        </p:nvSpPr>
        <p:spPr/>
        <p:txBody>
          <a:bodyPr/>
          <a:lstStyle/>
          <a:p>
            <a:pPr rtl="0"/>
            <a:fld id="{75DF2D63-3FF5-D547-96B9-BE9CCD1ABA58}" type="slidenum">
              <a:rPr lang="en-GB" smtClean="0"/>
              <a:t>2</a:t>
            </a:fld>
            <a:endParaRPr lang="en-GB" dirty="0"/>
          </a:p>
        </p:txBody>
      </p:sp>
      <p:sp>
        <p:nvSpPr>
          <p:cNvPr id="9" name="Title 1">
            <a:extLst>
              <a:ext uri="{FF2B5EF4-FFF2-40B4-BE49-F238E27FC236}">
                <a16:creationId xmlns:a16="http://schemas.microsoft.com/office/drawing/2014/main" id="{45A59032-1D42-02B3-6431-3F4CB0B0B8B0}"/>
              </a:ext>
            </a:extLst>
          </p:cNvPr>
          <p:cNvSpPr>
            <a:spLocks noGrp="1"/>
          </p:cNvSpPr>
          <p:nvPr>
            <p:ph type="title"/>
          </p:nvPr>
        </p:nvSpPr>
        <p:spPr>
          <a:xfrm>
            <a:off x="4056086" y="796230"/>
            <a:ext cx="3886200" cy="548640"/>
          </a:xfrm>
        </p:spPr>
        <p:txBody>
          <a:bodyPr rtlCol="0">
            <a:normAutofit fontScale="90000"/>
          </a:bodyPr>
          <a:lstStyle>
            <a:defPPr>
              <a:defRPr lang="en-GB"/>
            </a:defPPr>
          </a:lstStyle>
          <a:p>
            <a:pPr rtl="0"/>
            <a:r>
              <a:rPr lang="en-GB" b="1" dirty="0"/>
              <a:t>Agenda</a:t>
            </a:r>
          </a:p>
        </p:txBody>
      </p:sp>
      <p:sp>
        <p:nvSpPr>
          <p:cNvPr id="10" name="Content Placeholder 2">
            <a:extLst>
              <a:ext uri="{FF2B5EF4-FFF2-40B4-BE49-F238E27FC236}">
                <a16:creationId xmlns:a16="http://schemas.microsoft.com/office/drawing/2014/main" id="{FBC4AAE5-9D53-98B1-06B1-F0243A0B7719}"/>
              </a:ext>
            </a:extLst>
          </p:cNvPr>
          <p:cNvSpPr>
            <a:spLocks noGrp="1"/>
          </p:cNvSpPr>
          <p:nvPr>
            <p:ph idx="1"/>
          </p:nvPr>
        </p:nvSpPr>
        <p:spPr>
          <a:xfrm>
            <a:off x="4056086" y="1946529"/>
            <a:ext cx="3602736" cy="3364992"/>
          </a:xfrm>
        </p:spPr>
        <p:txBody>
          <a:bodyPr rtlCol="0">
            <a:normAutofit/>
          </a:bodyPr>
          <a:lstStyle>
            <a:defPPr>
              <a:defRPr lang="en-GB"/>
            </a:defPPr>
          </a:lstStyle>
          <a:p>
            <a:pPr rtl="0"/>
            <a:r>
              <a:rPr lang="en-GB" b="1" dirty="0"/>
              <a:t>Introduction</a:t>
            </a:r>
          </a:p>
          <a:p>
            <a:pPr rtl="0"/>
            <a:r>
              <a:rPr lang="en-GB" b="1" dirty="0"/>
              <a:t>Key considerations</a:t>
            </a:r>
          </a:p>
          <a:p>
            <a:pPr rtl="0"/>
            <a:r>
              <a:rPr lang="en-GB" b="1" dirty="0"/>
              <a:t>Analysis</a:t>
            </a:r>
          </a:p>
          <a:p>
            <a:pPr rtl="0"/>
            <a:r>
              <a:rPr lang="en-GB" b="1" dirty="0"/>
              <a:t>Key findings</a:t>
            </a:r>
          </a:p>
          <a:p>
            <a:pPr rtl="0"/>
            <a:r>
              <a:rPr lang="en-GB" b="1" dirty="0"/>
              <a:t>Recommendations</a:t>
            </a:r>
          </a:p>
          <a:p>
            <a:pPr rtl="0"/>
            <a:endParaRPr lang="en-GB" b="1" dirty="0"/>
          </a:p>
        </p:txBody>
      </p:sp>
      <p:pic>
        <p:nvPicPr>
          <p:cNvPr id="12" name="Picture 11">
            <a:extLst>
              <a:ext uri="{FF2B5EF4-FFF2-40B4-BE49-F238E27FC236}">
                <a16:creationId xmlns:a16="http://schemas.microsoft.com/office/drawing/2014/main" id="{9977E0AE-AEAF-C20E-058A-F6BF9E0539CA}"/>
              </a:ext>
            </a:extLst>
          </p:cNvPr>
          <p:cNvPicPr>
            <a:picLocks noChangeAspect="1"/>
          </p:cNvPicPr>
          <p:nvPr/>
        </p:nvPicPr>
        <p:blipFill>
          <a:blip r:embed="rId2"/>
          <a:stretch>
            <a:fillRect/>
          </a:stretch>
        </p:blipFill>
        <p:spPr>
          <a:xfrm>
            <a:off x="-215877" y="0"/>
            <a:ext cx="12430125" cy="7010400"/>
          </a:xfrm>
          <a:prstGeom prst="rect">
            <a:avLst/>
          </a:prstGeom>
        </p:spPr>
      </p:pic>
    </p:spTree>
    <p:extLst>
      <p:ext uri="{BB962C8B-B14F-4D97-AF65-F5344CB8AC3E}">
        <p14:creationId xmlns:p14="http://schemas.microsoft.com/office/powerpoint/2010/main" val="232252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CA51F-D2FA-97C5-36B6-00B928656A3A}"/>
              </a:ext>
            </a:extLst>
          </p:cNvPr>
          <p:cNvSpPr>
            <a:spLocks noGrp="1"/>
          </p:cNvSpPr>
          <p:nvPr>
            <p:ph type="sldNum" sz="quarter" idx="12"/>
          </p:nvPr>
        </p:nvSpPr>
        <p:spPr/>
        <p:txBody>
          <a:bodyPr/>
          <a:lstStyle/>
          <a:p>
            <a:pPr rtl="0"/>
            <a:fld id="{75DF2D63-3FF5-D547-96B9-BE9CCD1ABA58}" type="slidenum">
              <a:rPr lang="en-GB" smtClean="0"/>
              <a:t>3</a:t>
            </a:fld>
            <a:endParaRPr lang="en-GB" dirty="0"/>
          </a:p>
        </p:txBody>
      </p:sp>
      <p:sp>
        <p:nvSpPr>
          <p:cNvPr id="9" name="Title 1">
            <a:extLst>
              <a:ext uri="{FF2B5EF4-FFF2-40B4-BE49-F238E27FC236}">
                <a16:creationId xmlns:a16="http://schemas.microsoft.com/office/drawing/2014/main" id="{3AC0F2C1-9CA4-202D-191A-E015C93DAA10}"/>
              </a:ext>
            </a:extLst>
          </p:cNvPr>
          <p:cNvSpPr>
            <a:spLocks noGrp="1"/>
          </p:cNvSpPr>
          <p:nvPr>
            <p:ph type="title"/>
          </p:nvPr>
        </p:nvSpPr>
        <p:spPr>
          <a:xfrm>
            <a:off x="3525774" y="1115949"/>
            <a:ext cx="5760720" cy="548640"/>
          </a:xfrm>
        </p:spPr>
        <p:txBody>
          <a:bodyPr rtlCol="0">
            <a:normAutofit fontScale="90000"/>
          </a:bodyPr>
          <a:lstStyle>
            <a:defPPr>
              <a:defRPr lang="en-GB"/>
            </a:defPPr>
          </a:lstStyle>
          <a:p>
            <a:pPr rtl="0"/>
            <a:r>
              <a:rPr lang="en-GB" dirty="0"/>
              <a:t>Introduction</a:t>
            </a:r>
          </a:p>
        </p:txBody>
      </p:sp>
      <p:sp>
        <p:nvSpPr>
          <p:cNvPr id="10" name="Content Placeholder 2">
            <a:extLst>
              <a:ext uri="{FF2B5EF4-FFF2-40B4-BE49-F238E27FC236}">
                <a16:creationId xmlns:a16="http://schemas.microsoft.com/office/drawing/2014/main" id="{F401C9FC-6B60-47AF-15A1-6C31FC0DB58F}"/>
              </a:ext>
            </a:extLst>
          </p:cNvPr>
          <p:cNvSpPr>
            <a:spLocks noGrp="1"/>
          </p:cNvSpPr>
          <p:nvPr>
            <p:ph idx="1"/>
          </p:nvPr>
        </p:nvSpPr>
        <p:spPr>
          <a:xfrm>
            <a:off x="2306383" y="2422017"/>
            <a:ext cx="8199501" cy="3319272"/>
          </a:xfrm>
        </p:spPr>
        <p:txBody>
          <a:bodyPr rtlCol="0"/>
          <a:lstStyle>
            <a:defPPr>
              <a:defRPr lang="en-GB"/>
            </a:defPPr>
          </a:lstStyle>
          <a:p>
            <a:pPr marL="0" indent="0" algn="just" rtl="0">
              <a:lnSpc>
                <a:spcPts val="2400"/>
              </a:lnSpc>
              <a:buNone/>
            </a:pPr>
            <a:r>
              <a:rPr lang="en-US" b="0" i="0" dirty="0" err="1">
                <a:effectLst/>
                <a:latin typeface="Söhne"/>
              </a:rPr>
              <a:t>Rockbuster</a:t>
            </a:r>
            <a:r>
              <a:rPr lang="en-US" b="0" i="0" dirty="0">
                <a:effectLst/>
                <a:latin typeface="Söhne"/>
              </a:rPr>
              <a:t> Stealth LLC, a global movie rental enterprise that formerly operated physical stores worldwide, is currently confronted with strong competition from streaming giants like Netflix and Amazon Prime. To maintain its competitiveness, the management team of </a:t>
            </a:r>
            <a:r>
              <a:rPr lang="en-US" b="0" i="0" dirty="0" err="1">
                <a:effectLst/>
                <a:latin typeface="Söhne"/>
              </a:rPr>
              <a:t>Rockbuster</a:t>
            </a:r>
            <a:r>
              <a:rPr lang="en-US" b="0" i="0" dirty="0">
                <a:effectLst/>
                <a:latin typeface="Söhne"/>
              </a:rPr>
              <a:t> Stealth aims to leverage their existing movie licenses by introducing an online video rental service.</a:t>
            </a:r>
            <a:endParaRPr lang="en-GB" sz="2000" spc="0" dirty="0">
              <a:ea typeface="+mn-lt"/>
              <a:cs typeface="+mn-lt"/>
            </a:endParaRPr>
          </a:p>
        </p:txBody>
      </p:sp>
    </p:spTree>
    <p:extLst>
      <p:ext uri="{BB962C8B-B14F-4D97-AF65-F5344CB8AC3E}">
        <p14:creationId xmlns:p14="http://schemas.microsoft.com/office/powerpoint/2010/main" val="275881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DC18-7EA5-2493-1EE7-A9CDA17D8995}"/>
              </a:ext>
            </a:extLst>
          </p:cNvPr>
          <p:cNvSpPr>
            <a:spLocks noGrp="1"/>
          </p:cNvSpPr>
          <p:nvPr>
            <p:ph type="title"/>
          </p:nvPr>
        </p:nvSpPr>
        <p:spPr>
          <a:xfrm>
            <a:off x="1295400" y="941545"/>
            <a:ext cx="10058400" cy="914400"/>
          </a:xfrm>
        </p:spPr>
        <p:txBody>
          <a:bodyPr/>
          <a:lstStyle/>
          <a:p>
            <a:r>
              <a:rPr lang="en-GB" dirty="0"/>
              <a:t>Key considerations</a:t>
            </a:r>
          </a:p>
        </p:txBody>
      </p:sp>
      <p:sp>
        <p:nvSpPr>
          <p:cNvPr id="3" name="Content Placeholder 2">
            <a:extLst>
              <a:ext uri="{FF2B5EF4-FFF2-40B4-BE49-F238E27FC236}">
                <a16:creationId xmlns:a16="http://schemas.microsoft.com/office/drawing/2014/main" id="{187043BB-9CA5-36C6-42A3-FD22554261C8}"/>
              </a:ext>
            </a:extLst>
          </p:cNvPr>
          <p:cNvSpPr>
            <a:spLocks noGrp="1"/>
          </p:cNvSpPr>
          <p:nvPr>
            <p:ph idx="1"/>
          </p:nvPr>
        </p:nvSpPr>
        <p:spPr/>
        <p:txBody>
          <a:bodyPr/>
          <a:lstStyle/>
          <a:p>
            <a:pPr>
              <a:lnSpc>
                <a:spcPct val="200000"/>
              </a:lnSpc>
            </a:pPr>
            <a:r>
              <a:rPr lang="en-GB" dirty="0"/>
              <a:t>Highly </a:t>
            </a:r>
            <a:r>
              <a:rPr lang="en-GB" dirty="0" err="1"/>
              <a:t>favored</a:t>
            </a:r>
            <a:r>
              <a:rPr lang="en-GB" dirty="0"/>
              <a:t> films</a:t>
            </a:r>
          </a:p>
          <a:p>
            <a:pPr>
              <a:lnSpc>
                <a:spcPct val="200000"/>
              </a:lnSpc>
            </a:pPr>
            <a:r>
              <a:rPr lang="en-GB" dirty="0"/>
              <a:t>Top-rated genres</a:t>
            </a:r>
          </a:p>
          <a:p>
            <a:pPr>
              <a:lnSpc>
                <a:spcPct val="200000"/>
              </a:lnSpc>
            </a:pPr>
            <a:r>
              <a:rPr lang="en-US" dirty="0"/>
              <a:t>Genres with the longest rental periods</a:t>
            </a:r>
          </a:p>
          <a:p>
            <a:pPr>
              <a:lnSpc>
                <a:spcPct val="200000"/>
              </a:lnSpc>
            </a:pPr>
            <a:r>
              <a:rPr lang="en-US" dirty="0"/>
              <a:t>Top revenue-generating countries and their customer base</a:t>
            </a:r>
          </a:p>
        </p:txBody>
      </p:sp>
      <p:sp>
        <p:nvSpPr>
          <p:cNvPr id="4" name="Slide Number Placeholder 3">
            <a:extLst>
              <a:ext uri="{FF2B5EF4-FFF2-40B4-BE49-F238E27FC236}">
                <a16:creationId xmlns:a16="http://schemas.microsoft.com/office/drawing/2014/main" id="{EB9CA51F-D2FA-97C5-36B6-00B928656A3A}"/>
              </a:ext>
            </a:extLst>
          </p:cNvPr>
          <p:cNvSpPr>
            <a:spLocks noGrp="1"/>
          </p:cNvSpPr>
          <p:nvPr>
            <p:ph type="sldNum" sz="quarter" idx="12"/>
          </p:nvPr>
        </p:nvSpPr>
        <p:spPr/>
        <p:txBody>
          <a:bodyPr/>
          <a:lstStyle/>
          <a:p>
            <a:pPr rtl="0"/>
            <a:fld id="{75DF2D63-3FF5-D547-96B9-BE9CCD1ABA58}" type="slidenum">
              <a:rPr lang="en-GB" smtClean="0"/>
              <a:t>4</a:t>
            </a:fld>
            <a:endParaRPr lang="en-GB" dirty="0"/>
          </a:p>
        </p:txBody>
      </p:sp>
    </p:spTree>
    <p:extLst>
      <p:ext uri="{BB962C8B-B14F-4D97-AF65-F5344CB8AC3E}">
        <p14:creationId xmlns:p14="http://schemas.microsoft.com/office/powerpoint/2010/main" val="75482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CA51F-D2FA-97C5-36B6-00B928656A3A}"/>
              </a:ext>
            </a:extLst>
          </p:cNvPr>
          <p:cNvSpPr>
            <a:spLocks noGrp="1"/>
          </p:cNvSpPr>
          <p:nvPr>
            <p:ph type="sldNum" sz="quarter" idx="12"/>
          </p:nvPr>
        </p:nvSpPr>
        <p:spPr/>
        <p:txBody>
          <a:bodyPr/>
          <a:lstStyle/>
          <a:p>
            <a:pPr rtl="0"/>
            <a:fld id="{75DF2D63-3FF5-D547-96B9-BE9CCD1ABA58}" type="slidenum">
              <a:rPr lang="en-GB" smtClean="0"/>
              <a:t>5</a:t>
            </a:fld>
            <a:endParaRPr lang="en-GB" dirty="0"/>
          </a:p>
        </p:txBody>
      </p:sp>
      <p:pic>
        <p:nvPicPr>
          <p:cNvPr id="10" name="Picture 9">
            <a:extLst>
              <a:ext uri="{FF2B5EF4-FFF2-40B4-BE49-F238E27FC236}">
                <a16:creationId xmlns:a16="http://schemas.microsoft.com/office/drawing/2014/main" id="{A58E9FA6-54C9-DFD8-B6F4-2BC5F946AE66}"/>
              </a:ext>
            </a:extLst>
          </p:cNvPr>
          <p:cNvPicPr>
            <a:picLocks noChangeAspect="1"/>
          </p:cNvPicPr>
          <p:nvPr/>
        </p:nvPicPr>
        <p:blipFill>
          <a:blip r:embed="rId2"/>
          <a:stretch>
            <a:fillRect/>
          </a:stretch>
        </p:blipFill>
        <p:spPr>
          <a:xfrm>
            <a:off x="3781427" y="1674812"/>
            <a:ext cx="5450190" cy="4640355"/>
          </a:xfrm>
          <a:prstGeom prst="rect">
            <a:avLst/>
          </a:prstGeom>
        </p:spPr>
      </p:pic>
      <p:sp>
        <p:nvSpPr>
          <p:cNvPr id="12" name="Title 1">
            <a:extLst>
              <a:ext uri="{FF2B5EF4-FFF2-40B4-BE49-F238E27FC236}">
                <a16:creationId xmlns:a16="http://schemas.microsoft.com/office/drawing/2014/main" id="{525CF65E-C3B5-2250-7A3B-DD243B7FC8D1}"/>
              </a:ext>
            </a:extLst>
          </p:cNvPr>
          <p:cNvSpPr>
            <a:spLocks noGrp="1"/>
          </p:cNvSpPr>
          <p:nvPr>
            <p:ph type="title"/>
          </p:nvPr>
        </p:nvSpPr>
        <p:spPr>
          <a:xfrm>
            <a:off x="2960383" y="1217612"/>
            <a:ext cx="10058400" cy="914400"/>
          </a:xfrm>
        </p:spPr>
        <p:txBody>
          <a:bodyPr/>
          <a:lstStyle/>
          <a:p>
            <a:r>
              <a:rPr lang="en-GB" dirty="0"/>
              <a:t>Analysis</a:t>
            </a:r>
          </a:p>
        </p:txBody>
      </p:sp>
    </p:spTree>
    <p:extLst>
      <p:ext uri="{BB962C8B-B14F-4D97-AF65-F5344CB8AC3E}">
        <p14:creationId xmlns:p14="http://schemas.microsoft.com/office/powerpoint/2010/main" val="275247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685802" y="933450"/>
            <a:ext cx="2771774" cy="1132417"/>
          </a:xfrm>
        </p:spPr>
        <p:txBody>
          <a:bodyPr rtlCol="0">
            <a:normAutofit fontScale="90000"/>
          </a:bodyPr>
          <a:lstStyle>
            <a:defPPr>
              <a:defRPr lang="en-GB"/>
            </a:defPPr>
          </a:lstStyle>
          <a:p>
            <a:pPr>
              <a:lnSpc>
                <a:spcPct val="200000"/>
              </a:lnSpc>
            </a:pPr>
            <a:r>
              <a:rPr lang="en-GB" dirty="0"/>
              <a:t>Highly </a:t>
            </a:r>
            <a:r>
              <a:rPr lang="en-GB" dirty="0" err="1"/>
              <a:t>favored</a:t>
            </a:r>
            <a:r>
              <a:rPr lang="en-GB" dirty="0"/>
              <a:t> films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rtlCol="0"/>
          <a:lstStyle>
            <a:defPPr>
              <a:defRPr lang="en-GB"/>
            </a:defPPr>
          </a:lstStyle>
          <a:p>
            <a:pPr rtl="0"/>
            <a:fld id="{75DF2D63-3FF5-D547-96B9-BE9CCD1ABA58}" type="slidenum">
              <a:rPr lang="en-GB" smtClean="0"/>
              <a:pPr rtl="0"/>
              <a:t>6</a:t>
            </a:fld>
            <a:endParaRPr lang="en-GB" dirty="0"/>
          </a:p>
        </p:txBody>
      </p:sp>
      <p:pic>
        <p:nvPicPr>
          <p:cNvPr id="5" name="Picture 4">
            <a:extLst>
              <a:ext uri="{FF2B5EF4-FFF2-40B4-BE49-F238E27FC236}">
                <a16:creationId xmlns:a16="http://schemas.microsoft.com/office/drawing/2014/main" id="{53130A02-9BB3-3676-FB17-13893FC82EEA}"/>
              </a:ext>
            </a:extLst>
          </p:cNvPr>
          <p:cNvPicPr>
            <a:picLocks noChangeAspect="1"/>
          </p:cNvPicPr>
          <p:nvPr/>
        </p:nvPicPr>
        <p:blipFill>
          <a:blip r:embed="rId3"/>
          <a:stretch>
            <a:fillRect/>
          </a:stretch>
        </p:blipFill>
        <p:spPr>
          <a:xfrm>
            <a:off x="3902689" y="0"/>
            <a:ext cx="8289311" cy="6858000"/>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6302-E26D-123C-5512-239A176DFD48}"/>
              </a:ext>
            </a:extLst>
          </p:cNvPr>
          <p:cNvSpPr>
            <a:spLocks noGrp="1"/>
          </p:cNvSpPr>
          <p:nvPr>
            <p:ph type="title"/>
          </p:nvPr>
        </p:nvSpPr>
        <p:spPr>
          <a:xfrm>
            <a:off x="685802" y="277283"/>
            <a:ext cx="10131425" cy="1456267"/>
          </a:xfrm>
        </p:spPr>
        <p:txBody>
          <a:bodyPr/>
          <a:lstStyle/>
          <a:p>
            <a:pPr>
              <a:lnSpc>
                <a:spcPct val="200000"/>
              </a:lnSpc>
            </a:pPr>
            <a:r>
              <a:rPr lang="en-GB" dirty="0"/>
              <a:t>Top-rated genres</a:t>
            </a:r>
          </a:p>
        </p:txBody>
      </p:sp>
      <p:sp>
        <p:nvSpPr>
          <p:cNvPr id="5" name="Footer Placeholder 4">
            <a:extLst>
              <a:ext uri="{FF2B5EF4-FFF2-40B4-BE49-F238E27FC236}">
                <a16:creationId xmlns:a16="http://schemas.microsoft.com/office/drawing/2014/main" id="{26233E0E-445C-479E-F461-381702C38F2E}"/>
              </a:ext>
            </a:extLst>
          </p:cNvPr>
          <p:cNvSpPr>
            <a:spLocks noGrp="1"/>
          </p:cNvSpPr>
          <p:nvPr>
            <p:ph type="ftr" sz="quarter" idx="11"/>
          </p:nvPr>
        </p:nvSpPr>
        <p:spPr/>
        <p:txBody>
          <a:bodyPr/>
          <a:lstStyle/>
          <a:p>
            <a:pPr rtl="0"/>
            <a:r>
              <a:rPr lang="en-GB"/>
              <a:t>presentation title</a:t>
            </a:r>
          </a:p>
        </p:txBody>
      </p:sp>
      <p:sp>
        <p:nvSpPr>
          <p:cNvPr id="4" name="Slide Number Placeholder 3">
            <a:extLst>
              <a:ext uri="{FF2B5EF4-FFF2-40B4-BE49-F238E27FC236}">
                <a16:creationId xmlns:a16="http://schemas.microsoft.com/office/drawing/2014/main" id="{9D8DB1C9-CC10-B55D-0928-E66728C6A2DC}"/>
              </a:ext>
            </a:extLst>
          </p:cNvPr>
          <p:cNvSpPr>
            <a:spLocks noGrp="1"/>
          </p:cNvSpPr>
          <p:nvPr>
            <p:ph type="sldNum" sz="quarter" idx="12"/>
          </p:nvPr>
        </p:nvSpPr>
        <p:spPr/>
        <p:txBody>
          <a:bodyPr/>
          <a:lstStyle/>
          <a:p>
            <a:pPr rtl="0"/>
            <a:fld id="{75DF2D63-3FF5-D547-96B9-BE9CCD1ABA58}" type="slidenum">
              <a:rPr lang="en-GB" smtClean="0"/>
              <a:t>7</a:t>
            </a:fld>
            <a:endParaRPr lang="en-GB" dirty="0"/>
          </a:p>
        </p:txBody>
      </p:sp>
      <p:pic>
        <p:nvPicPr>
          <p:cNvPr id="10" name="Picture 9">
            <a:extLst>
              <a:ext uri="{FF2B5EF4-FFF2-40B4-BE49-F238E27FC236}">
                <a16:creationId xmlns:a16="http://schemas.microsoft.com/office/drawing/2014/main" id="{6259F7ED-9AA9-D7B2-2AF4-63B077D64FBD}"/>
              </a:ext>
            </a:extLst>
          </p:cNvPr>
          <p:cNvPicPr>
            <a:picLocks noChangeAspect="1"/>
          </p:cNvPicPr>
          <p:nvPr/>
        </p:nvPicPr>
        <p:blipFill>
          <a:blip r:embed="rId2"/>
          <a:stretch>
            <a:fillRect/>
          </a:stretch>
        </p:blipFill>
        <p:spPr>
          <a:xfrm>
            <a:off x="969296" y="2033301"/>
            <a:ext cx="9564435" cy="4105848"/>
          </a:xfrm>
          <a:prstGeom prst="rect">
            <a:avLst/>
          </a:prstGeom>
        </p:spPr>
      </p:pic>
    </p:spTree>
    <p:extLst>
      <p:ext uri="{BB962C8B-B14F-4D97-AF65-F5344CB8AC3E}">
        <p14:creationId xmlns:p14="http://schemas.microsoft.com/office/powerpoint/2010/main" val="75902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2C9B-52F2-8A42-35C5-B21549E00ABA}"/>
              </a:ext>
            </a:extLst>
          </p:cNvPr>
          <p:cNvSpPr>
            <a:spLocks noGrp="1"/>
          </p:cNvSpPr>
          <p:nvPr>
            <p:ph type="title"/>
          </p:nvPr>
        </p:nvSpPr>
        <p:spPr/>
        <p:txBody>
          <a:bodyPr/>
          <a:lstStyle/>
          <a:p>
            <a:pPr>
              <a:lnSpc>
                <a:spcPct val="200000"/>
              </a:lnSpc>
            </a:pPr>
            <a:r>
              <a:rPr lang="en-US" dirty="0"/>
              <a:t>Genres with the longest rental periods</a:t>
            </a:r>
          </a:p>
        </p:txBody>
      </p:sp>
      <p:sp>
        <p:nvSpPr>
          <p:cNvPr id="5" name="Footer Placeholder 4">
            <a:extLst>
              <a:ext uri="{FF2B5EF4-FFF2-40B4-BE49-F238E27FC236}">
                <a16:creationId xmlns:a16="http://schemas.microsoft.com/office/drawing/2014/main" id="{5469AF6F-AB13-D71A-1CFE-C56D561F47B3}"/>
              </a:ext>
            </a:extLst>
          </p:cNvPr>
          <p:cNvSpPr>
            <a:spLocks noGrp="1"/>
          </p:cNvSpPr>
          <p:nvPr>
            <p:ph type="ftr" sz="quarter" idx="11"/>
          </p:nvPr>
        </p:nvSpPr>
        <p:spPr/>
        <p:txBody>
          <a:bodyPr/>
          <a:lstStyle/>
          <a:p>
            <a:pPr rtl="0"/>
            <a:r>
              <a:rPr lang="en-GB"/>
              <a:t>presentation title</a:t>
            </a:r>
          </a:p>
        </p:txBody>
      </p:sp>
      <p:sp>
        <p:nvSpPr>
          <p:cNvPr id="4" name="Slide Number Placeholder 3">
            <a:extLst>
              <a:ext uri="{FF2B5EF4-FFF2-40B4-BE49-F238E27FC236}">
                <a16:creationId xmlns:a16="http://schemas.microsoft.com/office/drawing/2014/main" id="{5FC4340B-518A-E783-80BA-97233891777C}"/>
              </a:ext>
            </a:extLst>
          </p:cNvPr>
          <p:cNvSpPr>
            <a:spLocks noGrp="1"/>
          </p:cNvSpPr>
          <p:nvPr>
            <p:ph type="sldNum" sz="quarter" idx="12"/>
          </p:nvPr>
        </p:nvSpPr>
        <p:spPr/>
        <p:txBody>
          <a:bodyPr/>
          <a:lstStyle/>
          <a:p>
            <a:pPr rtl="0"/>
            <a:fld id="{75DF2D63-3FF5-D547-96B9-BE9CCD1ABA58}" type="slidenum">
              <a:rPr lang="en-GB" smtClean="0"/>
              <a:t>8</a:t>
            </a:fld>
            <a:endParaRPr lang="en-GB" dirty="0"/>
          </a:p>
        </p:txBody>
      </p:sp>
      <p:pic>
        <p:nvPicPr>
          <p:cNvPr id="12" name="Picture 11">
            <a:extLst>
              <a:ext uri="{FF2B5EF4-FFF2-40B4-BE49-F238E27FC236}">
                <a16:creationId xmlns:a16="http://schemas.microsoft.com/office/drawing/2014/main" id="{B4C334DB-A8CD-FD91-A7A8-68162431337E}"/>
              </a:ext>
            </a:extLst>
          </p:cNvPr>
          <p:cNvPicPr>
            <a:picLocks noChangeAspect="1"/>
          </p:cNvPicPr>
          <p:nvPr/>
        </p:nvPicPr>
        <p:blipFill>
          <a:blip r:embed="rId2"/>
          <a:stretch>
            <a:fillRect/>
          </a:stretch>
        </p:blipFill>
        <p:spPr>
          <a:xfrm>
            <a:off x="685800" y="2065867"/>
            <a:ext cx="9631119" cy="4067743"/>
          </a:xfrm>
          <a:prstGeom prst="rect">
            <a:avLst/>
          </a:prstGeom>
        </p:spPr>
      </p:pic>
    </p:spTree>
    <p:extLst>
      <p:ext uri="{BB962C8B-B14F-4D97-AF65-F5344CB8AC3E}">
        <p14:creationId xmlns:p14="http://schemas.microsoft.com/office/powerpoint/2010/main" val="311306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7700-138C-1B9B-62FD-3AEA8747E954}"/>
              </a:ext>
            </a:extLst>
          </p:cNvPr>
          <p:cNvSpPr>
            <a:spLocks noGrp="1"/>
          </p:cNvSpPr>
          <p:nvPr>
            <p:ph type="title"/>
          </p:nvPr>
        </p:nvSpPr>
        <p:spPr>
          <a:xfrm>
            <a:off x="209550" y="631824"/>
            <a:ext cx="11582400" cy="914400"/>
          </a:xfrm>
        </p:spPr>
        <p:txBody>
          <a:bodyPr>
            <a:normAutofit fontScale="90000"/>
          </a:bodyPr>
          <a:lstStyle/>
          <a:p>
            <a:pPr>
              <a:lnSpc>
                <a:spcPct val="200000"/>
              </a:lnSpc>
            </a:pPr>
            <a:r>
              <a:rPr lang="en-US" dirty="0"/>
              <a:t>Top revenue-generating countries and their customer base</a:t>
            </a:r>
          </a:p>
        </p:txBody>
      </p:sp>
      <p:sp>
        <p:nvSpPr>
          <p:cNvPr id="5" name="Footer Placeholder 4">
            <a:extLst>
              <a:ext uri="{FF2B5EF4-FFF2-40B4-BE49-F238E27FC236}">
                <a16:creationId xmlns:a16="http://schemas.microsoft.com/office/drawing/2014/main" id="{19050608-B14D-4B7F-10DB-B47A5449BF96}"/>
              </a:ext>
            </a:extLst>
          </p:cNvPr>
          <p:cNvSpPr>
            <a:spLocks noGrp="1"/>
          </p:cNvSpPr>
          <p:nvPr>
            <p:ph type="ftr" sz="quarter" idx="11"/>
          </p:nvPr>
        </p:nvSpPr>
        <p:spPr/>
        <p:txBody>
          <a:bodyPr/>
          <a:lstStyle/>
          <a:p>
            <a:pPr rtl="0"/>
            <a:r>
              <a:rPr lang="en-GB"/>
              <a:t>presentation title</a:t>
            </a:r>
          </a:p>
        </p:txBody>
      </p:sp>
      <p:sp>
        <p:nvSpPr>
          <p:cNvPr id="4" name="Slide Number Placeholder 3">
            <a:extLst>
              <a:ext uri="{FF2B5EF4-FFF2-40B4-BE49-F238E27FC236}">
                <a16:creationId xmlns:a16="http://schemas.microsoft.com/office/drawing/2014/main" id="{854B75EF-FB8D-932C-EA8B-3B4A85842759}"/>
              </a:ext>
            </a:extLst>
          </p:cNvPr>
          <p:cNvSpPr>
            <a:spLocks noGrp="1"/>
          </p:cNvSpPr>
          <p:nvPr>
            <p:ph type="sldNum" sz="quarter" idx="12"/>
          </p:nvPr>
        </p:nvSpPr>
        <p:spPr/>
        <p:txBody>
          <a:bodyPr/>
          <a:lstStyle/>
          <a:p>
            <a:pPr rtl="0"/>
            <a:fld id="{75DF2D63-3FF5-D547-96B9-BE9CCD1ABA58}" type="slidenum">
              <a:rPr lang="en-GB" smtClean="0"/>
              <a:t>9</a:t>
            </a:fld>
            <a:endParaRPr lang="en-GB" dirty="0"/>
          </a:p>
        </p:txBody>
      </p:sp>
      <p:pic>
        <p:nvPicPr>
          <p:cNvPr id="6" name="Picture 5">
            <a:extLst>
              <a:ext uri="{FF2B5EF4-FFF2-40B4-BE49-F238E27FC236}">
                <a16:creationId xmlns:a16="http://schemas.microsoft.com/office/drawing/2014/main" id="{A2E3E97A-BDA1-78E2-4D27-0F394BE3FCE0}"/>
              </a:ext>
            </a:extLst>
          </p:cNvPr>
          <p:cNvPicPr>
            <a:picLocks noChangeAspect="1"/>
          </p:cNvPicPr>
          <p:nvPr/>
        </p:nvPicPr>
        <p:blipFill>
          <a:blip r:embed="rId2"/>
          <a:stretch>
            <a:fillRect/>
          </a:stretch>
        </p:blipFill>
        <p:spPr>
          <a:xfrm>
            <a:off x="682573" y="1501773"/>
            <a:ext cx="9583487" cy="5134692"/>
          </a:xfrm>
          <a:prstGeom prst="rect">
            <a:avLst/>
          </a:prstGeom>
        </p:spPr>
      </p:pic>
    </p:spTree>
    <p:extLst>
      <p:ext uri="{BB962C8B-B14F-4D97-AF65-F5344CB8AC3E}">
        <p14:creationId xmlns:p14="http://schemas.microsoft.com/office/powerpoint/2010/main" val="4017815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TM03457452[[fn=Celestial]]</Template>
  <TotalTime>5979</TotalTime>
  <Words>278</Words>
  <Application>Microsoft Office PowerPoint</Application>
  <PresentationFormat>Widescreen</PresentationFormat>
  <Paragraphs>41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Calibri Light</vt:lpstr>
      <vt:lpstr>Söhne</vt:lpstr>
      <vt:lpstr>Celestial</vt:lpstr>
      <vt:lpstr>Rockbuster  Stealth  Film SALES STRATEGY 2020</vt:lpstr>
      <vt:lpstr>Agenda</vt:lpstr>
      <vt:lpstr>Introduction</vt:lpstr>
      <vt:lpstr>Key considerations</vt:lpstr>
      <vt:lpstr>Analysis</vt:lpstr>
      <vt:lpstr>Highly favored films</vt:lpstr>
      <vt:lpstr>Top-rated genres</vt:lpstr>
      <vt:lpstr>Genres with the longest rental periods</vt:lpstr>
      <vt:lpstr>Top revenue-generating countries and their customer base</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Film SALES STRATEGY 2020</dc:title>
  <dc:creator>Lydia Fearn</dc:creator>
  <cp:lastModifiedBy>Gonçalo Gomes</cp:lastModifiedBy>
  <cp:revision>4</cp:revision>
  <dcterms:created xsi:type="dcterms:W3CDTF">2023-05-05T10:16:46Z</dcterms:created>
  <dcterms:modified xsi:type="dcterms:W3CDTF">2023-06-02T01:53:26Z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