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75" r:id="rId4"/>
    <p:sldId id="276" r:id="rId5"/>
    <p:sldId id="295" r:id="rId6"/>
    <p:sldId id="294" r:id="rId7"/>
    <p:sldId id="290" r:id="rId8"/>
    <p:sldId id="278" r:id="rId9"/>
    <p:sldId id="292" r:id="rId10"/>
    <p:sldId id="291" r:id="rId11"/>
    <p:sldId id="293" r:id="rId12"/>
    <p:sldId id="28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AE7"/>
    <a:srgbClr val="D1CCC5"/>
    <a:srgbClr val="B2AA9F"/>
    <a:srgbClr val="A2978D"/>
    <a:srgbClr val="D7DBDC"/>
    <a:srgbClr val="91BAD0"/>
    <a:srgbClr val="6C9CC2"/>
    <a:srgbClr val="C6BBCA"/>
    <a:srgbClr val="7593B9"/>
    <a:srgbClr val="F5D8D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76" y="13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1103A-7397-009C-DD5F-754361CB9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20FB2F-5154-484C-FC73-B7BBB88A8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8877A-2951-2459-7987-380456120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7D1883-F8E5-2F3F-C599-6240F8387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D23E0-D721-7323-D71E-44D94C3A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149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456F2-119A-494E-63F4-8E49B516E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68A0B4-4FE3-A4CD-A9D4-77A823534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3DDC89-B861-6692-9208-D4592B342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7F4A45-2291-C8EF-B19A-253B68786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09E998-CCE6-8F1C-B8F0-6EEB7B0E7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8FC3D4-2A4B-82F3-3D82-C97C3E73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056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0569B-273F-CFC3-E056-C52489629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E7BBF8-2B09-33FB-B05D-8DBC36DA4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7B9767-B890-6D38-1CFA-6EBAD1DE2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3B00C5-23E7-605E-2F37-65226F286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3BF979-D39C-67DC-2B99-A3E90ED5A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256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3032E4-D1DF-8A15-6FAC-C9A61A493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60BFE6-7C59-92B7-FF9A-B9B28777D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F91D2-6E29-697C-F9FF-694B432AD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081BD2-465B-68EA-2924-5554CF0DD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E87B9-91DD-75B8-1EF6-2FF113287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25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5665A-4322-36A8-5811-3C193458B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B8D1DD-4390-964F-34DF-2DB71D373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12E807-FD77-B12E-74A5-7E840CC1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AC5B82-0135-5247-263A-23FE3336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D40D6F-B926-AED6-1EC7-2EEE5614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871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FE2DA-528A-0D64-81A7-2E524222F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0321BA-2D83-A110-BB39-F0A139D03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C3D8C0-CE7E-A5B1-43DB-E50851FC8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821D15-009E-A9E2-53B6-79F1140CE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3C38E3-F122-973F-5545-BC1B1772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10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FABA6-42F2-C937-D62A-77D8BE96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D1AB73-E6B8-C378-B41F-5755AE95F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7A754F-F371-095B-E607-2C877861D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2A1F9A-E063-386C-BE15-2B18785E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D5D7AA-9577-AEBC-1DBE-74A1103D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19AF0F-C251-A4B3-7CD7-990D0B1FA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828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6B501-E00B-291A-8B84-D1FA8B408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146715-B2E4-96BF-7669-983F58F5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6D76B2-41AE-2794-5CA2-480BEC521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14CF1D-1A6E-EF99-F7E6-DABAC33B5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BEB468-26FA-A980-BF7D-F0B0F3155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28DE0C-BEC9-B305-9D44-0FA299498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EE0E16-BDC1-B203-F6AC-DF7EFC42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C40DDC-29B0-357F-11AB-00BDBF03B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86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C52CD-BE2D-9C79-256A-8403A0B73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8A864A-BA24-9EC8-82AE-D2AA9BE7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2FE2A7-9E89-C8F1-02A0-1D22B94F7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2FEC4C-CF4C-48FC-9708-DE4A679D5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71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CEB8C3-142A-EE25-B23A-27A2498B4A73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C7CDD9-022D-2F2D-1E17-994180C3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AC3038-9448-A567-0EA5-7E6DE02C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BE6244-00E9-F849-A2C6-DDC75598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534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CEB8C3-142A-EE25-B23A-27A2498B4A73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C7CDD9-022D-2F2D-1E17-994180C3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AC3038-9448-A567-0EA5-7E6DE02C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BE6244-00E9-F849-A2C6-DDC75598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81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22ED2-9E4B-6CF9-27F4-542A7B0DA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CEA536-C101-10F2-AAA2-8655E666C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2EA8F-74CC-8E7D-B11D-55D25CB50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312E5E-87F3-A546-C46E-F618D05F1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0420B9-CA0F-EA3D-0764-B82DB5972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5EFBAF-4893-3D99-8763-3BA21EB7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36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AF7759-6F6C-C594-5A80-FE323A42A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064223-0AE9-4CEB-02AC-8EEAE2A15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412F4D-662B-865D-90ED-1160E3FCD6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B1663-7C2A-42E9-8AF3-A2BF2206EF26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A83461-97E4-F9C7-509F-5FC359F86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A9DD75-A437-4112-42DC-768E5A1A4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63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하늘, 구름낀, 구름이(가) 표시된 사진&#10;&#10;자동 생성된 설명">
            <a:extLst>
              <a:ext uri="{FF2B5EF4-FFF2-40B4-BE49-F238E27FC236}">
                <a16:creationId xmlns:a16="http://schemas.microsoft.com/office/drawing/2014/main" id="{CDAEAC56-3103-2D32-76F0-6BD85D4669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71DD920-3424-025D-927C-2DAECB8B17FA}"/>
              </a:ext>
            </a:extLst>
          </p:cNvPr>
          <p:cNvSpPr/>
          <p:nvPr/>
        </p:nvSpPr>
        <p:spPr>
          <a:xfrm>
            <a:off x="2930803" y="2963613"/>
            <a:ext cx="6330393" cy="930773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Marlboro</a:t>
            </a:r>
            <a:r>
              <a:rPr lang="ko-KR" altLang="en-US" sz="3000" dirty="0"/>
              <a:t> 담배와 </a:t>
            </a:r>
            <a:r>
              <a:rPr lang="en-US" altLang="ko-KR" sz="3000" dirty="0"/>
              <a:t>GDP</a:t>
            </a:r>
            <a:r>
              <a:rPr lang="ko-KR" altLang="en-US" sz="3000" dirty="0"/>
              <a:t> 비교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DF25CF-7495-19DE-EAD0-C27FD0C8A6C4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A0421D8-CC1F-6F58-A7D9-EF92808F2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331532">
            <a:off x="3258454" y="3152171"/>
            <a:ext cx="553654" cy="55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431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3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그래프 비교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313175-48B0-4A05-F017-4E2ED2ED2886}"/>
              </a:ext>
            </a:extLst>
          </p:cNvPr>
          <p:cNvSpPr txBox="1"/>
          <p:nvPr/>
        </p:nvSpPr>
        <p:spPr>
          <a:xfrm flipH="1">
            <a:off x="3768265" y="5876049"/>
            <a:ext cx="4655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말보로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담배와 관세 비율도 큰 연관이 없다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CDAAC0-DEEF-73CE-0E4D-01A4192A8F73}"/>
              </a:ext>
            </a:extLst>
          </p:cNvPr>
          <p:cNvSpPr txBox="1"/>
          <p:nvPr/>
        </p:nvSpPr>
        <p:spPr>
          <a:xfrm flipH="1">
            <a:off x="8178066" y="1758815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CBD7C9-5754-B244-FBBD-FAF9ACAC3826}"/>
              </a:ext>
            </a:extLst>
          </p:cNvPr>
          <p:cNvSpPr txBox="1"/>
          <p:nvPr/>
        </p:nvSpPr>
        <p:spPr>
          <a:xfrm flipH="1">
            <a:off x="8178066" y="3181432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69A8B8B-C24A-666B-ACB3-B36F4CD4E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182" y="1029626"/>
            <a:ext cx="10095633" cy="479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360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3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그래프 비교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CDAAC0-DEEF-73CE-0E4D-01A4192A8F73}"/>
              </a:ext>
            </a:extLst>
          </p:cNvPr>
          <p:cNvSpPr txBox="1"/>
          <p:nvPr/>
        </p:nvSpPr>
        <p:spPr>
          <a:xfrm flipH="1">
            <a:off x="8178066" y="1758815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CBD7C9-5754-B244-FBBD-FAF9ACAC3826}"/>
              </a:ext>
            </a:extLst>
          </p:cNvPr>
          <p:cNvSpPr txBox="1"/>
          <p:nvPr/>
        </p:nvSpPr>
        <p:spPr>
          <a:xfrm flipH="1">
            <a:off x="8178066" y="3181432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E51D5F-BADA-1A94-87F3-4C881C4AD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728" y="704117"/>
            <a:ext cx="9889319" cy="577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725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4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결론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B6AB01-557D-1BC4-77FE-A9FEAE80BF87}"/>
              </a:ext>
            </a:extLst>
          </p:cNvPr>
          <p:cNvSpPr txBox="1"/>
          <p:nvPr/>
        </p:nvSpPr>
        <p:spPr>
          <a:xfrm flipH="1">
            <a:off x="2995657" y="1684699"/>
            <a:ext cx="620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〮</a:t>
            </a:r>
            <a:r>
              <a:rPr lang="ko-KR" altLang="en-US" sz="18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말보로</a:t>
            </a:r>
            <a:r>
              <a:rPr lang="ko-KR" altLang="en-US" sz="18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담배의 가격은 </a:t>
            </a:r>
            <a:r>
              <a:rPr lang="en-US" altLang="ko-KR" sz="18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GDP</a:t>
            </a:r>
            <a:r>
              <a:rPr lang="ko-KR" altLang="en-US" sz="18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와는 상관없다</a:t>
            </a:r>
            <a:r>
              <a:rPr lang="en-US" altLang="ko-KR" sz="18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306850-7070-D4A8-AEB1-5B16282077FF}"/>
              </a:ext>
            </a:extLst>
          </p:cNvPr>
          <p:cNvSpPr txBox="1"/>
          <p:nvPr/>
        </p:nvSpPr>
        <p:spPr>
          <a:xfrm flipH="1">
            <a:off x="2590671" y="3059668"/>
            <a:ext cx="7010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〮</a:t>
            </a:r>
            <a:r>
              <a:rPr lang="ko-KR" altLang="en-US" sz="18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말보로</a:t>
            </a:r>
            <a:r>
              <a:rPr lang="ko-KR" altLang="en-US" sz="18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담배의 가격은 그 나라의 물가와 관세 비율이 결정한다</a:t>
            </a:r>
            <a:r>
              <a:rPr lang="en-US" altLang="ko-KR" sz="18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23F6FC-8172-7249-BDC5-64A1211188BD}"/>
              </a:ext>
            </a:extLst>
          </p:cNvPr>
          <p:cNvSpPr txBox="1"/>
          <p:nvPr/>
        </p:nvSpPr>
        <p:spPr>
          <a:xfrm flipH="1">
            <a:off x="2995656" y="4434637"/>
            <a:ext cx="620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〮</a:t>
            </a:r>
            <a:r>
              <a:rPr lang="ko-KR" altLang="en-US" sz="18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한국의 담배 가격은 귀여운 수준이지만</a:t>
            </a:r>
            <a:r>
              <a:rPr lang="en-US" altLang="ko-KR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더 오르진 말자</a:t>
            </a:r>
            <a:r>
              <a:rPr lang="en-US" altLang="ko-KR" sz="18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731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건물, 실외, 하늘, 시멘트이(가) 표시된 사진&#10;&#10;자동 생성된 설명">
            <a:extLst>
              <a:ext uri="{FF2B5EF4-FFF2-40B4-BE49-F238E27FC236}">
                <a16:creationId xmlns:a16="http://schemas.microsoft.com/office/drawing/2014/main" id="{527AF8B9-CFB1-55BC-0DAB-591C4EA18BE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D9590F-9302-1B4B-63A0-401B4B093250}"/>
              </a:ext>
            </a:extLst>
          </p:cNvPr>
          <p:cNvSpPr txBox="1"/>
          <p:nvPr/>
        </p:nvSpPr>
        <p:spPr>
          <a:xfrm>
            <a:off x="473242" y="468563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목차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E5FC885-7B71-E7F7-1576-91D4770D4C31}"/>
              </a:ext>
            </a:extLst>
          </p:cNvPr>
          <p:cNvCxnSpPr>
            <a:cxnSpLocks/>
          </p:cNvCxnSpPr>
          <p:nvPr/>
        </p:nvCxnSpPr>
        <p:spPr>
          <a:xfrm>
            <a:off x="2390567" y="699395"/>
            <a:ext cx="98014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830DE6-55D9-DCAF-4A6C-07F5BA0137A9}"/>
              </a:ext>
            </a:extLst>
          </p:cNvPr>
          <p:cNvSpPr txBox="1"/>
          <p:nvPr/>
        </p:nvSpPr>
        <p:spPr>
          <a:xfrm>
            <a:off x="1519563" y="1946609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1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24BA82-8190-BB65-EB75-7AE3E1F51236}"/>
              </a:ext>
            </a:extLst>
          </p:cNvPr>
          <p:cNvSpPr txBox="1"/>
          <p:nvPr/>
        </p:nvSpPr>
        <p:spPr>
          <a:xfrm>
            <a:off x="2390567" y="2023553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600" dirty="0">
                <a:solidFill>
                  <a:schemeClr val="bg1"/>
                </a:solidFill>
              </a:rPr>
              <a:t>데이터 출처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8E5067-67D5-09A2-7FA1-777CBC3A2FFA}"/>
              </a:ext>
            </a:extLst>
          </p:cNvPr>
          <p:cNvSpPr txBox="1"/>
          <p:nvPr/>
        </p:nvSpPr>
        <p:spPr>
          <a:xfrm>
            <a:off x="1493915" y="2942299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2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DA354F-8FF7-A69B-74C3-2E0DD902FDC5}"/>
              </a:ext>
            </a:extLst>
          </p:cNvPr>
          <p:cNvSpPr txBox="1"/>
          <p:nvPr/>
        </p:nvSpPr>
        <p:spPr>
          <a:xfrm>
            <a:off x="2390567" y="3019243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>
                <a:solidFill>
                  <a:schemeClr val="bg1"/>
                </a:solidFill>
              </a:rPr>
              <a:t>DB </a:t>
            </a:r>
            <a:r>
              <a:rPr lang="ko-KR" altLang="en-US" spc="600" dirty="0">
                <a:solidFill>
                  <a:schemeClr val="bg1"/>
                </a:solidFill>
              </a:rPr>
              <a:t>처리과정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7AD924-3AED-AAA2-2CA0-4512299E45AC}"/>
              </a:ext>
            </a:extLst>
          </p:cNvPr>
          <p:cNvSpPr txBox="1"/>
          <p:nvPr/>
        </p:nvSpPr>
        <p:spPr>
          <a:xfrm>
            <a:off x="1489106" y="3937989"/>
            <a:ext cx="413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3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1C25A1-5539-6729-3EFF-4CB018E3C4DB}"/>
              </a:ext>
            </a:extLst>
          </p:cNvPr>
          <p:cNvSpPr txBox="1"/>
          <p:nvPr/>
        </p:nvSpPr>
        <p:spPr>
          <a:xfrm>
            <a:off x="2384780" y="4014933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600" dirty="0">
                <a:solidFill>
                  <a:schemeClr val="bg1"/>
                </a:solidFill>
              </a:rPr>
              <a:t>그래프 비교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31631F-1789-1769-B9D3-796BDF54EA11}"/>
              </a:ext>
            </a:extLst>
          </p:cNvPr>
          <p:cNvSpPr txBox="1"/>
          <p:nvPr/>
        </p:nvSpPr>
        <p:spPr>
          <a:xfrm>
            <a:off x="1485900" y="4933679"/>
            <a:ext cx="420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4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A311BA-E1C8-62C6-644C-0F40819CE9CF}"/>
              </a:ext>
            </a:extLst>
          </p:cNvPr>
          <p:cNvSpPr txBox="1"/>
          <p:nvPr/>
        </p:nvSpPr>
        <p:spPr>
          <a:xfrm>
            <a:off x="2390567" y="501062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600" dirty="0">
                <a:solidFill>
                  <a:schemeClr val="bg1"/>
                </a:solidFill>
              </a:rPr>
              <a:t>결론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B2C9C0-6AC6-A05B-4BF0-D25A5708CF1F}"/>
              </a:ext>
            </a:extLst>
          </p:cNvPr>
          <p:cNvSpPr txBox="1"/>
          <p:nvPr/>
        </p:nvSpPr>
        <p:spPr>
          <a:xfrm>
            <a:off x="1124505" y="576284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a table of contents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F0826D-699E-1DA1-18F5-15F8DBEDDFE9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589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1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데이터 출처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C3405D-BE5F-912E-41E3-1C78E173766B}"/>
              </a:ext>
            </a:extLst>
          </p:cNvPr>
          <p:cNvSpPr txBox="1"/>
          <p:nvPr/>
        </p:nvSpPr>
        <p:spPr>
          <a:xfrm flipH="1">
            <a:off x="2061129" y="1696268"/>
            <a:ext cx="8069741" cy="277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말보로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가격 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en-US" altLang="ko-KR" sz="12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https://www.numbeo.com/cost-of-living/prices_by_country.jsp?itemId=17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782C01-B128-8FF9-6BDC-1B4DB220F8B4}"/>
              </a:ext>
            </a:extLst>
          </p:cNvPr>
          <p:cNvSpPr txBox="1"/>
          <p:nvPr/>
        </p:nvSpPr>
        <p:spPr>
          <a:xfrm flipH="1">
            <a:off x="1652303" y="2697702"/>
            <a:ext cx="8069741" cy="277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물가 지수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https://www.numbeo.com/cost-of-living/rankings_by_country.jsp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41D6EF-8A79-A490-118D-9CCEBA4F44A9}"/>
              </a:ext>
            </a:extLst>
          </p:cNvPr>
          <p:cNvSpPr txBox="1"/>
          <p:nvPr/>
        </p:nvSpPr>
        <p:spPr>
          <a:xfrm flipH="1">
            <a:off x="1476617" y="3699136"/>
            <a:ext cx="8069741" cy="277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GDP</a:t>
            </a:r>
            <a:r>
              <a:rPr lang="ko-KR" altLang="en-US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지수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https://datacatalog.worldbank.org/search/dataset/0038130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7079D1-A64E-78CF-18A5-6F59128E165D}"/>
              </a:ext>
            </a:extLst>
          </p:cNvPr>
          <p:cNvSpPr txBox="1"/>
          <p:nvPr/>
        </p:nvSpPr>
        <p:spPr>
          <a:xfrm flipH="1">
            <a:off x="492764" y="4700570"/>
            <a:ext cx="8069741" cy="277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담배 관세 비율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https://www.who.int/data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76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DB</a:t>
            </a:r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처리과정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D41647B-7265-6B71-EE75-00BB781FE261}"/>
              </a:ext>
            </a:extLst>
          </p:cNvPr>
          <p:cNvSpPr/>
          <p:nvPr/>
        </p:nvSpPr>
        <p:spPr>
          <a:xfrm>
            <a:off x="1193800" y="4635502"/>
            <a:ext cx="4533900" cy="1193800"/>
          </a:xfrm>
          <a:prstGeom prst="roundRect">
            <a:avLst>
              <a:gd name="adj" fmla="val 241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D4CE3FA-1382-F747-7F20-573279A09A10}"/>
              </a:ext>
            </a:extLst>
          </p:cNvPr>
          <p:cNvSpPr/>
          <p:nvPr/>
        </p:nvSpPr>
        <p:spPr>
          <a:xfrm>
            <a:off x="1193800" y="1663700"/>
            <a:ext cx="4533900" cy="1193800"/>
          </a:xfrm>
          <a:prstGeom prst="roundRect">
            <a:avLst>
              <a:gd name="adj" fmla="val 241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A5CB9B75-E94B-0576-4F23-B68E7AFFC9B6}"/>
              </a:ext>
            </a:extLst>
          </p:cNvPr>
          <p:cNvSpPr/>
          <p:nvPr/>
        </p:nvSpPr>
        <p:spPr>
          <a:xfrm>
            <a:off x="1193800" y="3149601"/>
            <a:ext cx="4533900" cy="1193800"/>
          </a:xfrm>
          <a:prstGeom prst="roundRect">
            <a:avLst>
              <a:gd name="adj" fmla="val 241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ECD3E47C-6CD2-75A6-AB73-7E3BB33740BE}"/>
              </a:ext>
            </a:extLst>
          </p:cNvPr>
          <p:cNvCxnSpPr/>
          <p:nvPr/>
        </p:nvCxnSpPr>
        <p:spPr>
          <a:xfrm>
            <a:off x="3376920" y="5829187"/>
            <a:ext cx="51562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2039ED2-933A-F98D-7D37-46CCDE769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015430"/>
              </p:ext>
            </p:extLst>
          </p:nvPr>
        </p:nvGraphicFramePr>
        <p:xfrm>
          <a:off x="753560" y="1028698"/>
          <a:ext cx="5040840" cy="4554312"/>
        </p:xfrm>
        <a:graphic>
          <a:graphicData uri="http://schemas.openxmlformats.org/drawingml/2006/table">
            <a:tbl>
              <a:tblPr/>
              <a:tblGrid>
                <a:gridCol w="1469895">
                  <a:extLst>
                    <a:ext uri="{9D8B030D-6E8A-4147-A177-3AD203B41FA5}">
                      <a16:colId xmlns:a16="http://schemas.microsoft.com/office/drawing/2014/main" val="3973154885"/>
                    </a:ext>
                  </a:extLst>
                </a:gridCol>
                <a:gridCol w="1050525">
                  <a:extLst>
                    <a:ext uri="{9D8B030D-6E8A-4147-A177-3AD203B41FA5}">
                      <a16:colId xmlns:a16="http://schemas.microsoft.com/office/drawing/2014/main" val="2407003374"/>
                    </a:ext>
                  </a:extLst>
                </a:gridCol>
                <a:gridCol w="805892">
                  <a:extLst>
                    <a:ext uri="{9D8B030D-6E8A-4147-A177-3AD203B41FA5}">
                      <a16:colId xmlns:a16="http://schemas.microsoft.com/office/drawing/2014/main" val="2136251811"/>
                    </a:ext>
                  </a:extLst>
                </a:gridCol>
                <a:gridCol w="1714528">
                  <a:extLst>
                    <a:ext uri="{9D8B030D-6E8A-4147-A177-3AD203B41FA5}">
                      <a16:colId xmlns:a16="http://schemas.microsoft.com/office/drawing/2014/main" val="67802723"/>
                    </a:ext>
                  </a:extLst>
                </a:gridCol>
              </a:tblGrid>
              <a:tr h="2981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데이터베이스 이름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980" marR="62980" marT="17412" marB="174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D8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mini_project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980" marR="62980" marT="17412" marB="174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테이블 이름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980" marR="62980" marT="17412" marB="174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D8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raise_taxes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980" marR="62980" marT="17412" marB="174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300330"/>
                  </a:ext>
                </a:extLst>
              </a:tr>
              <a:tr h="2981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테이블 설명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980" marR="62980" marT="17412" marB="174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D8EB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980" marR="62980" marT="17412" marB="174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881128"/>
                  </a:ext>
                </a:extLst>
              </a:tr>
              <a:tr h="2981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컬럼 이름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980" marR="62980" marT="17412" marB="174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컬럼 타입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980" marR="62980" marT="17412" marB="174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Key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980" marR="62980" marT="17412" marB="174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Description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980" marR="62980" marT="17412" marB="174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211244"/>
                  </a:ext>
                </a:extLst>
              </a:tr>
              <a:tr h="2981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Country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980" marR="62980" marT="17412" marB="174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varchar(50)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980" marR="62980" marT="17412" marB="174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MUL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980" marR="62980" marT="17412" marB="174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세계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980" marR="62980" marT="17412" marB="174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8481339"/>
                  </a:ext>
                </a:extLst>
              </a:tr>
              <a:tr h="2981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in_reported_currency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980" marR="62980" marT="17412" marB="174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varchar(50)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980" marR="62980" marT="17412" marB="174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980" marR="62980" marT="17412" marB="174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각 나라의 통화로의 가격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980" marR="62980" marT="17412" marB="174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4893402"/>
                  </a:ext>
                </a:extLst>
              </a:tr>
              <a:tr h="2981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currency_reported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980" marR="62980" marT="17412" marB="174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varchar(50)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980" marR="62980" marT="17412" marB="174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980" marR="62980" marT="17412" marB="174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980" marR="62980" marT="17412" marB="174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191563"/>
                  </a:ext>
                </a:extLst>
              </a:tr>
              <a:tr h="2981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international_dollars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980" marR="62980" marT="17412" marB="174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varchar(50)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980" marR="62980" marT="17412" marB="174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980" marR="62980" marT="17412" marB="174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달러로의 가격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980" marR="62980" marT="17412" marB="174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63985"/>
                  </a:ext>
                </a:extLst>
              </a:tr>
              <a:tr h="4759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usa_dollar_at_official_exchange_rates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980" marR="62980" marT="17412" marB="174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varchar(50)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980" marR="62980" marT="17412" marB="174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980" marR="62980" marT="17412" marB="174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980" marR="62980" marT="17412" marB="174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60108"/>
                  </a:ext>
                </a:extLst>
              </a:tr>
              <a:tr h="2981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specific_excise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980" marR="62980" marT="17412" marB="174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varchar(50)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980" marR="62980" marT="17412" marB="174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980" marR="62980" marT="17412" marB="174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980" marR="62980" marT="17412" marB="174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342161"/>
                  </a:ext>
                </a:extLst>
              </a:tr>
              <a:tr h="2981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ad_valorem_excise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980" marR="62980" marT="17412" marB="174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varchar(50)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980" marR="62980" marT="17412" marB="174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980" marR="62980" marT="17412" marB="174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980" marR="62980" marT="17412" marB="174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1485962"/>
                  </a:ext>
                </a:extLst>
              </a:tr>
              <a:tr h="2981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value_added_tax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980" marR="62980" marT="17412" marB="174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varchar(50)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980" marR="62980" marT="17412" marB="174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980" marR="62980" marT="17412" marB="174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980" marR="62980" marT="17412" marB="174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3698627"/>
                  </a:ext>
                </a:extLst>
              </a:tr>
              <a:tr h="2981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import_duties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980" marR="62980" marT="17412" marB="174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varchar(50)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980" marR="62980" marT="17412" marB="174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980" marR="62980" marT="17412" marB="174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980" marR="62980" marT="17412" marB="174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5769585"/>
                  </a:ext>
                </a:extLst>
              </a:tr>
              <a:tr h="2981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other_taxes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980" marR="62980" marT="17412" marB="174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varchar(50)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980" marR="62980" marT="17412" marB="174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980" marR="62980" marT="17412" marB="174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980" marR="62980" marT="17412" marB="174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54928"/>
                  </a:ext>
                </a:extLst>
              </a:tr>
              <a:tr h="2981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total_tax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980" marR="62980" marT="17412" marB="174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varchar(50)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980" marR="62980" marT="17412" marB="174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980" marR="62980" marT="17412" marB="174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세금 비율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980" marR="62980" marT="17412" marB="1741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626955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B810500-F0EE-7004-980C-8510089E8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692888"/>
              </p:ext>
            </p:extLst>
          </p:nvPr>
        </p:nvGraphicFramePr>
        <p:xfrm>
          <a:off x="6397601" y="998934"/>
          <a:ext cx="5184140" cy="3738246"/>
        </p:xfrm>
        <a:graphic>
          <a:graphicData uri="http://schemas.openxmlformats.org/drawingml/2006/table">
            <a:tbl>
              <a:tblPr/>
              <a:tblGrid>
                <a:gridCol w="1619504">
                  <a:extLst>
                    <a:ext uri="{9D8B030D-6E8A-4147-A177-3AD203B41FA5}">
                      <a16:colId xmlns:a16="http://schemas.microsoft.com/office/drawing/2014/main" val="1333085947"/>
                    </a:ext>
                  </a:extLst>
                </a:gridCol>
                <a:gridCol w="972566">
                  <a:extLst>
                    <a:ext uri="{9D8B030D-6E8A-4147-A177-3AD203B41FA5}">
                      <a16:colId xmlns:a16="http://schemas.microsoft.com/office/drawing/2014/main" val="1505971324"/>
                    </a:ext>
                  </a:extLst>
                </a:gridCol>
                <a:gridCol w="828802">
                  <a:extLst>
                    <a:ext uri="{9D8B030D-6E8A-4147-A177-3AD203B41FA5}">
                      <a16:colId xmlns:a16="http://schemas.microsoft.com/office/drawing/2014/main" val="1605319079"/>
                    </a:ext>
                  </a:extLst>
                </a:gridCol>
                <a:gridCol w="1763268">
                  <a:extLst>
                    <a:ext uri="{9D8B030D-6E8A-4147-A177-3AD203B41FA5}">
                      <a16:colId xmlns:a16="http://schemas.microsoft.com/office/drawing/2014/main" val="3296621200"/>
                    </a:ext>
                  </a:extLst>
                </a:gridCol>
              </a:tblGrid>
              <a:tr h="3065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데이터베이스 이름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D8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mini_project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테이블 이름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D8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price_ranking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8128747"/>
                  </a:ext>
                </a:extLst>
              </a:tr>
              <a:tr h="3065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테이블 설명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D8EB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428315"/>
                  </a:ext>
                </a:extLst>
              </a:tr>
              <a:tr h="3065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컬럼 이름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컬럼 타입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Key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Description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259413"/>
                  </a:ext>
                </a:extLst>
              </a:tr>
              <a:tr h="3065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Country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varchar(50)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PRI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세계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966386"/>
                  </a:ext>
                </a:extLst>
              </a:tr>
              <a:tr h="3065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Rank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물가 순위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6249376"/>
                  </a:ext>
                </a:extLst>
              </a:tr>
              <a:tr h="3065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Cost_of_Living_Index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double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생계비 지수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물가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5072961"/>
                  </a:ext>
                </a:extLst>
              </a:tr>
              <a:tr h="3065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Rent_Index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double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468804"/>
                  </a:ext>
                </a:extLst>
              </a:tr>
              <a:tr h="3065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Cost_of_Living_Plus_Rent_Index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double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427364"/>
                  </a:ext>
                </a:extLst>
              </a:tr>
              <a:tr h="3065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Groceries_Index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double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8323248"/>
                  </a:ext>
                </a:extLst>
              </a:tr>
              <a:tr h="3065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Restaurant_Price_Index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5929423"/>
                  </a:ext>
                </a:extLst>
              </a:tr>
              <a:tr h="3065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Local_Purchasing_Power_index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double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831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189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DB</a:t>
            </a:r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처리과정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D41647B-7265-6B71-EE75-00BB781FE261}"/>
              </a:ext>
            </a:extLst>
          </p:cNvPr>
          <p:cNvSpPr/>
          <p:nvPr/>
        </p:nvSpPr>
        <p:spPr>
          <a:xfrm>
            <a:off x="1193800" y="4635502"/>
            <a:ext cx="4533900" cy="1193800"/>
          </a:xfrm>
          <a:prstGeom prst="roundRect">
            <a:avLst>
              <a:gd name="adj" fmla="val 241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D4CE3FA-1382-F747-7F20-573279A09A10}"/>
              </a:ext>
            </a:extLst>
          </p:cNvPr>
          <p:cNvSpPr/>
          <p:nvPr/>
        </p:nvSpPr>
        <p:spPr>
          <a:xfrm>
            <a:off x="1193800" y="1663700"/>
            <a:ext cx="4533900" cy="1193800"/>
          </a:xfrm>
          <a:prstGeom prst="roundRect">
            <a:avLst>
              <a:gd name="adj" fmla="val 241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A5CB9B75-E94B-0576-4F23-B68E7AFFC9B6}"/>
              </a:ext>
            </a:extLst>
          </p:cNvPr>
          <p:cNvSpPr/>
          <p:nvPr/>
        </p:nvSpPr>
        <p:spPr>
          <a:xfrm>
            <a:off x="1193800" y="3149601"/>
            <a:ext cx="4533900" cy="1193800"/>
          </a:xfrm>
          <a:prstGeom prst="roundRect">
            <a:avLst>
              <a:gd name="adj" fmla="val 241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ECD3E47C-6CD2-75A6-AB73-7E3BB33740BE}"/>
              </a:ext>
            </a:extLst>
          </p:cNvPr>
          <p:cNvCxnSpPr/>
          <p:nvPr/>
        </p:nvCxnSpPr>
        <p:spPr>
          <a:xfrm>
            <a:off x="3214874" y="4635502"/>
            <a:ext cx="51562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D99EFED-88EC-CB2D-2AD2-2C9591EA2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815466"/>
              </p:ext>
            </p:extLst>
          </p:nvPr>
        </p:nvGraphicFramePr>
        <p:xfrm>
          <a:off x="3135630" y="1937823"/>
          <a:ext cx="5184140" cy="1839468"/>
        </p:xfrm>
        <a:graphic>
          <a:graphicData uri="http://schemas.openxmlformats.org/drawingml/2006/table">
            <a:tbl>
              <a:tblPr/>
              <a:tblGrid>
                <a:gridCol w="1619504">
                  <a:extLst>
                    <a:ext uri="{9D8B030D-6E8A-4147-A177-3AD203B41FA5}">
                      <a16:colId xmlns:a16="http://schemas.microsoft.com/office/drawing/2014/main" val="3167548696"/>
                    </a:ext>
                  </a:extLst>
                </a:gridCol>
                <a:gridCol w="972566">
                  <a:extLst>
                    <a:ext uri="{9D8B030D-6E8A-4147-A177-3AD203B41FA5}">
                      <a16:colId xmlns:a16="http://schemas.microsoft.com/office/drawing/2014/main" val="3639037854"/>
                    </a:ext>
                  </a:extLst>
                </a:gridCol>
                <a:gridCol w="828802">
                  <a:extLst>
                    <a:ext uri="{9D8B030D-6E8A-4147-A177-3AD203B41FA5}">
                      <a16:colId xmlns:a16="http://schemas.microsoft.com/office/drawing/2014/main" val="1236979762"/>
                    </a:ext>
                  </a:extLst>
                </a:gridCol>
                <a:gridCol w="1763268">
                  <a:extLst>
                    <a:ext uri="{9D8B030D-6E8A-4147-A177-3AD203B41FA5}">
                      <a16:colId xmlns:a16="http://schemas.microsoft.com/office/drawing/2014/main" val="4042720991"/>
                    </a:ext>
                  </a:extLst>
                </a:gridCol>
              </a:tblGrid>
              <a:tr h="3065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데이터베이스 이름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D8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mini_project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테이블 이름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D8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marlboro_data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4064146"/>
                  </a:ext>
                </a:extLst>
              </a:tr>
              <a:tr h="3065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테이블 설명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D8EB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162247"/>
                  </a:ext>
                </a:extLst>
              </a:tr>
              <a:tr h="3065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컬럼 이름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컬럼 타입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Key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Description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778647"/>
                  </a:ext>
                </a:extLst>
              </a:tr>
              <a:tr h="3065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Country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varchar(50)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PRI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세계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0272786"/>
                  </a:ext>
                </a:extLst>
              </a:tr>
              <a:tr h="3065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Rank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말보로 담배 값 순위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805418"/>
                  </a:ext>
                </a:extLst>
              </a:tr>
              <a:tr h="3065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Cigarettes_20_Pack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varchar(50)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말보로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담배 가격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7828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721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DB</a:t>
            </a:r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처리과정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D41647B-7265-6B71-EE75-00BB781FE261}"/>
              </a:ext>
            </a:extLst>
          </p:cNvPr>
          <p:cNvSpPr/>
          <p:nvPr/>
        </p:nvSpPr>
        <p:spPr>
          <a:xfrm>
            <a:off x="1193800" y="4635502"/>
            <a:ext cx="4533900" cy="1193800"/>
          </a:xfrm>
          <a:prstGeom prst="roundRect">
            <a:avLst>
              <a:gd name="adj" fmla="val 241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D4CE3FA-1382-F747-7F20-573279A09A10}"/>
              </a:ext>
            </a:extLst>
          </p:cNvPr>
          <p:cNvSpPr/>
          <p:nvPr/>
        </p:nvSpPr>
        <p:spPr>
          <a:xfrm>
            <a:off x="1193800" y="1663700"/>
            <a:ext cx="4533900" cy="1193800"/>
          </a:xfrm>
          <a:prstGeom prst="roundRect">
            <a:avLst>
              <a:gd name="adj" fmla="val 241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A5CB9B75-E94B-0576-4F23-B68E7AFFC9B6}"/>
              </a:ext>
            </a:extLst>
          </p:cNvPr>
          <p:cNvSpPr/>
          <p:nvPr/>
        </p:nvSpPr>
        <p:spPr>
          <a:xfrm>
            <a:off x="1193800" y="3149601"/>
            <a:ext cx="4533900" cy="1193800"/>
          </a:xfrm>
          <a:prstGeom prst="roundRect">
            <a:avLst>
              <a:gd name="adj" fmla="val 241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ECD3E47C-6CD2-75A6-AB73-7E3BB33740BE}"/>
              </a:ext>
            </a:extLst>
          </p:cNvPr>
          <p:cNvCxnSpPr/>
          <p:nvPr/>
        </p:nvCxnSpPr>
        <p:spPr>
          <a:xfrm>
            <a:off x="3376920" y="5829187"/>
            <a:ext cx="51562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9933245-669F-18B5-8936-0FA4BEC44776}"/>
              </a:ext>
            </a:extLst>
          </p:cNvPr>
          <p:cNvSpPr txBox="1"/>
          <p:nvPr/>
        </p:nvSpPr>
        <p:spPr>
          <a:xfrm>
            <a:off x="2349294" y="4419832"/>
            <a:ext cx="16177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불필요한 열 삭제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E34A05-5528-39B0-7DE3-62FBB4862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203" y="1962388"/>
            <a:ext cx="4998496" cy="19937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F34E666-AF86-1A5E-C8FD-4C4CC5AC4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302" y="2675845"/>
            <a:ext cx="5620822" cy="21413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899647-7443-8C0F-79ED-C31E4FE66519}"/>
              </a:ext>
            </a:extLst>
          </p:cNvPr>
          <p:cNvSpPr txBox="1"/>
          <p:nvPr/>
        </p:nvSpPr>
        <p:spPr>
          <a:xfrm>
            <a:off x="8251836" y="2174253"/>
            <a:ext cx="204575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기본키</a:t>
            </a:r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및 </a:t>
            </a:r>
            <a:r>
              <a:rPr lang="ko-KR" altLang="en-US" sz="15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외래키</a:t>
            </a:r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설정</a:t>
            </a:r>
          </a:p>
        </p:txBody>
      </p:sp>
    </p:spTree>
    <p:extLst>
      <p:ext uri="{BB962C8B-B14F-4D97-AF65-F5344CB8AC3E}">
        <p14:creationId xmlns:p14="http://schemas.microsoft.com/office/powerpoint/2010/main" val="700919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DB</a:t>
            </a:r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처리과정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D41647B-7265-6B71-EE75-00BB781FE261}"/>
              </a:ext>
            </a:extLst>
          </p:cNvPr>
          <p:cNvSpPr/>
          <p:nvPr/>
        </p:nvSpPr>
        <p:spPr>
          <a:xfrm>
            <a:off x="1193800" y="4661684"/>
            <a:ext cx="4533900" cy="1193800"/>
          </a:xfrm>
          <a:prstGeom prst="roundRect">
            <a:avLst>
              <a:gd name="adj" fmla="val 241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D4CE3FA-1382-F747-7F20-573279A09A10}"/>
              </a:ext>
            </a:extLst>
          </p:cNvPr>
          <p:cNvSpPr/>
          <p:nvPr/>
        </p:nvSpPr>
        <p:spPr>
          <a:xfrm>
            <a:off x="1193800" y="1663700"/>
            <a:ext cx="4533900" cy="1193800"/>
          </a:xfrm>
          <a:prstGeom prst="roundRect">
            <a:avLst>
              <a:gd name="adj" fmla="val 241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A5CB9B75-E94B-0576-4F23-B68E7AFFC9B6}"/>
              </a:ext>
            </a:extLst>
          </p:cNvPr>
          <p:cNvSpPr/>
          <p:nvPr/>
        </p:nvSpPr>
        <p:spPr>
          <a:xfrm>
            <a:off x="1193800" y="3149601"/>
            <a:ext cx="4533900" cy="1193800"/>
          </a:xfrm>
          <a:prstGeom prst="roundRect">
            <a:avLst>
              <a:gd name="adj" fmla="val 241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ECD3E47C-6CD2-75A6-AB73-7E3BB33740BE}"/>
              </a:ext>
            </a:extLst>
          </p:cNvPr>
          <p:cNvCxnSpPr/>
          <p:nvPr/>
        </p:nvCxnSpPr>
        <p:spPr>
          <a:xfrm>
            <a:off x="3376920" y="5829187"/>
            <a:ext cx="51562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9933245-669F-18B5-8936-0FA4BEC44776}"/>
              </a:ext>
            </a:extLst>
          </p:cNvPr>
          <p:cNvSpPr txBox="1"/>
          <p:nvPr/>
        </p:nvSpPr>
        <p:spPr>
          <a:xfrm>
            <a:off x="2543453" y="4939368"/>
            <a:ext cx="16669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Dbeaver</a:t>
            </a:r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-&gt; Python</a:t>
            </a:r>
            <a:endParaRPr lang="ko-KR" altLang="en-US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899647-7443-8C0F-79ED-C31E4FE66519}"/>
              </a:ext>
            </a:extLst>
          </p:cNvPr>
          <p:cNvSpPr txBox="1"/>
          <p:nvPr/>
        </p:nvSpPr>
        <p:spPr>
          <a:xfrm>
            <a:off x="8603842" y="1496661"/>
            <a:ext cx="11897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전처리</a:t>
            </a:r>
            <a:r>
              <a: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과정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4DA7852-678D-191E-935E-9A4A60F34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480" y="1348997"/>
            <a:ext cx="4488879" cy="327566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9E7BCC4-4961-E93C-2D10-DC49763BF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302" y="1877384"/>
            <a:ext cx="5307044" cy="320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460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3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그래프 비교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7257A7-B799-EE07-1836-FA72B05010DA}"/>
              </a:ext>
            </a:extLst>
          </p:cNvPr>
          <p:cNvSpPr txBox="1"/>
          <p:nvPr/>
        </p:nvSpPr>
        <p:spPr>
          <a:xfrm flipH="1">
            <a:off x="996735" y="5493565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단계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313175-48B0-4A05-F017-4E2ED2ED2886}"/>
              </a:ext>
            </a:extLst>
          </p:cNvPr>
          <p:cNvSpPr txBox="1"/>
          <p:nvPr/>
        </p:nvSpPr>
        <p:spPr>
          <a:xfrm flipH="1">
            <a:off x="3938737" y="6077292"/>
            <a:ext cx="43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GDP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말보로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담배의 가격이 연관이 없다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CDAAC0-DEEF-73CE-0E4D-01A4192A8F73}"/>
              </a:ext>
            </a:extLst>
          </p:cNvPr>
          <p:cNvSpPr txBox="1"/>
          <p:nvPr/>
        </p:nvSpPr>
        <p:spPr>
          <a:xfrm flipH="1">
            <a:off x="8178066" y="1758815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CBD7C9-5754-B244-FBBD-FAF9ACAC3826}"/>
              </a:ext>
            </a:extLst>
          </p:cNvPr>
          <p:cNvSpPr txBox="1"/>
          <p:nvPr/>
        </p:nvSpPr>
        <p:spPr>
          <a:xfrm flipH="1">
            <a:off x="8178066" y="3181432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57FAD9F-20EA-7383-AD38-59B8C05A7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225" y="931179"/>
            <a:ext cx="9396162" cy="485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22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3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그래프 비교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7257A7-B799-EE07-1836-FA72B05010DA}"/>
              </a:ext>
            </a:extLst>
          </p:cNvPr>
          <p:cNvSpPr txBox="1"/>
          <p:nvPr/>
        </p:nvSpPr>
        <p:spPr>
          <a:xfrm flipH="1">
            <a:off x="1014923" y="5320834"/>
            <a:ext cx="4206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https://statista-korea.com/%ED%98%B8%EC%A3%BC-%EB%8B%B4%EB%B0%B0%EA%B0%80-%EA%B0%80%EC%9E%A5-%EB%B9%84%EC%8B%BC-%EB%82%98%EB%9D%BC/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313175-48B0-4A05-F017-4E2ED2ED2886}"/>
              </a:ext>
            </a:extLst>
          </p:cNvPr>
          <p:cNvSpPr txBox="1"/>
          <p:nvPr/>
        </p:nvSpPr>
        <p:spPr>
          <a:xfrm flipH="1">
            <a:off x="3938737" y="6077292"/>
            <a:ext cx="43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GDP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말보로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담배의 가격이 연관이 없다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CDAAC0-DEEF-73CE-0E4D-01A4192A8F73}"/>
              </a:ext>
            </a:extLst>
          </p:cNvPr>
          <p:cNvSpPr txBox="1"/>
          <p:nvPr/>
        </p:nvSpPr>
        <p:spPr>
          <a:xfrm flipH="1">
            <a:off x="8178066" y="1758815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CBD7C9-5754-B244-FBBD-FAF9ACAC3826}"/>
              </a:ext>
            </a:extLst>
          </p:cNvPr>
          <p:cNvSpPr txBox="1"/>
          <p:nvPr/>
        </p:nvSpPr>
        <p:spPr>
          <a:xfrm flipH="1">
            <a:off x="8178066" y="3181432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요소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A6CD58-815E-248C-859D-271447F08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09" y="1198612"/>
            <a:ext cx="4535548" cy="40705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623A12C-2F8C-9EE8-7B01-B4E1353C7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312" y="2463800"/>
            <a:ext cx="6261078" cy="14333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F247E4-ED0B-6FB8-319A-A335AFD93814}"/>
              </a:ext>
            </a:extLst>
          </p:cNvPr>
          <p:cNvSpPr txBox="1"/>
          <p:nvPr/>
        </p:nvSpPr>
        <p:spPr>
          <a:xfrm>
            <a:off x="6009189" y="3897101"/>
            <a:ext cx="51315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https://dream.kotra.or.kr/kotranews/cms/news/actionKotraBoardDetail.do?SITE_NO=3&amp;MENU_ID=180&amp;CONTENTS_NO=1&amp;bbsGbn=243&amp;bbsSn=243&amp;pNttSn=206756</a:t>
            </a:r>
          </a:p>
        </p:txBody>
      </p:sp>
    </p:spTree>
    <p:extLst>
      <p:ext uri="{BB962C8B-B14F-4D97-AF65-F5344CB8AC3E}">
        <p14:creationId xmlns:p14="http://schemas.microsoft.com/office/powerpoint/2010/main" val="223213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C9CC2"/>
      </a:accent1>
      <a:accent2>
        <a:srgbClr val="91BAD0"/>
      </a:accent2>
      <a:accent3>
        <a:srgbClr val="D7DBDC"/>
      </a:accent3>
      <a:accent4>
        <a:srgbClr val="D1CCC5"/>
      </a:accent4>
      <a:accent5>
        <a:srgbClr val="F5D8D3"/>
      </a:accent5>
      <a:accent6>
        <a:srgbClr val="C6BBCA"/>
      </a:accent6>
      <a:hlink>
        <a:srgbClr val="262626"/>
      </a:hlink>
      <a:folHlink>
        <a:srgbClr val="262626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585</Words>
  <Application>Microsoft Office PowerPoint</Application>
  <PresentationFormat>와이드스크린</PresentationFormat>
  <Paragraphs>154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Pretendard</vt:lpstr>
      <vt:lpstr>Pretendard Black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KDP-29</cp:lastModifiedBy>
  <cp:revision>11</cp:revision>
  <dcterms:created xsi:type="dcterms:W3CDTF">2022-12-21T02:15:26Z</dcterms:created>
  <dcterms:modified xsi:type="dcterms:W3CDTF">2024-08-08T04:16:35Z</dcterms:modified>
</cp:coreProperties>
</file>