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875FD89-7228-4208-8D7D-DF9423B01F29}">
  <a:tblStyle styleId="{5875FD89-7228-4208-8D7D-DF9423B01F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38f0734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38f0734c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A3A3A"/>
                </a:solidFill>
                <a:highlight>
                  <a:srgbClr val="FEFEFE"/>
                </a:highlight>
                <a:latin typeface="Roboto"/>
                <a:ea typeface="Roboto"/>
                <a:cs typeface="Roboto"/>
                <a:sym typeface="Roboto"/>
              </a:rPr>
              <a:t>The Generic Sensor API is an interface specification made by the World Wide Web Consortium to promote consistency in exposing a device’s sensor data to the Web.</a:t>
            </a:r>
            <a:endParaRPr sz="180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800">
                <a:solidFill>
                  <a:srgbClr val="3A3A3A"/>
                </a:solidFill>
                <a:highlight>
                  <a:srgbClr val="FEFEFE"/>
                </a:highlight>
                <a:latin typeface="Roboto"/>
                <a:ea typeface="Roboto"/>
                <a:cs typeface="Roboto"/>
                <a:sym typeface="Roboto"/>
              </a:rPr>
              <a:t>Device sensors allow us to extract data from our environment for use in our webapps. The API provides us with a consistent interface when attempting to access our devices’ sensors.</a:t>
            </a:r>
            <a:endParaRPr sz="180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1600"/>
              </a:spcAft>
              <a:buNone/>
            </a:pPr>
            <a:r>
              <a:rPr lang="en" sz="1800">
                <a:solidFill>
                  <a:srgbClr val="3A3A3A"/>
                </a:solidFill>
                <a:highlight>
                  <a:srgbClr val="FEFEFE"/>
                </a:highlight>
                <a:latin typeface="Roboto"/>
                <a:ea typeface="Roboto"/>
                <a:cs typeface="Roboto"/>
                <a:sym typeface="Roboto"/>
              </a:rPr>
              <a:t>This API is a W3C Working Draft, which means the specification isn't stable and we may expect some changes in the future.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38f0734c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38f0734c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mobile devices, and web browsers implement several sensors for us to access.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sensors fall into 3 categories: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Environmental Sensors (Ambient Light Detectors, Proximity Sensors, and Magnetometers) provide information about the </a:t>
            </a:r>
            <a:r>
              <a:rPr lang="en"/>
              <a:t>environment</a:t>
            </a:r>
            <a:r>
              <a:rPr lang="en"/>
              <a:t>. Applicable domains: Home automation, accessibility, and fitness monitoring.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Inertial Sensors (Accelerometer and Gyroscope) provide information about forces applied to the device. Applicable domains include: Virtual </a:t>
            </a:r>
            <a:r>
              <a:rPr lang="en"/>
              <a:t>Reality Gaming, Indoor Navigation Systems, 3d Scanning,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Fusion Sensors (Absolute Orientation Sensor, Gravity Sensor, Linear Acceleration Sensor) are created by combining the readings of two lower-level sensors into one. Linear Acceleration Sensor is composed of the Accelerometer, Magnetometer, and Gyroscope and can be used to detect whether your phone is falling, or if your car is moving without having to do the math.</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8f0734c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8f0734c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38f0734c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38f0734c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Sensors pose a big risk as they provide high level information about a user’s habits, W3C has identified 3 key risks associated with Sensor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Malicious website can use sensor data from the Accelerometer and Magnetometer to detect a user’s location.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Studies have been done which used data from the Gryscope and Accelerometer sensors to guess pin numbers and passwords based off the forces your phone feels when you type your password.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38f0734c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8f0734c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A3A3A"/>
                </a:solidFill>
                <a:highlight>
                  <a:srgbClr val="FEFEFE"/>
                </a:highlight>
                <a:latin typeface="Roboto"/>
                <a:ea typeface="Roboto"/>
                <a:cs typeface="Roboto"/>
                <a:sym typeface="Roboto"/>
              </a:rPr>
              <a:t>In order to mitigate some of the risk associated with exposing your devices sensor data to the web, W3C has imposed some restrictions on accessing sensor data.</a:t>
            </a:r>
            <a:endParaRPr sz="135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350">
                <a:solidFill>
                  <a:srgbClr val="3A3A3A"/>
                </a:solidFill>
                <a:highlight>
                  <a:srgbClr val="FEFEFE"/>
                </a:highlight>
                <a:latin typeface="Roboto"/>
                <a:ea typeface="Roboto"/>
                <a:cs typeface="Roboto"/>
                <a:sym typeface="Roboto"/>
              </a:rPr>
              <a:t>Limitations include:</a:t>
            </a:r>
            <a:endParaRPr sz="1350">
              <a:solidFill>
                <a:srgbClr val="3A3A3A"/>
              </a:solidFill>
              <a:highlight>
                <a:srgbClr val="FEFEFE"/>
              </a:highlight>
              <a:latin typeface="Roboto"/>
              <a:ea typeface="Roboto"/>
              <a:cs typeface="Roboto"/>
              <a:sym typeface="Roboto"/>
            </a:endParaRPr>
          </a:p>
          <a:p>
            <a:pPr indent="-314325" lvl="0" marL="457200" rtl="0" algn="l">
              <a:lnSpc>
                <a:spcPct val="115000"/>
              </a:lnSpc>
              <a:spcBef>
                <a:spcPts val="1600"/>
              </a:spcBef>
              <a:spcAft>
                <a:spcPts val="0"/>
              </a:spcAft>
              <a:buClr>
                <a:srgbClr val="3A3A3A"/>
              </a:buClr>
              <a:buSzPts val="1350"/>
              <a:buFont typeface="Roboto"/>
              <a:buAutoNum type="arabicPeriod"/>
            </a:pPr>
            <a:r>
              <a:rPr lang="en" sz="1350">
                <a:solidFill>
                  <a:srgbClr val="3A3A3A"/>
                </a:solidFill>
                <a:highlight>
                  <a:srgbClr val="FEFEFE"/>
                </a:highlight>
                <a:latin typeface="Roboto"/>
                <a:ea typeface="Roboto"/>
                <a:cs typeface="Roboto"/>
                <a:sym typeface="Roboto"/>
              </a:rPr>
              <a:t>requiring a user to be in a secure context before providing sensor data,</a:t>
            </a:r>
            <a:endParaRPr sz="1350">
              <a:solidFill>
                <a:srgbClr val="3A3A3A"/>
              </a:solidFill>
              <a:highlight>
                <a:srgbClr val="FEFEFE"/>
              </a:highlight>
              <a:latin typeface="Roboto"/>
              <a:ea typeface="Roboto"/>
              <a:cs typeface="Roboto"/>
              <a:sym typeface="Roboto"/>
            </a:endParaRPr>
          </a:p>
          <a:p>
            <a:pPr indent="-314325" lvl="0" marL="457200" rtl="0" algn="l">
              <a:lnSpc>
                <a:spcPct val="115000"/>
              </a:lnSpc>
              <a:spcBef>
                <a:spcPts val="0"/>
              </a:spcBef>
              <a:spcAft>
                <a:spcPts val="0"/>
              </a:spcAft>
              <a:buClr>
                <a:srgbClr val="3A3A3A"/>
              </a:buClr>
              <a:buSzPts val="1350"/>
              <a:buFont typeface="Roboto"/>
              <a:buAutoNum type="arabicPeriod"/>
            </a:pPr>
            <a:r>
              <a:rPr lang="en" sz="1350">
                <a:solidFill>
                  <a:srgbClr val="3A3A3A"/>
                </a:solidFill>
                <a:highlight>
                  <a:srgbClr val="FEFEFE"/>
                </a:highlight>
                <a:latin typeface="Roboto"/>
                <a:ea typeface="Roboto"/>
                <a:cs typeface="Roboto"/>
                <a:sym typeface="Roboto"/>
              </a:rPr>
              <a:t>requiring user’s focus on the window currently requesting access to a Sensor, </a:t>
            </a:r>
            <a:endParaRPr sz="1350">
              <a:solidFill>
                <a:srgbClr val="3A3A3A"/>
              </a:solidFill>
              <a:highlight>
                <a:srgbClr val="FEFEFE"/>
              </a:highlight>
              <a:latin typeface="Roboto"/>
              <a:ea typeface="Roboto"/>
              <a:cs typeface="Roboto"/>
              <a:sym typeface="Roboto"/>
            </a:endParaRPr>
          </a:p>
          <a:p>
            <a:pPr indent="-314325" lvl="0" marL="457200" rtl="0" algn="l">
              <a:lnSpc>
                <a:spcPct val="115000"/>
              </a:lnSpc>
              <a:spcBef>
                <a:spcPts val="0"/>
              </a:spcBef>
              <a:spcAft>
                <a:spcPts val="0"/>
              </a:spcAft>
              <a:buClr>
                <a:srgbClr val="3A3A3A"/>
              </a:buClr>
              <a:buSzPts val="1350"/>
              <a:buFont typeface="Roboto"/>
              <a:buAutoNum type="arabicPeriod"/>
            </a:pPr>
            <a:r>
              <a:rPr lang="en" sz="1350">
                <a:solidFill>
                  <a:srgbClr val="3A3A3A"/>
                </a:solidFill>
                <a:highlight>
                  <a:srgbClr val="FEFEFE"/>
                </a:highlight>
                <a:latin typeface="Roboto"/>
                <a:ea typeface="Roboto"/>
                <a:cs typeface="Roboto"/>
                <a:sym typeface="Roboto"/>
              </a:rPr>
              <a:t>additional permissions may be required when accessing sensor data.</a:t>
            </a:r>
            <a:endParaRPr sz="135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350">
                <a:solidFill>
                  <a:srgbClr val="3A3A3A"/>
                </a:solidFill>
                <a:highlight>
                  <a:srgbClr val="FEFEFE"/>
                </a:highlight>
                <a:latin typeface="Roboto"/>
                <a:ea typeface="Roboto"/>
                <a:cs typeface="Roboto"/>
                <a:sym typeface="Roboto"/>
              </a:rPr>
              <a:t>It's also worth noting that this API has some known inconsistencies in several browsers and on a number of operating systems. You may have already noticed this by comparing the demo on your phone to your neighbors’ demo.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350">
              <a:solidFill>
                <a:srgbClr val="3A3A3A"/>
              </a:solidFill>
              <a:highlight>
                <a:srgbClr val="FEFEFE"/>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8f0734c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8f0734c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A3A3A"/>
                </a:solidFill>
                <a:highlight>
                  <a:srgbClr val="FEFEFE"/>
                </a:highlight>
                <a:latin typeface="Roboto"/>
                <a:ea typeface="Roboto"/>
                <a:cs typeface="Roboto"/>
                <a:sym typeface="Roboto"/>
              </a:rPr>
              <a:t>In order to mitigate some of the risk associated with exposing your devices sensor data to the web, W3C has imposed some restrictions to the data’s usage.</a:t>
            </a:r>
            <a:endParaRPr sz="135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350">
                <a:solidFill>
                  <a:srgbClr val="3A3A3A"/>
                </a:solidFill>
                <a:highlight>
                  <a:srgbClr val="FEFEFE"/>
                </a:highlight>
                <a:latin typeface="Roboto"/>
                <a:ea typeface="Roboto"/>
                <a:cs typeface="Roboto"/>
                <a:sym typeface="Roboto"/>
              </a:rPr>
              <a:t>Limitations include requiring a user to be in a secure context before providing sensor data, requiring user’s focus on the window currently requesting access to a Sensor, additional permissions may be required when accessing sensor data.</a:t>
            </a:r>
            <a:endParaRPr sz="1350">
              <a:solidFill>
                <a:srgbClr val="3A3A3A"/>
              </a:solidFill>
              <a:highlight>
                <a:srgbClr val="FEFEFE"/>
              </a:highlight>
              <a:latin typeface="Roboto"/>
              <a:ea typeface="Roboto"/>
              <a:cs typeface="Roboto"/>
              <a:sym typeface="Roboto"/>
            </a:endParaRPr>
          </a:p>
          <a:p>
            <a:pPr indent="0" lvl="0" marL="0" rtl="0" algn="l">
              <a:lnSpc>
                <a:spcPct val="115000"/>
              </a:lnSpc>
              <a:spcBef>
                <a:spcPts val="1600"/>
              </a:spcBef>
              <a:spcAft>
                <a:spcPts val="0"/>
              </a:spcAft>
              <a:buNone/>
            </a:pPr>
            <a:r>
              <a:rPr lang="en" sz="1350">
                <a:solidFill>
                  <a:srgbClr val="3A3A3A"/>
                </a:solidFill>
                <a:highlight>
                  <a:srgbClr val="FEFEFE"/>
                </a:highlight>
                <a:latin typeface="Roboto"/>
                <a:ea typeface="Roboto"/>
                <a:cs typeface="Roboto"/>
                <a:sym typeface="Roboto"/>
              </a:rPr>
              <a:t>It's also worth noting that this API has some known inconsistencies in several browsers and on a number of operating systems.</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350">
              <a:solidFill>
                <a:srgbClr val="3A3A3A"/>
              </a:solidFill>
              <a:highlight>
                <a:srgbClr val="FEFEFE"/>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finitysymbol.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org/TR/generic-sensor/" TargetMode="External"/><Relationship Id="rId4" Type="http://schemas.openxmlformats.org/officeDocument/2006/relationships/hyperlink" Target="https://w3c.github.io/sensors/usecases" TargetMode="External"/><Relationship Id="rId5" Type="http://schemas.openxmlformats.org/officeDocument/2006/relationships/hyperlink" Target="https://rd.springer.com/article/10.1007/s10207-017-0369-x?wt_mc=Internal.Event.1.SEM.ArticleAuthorOnlineFirst" TargetMode="External"/><Relationship Id="rId6" Type="http://schemas.openxmlformats.org/officeDocument/2006/relationships/hyperlink" Target="https://modestduck.com/generic-sensor-ap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The Generic Sensor API:</a:t>
            </a:r>
            <a:endParaRPr b="1"/>
          </a:p>
          <a:p>
            <a:pPr indent="0" lvl="0" marL="0" rtl="0" algn="l">
              <a:spcBef>
                <a:spcPts val="0"/>
              </a:spcBef>
              <a:spcAft>
                <a:spcPts val="0"/>
              </a:spcAft>
              <a:buNone/>
            </a:pPr>
            <a:r>
              <a:rPr b="1" lang="en" sz="3400"/>
              <a:t>U</a:t>
            </a:r>
            <a:r>
              <a:rPr b="1" lang="en" sz="3400"/>
              <a:t>sing your environments as input</a:t>
            </a:r>
            <a:endParaRPr b="1" sz="3400"/>
          </a:p>
        </p:txBody>
      </p:sp>
      <p:sp>
        <p:nvSpPr>
          <p:cNvPr id="68" name="Google Shape;68;p13"/>
          <p:cNvSpPr txBox="1"/>
          <p:nvPr>
            <p:ph idx="1" type="subTitle"/>
          </p:nvPr>
        </p:nvSpPr>
        <p:spPr>
          <a:xfrm>
            <a:off x="390525" y="4045049"/>
            <a:ext cx="8222100" cy="7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Miguel Campos</a:t>
            </a:r>
            <a:r>
              <a:rPr b="1" lang="en"/>
              <a:t> — G2 Software Systems — https://ModestDuck.com/</a:t>
            </a:r>
            <a:endParaRPr b="1"/>
          </a:p>
          <a:p>
            <a:pPr indent="0" lvl="0" marL="0" rtl="0" algn="l">
              <a:spcBef>
                <a:spcPts val="0"/>
              </a:spcBef>
              <a:spcAft>
                <a:spcPts val="0"/>
              </a:spcAft>
              <a:buNone/>
            </a:pPr>
            <a:r>
              <a:rPr b="1" lang="en"/>
              <a:t>Demos: http://bit.ly/GS-API</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What Is It? </a:t>
            </a:r>
            <a:endParaRPr sz="4800"/>
          </a:p>
        </p:txBody>
      </p:sp>
      <p:sp>
        <p:nvSpPr>
          <p:cNvPr id="74" name="Google Shape;74;p14"/>
          <p:cNvSpPr txBox="1"/>
          <p:nvPr>
            <p:ph idx="1" type="body"/>
          </p:nvPr>
        </p:nvSpPr>
        <p:spPr>
          <a:xfrm>
            <a:off x="471900" y="1919075"/>
            <a:ext cx="4707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3A3A"/>
                </a:solidFill>
                <a:highlight>
                  <a:srgbClr val="FEFEFE"/>
                </a:highlight>
              </a:rPr>
              <a:t>The Generic Sensor API is built to promote consistency in exposing sensor data to the Web.</a:t>
            </a:r>
            <a:endParaRPr>
              <a:solidFill>
                <a:srgbClr val="3A3A3A"/>
              </a:solidFill>
              <a:highlight>
                <a:srgbClr val="FEFEFE"/>
              </a:highlight>
            </a:endParaRPr>
          </a:p>
          <a:p>
            <a:pPr indent="0" lvl="0" marL="0" rtl="0" algn="l">
              <a:spcBef>
                <a:spcPts val="1600"/>
              </a:spcBef>
              <a:spcAft>
                <a:spcPts val="0"/>
              </a:spcAft>
              <a:buNone/>
            </a:pPr>
            <a:r>
              <a:rPr lang="en">
                <a:solidFill>
                  <a:srgbClr val="3A3A3A"/>
                </a:solidFill>
                <a:highlight>
                  <a:srgbClr val="FEFEFE"/>
                </a:highlight>
              </a:rPr>
              <a:t>The API provides us with a consistent interface to access our devices’ sensors.</a:t>
            </a:r>
            <a:endParaRPr>
              <a:solidFill>
                <a:srgbClr val="3A3A3A"/>
              </a:solidFill>
              <a:highlight>
                <a:srgbClr val="FEFEFE"/>
              </a:highlight>
            </a:endParaRPr>
          </a:p>
          <a:p>
            <a:pPr indent="0" lvl="0" marL="0" rtl="0" algn="l">
              <a:spcBef>
                <a:spcPts val="1600"/>
              </a:spcBef>
              <a:spcAft>
                <a:spcPts val="1600"/>
              </a:spcAft>
              <a:buNone/>
            </a:pPr>
            <a:r>
              <a:rPr lang="en">
                <a:solidFill>
                  <a:srgbClr val="3A3A3A"/>
                </a:solidFill>
                <a:highlight>
                  <a:srgbClr val="FEFEFE"/>
                </a:highlight>
              </a:rPr>
              <a:t>This API is a W3C Working Draft, and is not 100% stable yet.</a:t>
            </a:r>
            <a:endParaRPr/>
          </a:p>
        </p:txBody>
      </p:sp>
      <p:sp>
        <p:nvSpPr>
          <p:cNvPr id="75" name="Google Shape;75;p14"/>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pic>
        <p:nvPicPr>
          <p:cNvPr id="76" name="Google Shape;76;p14"/>
          <p:cNvPicPr preferRelativeResize="0"/>
          <p:nvPr/>
        </p:nvPicPr>
        <p:blipFill>
          <a:blip r:embed="rId3">
            <a:alphaModFix/>
          </a:blip>
          <a:stretch>
            <a:fillRect/>
          </a:stretch>
        </p:blipFill>
        <p:spPr>
          <a:xfrm>
            <a:off x="5309365" y="1919075"/>
            <a:ext cx="3384636" cy="271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Popular Use Cases</a:t>
            </a:r>
            <a:endParaRPr sz="4800"/>
          </a:p>
        </p:txBody>
      </p:sp>
      <p:sp>
        <p:nvSpPr>
          <p:cNvPr id="82" name="Google Shape;82;p15"/>
          <p:cNvSpPr txBox="1"/>
          <p:nvPr>
            <p:ph idx="1" type="body"/>
          </p:nvPr>
        </p:nvSpPr>
        <p:spPr>
          <a:xfrm>
            <a:off x="471900" y="18003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Modern mobile devices, and web browsers implement several sensors:</a:t>
            </a:r>
            <a:endParaRPr/>
          </a:p>
        </p:txBody>
      </p:sp>
      <p:sp>
        <p:nvSpPr>
          <p:cNvPr id="83" name="Google Shape;83;p15"/>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graphicFrame>
        <p:nvGraphicFramePr>
          <p:cNvPr id="84" name="Google Shape;84;p15"/>
          <p:cNvGraphicFramePr/>
          <p:nvPr/>
        </p:nvGraphicFramePr>
        <p:xfrm>
          <a:off x="214988" y="2250100"/>
          <a:ext cx="3000000" cy="3000000"/>
        </p:xfrm>
        <a:graphic>
          <a:graphicData uri="http://schemas.openxmlformats.org/drawingml/2006/table">
            <a:tbl>
              <a:tblPr>
                <a:noFill/>
                <a:tableStyleId>{5875FD89-7228-4208-8D7D-DF9423B01F29}</a:tableStyleId>
              </a:tblPr>
              <a:tblGrid>
                <a:gridCol w="1751375"/>
                <a:gridCol w="3348000"/>
                <a:gridCol w="3636550"/>
              </a:tblGrid>
              <a:tr h="935250">
                <a:tc>
                  <a:txBody>
                    <a:bodyPr/>
                    <a:lstStyle/>
                    <a:p>
                      <a:pPr indent="0" lvl="0" marL="0" rtl="0" algn="l">
                        <a:spcBef>
                          <a:spcPts val="0"/>
                        </a:spcBef>
                        <a:spcAft>
                          <a:spcPts val="0"/>
                        </a:spcAft>
                        <a:buNone/>
                      </a:pPr>
                      <a:r>
                        <a:rPr lang="en" sz="1800"/>
                        <a:t>Environmental Sensors</a:t>
                      </a:r>
                      <a:endParaRPr sz="1800"/>
                    </a:p>
                  </a:txBody>
                  <a:tcPr marT="91425" marB="91425" marR="91425" marL="91425"/>
                </a:tc>
                <a:tc>
                  <a:txBody>
                    <a:bodyPr/>
                    <a:lstStyle/>
                    <a:p>
                      <a:pPr indent="0" lvl="0" marL="0" rtl="0" algn="ctr">
                        <a:spcBef>
                          <a:spcPts val="0"/>
                        </a:spcBef>
                        <a:spcAft>
                          <a:spcPts val="0"/>
                        </a:spcAft>
                        <a:buNone/>
                      </a:pPr>
                      <a:r>
                        <a:rPr lang="en" sz="1600"/>
                        <a:t> </a:t>
                      </a:r>
                      <a:r>
                        <a:rPr lang="en" sz="1600"/>
                        <a:t>Ambient Light</a:t>
                      </a:r>
                      <a:r>
                        <a:rPr lang="en" sz="1600"/>
                        <a:t> </a:t>
                      </a:r>
                      <a:r>
                        <a:rPr lang="en" sz="1600"/>
                        <a:t>Sensor, </a:t>
                      </a:r>
                      <a:endParaRPr sz="1600"/>
                    </a:p>
                    <a:p>
                      <a:pPr indent="0" lvl="0" marL="0" rtl="0" algn="ctr">
                        <a:spcBef>
                          <a:spcPts val="0"/>
                        </a:spcBef>
                        <a:spcAft>
                          <a:spcPts val="0"/>
                        </a:spcAft>
                        <a:buNone/>
                      </a:pPr>
                      <a:r>
                        <a:rPr lang="en" sz="1600"/>
                        <a:t>Proximity Sensor, Magnetometers</a:t>
                      </a:r>
                      <a:endParaRPr sz="1600"/>
                    </a:p>
                  </a:txBody>
                  <a:tcPr marT="91425" marB="91425" marR="91425" marL="91425"/>
                </a:tc>
                <a:tc>
                  <a:txBody>
                    <a:bodyPr/>
                    <a:lstStyle/>
                    <a:p>
                      <a:pPr indent="0" lvl="0" marL="0" rtl="0" algn="l">
                        <a:spcBef>
                          <a:spcPts val="0"/>
                        </a:spcBef>
                        <a:spcAft>
                          <a:spcPts val="0"/>
                        </a:spcAft>
                        <a:buNone/>
                      </a:pPr>
                      <a:r>
                        <a:rPr lang="en" sz="1600"/>
                        <a:t>Home Automation, Accessibility, Fitness Monitoring, Weather Monitoring </a:t>
                      </a:r>
                      <a:endParaRPr sz="1600"/>
                    </a:p>
                  </a:txBody>
                  <a:tcPr marT="91425" marB="91425" marR="91425" marL="91425"/>
                </a:tc>
              </a:tr>
              <a:tr h="685075">
                <a:tc>
                  <a:txBody>
                    <a:bodyPr/>
                    <a:lstStyle/>
                    <a:p>
                      <a:pPr indent="0" lvl="0" marL="0" rtl="0" algn="l">
                        <a:spcBef>
                          <a:spcPts val="0"/>
                        </a:spcBef>
                        <a:spcAft>
                          <a:spcPts val="0"/>
                        </a:spcAft>
                        <a:buNone/>
                      </a:pPr>
                      <a:r>
                        <a:rPr lang="en" sz="1800"/>
                        <a:t>Inertial Sensors</a:t>
                      </a:r>
                      <a:endParaRPr sz="1800"/>
                    </a:p>
                  </a:txBody>
                  <a:tcPr marT="91425" marB="91425" marR="91425" marL="91425"/>
                </a:tc>
                <a:tc>
                  <a:txBody>
                    <a:bodyPr/>
                    <a:lstStyle/>
                    <a:p>
                      <a:pPr indent="0" lvl="0" marL="0" rtl="0" algn="ctr">
                        <a:spcBef>
                          <a:spcPts val="0"/>
                        </a:spcBef>
                        <a:spcAft>
                          <a:spcPts val="0"/>
                        </a:spcAft>
                        <a:buNone/>
                      </a:pPr>
                      <a:r>
                        <a:rPr lang="en" sz="1600"/>
                        <a:t>Accelerometers, Gyroscopes</a:t>
                      </a:r>
                      <a:endParaRPr sz="1600"/>
                    </a:p>
                  </a:txBody>
                  <a:tcPr marT="91425" marB="91425" marR="91425" marL="91425"/>
                </a:tc>
                <a:tc>
                  <a:txBody>
                    <a:bodyPr/>
                    <a:lstStyle/>
                    <a:p>
                      <a:pPr indent="0" lvl="0" marL="0" rtl="0" algn="l">
                        <a:spcBef>
                          <a:spcPts val="0"/>
                        </a:spcBef>
                        <a:spcAft>
                          <a:spcPts val="0"/>
                        </a:spcAft>
                        <a:buNone/>
                      </a:pPr>
                      <a:r>
                        <a:rPr lang="en" sz="1600"/>
                        <a:t>Immersive Gaming, Indoor Navigation Systems, Activity Tracking, 3d Scanning</a:t>
                      </a:r>
                      <a:endParaRPr sz="1600"/>
                    </a:p>
                  </a:txBody>
                  <a:tcPr marT="91425" marB="91425" marR="91425" marL="91425"/>
                </a:tc>
              </a:tr>
              <a:tr h="821550">
                <a:tc>
                  <a:txBody>
                    <a:bodyPr/>
                    <a:lstStyle/>
                    <a:p>
                      <a:pPr indent="0" lvl="0" marL="0" rtl="0" algn="l">
                        <a:spcBef>
                          <a:spcPts val="0"/>
                        </a:spcBef>
                        <a:spcAft>
                          <a:spcPts val="0"/>
                        </a:spcAft>
                        <a:buNone/>
                      </a:pPr>
                      <a:r>
                        <a:rPr lang="en" sz="1800"/>
                        <a:t>Fusion Sensors</a:t>
                      </a:r>
                      <a:endParaRPr sz="1800"/>
                    </a:p>
                  </a:txBody>
                  <a:tcPr marT="91425" marB="91425" marR="91425" marL="91425"/>
                </a:tc>
                <a:tc>
                  <a:txBody>
                    <a:bodyPr/>
                    <a:lstStyle/>
                    <a:p>
                      <a:pPr indent="0" lvl="0" marL="0" rtl="0" algn="ctr">
                        <a:spcBef>
                          <a:spcPts val="0"/>
                        </a:spcBef>
                        <a:spcAft>
                          <a:spcPts val="0"/>
                        </a:spcAft>
                        <a:buNone/>
                      </a:pPr>
                      <a:r>
                        <a:rPr lang="en" sz="1600"/>
                        <a:t>Device </a:t>
                      </a:r>
                      <a:r>
                        <a:rPr lang="en" sz="1600"/>
                        <a:t>Orientation Sensors, Gravity Sensor, Linear Acceleration Sensor</a:t>
                      </a:r>
                      <a:endParaRPr sz="1600"/>
                    </a:p>
                  </a:txBody>
                  <a:tcPr marT="91425" marB="91425" marR="91425" marL="91425"/>
                </a:tc>
                <a:tc>
                  <a:txBody>
                    <a:bodyPr/>
                    <a:lstStyle/>
                    <a:p>
                      <a:pPr indent="0" lvl="0" marL="0" rtl="0" algn="ctr">
                        <a:lnSpc>
                          <a:spcPct val="130000"/>
                        </a:lnSpc>
                        <a:spcBef>
                          <a:spcPts val="0"/>
                        </a:spcBef>
                        <a:spcAft>
                          <a:spcPts val="0"/>
                        </a:spcAft>
                        <a:buNone/>
                      </a:pPr>
                      <a:r>
                        <a:rPr lang="en" sz="3000">
                          <a:highlight>
                            <a:srgbClr val="FFFFFF"/>
                          </a:highlight>
                          <a:uFill>
                            <a:noFill/>
                          </a:uFill>
                          <a:latin typeface="Roboto"/>
                          <a:ea typeface="Roboto"/>
                          <a:cs typeface="Roboto"/>
                          <a:sym typeface="Roboto"/>
                          <a:hlinkClick r:id="rId3"/>
                        </a:rPr>
                        <a:t>∞</a:t>
                      </a:r>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Implementation</a:t>
            </a:r>
            <a:endParaRPr sz="4800"/>
          </a:p>
        </p:txBody>
      </p:sp>
      <p:sp>
        <p:nvSpPr>
          <p:cNvPr id="90" name="Google Shape;90;p16"/>
          <p:cNvSpPr txBox="1"/>
          <p:nvPr>
            <p:ph idx="1" type="body"/>
          </p:nvPr>
        </p:nvSpPr>
        <p:spPr>
          <a:xfrm>
            <a:off x="471900" y="1907100"/>
            <a:ext cx="4100100" cy="272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Feature Detection</a:t>
            </a:r>
            <a:br>
              <a:rPr lang="en"/>
            </a:br>
            <a:endParaRPr/>
          </a:p>
          <a:p>
            <a:pPr indent="-342900" lvl="0" marL="457200" rtl="0" algn="l">
              <a:spcBef>
                <a:spcPts val="0"/>
              </a:spcBef>
              <a:spcAft>
                <a:spcPts val="0"/>
              </a:spcAft>
              <a:buSzPts val="1800"/>
              <a:buAutoNum type="arabicPeriod"/>
            </a:pPr>
            <a:r>
              <a:rPr lang="en"/>
              <a:t>Create the Sensor</a:t>
            </a:r>
            <a:br>
              <a:rPr lang="en"/>
            </a:br>
            <a:endParaRPr/>
          </a:p>
          <a:p>
            <a:pPr indent="-342900" lvl="0" marL="457200" rtl="0" algn="l">
              <a:spcBef>
                <a:spcPts val="0"/>
              </a:spcBef>
              <a:spcAft>
                <a:spcPts val="0"/>
              </a:spcAft>
              <a:buSzPts val="1800"/>
              <a:buAutoNum type="arabicPeriod"/>
            </a:pPr>
            <a:r>
              <a:rPr lang="en"/>
              <a:t>Start the Sensor.</a:t>
            </a:r>
            <a:br>
              <a:rPr lang="en"/>
            </a:br>
            <a:endParaRPr/>
          </a:p>
          <a:p>
            <a:pPr indent="-342900" lvl="0" marL="457200" rtl="0" algn="l">
              <a:spcBef>
                <a:spcPts val="0"/>
              </a:spcBef>
              <a:spcAft>
                <a:spcPts val="0"/>
              </a:spcAft>
              <a:buSzPts val="1800"/>
              <a:buAutoNum type="arabicPeriod"/>
            </a:pPr>
            <a:r>
              <a:rPr lang="en"/>
              <a:t>Subscribe to Events.</a:t>
            </a:r>
            <a:endParaRPr/>
          </a:p>
        </p:txBody>
      </p:sp>
      <p:sp>
        <p:nvSpPr>
          <p:cNvPr id="91" name="Google Shape;91;p16"/>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pic>
        <p:nvPicPr>
          <p:cNvPr id="92" name="Google Shape;92;p16"/>
          <p:cNvPicPr preferRelativeResize="0"/>
          <p:nvPr/>
        </p:nvPicPr>
        <p:blipFill>
          <a:blip r:embed="rId3">
            <a:alphaModFix/>
          </a:blip>
          <a:stretch>
            <a:fillRect/>
          </a:stretch>
        </p:blipFill>
        <p:spPr>
          <a:xfrm>
            <a:off x="4572000" y="1907100"/>
            <a:ext cx="4519875" cy="2722200"/>
          </a:xfrm>
          <a:prstGeom prst="rect">
            <a:avLst/>
          </a:prstGeom>
          <a:noFill/>
          <a:ln>
            <a:noFill/>
          </a:ln>
        </p:spPr>
      </p:pic>
      <p:cxnSp>
        <p:nvCxnSpPr>
          <p:cNvPr id="93" name="Google Shape;93;p16"/>
          <p:cNvCxnSpPr/>
          <p:nvPr/>
        </p:nvCxnSpPr>
        <p:spPr>
          <a:xfrm flipH="1" rot="10800000">
            <a:off x="2848700" y="2057300"/>
            <a:ext cx="1688100" cy="105600"/>
          </a:xfrm>
          <a:prstGeom prst="straightConnector1">
            <a:avLst/>
          </a:prstGeom>
          <a:noFill/>
          <a:ln cap="flat" cmpd="sng" w="38100">
            <a:solidFill>
              <a:schemeClr val="dk2"/>
            </a:solidFill>
            <a:prstDash val="solid"/>
            <a:round/>
            <a:headEnd len="med" w="med" type="none"/>
            <a:tailEnd len="med" w="med" type="triangle"/>
          </a:ln>
        </p:spPr>
      </p:cxnSp>
      <p:cxnSp>
        <p:nvCxnSpPr>
          <p:cNvPr id="94" name="Google Shape;94;p16"/>
          <p:cNvCxnSpPr/>
          <p:nvPr/>
        </p:nvCxnSpPr>
        <p:spPr>
          <a:xfrm flipH="1" rot="10800000">
            <a:off x="2848700" y="2334275"/>
            <a:ext cx="1754100" cy="448500"/>
          </a:xfrm>
          <a:prstGeom prst="straightConnector1">
            <a:avLst/>
          </a:prstGeom>
          <a:noFill/>
          <a:ln cap="flat" cmpd="sng" w="38100">
            <a:solidFill>
              <a:schemeClr val="dk2"/>
            </a:solidFill>
            <a:prstDash val="solid"/>
            <a:round/>
            <a:headEnd len="med" w="med" type="none"/>
            <a:tailEnd len="med" w="med" type="triangle"/>
          </a:ln>
        </p:spPr>
      </p:cxnSp>
      <p:cxnSp>
        <p:nvCxnSpPr>
          <p:cNvPr id="95" name="Google Shape;95;p16"/>
          <p:cNvCxnSpPr/>
          <p:nvPr/>
        </p:nvCxnSpPr>
        <p:spPr>
          <a:xfrm flipH="1" rot="10800000">
            <a:off x="2756400" y="2624400"/>
            <a:ext cx="1833300" cy="817800"/>
          </a:xfrm>
          <a:prstGeom prst="straightConnector1">
            <a:avLst/>
          </a:prstGeom>
          <a:noFill/>
          <a:ln cap="flat" cmpd="sng" w="38100">
            <a:solidFill>
              <a:schemeClr val="dk2"/>
            </a:solidFill>
            <a:prstDash val="solid"/>
            <a:round/>
            <a:headEnd len="med" w="med" type="none"/>
            <a:tailEnd len="med" w="med" type="triangle"/>
          </a:ln>
        </p:spPr>
      </p:cxnSp>
      <p:cxnSp>
        <p:nvCxnSpPr>
          <p:cNvPr id="96" name="Google Shape;96;p16"/>
          <p:cNvCxnSpPr>
            <a:endCxn id="92" idx="1"/>
          </p:cNvCxnSpPr>
          <p:nvPr/>
        </p:nvCxnSpPr>
        <p:spPr>
          <a:xfrm flipH="1" rot="10800000">
            <a:off x="3138900" y="3268200"/>
            <a:ext cx="1433100" cy="793800"/>
          </a:xfrm>
          <a:prstGeom prst="straightConnector1">
            <a:avLst/>
          </a:prstGeom>
          <a:noFill/>
          <a:ln cap="flat" cmpd="sng" w="38100">
            <a:solidFill>
              <a:schemeClr val="dk2"/>
            </a:solidFill>
            <a:prstDash val="solid"/>
            <a:round/>
            <a:headEnd len="med" w="med" type="none"/>
            <a:tailEnd len="med" w="med" type="triangle"/>
          </a:ln>
        </p:spPr>
      </p:cxnSp>
      <p:cxnSp>
        <p:nvCxnSpPr>
          <p:cNvPr id="97" name="Google Shape;97;p16"/>
          <p:cNvCxnSpPr/>
          <p:nvPr/>
        </p:nvCxnSpPr>
        <p:spPr>
          <a:xfrm>
            <a:off x="3112475" y="4088425"/>
            <a:ext cx="1503600" cy="105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1" name="Shape 101"/>
        <p:cNvGrpSpPr/>
        <p:nvPr/>
      </p:nvGrpSpPr>
      <p:grpSpPr>
        <a:xfrm>
          <a:off x="0" y="0"/>
          <a:ext cx="0" cy="0"/>
          <a:chOff x="0" y="0"/>
          <a:chExt cx="0" cy="0"/>
        </a:xfrm>
      </p:grpSpPr>
      <p:sp>
        <p:nvSpPr>
          <p:cNvPr id="102" name="Google Shape;10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Security Risks</a:t>
            </a:r>
            <a:endParaRPr sz="4800"/>
          </a:p>
        </p:txBody>
      </p:sp>
      <p:sp>
        <p:nvSpPr>
          <p:cNvPr id="103" name="Google Shape;10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Location Tracking</a:t>
            </a:r>
            <a:r>
              <a:rPr lang="en" sz="2400"/>
              <a:t> (Accelerometer, Magnetometer, </a:t>
            </a:r>
            <a:r>
              <a:rPr lang="en" sz="2400"/>
              <a:t>Ambient Light Detector</a:t>
            </a:r>
            <a:r>
              <a:rPr lang="en" sz="2400"/>
              <a:t>)</a:t>
            </a:r>
            <a:endParaRPr sz="2400"/>
          </a:p>
          <a:p>
            <a:pPr indent="0" lvl="0" marL="0" rtl="0" algn="l">
              <a:spcBef>
                <a:spcPts val="1600"/>
              </a:spcBef>
              <a:spcAft>
                <a:spcPts val="0"/>
              </a:spcAft>
              <a:buNone/>
            </a:pPr>
            <a:r>
              <a:rPr b="1" lang="en" sz="2400"/>
              <a:t>Key Stroke Monitoring</a:t>
            </a:r>
            <a:r>
              <a:rPr lang="en" sz="2400"/>
              <a:t> (Gyroscope, Accelerometer)</a:t>
            </a:r>
            <a:endParaRPr sz="2400"/>
          </a:p>
          <a:p>
            <a:pPr indent="-381000" lvl="0" marL="457200" rtl="0" algn="l">
              <a:spcBef>
                <a:spcPts val="0"/>
              </a:spcBef>
              <a:spcAft>
                <a:spcPts val="0"/>
              </a:spcAft>
              <a:buSzPts val="2400"/>
              <a:buChar char="-"/>
            </a:pPr>
            <a:r>
              <a:rPr lang="en" sz="2400"/>
              <a:t>PINLogger.js</a:t>
            </a:r>
            <a:endParaRPr sz="2400"/>
          </a:p>
          <a:p>
            <a:pPr indent="0" lvl="0" marL="0" rtl="0" algn="l">
              <a:spcBef>
                <a:spcPts val="1600"/>
              </a:spcBef>
              <a:spcAft>
                <a:spcPts val="0"/>
              </a:spcAft>
              <a:buNone/>
            </a:pPr>
            <a:r>
              <a:rPr b="1" lang="en" sz="2400"/>
              <a:t>Device Finger-Printing</a:t>
            </a:r>
            <a:r>
              <a:rPr lang="en" sz="2400"/>
              <a:t> (Multiple Sensors). </a:t>
            </a:r>
            <a:endParaRPr sz="2400"/>
          </a:p>
          <a:p>
            <a:pPr indent="0" lvl="0" marL="0" rtl="0" algn="l">
              <a:spcBef>
                <a:spcPts val="1600"/>
              </a:spcBef>
              <a:spcAft>
                <a:spcPts val="1600"/>
              </a:spcAft>
              <a:buNone/>
            </a:pPr>
            <a:r>
              <a:t/>
            </a:r>
            <a:endParaRPr sz="2400"/>
          </a:p>
        </p:txBody>
      </p:sp>
      <p:sp>
        <p:nvSpPr>
          <p:cNvPr id="104" name="Google Shape;104;p17"/>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471900" y="335625"/>
            <a:ext cx="8591700" cy="117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Inconsistencies &amp; </a:t>
            </a:r>
            <a:r>
              <a:rPr lang="en" sz="4200"/>
              <a:t>Limitations</a:t>
            </a:r>
            <a:endParaRPr sz="4200"/>
          </a:p>
        </p:txBody>
      </p:sp>
      <p:sp>
        <p:nvSpPr>
          <p:cNvPr id="110" name="Google Shape;110;p18"/>
          <p:cNvSpPr txBox="1"/>
          <p:nvPr>
            <p:ph idx="1" type="body"/>
          </p:nvPr>
        </p:nvSpPr>
        <p:spPr>
          <a:xfrm>
            <a:off x="471900" y="1919075"/>
            <a:ext cx="8222100" cy="29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3A3A"/>
                </a:solidFill>
                <a:highlight>
                  <a:srgbClr val="FEFEFE"/>
                </a:highlight>
              </a:rPr>
              <a:t>Browser Limitations:</a:t>
            </a:r>
            <a:endParaRPr>
              <a:solidFill>
                <a:srgbClr val="3A3A3A"/>
              </a:solidFill>
              <a:highlight>
                <a:srgbClr val="FEFEFE"/>
              </a:highlight>
            </a:endParaRPr>
          </a:p>
          <a:p>
            <a:pPr indent="-342900" lvl="0" marL="457200" rtl="0" algn="l">
              <a:spcBef>
                <a:spcPts val="0"/>
              </a:spcBef>
              <a:spcAft>
                <a:spcPts val="0"/>
              </a:spcAft>
              <a:buClr>
                <a:srgbClr val="3A3A3A"/>
              </a:buClr>
              <a:buSzPts val="1800"/>
              <a:buChar char="-"/>
            </a:pPr>
            <a:r>
              <a:rPr lang="en">
                <a:solidFill>
                  <a:srgbClr val="3A3A3A"/>
                </a:solidFill>
                <a:highlight>
                  <a:srgbClr val="FEFEFE"/>
                </a:highlight>
              </a:rPr>
              <a:t>Requires Secure Context (https://)</a:t>
            </a:r>
            <a:endParaRPr>
              <a:solidFill>
                <a:srgbClr val="3A3A3A"/>
              </a:solidFill>
              <a:highlight>
                <a:srgbClr val="FEFEFE"/>
              </a:highlight>
            </a:endParaRPr>
          </a:p>
          <a:p>
            <a:pPr indent="-342900" lvl="0" marL="457200" rtl="0" algn="l">
              <a:spcBef>
                <a:spcPts val="0"/>
              </a:spcBef>
              <a:spcAft>
                <a:spcPts val="0"/>
              </a:spcAft>
              <a:buClr>
                <a:srgbClr val="3A3A3A"/>
              </a:buClr>
              <a:buSzPts val="1800"/>
              <a:buChar char="-"/>
            </a:pPr>
            <a:r>
              <a:rPr lang="en">
                <a:solidFill>
                  <a:srgbClr val="3A3A3A"/>
                </a:solidFill>
                <a:highlight>
                  <a:srgbClr val="FEFEFE"/>
                </a:highlight>
              </a:rPr>
              <a:t>Requires focus on element or page using sensor readings.</a:t>
            </a:r>
            <a:endParaRPr>
              <a:solidFill>
                <a:srgbClr val="3A3A3A"/>
              </a:solidFill>
              <a:highlight>
                <a:srgbClr val="FEFEFE"/>
              </a:highlight>
            </a:endParaRPr>
          </a:p>
          <a:p>
            <a:pPr indent="-342900" lvl="0" marL="457200" rtl="0" algn="l">
              <a:spcBef>
                <a:spcPts val="0"/>
              </a:spcBef>
              <a:spcAft>
                <a:spcPts val="0"/>
              </a:spcAft>
              <a:buClr>
                <a:srgbClr val="3A3A3A"/>
              </a:buClr>
              <a:buSzPts val="1800"/>
              <a:buChar char="-"/>
            </a:pPr>
            <a:r>
              <a:rPr lang="en">
                <a:solidFill>
                  <a:srgbClr val="3A3A3A"/>
                </a:solidFill>
                <a:highlight>
                  <a:srgbClr val="FEFEFE"/>
                </a:highlight>
              </a:rPr>
              <a:t>Not all browsers implement (Opera)</a:t>
            </a:r>
            <a:endParaRPr>
              <a:solidFill>
                <a:srgbClr val="3A3A3A"/>
              </a:solidFill>
              <a:highlight>
                <a:srgbClr val="FEFEFE"/>
              </a:highlight>
            </a:endParaRPr>
          </a:p>
          <a:p>
            <a:pPr indent="0" lvl="0" marL="0" rtl="0" algn="l">
              <a:spcBef>
                <a:spcPts val="1600"/>
              </a:spcBef>
              <a:spcAft>
                <a:spcPts val="0"/>
              </a:spcAft>
              <a:buNone/>
            </a:pPr>
            <a:r>
              <a:rPr lang="en">
                <a:solidFill>
                  <a:srgbClr val="3A3A3A"/>
                </a:solidFill>
                <a:highlight>
                  <a:srgbClr val="FEFEFE"/>
                </a:highlight>
              </a:rPr>
              <a:t>Hardware/O.S. Inconsistencies: </a:t>
            </a:r>
            <a:endParaRPr>
              <a:solidFill>
                <a:srgbClr val="3A3A3A"/>
              </a:solidFill>
              <a:highlight>
                <a:srgbClr val="FEFEFE"/>
              </a:highlight>
            </a:endParaRPr>
          </a:p>
          <a:p>
            <a:pPr indent="-342900" lvl="0" marL="457200" rtl="0" algn="l">
              <a:spcBef>
                <a:spcPts val="0"/>
              </a:spcBef>
              <a:spcAft>
                <a:spcPts val="0"/>
              </a:spcAft>
              <a:buClr>
                <a:srgbClr val="3A3A3A"/>
              </a:buClr>
              <a:buSzPts val="1800"/>
              <a:buChar char="-"/>
            </a:pPr>
            <a:r>
              <a:rPr lang="en">
                <a:solidFill>
                  <a:srgbClr val="3A3A3A"/>
                </a:solidFill>
                <a:highlight>
                  <a:srgbClr val="FEFEFE"/>
                </a:highlight>
              </a:rPr>
              <a:t>Default Orientation may be different</a:t>
            </a:r>
            <a:r>
              <a:rPr lang="en">
                <a:solidFill>
                  <a:srgbClr val="3A3A3A"/>
                </a:solidFill>
                <a:highlight>
                  <a:srgbClr val="FEFEFE"/>
                </a:highlight>
              </a:rPr>
              <a:t> </a:t>
            </a:r>
            <a:r>
              <a:rPr lang="en">
                <a:solidFill>
                  <a:srgbClr val="3A3A3A"/>
                </a:solidFill>
                <a:highlight>
                  <a:srgbClr val="FEFEFE"/>
                </a:highlight>
              </a:rPr>
              <a:t>on some iPhones.</a:t>
            </a:r>
            <a:endParaRPr>
              <a:solidFill>
                <a:srgbClr val="3A3A3A"/>
              </a:solidFill>
              <a:highlight>
                <a:srgbClr val="FEFEFE"/>
              </a:highlight>
            </a:endParaRPr>
          </a:p>
        </p:txBody>
      </p:sp>
      <p:sp>
        <p:nvSpPr>
          <p:cNvPr id="111" name="Google Shape;111;p18"/>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15" name="Shape 115"/>
        <p:cNvGrpSpPr/>
        <p:nvPr/>
      </p:nvGrpSpPr>
      <p:grpSpPr>
        <a:xfrm>
          <a:off x="0" y="0"/>
          <a:ext cx="0" cy="0"/>
          <a:chOff x="0" y="0"/>
          <a:chExt cx="0" cy="0"/>
        </a:xfrm>
      </p:grpSpPr>
      <p:sp>
        <p:nvSpPr>
          <p:cNvPr id="116" name="Google Shape;116;p19"/>
          <p:cNvSpPr txBox="1"/>
          <p:nvPr>
            <p:ph type="title"/>
          </p:nvPr>
        </p:nvSpPr>
        <p:spPr>
          <a:xfrm>
            <a:off x="471900" y="335625"/>
            <a:ext cx="8591700" cy="117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Sources:</a:t>
            </a:r>
            <a:endParaRPr sz="4200"/>
          </a:p>
        </p:txBody>
      </p:sp>
      <p:sp>
        <p:nvSpPr>
          <p:cNvPr id="117" name="Google Shape;117;p19"/>
          <p:cNvSpPr txBox="1"/>
          <p:nvPr>
            <p:ph idx="1" type="body"/>
          </p:nvPr>
        </p:nvSpPr>
        <p:spPr>
          <a:xfrm>
            <a:off x="471900" y="1919075"/>
            <a:ext cx="8222100" cy="29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FEFEFE"/>
                </a:highlight>
              </a:rPr>
              <a:t>W3C's Generic Sensor API:  </a:t>
            </a:r>
            <a:r>
              <a:rPr lang="en" u="sng">
                <a:solidFill>
                  <a:srgbClr val="000000"/>
                </a:solidFill>
                <a:highlight>
                  <a:srgbClr val="FEFEFE"/>
                </a:highlight>
                <a:hlinkClick r:id="rId3"/>
              </a:rPr>
              <a:t>https://www.w3.org/TR/generic-sensor/</a:t>
            </a:r>
            <a:endParaRPr>
              <a:solidFill>
                <a:srgbClr val="000000"/>
              </a:solidFill>
              <a:highlight>
                <a:srgbClr val="FEFEFE"/>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EFEFE"/>
                </a:highlight>
              </a:rPr>
              <a:t>W3C's Generic Sensor Use Cases: </a:t>
            </a:r>
            <a:r>
              <a:rPr lang="en" u="sng">
                <a:solidFill>
                  <a:srgbClr val="000000"/>
                </a:solidFill>
                <a:highlight>
                  <a:srgbClr val="FEFEFE"/>
                </a:highlight>
                <a:hlinkClick r:id="rId4"/>
              </a:rPr>
              <a:t>https://w3c.github.io/sensors/usecases</a:t>
            </a:r>
            <a:br>
              <a:rPr lang="en">
                <a:solidFill>
                  <a:srgbClr val="000000"/>
                </a:solidFill>
                <a:highlight>
                  <a:srgbClr val="FEFEFE"/>
                </a:highlight>
              </a:rPr>
            </a:br>
            <a:r>
              <a:rPr lang="en">
                <a:solidFill>
                  <a:srgbClr val="000000"/>
                </a:solidFill>
                <a:highlight>
                  <a:srgbClr val="FEFEFE"/>
                </a:highlight>
              </a:rPr>
              <a:t>Stealing PINs via mobile sensors: (PINLogger.js) </a:t>
            </a:r>
            <a:r>
              <a:rPr lang="en" u="sng">
                <a:solidFill>
                  <a:srgbClr val="000000"/>
                </a:solidFill>
                <a:highlight>
                  <a:srgbClr val="FEFEFE"/>
                </a:highlight>
                <a:hlinkClick r:id="rId5"/>
              </a:rPr>
              <a:t>https://rd.springer.com/article/10.1007/s10207-017-0369-x?wt_mc=Internal.Event.1.SEM.ArticleAuthorOnlineFirst</a:t>
            </a:r>
            <a:endParaRPr>
              <a:solidFill>
                <a:srgbClr val="000000"/>
              </a:solidFill>
              <a:highlight>
                <a:srgbClr val="FEFEFE"/>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EFEFE"/>
                </a:highlight>
              </a:rPr>
              <a:t>Additional Readings &amp; Examples: </a:t>
            </a:r>
            <a:r>
              <a:rPr lang="en" u="sng">
                <a:solidFill>
                  <a:srgbClr val="000000"/>
                </a:solidFill>
                <a:highlight>
                  <a:srgbClr val="FEFEFE"/>
                </a:highlight>
                <a:hlinkClick r:id="rId6"/>
              </a:rPr>
              <a:t>https://modestduck.com/generic-sensor-api/</a:t>
            </a:r>
            <a:endParaRPr>
              <a:solidFill>
                <a:srgbClr val="000000"/>
              </a:solidFill>
              <a:highlight>
                <a:srgbClr val="FEFEFE"/>
              </a:highlight>
            </a:endParaRPr>
          </a:p>
        </p:txBody>
      </p:sp>
      <p:sp>
        <p:nvSpPr>
          <p:cNvPr id="118" name="Google Shape;118;p19"/>
          <p:cNvSpPr txBox="1"/>
          <p:nvPr/>
        </p:nvSpPr>
        <p:spPr>
          <a:xfrm>
            <a:off x="5662800" y="94750"/>
            <a:ext cx="3031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Demos: http://bit.ly/GS-API</a:t>
            </a:r>
            <a:endParaRPr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