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rimo" panose="020B0604020202020204" charset="0"/>
      <p:regular r:id="rId10"/>
    </p:embeddedFont>
    <p:embeddedFont>
      <p:font typeface="Bobby Jones" panose="020B0604020202020204" charset="0"/>
      <p:regular r:id="rId11"/>
    </p:embeddedFont>
    <p:embeddedFont>
      <p:font typeface="Canva Sans" panose="020B0604020202020204" charset="0"/>
      <p:regular r:id="rId12"/>
    </p:embeddedFont>
    <p:embeddedFont>
      <p:font typeface="DM Sans Bold" panose="020B0604020202020204" charset="0"/>
      <p:regular r:id="rId13"/>
    </p:embeddedFont>
    <p:embeddedFont>
      <p:font typeface="Nour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/>
          </a:p>
          <a:p>
            <a:r>
              <a:rPr lang="en-US"/>
              <a:t>note:  project overview can be two slides</a:t>
            </a:r>
          </a:p>
          <a:p>
            <a:r>
              <a:rPr lang="en-US"/>
              <a:t>#2 will include functions and how they are imported </a:t>
            </a:r>
          </a:p>
          <a:p>
            <a:endParaRPr lang="en-US"/>
          </a:p>
          <a:p>
            <a:r>
              <a:rPr lang="en-US"/>
              <a:t>#3 How are they addeD?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this can be two slides: </a:t>
            </a:r>
          </a:p>
          <a:p>
            <a:r>
              <a:rPr lang="en-US"/>
              <a:t>here we are to describe the solution to our problem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this can be two slides: </a:t>
            </a:r>
          </a:p>
          <a:p>
            <a:r>
              <a:rPr lang="en-US"/>
              <a:t>here we are to describe the solution to our problem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#this can also be 2 slides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insert link to final project </a:t>
            </a:r>
          </a:p>
          <a:p>
            <a:endParaRPr lang="en-US"/>
          </a:p>
          <a:p>
            <a:r>
              <a:rPr lang="en-US"/>
              <a:t>p.s: not adding the last slide - project name etc is on the title page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insert link to final project </a:t>
            </a:r>
          </a:p>
          <a:p>
            <a:endParaRPr lang="en-US"/>
          </a:p>
          <a:p>
            <a:r>
              <a:rPr lang="en-US"/>
              <a:t>p.s: not adding the last slide - project name etc is on the title page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7.sv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8500" y="436903"/>
            <a:ext cx="17311001" cy="9413194"/>
            <a:chOff x="0" y="0"/>
            <a:chExt cx="4559276" cy="24791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59276" cy="2479195"/>
            </a:xfrm>
            <a:custGeom>
              <a:avLst/>
              <a:gdLst/>
              <a:ahLst/>
              <a:cxnLst/>
              <a:rect l="l" t="t" r="r" b="b"/>
              <a:pathLst>
                <a:path w="4559276" h="2479195">
                  <a:moveTo>
                    <a:pt x="0" y="0"/>
                  </a:moveTo>
                  <a:lnTo>
                    <a:pt x="4559276" y="0"/>
                  </a:lnTo>
                  <a:lnTo>
                    <a:pt x="4559276" y="2479195"/>
                  </a:lnTo>
                  <a:lnTo>
                    <a:pt x="0" y="2479195"/>
                  </a:lnTo>
                  <a:close/>
                </a:path>
              </a:pathLst>
            </a:custGeom>
            <a:solidFill>
              <a:srgbClr val="E87370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4559276" cy="24887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919"/>
                </a:lnSpc>
              </a:pPr>
              <a:r>
                <a:rPr lang="en-US" sz="4099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A MURDER MYSTERY</a:t>
              </a:r>
            </a:p>
            <a:p>
              <a:pPr algn="ctr">
                <a:lnSpc>
                  <a:spcPts val="4919"/>
                </a:lnSpc>
              </a:pPr>
              <a:r>
                <a:rPr lang="en-US" sz="4099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inspired by Cluedo</a:t>
              </a:r>
            </a:p>
          </p:txBody>
        </p:sp>
      </p:grpSp>
      <p:sp>
        <p:nvSpPr>
          <p:cNvPr id="5" name="Freeform 5"/>
          <p:cNvSpPr/>
          <p:nvPr/>
        </p:nvSpPr>
        <p:spPr>
          <a:xfrm rot="-5400000">
            <a:off x="10480742" y="2531339"/>
            <a:ext cx="9413194" cy="5224323"/>
          </a:xfrm>
          <a:custGeom>
            <a:avLst/>
            <a:gdLst/>
            <a:ahLst/>
            <a:cxnLst/>
            <a:rect l="l" t="t" r="r" b="b"/>
            <a:pathLst>
              <a:path w="9413194" h="5224323">
                <a:moveTo>
                  <a:pt x="0" y="0"/>
                </a:moveTo>
                <a:lnTo>
                  <a:pt x="9413194" y="0"/>
                </a:lnTo>
                <a:lnTo>
                  <a:pt x="9413194" y="5224322"/>
                </a:lnTo>
                <a:lnTo>
                  <a:pt x="0" y="5224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6" name="Freeform 6"/>
          <p:cNvSpPr/>
          <p:nvPr/>
        </p:nvSpPr>
        <p:spPr>
          <a:xfrm flipH="1">
            <a:off x="13682889" y="1028700"/>
            <a:ext cx="3720465" cy="8229600"/>
          </a:xfrm>
          <a:custGeom>
            <a:avLst/>
            <a:gdLst/>
            <a:ahLst/>
            <a:cxnLst/>
            <a:rect l="l" t="t" r="r" b="b"/>
            <a:pathLst>
              <a:path w="3720465" h="8229600">
                <a:moveTo>
                  <a:pt x="3720465" y="0"/>
                </a:moveTo>
                <a:lnTo>
                  <a:pt x="0" y="0"/>
                </a:lnTo>
                <a:lnTo>
                  <a:pt x="0" y="8229600"/>
                </a:lnTo>
                <a:lnTo>
                  <a:pt x="3720465" y="8229600"/>
                </a:lnTo>
                <a:lnTo>
                  <a:pt x="3720465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7" name="Freeform 7"/>
          <p:cNvSpPr/>
          <p:nvPr/>
        </p:nvSpPr>
        <p:spPr>
          <a:xfrm>
            <a:off x="10681575" y="6223448"/>
            <a:ext cx="1893602" cy="3260148"/>
          </a:xfrm>
          <a:custGeom>
            <a:avLst/>
            <a:gdLst/>
            <a:ahLst/>
            <a:cxnLst/>
            <a:rect l="l" t="t" r="r" b="b"/>
            <a:pathLst>
              <a:path w="1893602" h="3260148">
                <a:moveTo>
                  <a:pt x="0" y="0"/>
                </a:moveTo>
                <a:lnTo>
                  <a:pt x="1893603" y="0"/>
                </a:lnTo>
                <a:lnTo>
                  <a:pt x="1893603" y="3260148"/>
                </a:lnTo>
                <a:lnTo>
                  <a:pt x="0" y="32601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8" name="TextBox 8"/>
          <p:cNvSpPr txBox="1"/>
          <p:nvPr/>
        </p:nvSpPr>
        <p:spPr>
          <a:xfrm>
            <a:off x="1309637" y="2321815"/>
            <a:ext cx="10199326" cy="1478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52"/>
              </a:lnSpc>
            </a:pPr>
            <a:r>
              <a:rPr lang="en-US" sz="11454">
                <a:solidFill>
                  <a:srgbClr val="1D1D1D"/>
                </a:solidFill>
                <a:latin typeface="Bobby Jones"/>
                <a:ea typeface="Bobby Jones"/>
                <a:cs typeface="Bobby Jones"/>
                <a:sym typeface="Bobby Jones"/>
              </a:rPr>
              <a:t>Detective game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53884" y="7287011"/>
            <a:ext cx="8749332" cy="331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16"/>
              </a:lnSpc>
            </a:pPr>
            <a:r>
              <a:rPr lang="en-US" sz="1940">
                <a:solidFill>
                  <a:srgbClr val="1D1D1D"/>
                </a:solidFill>
                <a:latin typeface="Bobby Jones"/>
                <a:ea typeface="Bobby Jones"/>
                <a:cs typeface="Bobby Jones"/>
                <a:sym typeface="Bobby Jones"/>
              </a:rPr>
              <a:t>Charlotte Guedj, Rubén, Guilherme Granja, Oeendrila L.Gerold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8500" y="436903"/>
            <a:ext cx="17311001" cy="9413194"/>
            <a:chOff x="0" y="0"/>
            <a:chExt cx="23081335" cy="12550926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3081335" cy="12550926"/>
              <a:chOff x="0" y="0"/>
              <a:chExt cx="4559276" cy="2479195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559276" cy="2479195"/>
              </a:xfrm>
              <a:custGeom>
                <a:avLst/>
                <a:gdLst/>
                <a:ahLst/>
                <a:cxnLst/>
                <a:rect l="l" t="t" r="r" b="b"/>
                <a:pathLst>
                  <a:path w="4559276" h="2479195">
                    <a:moveTo>
                      <a:pt x="0" y="0"/>
                    </a:moveTo>
                    <a:lnTo>
                      <a:pt x="4559276" y="0"/>
                    </a:lnTo>
                    <a:lnTo>
                      <a:pt x="4559276" y="2479195"/>
                    </a:lnTo>
                    <a:lnTo>
                      <a:pt x="0" y="2479195"/>
                    </a:lnTo>
                    <a:close/>
                  </a:path>
                </a:pathLst>
              </a:custGeom>
              <a:solidFill>
                <a:srgbClr val="E1525F"/>
              </a:solidFill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559276" cy="251729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9"/>
                  </a:lnSpc>
                </a:pPr>
                <a:endParaRPr/>
              </a:p>
            </p:txBody>
          </p:sp>
        </p:grpSp>
        <p:sp>
          <p:nvSpPr>
            <p:cNvPr id="6" name="Freeform 6"/>
            <p:cNvSpPr/>
            <p:nvPr/>
          </p:nvSpPr>
          <p:spPr>
            <a:xfrm rot="-10800000">
              <a:off x="0" y="0"/>
              <a:ext cx="12550926" cy="5729337"/>
            </a:xfrm>
            <a:custGeom>
              <a:avLst/>
              <a:gdLst/>
              <a:ahLst/>
              <a:cxnLst/>
              <a:rect l="l" t="t" r="r" b="b"/>
              <a:pathLst>
                <a:path w="12550926" h="5729337">
                  <a:moveTo>
                    <a:pt x="0" y="0"/>
                  </a:moveTo>
                  <a:lnTo>
                    <a:pt x="12550926" y="0"/>
                  </a:lnTo>
                  <a:lnTo>
                    <a:pt x="12550926" y="5729337"/>
                  </a:lnTo>
                  <a:lnTo>
                    <a:pt x="0" y="57293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b="-21580"/>
              </a:stretch>
            </a:blipFill>
          </p:spPr>
          <p:txBody>
            <a:bodyPr/>
            <a:lstStyle/>
            <a:p>
              <a:endParaRPr lang="pt-PT"/>
            </a:p>
          </p:txBody>
        </p:sp>
        <p:sp>
          <p:nvSpPr>
            <p:cNvPr id="7" name="Freeform 7"/>
            <p:cNvSpPr/>
            <p:nvPr/>
          </p:nvSpPr>
          <p:spPr>
            <a:xfrm rot="-10800000">
              <a:off x="10710226" y="0"/>
              <a:ext cx="12371108" cy="5698182"/>
            </a:xfrm>
            <a:custGeom>
              <a:avLst/>
              <a:gdLst/>
              <a:ahLst/>
              <a:cxnLst/>
              <a:rect l="l" t="t" r="r" b="b"/>
              <a:pathLst>
                <a:path w="12371108" h="5698182">
                  <a:moveTo>
                    <a:pt x="0" y="0"/>
                  </a:moveTo>
                  <a:lnTo>
                    <a:pt x="12371109" y="0"/>
                  </a:lnTo>
                  <a:lnTo>
                    <a:pt x="12371109" y="5698182"/>
                  </a:lnTo>
                  <a:lnTo>
                    <a:pt x="0" y="56981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1453" t="-546" b="-21698"/>
              </a:stretch>
            </a:blipFill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8" name="Freeform 8"/>
          <p:cNvSpPr/>
          <p:nvPr/>
        </p:nvSpPr>
        <p:spPr>
          <a:xfrm>
            <a:off x="10974487" y="436903"/>
            <a:ext cx="6825013" cy="7796090"/>
          </a:xfrm>
          <a:custGeom>
            <a:avLst/>
            <a:gdLst/>
            <a:ahLst/>
            <a:cxnLst/>
            <a:rect l="l" t="t" r="r" b="b"/>
            <a:pathLst>
              <a:path w="6825013" h="7796090">
                <a:moveTo>
                  <a:pt x="0" y="0"/>
                </a:moveTo>
                <a:lnTo>
                  <a:pt x="6825013" y="0"/>
                </a:lnTo>
                <a:lnTo>
                  <a:pt x="6825013" y="7796090"/>
                </a:lnTo>
                <a:lnTo>
                  <a:pt x="0" y="77960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1012"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9" name="TextBox 9"/>
          <p:cNvSpPr txBox="1"/>
          <p:nvPr/>
        </p:nvSpPr>
        <p:spPr>
          <a:xfrm>
            <a:off x="811452" y="1228725"/>
            <a:ext cx="16447848" cy="1104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8"/>
              </a:lnSpc>
            </a:pPr>
            <a:r>
              <a:rPr lang="en-US" sz="8600">
                <a:solidFill>
                  <a:srgbClr val="1D1D1D"/>
                </a:solidFill>
                <a:latin typeface="Bobby Jones"/>
                <a:ea typeface="Bobby Jones"/>
                <a:cs typeface="Bobby Jones"/>
                <a:sym typeface="Bobby Jones"/>
              </a:rPr>
              <a:t> PROJECT OVERVIEW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88500" y="2943849"/>
            <a:ext cx="4520580" cy="481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8"/>
              </a:lnSpc>
            </a:pPr>
            <a:endParaRPr/>
          </a:p>
          <a:p>
            <a:pPr marL="858007" lvl="1" indent="-429003" algn="l">
              <a:lnSpc>
                <a:spcPts val="4768"/>
              </a:lnSpc>
              <a:buAutoNum type="arabicPeriod"/>
            </a:pPr>
            <a:r>
              <a:rPr lang="en-US" sz="3974">
                <a:solidFill>
                  <a:srgbClr val="1D1D1D"/>
                </a:solidFill>
                <a:latin typeface="Bobby Jones"/>
                <a:ea typeface="Bobby Jones"/>
                <a:cs typeface="Bobby Jones"/>
                <a:sym typeface="Bobby Jones"/>
              </a:rPr>
              <a:t>GAME STRUCTURE:</a:t>
            </a:r>
          </a:p>
          <a:p>
            <a:pPr algn="l">
              <a:lnSpc>
                <a:spcPts val="4768"/>
              </a:lnSpc>
            </a:pPr>
            <a:endParaRPr lang="en-US" sz="3974">
              <a:solidFill>
                <a:srgbClr val="1D1D1D"/>
              </a:solidFill>
              <a:latin typeface="Bobby Jones"/>
              <a:ea typeface="Bobby Jones"/>
              <a:cs typeface="Bobby Jones"/>
              <a:sym typeface="Bobby Jones"/>
            </a:endParaRPr>
          </a:p>
          <a:p>
            <a:pPr algn="l">
              <a:lnSpc>
                <a:spcPts val="4768"/>
              </a:lnSpc>
            </a:pPr>
            <a:endParaRPr lang="en-US" sz="3974">
              <a:solidFill>
                <a:srgbClr val="1D1D1D"/>
              </a:solidFill>
              <a:latin typeface="Bobby Jones"/>
              <a:ea typeface="Bobby Jones"/>
              <a:cs typeface="Bobby Jones"/>
              <a:sym typeface="Bobby Jones"/>
            </a:endParaRPr>
          </a:p>
          <a:p>
            <a:pPr algn="l">
              <a:lnSpc>
                <a:spcPts val="4768"/>
              </a:lnSpc>
            </a:pPr>
            <a:r>
              <a:rPr lang="en-US" sz="3974">
                <a:solidFill>
                  <a:srgbClr val="1D1D1D"/>
                </a:solidFill>
                <a:latin typeface="Bobby Jones"/>
                <a:ea typeface="Bobby Jones"/>
                <a:cs typeface="Bobby Jones"/>
                <a:sym typeface="Bobby Jones"/>
              </a:rPr>
              <a:t>     2. FUNCTIONS:</a:t>
            </a:r>
          </a:p>
          <a:p>
            <a:pPr algn="l">
              <a:lnSpc>
                <a:spcPts val="4768"/>
              </a:lnSpc>
            </a:pPr>
            <a:endParaRPr lang="en-US" sz="3974">
              <a:solidFill>
                <a:srgbClr val="1D1D1D"/>
              </a:solidFill>
              <a:latin typeface="Bobby Jones"/>
              <a:ea typeface="Bobby Jones"/>
              <a:cs typeface="Bobby Jones"/>
              <a:sym typeface="Bobby Jones"/>
            </a:endParaRPr>
          </a:p>
          <a:p>
            <a:pPr algn="l">
              <a:lnSpc>
                <a:spcPts val="4768"/>
              </a:lnSpc>
            </a:pPr>
            <a:endParaRPr lang="en-US" sz="3974">
              <a:solidFill>
                <a:srgbClr val="1D1D1D"/>
              </a:solidFill>
              <a:latin typeface="Bobby Jones"/>
              <a:ea typeface="Bobby Jones"/>
              <a:cs typeface="Bobby Jones"/>
              <a:sym typeface="Bobby Jones"/>
            </a:endParaRPr>
          </a:p>
          <a:p>
            <a:pPr algn="l">
              <a:lnSpc>
                <a:spcPts val="4768"/>
              </a:lnSpc>
            </a:pPr>
            <a:r>
              <a:rPr lang="en-US" sz="3974">
                <a:solidFill>
                  <a:srgbClr val="1D1D1D"/>
                </a:solidFill>
                <a:latin typeface="Bobby Jones"/>
                <a:ea typeface="Bobby Jones"/>
                <a:cs typeface="Bobby Jones"/>
                <a:sym typeface="Bobby Jones"/>
              </a:rPr>
              <a:t>     3. ADDED FEATURES: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20076" y="4291419"/>
            <a:ext cx="9706244" cy="828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0358" lvl="1" indent="-190179" algn="l">
              <a:lnSpc>
                <a:spcPts val="2114"/>
              </a:lnSpc>
              <a:buFont typeface="Arial"/>
              <a:buChar char="•"/>
            </a:pPr>
            <a:r>
              <a:rPr lang="en-US" sz="1761">
                <a:solidFill>
                  <a:srgbClr val="1D1D1D"/>
                </a:solidFill>
                <a:latin typeface="Arimo"/>
                <a:ea typeface="Arimo"/>
                <a:cs typeface="Arimo"/>
                <a:sym typeface="Arimo"/>
              </a:rPr>
              <a:t>The game consists of various rooms with clues and interactions.</a:t>
            </a:r>
          </a:p>
          <a:p>
            <a:pPr marL="380358" lvl="1" indent="-190179" algn="l">
              <a:lnSpc>
                <a:spcPts val="2114"/>
              </a:lnSpc>
              <a:buFont typeface="Arial"/>
              <a:buChar char="•"/>
            </a:pPr>
            <a:r>
              <a:rPr lang="en-US" sz="1761">
                <a:solidFill>
                  <a:srgbClr val="1D1D1D"/>
                </a:solidFill>
                <a:latin typeface="Arimo"/>
                <a:ea typeface="Arimo"/>
                <a:cs typeface="Arimo"/>
                <a:sym typeface="Arimo"/>
              </a:rPr>
              <a:t>Players start in a designated room and explore based on room connections.</a:t>
            </a:r>
          </a:p>
          <a:p>
            <a:pPr marL="380358" lvl="1" indent="-190179" algn="l">
              <a:lnSpc>
                <a:spcPts val="2114"/>
              </a:lnSpc>
              <a:buFont typeface="Arial"/>
              <a:buChar char="•"/>
            </a:pPr>
            <a:r>
              <a:rPr lang="en-US" sz="1761">
                <a:solidFill>
                  <a:srgbClr val="1D1D1D"/>
                </a:solidFill>
                <a:latin typeface="Arimo"/>
                <a:ea typeface="Arimo"/>
                <a:cs typeface="Arimo"/>
                <a:sym typeface="Arimo"/>
              </a:rPr>
              <a:t>Objective: Collect clues and solve the murder mystery.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20076" y="5926785"/>
            <a:ext cx="6393656" cy="1286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4470" lvl="1" indent="-182235" algn="l">
              <a:lnSpc>
                <a:spcPts val="2025"/>
              </a:lnSpc>
              <a:buFont typeface="Arial"/>
              <a:buChar char="•"/>
            </a:pPr>
            <a:r>
              <a:rPr lang="en-US" sz="1688">
                <a:solidFill>
                  <a:srgbClr val="1D1D1D"/>
                </a:solidFill>
                <a:latin typeface="Arimo"/>
                <a:ea typeface="Arimo"/>
                <a:cs typeface="Arimo"/>
                <a:sym typeface="Arimo"/>
              </a:rPr>
              <a:t>move_to_room(): Manage movement between connected rooms.</a:t>
            </a:r>
          </a:p>
          <a:p>
            <a:pPr marL="364470" lvl="1" indent="-182235" algn="l">
              <a:lnSpc>
                <a:spcPts val="2025"/>
              </a:lnSpc>
              <a:buFont typeface="Arial"/>
              <a:buChar char="•"/>
            </a:pPr>
            <a:r>
              <a:rPr lang="en-US" sz="1688">
                <a:solidFill>
                  <a:srgbClr val="1D1D1D"/>
                </a:solidFill>
                <a:latin typeface="Arimo"/>
                <a:ea typeface="Arimo"/>
                <a:cs typeface="Arimo"/>
                <a:sym typeface="Arimo"/>
              </a:rPr>
              <a:t>make_accusation(): Process final accusation of the murderer.</a:t>
            </a:r>
          </a:p>
          <a:p>
            <a:pPr marL="364470" lvl="1" indent="-182235" algn="l">
              <a:lnSpc>
                <a:spcPts val="2025"/>
              </a:lnSpc>
              <a:buFont typeface="Arial"/>
              <a:buChar char="•"/>
            </a:pPr>
            <a:r>
              <a:rPr lang="en-US" sz="1688">
                <a:solidFill>
                  <a:srgbClr val="1D1D1D"/>
                </a:solidFill>
                <a:latin typeface="Arimo"/>
                <a:ea typeface="Arimo"/>
                <a:cs typeface="Arimo"/>
                <a:sym typeface="Arimo"/>
              </a:rPr>
              <a:t>Narrative_final(): Conclusion and resolution of the mystery with the correct accusation.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180507" y="5936949"/>
            <a:ext cx="7587961" cy="1460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4369" lvl="1" indent="-207184" algn="l">
              <a:lnSpc>
                <a:spcPts val="2303"/>
              </a:lnSpc>
              <a:buFont typeface="Arial"/>
              <a:buChar char="•"/>
            </a:pPr>
            <a:r>
              <a:rPr lang="en-US" sz="1919">
                <a:solidFill>
                  <a:srgbClr val="1D1D1D"/>
                </a:solidFill>
                <a:latin typeface="Arimo"/>
                <a:ea typeface="Arimo"/>
                <a:cs typeface="Arimo"/>
                <a:sym typeface="Arimo"/>
              </a:rPr>
              <a:t>introduction(): Overview of the game setting and goals.</a:t>
            </a:r>
          </a:p>
          <a:p>
            <a:pPr marL="414369" lvl="1" indent="-207184" algn="l">
              <a:lnSpc>
                <a:spcPts val="2303"/>
              </a:lnSpc>
              <a:buFont typeface="Arial"/>
              <a:buChar char="•"/>
            </a:pPr>
            <a:r>
              <a:rPr lang="en-US" sz="1919">
                <a:solidFill>
                  <a:srgbClr val="1D1D1D"/>
                </a:solidFill>
                <a:latin typeface="Arimo"/>
                <a:ea typeface="Arimo"/>
                <a:cs typeface="Arimo"/>
                <a:sym typeface="Arimo"/>
              </a:rPr>
              <a:t>introduction2(): Introduction to suspects and their backgrounds.</a:t>
            </a:r>
          </a:p>
          <a:p>
            <a:pPr marL="414369" lvl="1" indent="-207184" algn="l">
              <a:lnSpc>
                <a:spcPts val="2303"/>
              </a:lnSpc>
              <a:buFont typeface="Arial"/>
              <a:buChar char="•"/>
            </a:pPr>
            <a:r>
              <a:rPr lang="en-US" sz="1919">
                <a:solidFill>
                  <a:srgbClr val="1D1D1D"/>
                </a:solidFill>
                <a:latin typeface="Arimo"/>
                <a:ea typeface="Arimo"/>
                <a:cs typeface="Arimo"/>
                <a:sym typeface="Arimo"/>
              </a:rPr>
              <a:t>review_files(): Review detailed information about each suspect.</a:t>
            </a:r>
          </a:p>
          <a:p>
            <a:pPr marL="414369" lvl="1" indent="-207184" algn="l">
              <a:lnSpc>
                <a:spcPts val="2303"/>
              </a:lnSpc>
              <a:buFont typeface="Arial"/>
              <a:buChar char="•"/>
            </a:pPr>
            <a:r>
              <a:rPr lang="en-US" sz="1919">
                <a:solidFill>
                  <a:srgbClr val="1D1D1D"/>
                </a:solidFill>
                <a:latin typeface="Arimo"/>
                <a:ea typeface="Arimo"/>
                <a:cs typeface="Arimo"/>
                <a:sym typeface="Arimo"/>
              </a:rPr>
              <a:t>explore_room(): Investigate clues in the current room.</a:t>
            </a:r>
          </a:p>
          <a:p>
            <a:pPr algn="l">
              <a:lnSpc>
                <a:spcPts val="2303"/>
              </a:lnSpc>
            </a:pPr>
            <a:endParaRPr lang="en-US" sz="1919">
              <a:solidFill>
                <a:srgbClr val="1D1D1D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20076" y="7887684"/>
            <a:ext cx="10209613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2464" lvl="1" indent="-216232" algn="l">
              <a:lnSpc>
                <a:spcPts val="2403"/>
              </a:lnSpc>
              <a:buFont typeface="Arial"/>
              <a:buChar char="•"/>
            </a:pPr>
            <a:r>
              <a:rPr lang="en-US" sz="2003">
                <a:solidFill>
                  <a:srgbClr val="1D1D1D"/>
                </a:solidFill>
                <a:latin typeface="Arimo"/>
                <a:ea typeface="Arimo"/>
                <a:cs typeface="Arimo"/>
                <a:sym typeface="Arimo"/>
              </a:rPr>
              <a:t>Contextualized clues linking them to suspects and the story.</a:t>
            </a:r>
          </a:p>
          <a:p>
            <a:pPr marL="432464" lvl="1" indent="-216232" algn="l">
              <a:lnSpc>
                <a:spcPts val="2403"/>
              </a:lnSpc>
              <a:buFont typeface="Arial"/>
              <a:buChar char="•"/>
            </a:pPr>
            <a:r>
              <a:rPr lang="en-US" sz="2003">
                <a:solidFill>
                  <a:srgbClr val="1D1D1D"/>
                </a:solidFill>
                <a:latin typeface="Arimo"/>
                <a:ea typeface="Arimo"/>
                <a:cs typeface="Arimo"/>
                <a:sym typeface="Arimo"/>
              </a:rPr>
              <a:t>Room connections and navigation for structured exploration.</a:t>
            </a:r>
          </a:p>
          <a:p>
            <a:pPr marL="432464" lvl="1" indent="-216232" algn="l">
              <a:lnSpc>
                <a:spcPts val="2403"/>
              </a:lnSpc>
              <a:buFont typeface="Arial"/>
              <a:buChar char="•"/>
            </a:pPr>
            <a:r>
              <a:rPr lang="en-US" sz="2003">
                <a:solidFill>
                  <a:srgbClr val="1D1D1D"/>
                </a:solidFill>
                <a:latin typeface="Arimo"/>
                <a:ea typeface="Arimo"/>
                <a:cs typeface="Arimo"/>
                <a:sym typeface="Arimo"/>
              </a:rPr>
              <a:t>Enhanced narrative with detailed descriptions for immersion.</a:t>
            </a:r>
          </a:p>
          <a:p>
            <a:pPr algn="l">
              <a:lnSpc>
                <a:spcPts val="2403"/>
              </a:lnSpc>
            </a:pPr>
            <a:endParaRPr lang="en-US" sz="2003">
              <a:solidFill>
                <a:srgbClr val="1D1D1D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8500" y="436903"/>
            <a:ext cx="17311001" cy="9413194"/>
            <a:chOff x="0" y="0"/>
            <a:chExt cx="4559276" cy="24791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59276" cy="2479195"/>
            </a:xfrm>
            <a:custGeom>
              <a:avLst/>
              <a:gdLst/>
              <a:ahLst/>
              <a:cxnLst/>
              <a:rect l="l" t="t" r="r" b="b"/>
              <a:pathLst>
                <a:path w="4559276" h="2479195">
                  <a:moveTo>
                    <a:pt x="0" y="0"/>
                  </a:moveTo>
                  <a:lnTo>
                    <a:pt x="4559276" y="0"/>
                  </a:lnTo>
                  <a:lnTo>
                    <a:pt x="4559276" y="2479195"/>
                  </a:lnTo>
                  <a:lnTo>
                    <a:pt x="0" y="24791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59276" cy="25172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10800000">
            <a:off x="488500" y="436903"/>
            <a:ext cx="9413194" cy="2836919"/>
          </a:xfrm>
          <a:custGeom>
            <a:avLst/>
            <a:gdLst/>
            <a:ahLst/>
            <a:cxnLst/>
            <a:rect l="l" t="t" r="r" b="b"/>
            <a:pathLst>
              <a:path w="9413194" h="2836919">
                <a:moveTo>
                  <a:pt x="0" y="0"/>
                </a:moveTo>
                <a:lnTo>
                  <a:pt x="9413194" y="0"/>
                </a:lnTo>
                <a:lnTo>
                  <a:pt x="9413194" y="2836919"/>
                </a:lnTo>
                <a:lnTo>
                  <a:pt x="0" y="28369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84154"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6" name="Freeform 6"/>
          <p:cNvSpPr/>
          <p:nvPr/>
        </p:nvSpPr>
        <p:spPr>
          <a:xfrm rot="-10800000">
            <a:off x="8496284" y="436903"/>
            <a:ext cx="9303216" cy="2925222"/>
          </a:xfrm>
          <a:custGeom>
            <a:avLst/>
            <a:gdLst/>
            <a:ahLst/>
            <a:cxnLst/>
            <a:rect l="l" t="t" r="r" b="b"/>
            <a:pathLst>
              <a:path w="9303216" h="2925222">
                <a:moveTo>
                  <a:pt x="0" y="0"/>
                </a:moveTo>
                <a:lnTo>
                  <a:pt x="9303216" y="0"/>
                </a:lnTo>
                <a:lnTo>
                  <a:pt x="9303216" y="2925222"/>
                </a:lnTo>
                <a:lnTo>
                  <a:pt x="0" y="29252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82" b="-78595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PT"/>
          </a:p>
        </p:txBody>
      </p:sp>
      <p:sp>
        <p:nvSpPr>
          <p:cNvPr id="7" name="Freeform 7"/>
          <p:cNvSpPr/>
          <p:nvPr/>
        </p:nvSpPr>
        <p:spPr>
          <a:xfrm>
            <a:off x="10536683" y="3140849"/>
            <a:ext cx="7159796" cy="6613861"/>
          </a:xfrm>
          <a:custGeom>
            <a:avLst/>
            <a:gdLst/>
            <a:ahLst/>
            <a:cxnLst/>
            <a:rect l="l" t="t" r="r" b="b"/>
            <a:pathLst>
              <a:path w="7159796" h="6613861">
                <a:moveTo>
                  <a:pt x="0" y="0"/>
                </a:moveTo>
                <a:lnTo>
                  <a:pt x="7159795" y="0"/>
                </a:lnTo>
                <a:lnTo>
                  <a:pt x="7159795" y="6613861"/>
                </a:lnTo>
                <a:lnTo>
                  <a:pt x="0" y="66138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8" name="TextBox 8"/>
          <p:cNvSpPr txBox="1"/>
          <p:nvPr/>
        </p:nvSpPr>
        <p:spPr>
          <a:xfrm>
            <a:off x="1028700" y="798476"/>
            <a:ext cx="15129418" cy="2342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96"/>
              </a:lnSpc>
              <a:spcBef>
                <a:spcPct val="0"/>
              </a:spcBef>
            </a:pPr>
            <a:r>
              <a:rPr lang="en-US" sz="9566" u="none" strike="noStrike">
                <a:solidFill>
                  <a:srgbClr val="1D1D1D"/>
                </a:solidFill>
                <a:latin typeface="Bobby Jones"/>
                <a:ea typeface="Bobby Jones"/>
                <a:cs typeface="Bobby Jones"/>
                <a:sym typeface="Bobby Jones"/>
              </a:rPr>
              <a:t> CLue#1 aka “we were lost" (technical challenges)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96888" y="3946508"/>
            <a:ext cx="6774954" cy="4376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9476" lvl="1" indent="-449738" algn="l">
              <a:lnSpc>
                <a:spcPts val="4291"/>
              </a:lnSpc>
              <a:buFont typeface="Arial"/>
              <a:buChar char="•"/>
            </a:pPr>
            <a:r>
              <a:rPr lang="en-US" sz="4166">
                <a:solidFill>
                  <a:srgbClr val="1D1D1D"/>
                </a:solidFill>
                <a:latin typeface="Bobby Jones"/>
                <a:ea typeface="Bobby Jones"/>
                <a:cs typeface="Bobby Jones"/>
                <a:sym typeface="Bobby Jones"/>
              </a:rPr>
              <a:t>Most difficult hurdle:</a:t>
            </a:r>
          </a:p>
          <a:p>
            <a:pPr algn="l">
              <a:lnSpc>
                <a:spcPts val="4291"/>
              </a:lnSpc>
            </a:pPr>
            <a:endParaRPr lang="en-US" sz="4166">
              <a:solidFill>
                <a:srgbClr val="1D1D1D"/>
              </a:solidFill>
              <a:latin typeface="Bobby Jones"/>
              <a:ea typeface="Bobby Jones"/>
              <a:cs typeface="Bobby Jones"/>
              <a:sym typeface="Bobby Jones"/>
            </a:endParaRPr>
          </a:p>
          <a:p>
            <a:pPr algn="l">
              <a:lnSpc>
                <a:spcPts val="4291"/>
              </a:lnSpc>
            </a:pPr>
            <a:endParaRPr lang="en-US" sz="4166">
              <a:solidFill>
                <a:srgbClr val="1D1D1D"/>
              </a:solidFill>
              <a:latin typeface="Bobby Jones"/>
              <a:ea typeface="Bobby Jones"/>
              <a:cs typeface="Bobby Jones"/>
              <a:sym typeface="Bobby Jones"/>
            </a:endParaRPr>
          </a:p>
          <a:p>
            <a:pPr algn="l">
              <a:lnSpc>
                <a:spcPts val="4291"/>
              </a:lnSpc>
            </a:pPr>
            <a:endParaRPr lang="en-US" sz="4166">
              <a:solidFill>
                <a:srgbClr val="1D1D1D"/>
              </a:solidFill>
              <a:latin typeface="Bobby Jones"/>
              <a:ea typeface="Bobby Jones"/>
              <a:cs typeface="Bobby Jones"/>
              <a:sym typeface="Bobby Jones"/>
            </a:endParaRPr>
          </a:p>
          <a:p>
            <a:pPr algn="l">
              <a:lnSpc>
                <a:spcPts val="4291"/>
              </a:lnSpc>
            </a:pPr>
            <a:endParaRPr lang="en-US" sz="4166">
              <a:solidFill>
                <a:srgbClr val="1D1D1D"/>
              </a:solidFill>
              <a:latin typeface="Bobby Jones"/>
              <a:ea typeface="Bobby Jones"/>
              <a:cs typeface="Bobby Jones"/>
              <a:sym typeface="Bobby Jones"/>
            </a:endParaRPr>
          </a:p>
          <a:p>
            <a:pPr marL="899476" lvl="1" indent="-449738" algn="l">
              <a:lnSpc>
                <a:spcPts val="4291"/>
              </a:lnSpc>
              <a:buFont typeface="Arial"/>
              <a:buChar char="•"/>
            </a:pPr>
            <a:r>
              <a:rPr lang="en-US" sz="4166">
                <a:solidFill>
                  <a:srgbClr val="1D1D1D"/>
                </a:solidFill>
                <a:latin typeface="Bobby Jones"/>
                <a:ea typeface="Bobby Jones"/>
                <a:cs typeface="Bobby Jones"/>
                <a:sym typeface="Bobby Jones"/>
              </a:rPr>
              <a:t>Solution:  </a:t>
            </a:r>
          </a:p>
          <a:p>
            <a:pPr algn="l">
              <a:lnSpc>
                <a:spcPts val="4291"/>
              </a:lnSpc>
            </a:pPr>
            <a:endParaRPr lang="en-US" sz="4166">
              <a:solidFill>
                <a:srgbClr val="1D1D1D"/>
              </a:solidFill>
              <a:latin typeface="Bobby Jones"/>
              <a:ea typeface="Bobby Jones"/>
              <a:cs typeface="Bobby Jones"/>
              <a:sym typeface="Bobby Jones"/>
            </a:endParaRPr>
          </a:p>
          <a:p>
            <a:pPr algn="l">
              <a:lnSpc>
                <a:spcPts val="4291"/>
              </a:lnSpc>
            </a:pPr>
            <a:endParaRPr lang="en-US" sz="4166">
              <a:solidFill>
                <a:srgbClr val="1D1D1D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38828" y="7420481"/>
            <a:ext cx="9297855" cy="1949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3"/>
              </a:lnSpc>
            </a:pPr>
            <a:r>
              <a:rPr lang="en-US" sz="2974">
                <a:solidFill>
                  <a:srgbClr val="1D1D1D"/>
                </a:solidFill>
                <a:latin typeface="Arimo"/>
                <a:ea typeface="Arimo"/>
                <a:cs typeface="Arimo"/>
                <a:sym typeface="Arimo"/>
              </a:rPr>
              <a:t>First, we drew a map of each room and their connections. Then, we used room_connections to limit movement between rooms and move_to_room() to update the player's location with only valid options.</a:t>
            </a:r>
          </a:p>
          <a:p>
            <a:pPr algn="l">
              <a:lnSpc>
                <a:spcPts val="3063"/>
              </a:lnSpc>
            </a:pPr>
            <a:endParaRPr lang="en-US" sz="2974">
              <a:solidFill>
                <a:srgbClr val="1D1D1D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38828" y="4726339"/>
            <a:ext cx="9002090" cy="1506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5"/>
              </a:lnSpc>
            </a:pPr>
            <a:r>
              <a:rPr lang="en-US" sz="2879">
                <a:solidFill>
                  <a:srgbClr val="1D1D1D"/>
                </a:solidFill>
                <a:latin typeface="Arimo"/>
                <a:ea typeface="Arimo"/>
                <a:cs typeface="Arimo"/>
                <a:sym typeface="Arimo"/>
              </a:rPr>
              <a:t>Create a system that allows moving between rooms in such a way that one can return to the previous room or continue to another room, considering that each room has its own connections.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8500" y="436903"/>
            <a:ext cx="17311001" cy="9413194"/>
            <a:chOff x="0" y="0"/>
            <a:chExt cx="4559276" cy="24791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59276" cy="2479195"/>
            </a:xfrm>
            <a:custGeom>
              <a:avLst/>
              <a:gdLst/>
              <a:ahLst/>
              <a:cxnLst/>
              <a:rect l="l" t="t" r="r" b="b"/>
              <a:pathLst>
                <a:path w="4559276" h="2479195">
                  <a:moveTo>
                    <a:pt x="0" y="0"/>
                  </a:moveTo>
                  <a:lnTo>
                    <a:pt x="4559276" y="0"/>
                  </a:lnTo>
                  <a:lnTo>
                    <a:pt x="4559276" y="2479195"/>
                  </a:lnTo>
                  <a:lnTo>
                    <a:pt x="0" y="24791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59276" cy="25172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10800000">
            <a:off x="488500" y="436903"/>
            <a:ext cx="9413194" cy="2836919"/>
          </a:xfrm>
          <a:custGeom>
            <a:avLst/>
            <a:gdLst/>
            <a:ahLst/>
            <a:cxnLst/>
            <a:rect l="l" t="t" r="r" b="b"/>
            <a:pathLst>
              <a:path w="9413194" h="2836919">
                <a:moveTo>
                  <a:pt x="0" y="0"/>
                </a:moveTo>
                <a:lnTo>
                  <a:pt x="9413194" y="0"/>
                </a:lnTo>
                <a:lnTo>
                  <a:pt x="9413194" y="2836919"/>
                </a:lnTo>
                <a:lnTo>
                  <a:pt x="0" y="28369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84154"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6" name="Freeform 6"/>
          <p:cNvSpPr/>
          <p:nvPr/>
        </p:nvSpPr>
        <p:spPr>
          <a:xfrm rot="-10800000">
            <a:off x="8496284" y="436903"/>
            <a:ext cx="9303216" cy="2925222"/>
          </a:xfrm>
          <a:custGeom>
            <a:avLst/>
            <a:gdLst/>
            <a:ahLst/>
            <a:cxnLst/>
            <a:rect l="l" t="t" r="r" b="b"/>
            <a:pathLst>
              <a:path w="9303216" h="2925222">
                <a:moveTo>
                  <a:pt x="0" y="0"/>
                </a:moveTo>
                <a:lnTo>
                  <a:pt x="9303216" y="0"/>
                </a:lnTo>
                <a:lnTo>
                  <a:pt x="9303216" y="2925222"/>
                </a:lnTo>
                <a:lnTo>
                  <a:pt x="0" y="29252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82" b="-78595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PT"/>
          </a:p>
        </p:txBody>
      </p:sp>
      <p:sp>
        <p:nvSpPr>
          <p:cNvPr id="7" name="TextBox 7"/>
          <p:cNvSpPr txBox="1"/>
          <p:nvPr/>
        </p:nvSpPr>
        <p:spPr>
          <a:xfrm>
            <a:off x="1028700" y="798476"/>
            <a:ext cx="15129418" cy="2342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96"/>
              </a:lnSpc>
              <a:spcBef>
                <a:spcPct val="0"/>
              </a:spcBef>
            </a:pPr>
            <a:r>
              <a:rPr lang="en-US" sz="9566" u="none" strike="noStrike">
                <a:solidFill>
                  <a:srgbClr val="1D1D1D"/>
                </a:solidFill>
                <a:latin typeface="Bobby Jones"/>
                <a:ea typeface="Bobby Jones"/>
                <a:cs typeface="Bobby Jones"/>
                <a:sym typeface="Bobby Jones"/>
              </a:rPr>
              <a:t> CLue#1 aka “we were lost" (technical challenges)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28700" y="4978195"/>
            <a:ext cx="3592433" cy="559271"/>
            <a:chOff x="0" y="0"/>
            <a:chExt cx="682254" cy="10621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82254" cy="106213"/>
            </a:xfrm>
            <a:custGeom>
              <a:avLst/>
              <a:gdLst/>
              <a:ahLst/>
              <a:cxnLst/>
              <a:rect l="l" t="t" r="r" b="b"/>
              <a:pathLst>
                <a:path w="682254" h="106213">
                  <a:moveTo>
                    <a:pt x="53107" y="0"/>
                  </a:moveTo>
                  <a:lnTo>
                    <a:pt x="629147" y="0"/>
                  </a:lnTo>
                  <a:cubicBezTo>
                    <a:pt x="643232" y="0"/>
                    <a:pt x="656739" y="5595"/>
                    <a:pt x="666699" y="15555"/>
                  </a:cubicBezTo>
                  <a:cubicBezTo>
                    <a:pt x="676658" y="25514"/>
                    <a:pt x="682254" y="39022"/>
                    <a:pt x="682254" y="53107"/>
                  </a:cubicBezTo>
                  <a:lnTo>
                    <a:pt x="682254" y="53107"/>
                  </a:lnTo>
                  <a:cubicBezTo>
                    <a:pt x="682254" y="82437"/>
                    <a:pt x="658477" y="106213"/>
                    <a:pt x="629147" y="106213"/>
                  </a:cubicBezTo>
                  <a:lnTo>
                    <a:pt x="53107" y="106213"/>
                  </a:lnTo>
                  <a:cubicBezTo>
                    <a:pt x="39022" y="106213"/>
                    <a:pt x="25514" y="100618"/>
                    <a:pt x="15555" y="90659"/>
                  </a:cubicBezTo>
                  <a:cubicBezTo>
                    <a:pt x="5595" y="80699"/>
                    <a:pt x="0" y="67191"/>
                    <a:pt x="0" y="53107"/>
                  </a:cubicBezTo>
                  <a:lnTo>
                    <a:pt x="0" y="53107"/>
                  </a:lnTo>
                  <a:cubicBezTo>
                    <a:pt x="0" y="39022"/>
                    <a:pt x="5595" y="25514"/>
                    <a:pt x="15555" y="15555"/>
                  </a:cubicBezTo>
                  <a:cubicBezTo>
                    <a:pt x="25514" y="5595"/>
                    <a:pt x="39022" y="0"/>
                    <a:pt x="53107" y="0"/>
                  </a:cubicBezTo>
                  <a:close/>
                </a:path>
              </a:pathLst>
            </a:custGeom>
            <a:solidFill>
              <a:srgbClr val="FFD131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682254" cy="1538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Get Available Rooms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4642539" y="4999152"/>
            <a:ext cx="8505353" cy="517357"/>
          </a:xfrm>
          <a:custGeom>
            <a:avLst/>
            <a:gdLst/>
            <a:ahLst/>
            <a:cxnLst/>
            <a:rect l="l" t="t" r="r" b="b"/>
            <a:pathLst>
              <a:path w="8505353" h="517357">
                <a:moveTo>
                  <a:pt x="0" y="0"/>
                </a:moveTo>
                <a:lnTo>
                  <a:pt x="8505353" y="0"/>
                </a:lnTo>
                <a:lnTo>
                  <a:pt x="8505353" y="517357"/>
                </a:lnTo>
                <a:lnTo>
                  <a:pt x="0" y="5173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grpSp>
        <p:nvGrpSpPr>
          <p:cNvPr id="12" name="Group 12"/>
          <p:cNvGrpSpPr/>
          <p:nvPr/>
        </p:nvGrpSpPr>
        <p:grpSpPr>
          <a:xfrm>
            <a:off x="1024271" y="3595884"/>
            <a:ext cx="3040101" cy="567081"/>
            <a:chOff x="0" y="0"/>
            <a:chExt cx="577358" cy="1076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7358" cy="107697"/>
            </a:xfrm>
            <a:custGeom>
              <a:avLst/>
              <a:gdLst/>
              <a:ahLst/>
              <a:cxnLst/>
              <a:rect l="l" t="t" r="r" b="b"/>
              <a:pathLst>
                <a:path w="577358" h="107697">
                  <a:moveTo>
                    <a:pt x="53848" y="0"/>
                  </a:moveTo>
                  <a:lnTo>
                    <a:pt x="523510" y="0"/>
                  </a:lnTo>
                  <a:cubicBezTo>
                    <a:pt x="553249" y="0"/>
                    <a:pt x="577358" y="24109"/>
                    <a:pt x="577358" y="53848"/>
                  </a:cubicBezTo>
                  <a:lnTo>
                    <a:pt x="577358" y="53848"/>
                  </a:lnTo>
                  <a:cubicBezTo>
                    <a:pt x="577358" y="68130"/>
                    <a:pt x="571685" y="81826"/>
                    <a:pt x="561586" y="91925"/>
                  </a:cubicBezTo>
                  <a:cubicBezTo>
                    <a:pt x="551488" y="102023"/>
                    <a:pt x="537791" y="107697"/>
                    <a:pt x="523510" y="107697"/>
                  </a:cubicBezTo>
                  <a:lnTo>
                    <a:pt x="53848" y="107697"/>
                  </a:lnTo>
                  <a:cubicBezTo>
                    <a:pt x="24109" y="107697"/>
                    <a:pt x="0" y="83588"/>
                    <a:pt x="0" y="53848"/>
                  </a:cubicBezTo>
                  <a:lnTo>
                    <a:pt x="0" y="53848"/>
                  </a:lnTo>
                  <a:cubicBezTo>
                    <a:pt x="0" y="24109"/>
                    <a:pt x="24109" y="0"/>
                    <a:pt x="53848" y="0"/>
                  </a:cubicBezTo>
                  <a:close/>
                </a:path>
              </a:pathLst>
            </a:custGeom>
            <a:solidFill>
              <a:srgbClr val="FFD131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577358" cy="155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current_room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348951" y="3573007"/>
            <a:ext cx="9708469" cy="745727"/>
            <a:chOff x="0" y="0"/>
            <a:chExt cx="1843775" cy="14162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843775" cy="141624"/>
            </a:xfrm>
            <a:custGeom>
              <a:avLst/>
              <a:gdLst/>
              <a:ahLst/>
              <a:cxnLst/>
              <a:rect l="l" t="t" r="r" b="b"/>
              <a:pathLst>
                <a:path w="1843775" h="141624">
                  <a:moveTo>
                    <a:pt x="70812" y="0"/>
                  </a:moveTo>
                  <a:lnTo>
                    <a:pt x="1772963" y="0"/>
                  </a:lnTo>
                  <a:cubicBezTo>
                    <a:pt x="1812071" y="0"/>
                    <a:pt x="1843775" y="31704"/>
                    <a:pt x="1843775" y="70812"/>
                  </a:cubicBezTo>
                  <a:lnTo>
                    <a:pt x="1843775" y="70812"/>
                  </a:lnTo>
                  <a:cubicBezTo>
                    <a:pt x="1843775" y="89593"/>
                    <a:pt x="1836314" y="107604"/>
                    <a:pt x="1823035" y="120884"/>
                  </a:cubicBezTo>
                  <a:cubicBezTo>
                    <a:pt x="1809755" y="134164"/>
                    <a:pt x="1791744" y="141624"/>
                    <a:pt x="1772963" y="141624"/>
                  </a:cubicBezTo>
                  <a:lnTo>
                    <a:pt x="70812" y="141624"/>
                  </a:lnTo>
                  <a:cubicBezTo>
                    <a:pt x="52032" y="141624"/>
                    <a:pt x="34020" y="134164"/>
                    <a:pt x="20740" y="120884"/>
                  </a:cubicBezTo>
                  <a:cubicBezTo>
                    <a:pt x="7461" y="107604"/>
                    <a:pt x="0" y="89593"/>
                    <a:pt x="0" y="70812"/>
                  </a:cubicBezTo>
                  <a:lnTo>
                    <a:pt x="0" y="70812"/>
                  </a:lnTo>
                  <a:cubicBezTo>
                    <a:pt x="0" y="52032"/>
                    <a:pt x="7461" y="34020"/>
                    <a:pt x="20740" y="20740"/>
                  </a:cubicBezTo>
                  <a:cubicBezTo>
                    <a:pt x="34020" y="7461"/>
                    <a:pt x="52032" y="0"/>
                    <a:pt x="70812" y="0"/>
                  </a:cubicBezTo>
                  <a:close/>
                </a:path>
              </a:pathLst>
            </a:custGeom>
            <a:solidFill>
              <a:srgbClr val="D9D9D9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843775" cy="1797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represents the player's current location and updates as the player moves through the game, starting in "living_room" and changing based on the chosen location.</a:t>
              </a:r>
            </a:p>
          </p:txBody>
        </p:sp>
      </p:grpSp>
      <p:sp>
        <p:nvSpPr>
          <p:cNvPr id="18" name="Freeform 18"/>
          <p:cNvSpPr/>
          <p:nvPr/>
        </p:nvSpPr>
        <p:spPr>
          <a:xfrm>
            <a:off x="4619216" y="4318734"/>
            <a:ext cx="3717087" cy="448614"/>
          </a:xfrm>
          <a:custGeom>
            <a:avLst/>
            <a:gdLst/>
            <a:ahLst/>
            <a:cxnLst/>
            <a:rect l="l" t="t" r="r" b="b"/>
            <a:pathLst>
              <a:path w="3717087" h="448614">
                <a:moveTo>
                  <a:pt x="0" y="0"/>
                </a:moveTo>
                <a:lnTo>
                  <a:pt x="3717087" y="0"/>
                </a:lnTo>
                <a:lnTo>
                  <a:pt x="3717087" y="448614"/>
                </a:lnTo>
                <a:lnTo>
                  <a:pt x="0" y="4486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19" name="Freeform 19"/>
          <p:cNvSpPr/>
          <p:nvPr/>
        </p:nvSpPr>
        <p:spPr>
          <a:xfrm>
            <a:off x="8336303" y="4318734"/>
            <a:ext cx="3279331" cy="507861"/>
          </a:xfrm>
          <a:custGeom>
            <a:avLst/>
            <a:gdLst/>
            <a:ahLst/>
            <a:cxnLst/>
            <a:rect l="l" t="t" r="r" b="b"/>
            <a:pathLst>
              <a:path w="3279331" h="507861">
                <a:moveTo>
                  <a:pt x="0" y="0"/>
                </a:moveTo>
                <a:lnTo>
                  <a:pt x="3279331" y="0"/>
                </a:lnTo>
                <a:lnTo>
                  <a:pt x="3279331" y="507861"/>
                </a:lnTo>
                <a:lnTo>
                  <a:pt x="0" y="50786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grpSp>
        <p:nvGrpSpPr>
          <p:cNvPr id="20" name="Group 20"/>
          <p:cNvGrpSpPr/>
          <p:nvPr/>
        </p:nvGrpSpPr>
        <p:grpSpPr>
          <a:xfrm>
            <a:off x="906338" y="6196928"/>
            <a:ext cx="3629900" cy="546735"/>
            <a:chOff x="0" y="0"/>
            <a:chExt cx="568493" cy="8562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68493" cy="85626"/>
            </a:xfrm>
            <a:custGeom>
              <a:avLst/>
              <a:gdLst/>
              <a:ahLst/>
              <a:cxnLst/>
              <a:rect l="l" t="t" r="r" b="b"/>
              <a:pathLst>
                <a:path w="568493" h="85626">
                  <a:moveTo>
                    <a:pt x="42813" y="0"/>
                  </a:moveTo>
                  <a:lnTo>
                    <a:pt x="525680" y="0"/>
                  </a:lnTo>
                  <a:cubicBezTo>
                    <a:pt x="549325" y="0"/>
                    <a:pt x="568493" y="19168"/>
                    <a:pt x="568493" y="42813"/>
                  </a:cubicBezTo>
                  <a:lnTo>
                    <a:pt x="568493" y="42813"/>
                  </a:lnTo>
                  <a:cubicBezTo>
                    <a:pt x="568493" y="66458"/>
                    <a:pt x="549325" y="85626"/>
                    <a:pt x="525680" y="85626"/>
                  </a:cubicBezTo>
                  <a:lnTo>
                    <a:pt x="42813" y="85626"/>
                  </a:lnTo>
                  <a:cubicBezTo>
                    <a:pt x="19168" y="85626"/>
                    <a:pt x="0" y="66458"/>
                    <a:pt x="0" y="42813"/>
                  </a:cubicBezTo>
                  <a:lnTo>
                    <a:pt x="0" y="42813"/>
                  </a:lnTo>
                  <a:cubicBezTo>
                    <a:pt x="0" y="19168"/>
                    <a:pt x="19168" y="0"/>
                    <a:pt x="42813" y="0"/>
                  </a:cubicBezTo>
                  <a:close/>
                </a:path>
              </a:pathLst>
            </a:custGeom>
            <a:solidFill>
              <a:srgbClr val="FFD131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568493" cy="1332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Show Options to User:</a:t>
              </a:r>
            </a:p>
          </p:txBody>
        </p:sp>
      </p:grpSp>
      <p:sp>
        <p:nvSpPr>
          <p:cNvPr id="23" name="Freeform 23"/>
          <p:cNvSpPr/>
          <p:nvPr/>
        </p:nvSpPr>
        <p:spPr>
          <a:xfrm>
            <a:off x="986079" y="6743663"/>
            <a:ext cx="5866004" cy="709495"/>
          </a:xfrm>
          <a:custGeom>
            <a:avLst/>
            <a:gdLst/>
            <a:ahLst/>
            <a:cxnLst/>
            <a:rect l="l" t="t" r="r" b="b"/>
            <a:pathLst>
              <a:path w="5866004" h="709495">
                <a:moveTo>
                  <a:pt x="0" y="0"/>
                </a:moveTo>
                <a:lnTo>
                  <a:pt x="5866004" y="0"/>
                </a:lnTo>
                <a:lnTo>
                  <a:pt x="5866004" y="709495"/>
                </a:lnTo>
                <a:lnTo>
                  <a:pt x="0" y="7094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grpSp>
        <p:nvGrpSpPr>
          <p:cNvPr id="24" name="Group 24"/>
          <p:cNvGrpSpPr/>
          <p:nvPr/>
        </p:nvGrpSpPr>
        <p:grpSpPr>
          <a:xfrm>
            <a:off x="986079" y="8110383"/>
            <a:ext cx="3362872" cy="552070"/>
            <a:chOff x="0" y="0"/>
            <a:chExt cx="526673" cy="8646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26673" cy="86462"/>
            </a:xfrm>
            <a:custGeom>
              <a:avLst/>
              <a:gdLst/>
              <a:ahLst/>
              <a:cxnLst/>
              <a:rect l="l" t="t" r="r" b="b"/>
              <a:pathLst>
                <a:path w="526673" h="86462">
                  <a:moveTo>
                    <a:pt x="43231" y="0"/>
                  </a:moveTo>
                  <a:lnTo>
                    <a:pt x="483442" y="0"/>
                  </a:lnTo>
                  <a:cubicBezTo>
                    <a:pt x="507318" y="0"/>
                    <a:pt x="526673" y="19355"/>
                    <a:pt x="526673" y="43231"/>
                  </a:cubicBezTo>
                  <a:lnTo>
                    <a:pt x="526673" y="43231"/>
                  </a:lnTo>
                  <a:cubicBezTo>
                    <a:pt x="526673" y="67107"/>
                    <a:pt x="507318" y="86462"/>
                    <a:pt x="483442" y="86462"/>
                  </a:cubicBezTo>
                  <a:lnTo>
                    <a:pt x="43231" y="86462"/>
                  </a:lnTo>
                  <a:cubicBezTo>
                    <a:pt x="19355" y="86462"/>
                    <a:pt x="0" y="67107"/>
                    <a:pt x="0" y="43231"/>
                  </a:cubicBezTo>
                  <a:lnTo>
                    <a:pt x="0" y="43231"/>
                  </a:lnTo>
                  <a:cubicBezTo>
                    <a:pt x="0" y="19355"/>
                    <a:pt x="19355" y="0"/>
                    <a:pt x="43231" y="0"/>
                  </a:cubicBezTo>
                  <a:close/>
                </a:path>
              </a:pathLst>
            </a:custGeom>
            <a:solidFill>
              <a:srgbClr val="FFD131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47625"/>
              <a:ext cx="526673" cy="1340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Process User Choice</a:t>
              </a:r>
            </a:p>
          </p:txBody>
        </p:sp>
      </p:grpSp>
      <p:sp>
        <p:nvSpPr>
          <p:cNvPr id="27" name="Freeform 27"/>
          <p:cNvSpPr/>
          <p:nvPr/>
        </p:nvSpPr>
        <p:spPr>
          <a:xfrm>
            <a:off x="4348951" y="7969244"/>
            <a:ext cx="5743954" cy="1473778"/>
          </a:xfrm>
          <a:custGeom>
            <a:avLst/>
            <a:gdLst/>
            <a:ahLst/>
            <a:cxnLst/>
            <a:rect l="l" t="t" r="r" b="b"/>
            <a:pathLst>
              <a:path w="5743954" h="1473778">
                <a:moveTo>
                  <a:pt x="0" y="0"/>
                </a:moveTo>
                <a:lnTo>
                  <a:pt x="5743955" y="0"/>
                </a:lnTo>
                <a:lnTo>
                  <a:pt x="5743955" y="1473778"/>
                </a:lnTo>
                <a:lnTo>
                  <a:pt x="0" y="14737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28" name="Freeform 28"/>
          <p:cNvSpPr/>
          <p:nvPr/>
        </p:nvSpPr>
        <p:spPr>
          <a:xfrm>
            <a:off x="6701786" y="5945134"/>
            <a:ext cx="6208523" cy="1728835"/>
          </a:xfrm>
          <a:custGeom>
            <a:avLst/>
            <a:gdLst/>
            <a:ahLst/>
            <a:cxnLst/>
            <a:rect l="l" t="t" r="r" b="b"/>
            <a:pathLst>
              <a:path w="6208523" h="1728835">
                <a:moveTo>
                  <a:pt x="0" y="0"/>
                </a:moveTo>
                <a:lnTo>
                  <a:pt x="6208523" y="0"/>
                </a:lnTo>
                <a:lnTo>
                  <a:pt x="6208523" y="1728835"/>
                </a:lnTo>
                <a:lnTo>
                  <a:pt x="0" y="1728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8500" y="436903"/>
            <a:ext cx="17311001" cy="9413194"/>
            <a:chOff x="0" y="0"/>
            <a:chExt cx="4559276" cy="24791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59276" cy="2479195"/>
            </a:xfrm>
            <a:custGeom>
              <a:avLst/>
              <a:gdLst/>
              <a:ahLst/>
              <a:cxnLst/>
              <a:rect l="l" t="t" r="r" b="b"/>
              <a:pathLst>
                <a:path w="4559276" h="2479195">
                  <a:moveTo>
                    <a:pt x="0" y="0"/>
                  </a:moveTo>
                  <a:lnTo>
                    <a:pt x="4559276" y="0"/>
                  </a:lnTo>
                  <a:lnTo>
                    <a:pt x="4559276" y="2479195"/>
                  </a:lnTo>
                  <a:lnTo>
                    <a:pt x="0" y="24791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59276" cy="25172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10800000">
            <a:off x="488500" y="436903"/>
            <a:ext cx="9413194" cy="2836919"/>
          </a:xfrm>
          <a:custGeom>
            <a:avLst/>
            <a:gdLst/>
            <a:ahLst/>
            <a:cxnLst/>
            <a:rect l="l" t="t" r="r" b="b"/>
            <a:pathLst>
              <a:path w="9413194" h="2836919">
                <a:moveTo>
                  <a:pt x="0" y="0"/>
                </a:moveTo>
                <a:lnTo>
                  <a:pt x="9413194" y="0"/>
                </a:lnTo>
                <a:lnTo>
                  <a:pt x="9413194" y="2836919"/>
                </a:lnTo>
                <a:lnTo>
                  <a:pt x="0" y="28369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84154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PT"/>
          </a:p>
        </p:txBody>
      </p:sp>
      <p:sp>
        <p:nvSpPr>
          <p:cNvPr id="6" name="Freeform 6"/>
          <p:cNvSpPr/>
          <p:nvPr/>
        </p:nvSpPr>
        <p:spPr>
          <a:xfrm rot="-10800000">
            <a:off x="8496284" y="436903"/>
            <a:ext cx="9303216" cy="2925222"/>
          </a:xfrm>
          <a:custGeom>
            <a:avLst/>
            <a:gdLst/>
            <a:ahLst/>
            <a:cxnLst/>
            <a:rect l="l" t="t" r="r" b="b"/>
            <a:pathLst>
              <a:path w="9303216" h="2925222">
                <a:moveTo>
                  <a:pt x="0" y="0"/>
                </a:moveTo>
                <a:lnTo>
                  <a:pt x="9303216" y="0"/>
                </a:lnTo>
                <a:lnTo>
                  <a:pt x="9303216" y="2925222"/>
                </a:lnTo>
                <a:lnTo>
                  <a:pt x="0" y="29252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82" b="-78595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PT"/>
          </a:p>
        </p:txBody>
      </p:sp>
      <p:sp>
        <p:nvSpPr>
          <p:cNvPr id="7" name="Freeform 7"/>
          <p:cNvSpPr/>
          <p:nvPr/>
        </p:nvSpPr>
        <p:spPr>
          <a:xfrm>
            <a:off x="1395601" y="3350022"/>
            <a:ext cx="4779591" cy="5102709"/>
          </a:xfrm>
          <a:custGeom>
            <a:avLst/>
            <a:gdLst/>
            <a:ahLst/>
            <a:cxnLst/>
            <a:rect l="l" t="t" r="r" b="b"/>
            <a:pathLst>
              <a:path w="4779591" h="5102709">
                <a:moveTo>
                  <a:pt x="0" y="0"/>
                </a:moveTo>
                <a:lnTo>
                  <a:pt x="4779591" y="0"/>
                </a:lnTo>
                <a:lnTo>
                  <a:pt x="4779591" y="5102708"/>
                </a:lnTo>
                <a:lnTo>
                  <a:pt x="0" y="51027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750" b="-1750"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8" name="TextBox 8"/>
          <p:cNvSpPr txBox="1"/>
          <p:nvPr/>
        </p:nvSpPr>
        <p:spPr>
          <a:xfrm>
            <a:off x="920076" y="904176"/>
            <a:ext cx="16447848" cy="2547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72"/>
              </a:lnSpc>
            </a:pPr>
            <a:r>
              <a:rPr lang="en-US" sz="10400">
                <a:solidFill>
                  <a:srgbClr val="1D1D1D"/>
                </a:solidFill>
                <a:latin typeface="Bobby Jones"/>
                <a:ea typeface="Bobby Jones"/>
                <a:cs typeface="Bobby Jones"/>
                <a:sym typeface="Bobby Jones"/>
              </a:rPr>
              <a:t>Clue #2 to become a programmer (big mistake)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46376" y="4072725"/>
            <a:ext cx="11221547" cy="304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01914" lvl="1" indent="-500957" algn="l">
              <a:lnSpc>
                <a:spcPts val="4779"/>
              </a:lnSpc>
              <a:buFont typeface="Arial"/>
              <a:buChar char="•"/>
            </a:pPr>
            <a:r>
              <a:rPr lang="en-US" sz="4640">
                <a:solidFill>
                  <a:srgbClr val="1D1D1D"/>
                </a:solidFill>
                <a:latin typeface="Nourd"/>
                <a:ea typeface="Nourd"/>
                <a:cs typeface="Nourd"/>
                <a:sym typeface="Nourd"/>
              </a:rPr>
              <a:t>Mistake description:</a:t>
            </a:r>
          </a:p>
          <a:p>
            <a:pPr algn="l">
              <a:lnSpc>
                <a:spcPts val="4779"/>
              </a:lnSpc>
            </a:pPr>
            <a:endParaRPr lang="en-US" sz="4640">
              <a:solidFill>
                <a:srgbClr val="1D1D1D"/>
              </a:solidFill>
              <a:latin typeface="Nourd"/>
              <a:ea typeface="Nourd"/>
              <a:cs typeface="Nourd"/>
              <a:sym typeface="Nourd"/>
            </a:endParaRPr>
          </a:p>
          <a:p>
            <a:pPr algn="l">
              <a:lnSpc>
                <a:spcPts val="4779"/>
              </a:lnSpc>
            </a:pPr>
            <a:endParaRPr lang="en-US" sz="4640">
              <a:solidFill>
                <a:srgbClr val="1D1D1D"/>
              </a:solidFill>
              <a:latin typeface="Nourd"/>
              <a:ea typeface="Nourd"/>
              <a:cs typeface="Nourd"/>
              <a:sym typeface="Nourd"/>
            </a:endParaRPr>
          </a:p>
          <a:p>
            <a:pPr algn="l">
              <a:lnSpc>
                <a:spcPts val="4779"/>
              </a:lnSpc>
            </a:pPr>
            <a:endParaRPr lang="en-US" sz="4640">
              <a:solidFill>
                <a:srgbClr val="1D1D1D"/>
              </a:solidFill>
              <a:latin typeface="Nourd"/>
              <a:ea typeface="Nourd"/>
              <a:cs typeface="Nourd"/>
              <a:sym typeface="Nourd"/>
            </a:endParaRPr>
          </a:p>
          <a:p>
            <a:pPr marL="1001914" lvl="1" indent="-500957" algn="l">
              <a:lnSpc>
                <a:spcPts val="4779"/>
              </a:lnSpc>
              <a:buFont typeface="Arial"/>
              <a:buChar char="•"/>
            </a:pPr>
            <a:r>
              <a:rPr lang="en-US" sz="4640">
                <a:solidFill>
                  <a:srgbClr val="1D1D1D"/>
                </a:solidFill>
                <a:latin typeface="Nourd"/>
                <a:ea typeface="Nourd"/>
                <a:cs typeface="Nourd"/>
                <a:sym typeface="Nourd"/>
              </a:rPr>
              <a:t>Lesson learnt: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112282" y="4738921"/>
            <a:ext cx="6360694" cy="137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09"/>
              </a:lnSpc>
            </a:pPr>
            <a:r>
              <a:rPr lang="en-US" sz="2630">
                <a:solidFill>
                  <a:srgbClr val="1D1D1D"/>
                </a:solidFill>
                <a:latin typeface="Canva Sans"/>
                <a:ea typeface="Canva Sans"/>
                <a:cs typeface="Canva Sans"/>
                <a:sym typeface="Canva Sans"/>
              </a:rPr>
              <a:t>The game's logic didn't always make sense, and the clues didn’t connect well, making it hard for players to progress.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112282" y="7265750"/>
            <a:ext cx="5865930" cy="2022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03"/>
              </a:lnSpc>
            </a:pPr>
            <a:r>
              <a:rPr lang="en-US" sz="2624">
                <a:solidFill>
                  <a:srgbClr val="1D1D1D"/>
                </a:solidFill>
                <a:latin typeface="Canva Sans"/>
                <a:ea typeface="Canva Sans"/>
                <a:cs typeface="Canva Sans"/>
                <a:sym typeface="Canva Sans"/>
              </a:rPr>
              <a:t>We improved the context of the clues by adding details about who might have used each object or left each clue. This made the story clearer and helped players progress better.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8500" y="837089"/>
            <a:ext cx="17311001" cy="8946540"/>
            <a:chOff x="0" y="0"/>
            <a:chExt cx="4559276" cy="23562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59276" cy="2356290"/>
            </a:xfrm>
            <a:custGeom>
              <a:avLst/>
              <a:gdLst/>
              <a:ahLst/>
              <a:cxnLst/>
              <a:rect l="l" t="t" r="r" b="b"/>
              <a:pathLst>
                <a:path w="4559276" h="2356290">
                  <a:moveTo>
                    <a:pt x="0" y="0"/>
                  </a:moveTo>
                  <a:lnTo>
                    <a:pt x="4559276" y="0"/>
                  </a:lnTo>
                  <a:lnTo>
                    <a:pt x="4559276" y="2356290"/>
                  </a:lnTo>
                  <a:lnTo>
                    <a:pt x="0" y="23562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59276" cy="23943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10800000">
            <a:off x="488500" y="436903"/>
            <a:ext cx="9413194" cy="2836919"/>
          </a:xfrm>
          <a:custGeom>
            <a:avLst/>
            <a:gdLst/>
            <a:ahLst/>
            <a:cxnLst/>
            <a:rect l="l" t="t" r="r" b="b"/>
            <a:pathLst>
              <a:path w="9413194" h="2836919">
                <a:moveTo>
                  <a:pt x="0" y="0"/>
                </a:moveTo>
                <a:lnTo>
                  <a:pt x="9413194" y="0"/>
                </a:lnTo>
                <a:lnTo>
                  <a:pt x="9413194" y="2836919"/>
                </a:lnTo>
                <a:lnTo>
                  <a:pt x="0" y="28369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84154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PT"/>
          </a:p>
        </p:txBody>
      </p:sp>
      <p:sp>
        <p:nvSpPr>
          <p:cNvPr id="6" name="Freeform 6"/>
          <p:cNvSpPr/>
          <p:nvPr/>
        </p:nvSpPr>
        <p:spPr>
          <a:xfrm rot="-10800000">
            <a:off x="8496284" y="436903"/>
            <a:ext cx="9303216" cy="2925222"/>
          </a:xfrm>
          <a:custGeom>
            <a:avLst/>
            <a:gdLst/>
            <a:ahLst/>
            <a:cxnLst/>
            <a:rect l="l" t="t" r="r" b="b"/>
            <a:pathLst>
              <a:path w="9303216" h="2925222">
                <a:moveTo>
                  <a:pt x="0" y="0"/>
                </a:moveTo>
                <a:lnTo>
                  <a:pt x="9303216" y="0"/>
                </a:lnTo>
                <a:lnTo>
                  <a:pt x="9303216" y="2925222"/>
                </a:lnTo>
                <a:lnTo>
                  <a:pt x="0" y="29252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82" b="-78595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PT"/>
          </a:p>
        </p:txBody>
      </p:sp>
      <p:sp>
        <p:nvSpPr>
          <p:cNvPr id="7" name="TextBox 7"/>
          <p:cNvSpPr txBox="1"/>
          <p:nvPr/>
        </p:nvSpPr>
        <p:spPr>
          <a:xfrm>
            <a:off x="920076" y="904176"/>
            <a:ext cx="16447848" cy="1328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72"/>
              </a:lnSpc>
            </a:pPr>
            <a:r>
              <a:rPr lang="en-US" sz="10400">
                <a:solidFill>
                  <a:srgbClr val="1D1D1D"/>
                </a:solidFill>
                <a:latin typeface="Bobby Jones"/>
                <a:ea typeface="Bobby Jones"/>
                <a:cs typeface="Bobby Jones"/>
                <a:sym typeface="Bobby Jones"/>
              </a:rPr>
              <a:t>Clue #3 Demo Slide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09793" y="5336472"/>
            <a:ext cx="12668414" cy="883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70"/>
              </a:lnSpc>
            </a:pPr>
            <a:r>
              <a:rPr lang="en-US" sz="6379">
                <a:solidFill>
                  <a:srgbClr val="1D1D1D"/>
                </a:solidFill>
                <a:latin typeface="Bobby Jones"/>
                <a:ea typeface="Bobby Jones"/>
                <a:cs typeface="Bobby Jones"/>
                <a:sym typeface="Bobby Jones"/>
              </a:rPr>
              <a:t>Let’s Play (Go to the code file)!!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8500" y="1028700"/>
            <a:ext cx="17311001" cy="9413194"/>
            <a:chOff x="0" y="0"/>
            <a:chExt cx="4559276" cy="24791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59276" cy="2479195"/>
            </a:xfrm>
            <a:custGeom>
              <a:avLst/>
              <a:gdLst/>
              <a:ahLst/>
              <a:cxnLst/>
              <a:rect l="l" t="t" r="r" b="b"/>
              <a:pathLst>
                <a:path w="4559276" h="2479195">
                  <a:moveTo>
                    <a:pt x="0" y="0"/>
                  </a:moveTo>
                  <a:lnTo>
                    <a:pt x="4559276" y="0"/>
                  </a:lnTo>
                  <a:lnTo>
                    <a:pt x="4559276" y="2479195"/>
                  </a:lnTo>
                  <a:lnTo>
                    <a:pt x="0" y="24791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59276" cy="25172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10800000">
            <a:off x="488500" y="436903"/>
            <a:ext cx="9413194" cy="2836919"/>
          </a:xfrm>
          <a:custGeom>
            <a:avLst/>
            <a:gdLst/>
            <a:ahLst/>
            <a:cxnLst/>
            <a:rect l="l" t="t" r="r" b="b"/>
            <a:pathLst>
              <a:path w="9413194" h="2836919">
                <a:moveTo>
                  <a:pt x="0" y="0"/>
                </a:moveTo>
                <a:lnTo>
                  <a:pt x="9413194" y="0"/>
                </a:lnTo>
                <a:lnTo>
                  <a:pt x="9413194" y="2836919"/>
                </a:lnTo>
                <a:lnTo>
                  <a:pt x="0" y="28369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84154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PT"/>
          </a:p>
        </p:txBody>
      </p:sp>
      <p:sp>
        <p:nvSpPr>
          <p:cNvPr id="6" name="Freeform 6"/>
          <p:cNvSpPr/>
          <p:nvPr/>
        </p:nvSpPr>
        <p:spPr>
          <a:xfrm rot="-10800000">
            <a:off x="8496284" y="436903"/>
            <a:ext cx="9303216" cy="2925222"/>
          </a:xfrm>
          <a:custGeom>
            <a:avLst/>
            <a:gdLst/>
            <a:ahLst/>
            <a:cxnLst/>
            <a:rect l="l" t="t" r="r" b="b"/>
            <a:pathLst>
              <a:path w="9303216" h="2925222">
                <a:moveTo>
                  <a:pt x="0" y="0"/>
                </a:moveTo>
                <a:lnTo>
                  <a:pt x="9303216" y="0"/>
                </a:lnTo>
                <a:lnTo>
                  <a:pt x="9303216" y="2925222"/>
                </a:lnTo>
                <a:lnTo>
                  <a:pt x="0" y="29252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82" b="-78595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PT"/>
          </a:p>
        </p:txBody>
      </p:sp>
      <p:sp>
        <p:nvSpPr>
          <p:cNvPr id="7" name="TextBox 7"/>
          <p:cNvSpPr txBox="1"/>
          <p:nvPr/>
        </p:nvSpPr>
        <p:spPr>
          <a:xfrm>
            <a:off x="2809793" y="5336472"/>
            <a:ext cx="12668414" cy="883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70"/>
              </a:lnSpc>
            </a:pPr>
            <a:r>
              <a:rPr lang="en-US" sz="6379">
                <a:solidFill>
                  <a:srgbClr val="1D1D1D"/>
                </a:solidFill>
                <a:latin typeface="Bobby Jones"/>
                <a:ea typeface="Bobby Jones"/>
                <a:cs typeface="Bobby Jones"/>
                <a:sym typeface="Bobby Jones"/>
              </a:rPr>
              <a:t>THANK YOU!!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20076" y="904176"/>
            <a:ext cx="16447848" cy="1328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72"/>
              </a:lnSpc>
            </a:pPr>
            <a:r>
              <a:rPr lang="en-US" sz="10400">
                <a:solidFill>
                  <a:srgbClr val="1D1D1D"/>
                </a:solidFill>
                <a:latin typeface="Bobby Jones"/>
                <a:ea typeface="Bobby Jones"/>
                <a:cs typeface="Bobby Jones"/>
                <a:sym typeface="Bobby Jones"/>
              </a:rPr>
              <a:t>lAST Clue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8506460"/>
            <a:ext cx="12668414" cy="1029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1D1D1D"/>
                </a:solidFill>
                <a:latin typeface="Bobby Jones"/>
                <a:ea typeface="Bobby Jones"/>
                <a:cs typeface="Bobby Jones"/>
                <a:sym typeface="Bobby Jones"/>
              </a:rPr>
              <a:t>Charlotte Guedj, Rubén, Guilherme Granja, Oeendrila L.Gerold</a:t>
            </a:r>
          </a:p>
          <a:p>
            <a:pPr algn="ctr">
              <a:lnSpc>
                <a:spcPts val="4759"/>
              </a:lnSpc>
            </a:pPr>
            <a:endParaRPr lang="en-US" sz="2500">
              <a:solidFill>
                <a:srgbClr val="1D1D1D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557</Words>
  <Application>Microsoft Office PowerPoint</Application>
  <PresentationFormat>Personalizados</PresentationFormat>
  <Paragraphs>82</Paragraphs>
  <Slides>7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5" baseType="lpstr">
      <vt:lpstr>Calibri</vt:lpstr>
      <vt:lpstr>Arimo</vt:lpstr>
      <vt:lpstr>Canva Sans</vt:lpstr>
      <vt:lpstr>Bobby Jones</vt:lpstr>
      <vt:lpstr>Nourd</vt:lpstr>
      <vt:lpstr>Arial</vt:lpstr>
      <vt:lpstr>DM Sans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ironhack_miniproject</dc:title>
  <dc:creator>HP</dc:creator>
  <cp:lastModifiedBy>HP</cp:lastModifiedBy>
  <cp:revision>1</cp:revision>
  <dcterms:created xsi:type="dcterms:W3CDTF">2006-08-16T00:00:00Z</dcterms:created>
  <dcterms:modified xsi:type="dcterms:W3CDTF">2024-09-14T15:10:08Z</dcterms:modified>
  <dc:identifier>DAGQkuO-YIQ</dc:identifier>
</cp:coreProperties>
</file>