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259" r:id="rId5"/>
    <p:sldId id="262" r:id="rId6"/>
    <p:sldId id="263" r:id="rId7"/>
    <p:sldId id="265" r:id="rId8"/>
    <p:sldId id="267" r:id="rId9"/>
    <p:sldId id="272" r:id="rId10"/>
    <p:sldId id="273" r:id="rId11"/>
    <p:sldId id="268" r:id="rId12"/>
    <p:sldId id="269" r:id="rId13"/>
    <p:sldId id="274" r:id="rId14"/>
    <p:sldId id="275" r:id="rId15"/>
    <p:sldId id="270" r:id="rId16"/>
    <p:sldId id="271"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4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8A3E24-E908-4BFA-BDAE-4D097D791F55}"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25A-361C-47E5-A407-59D661C192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70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8A3E24-E908-4BFA-BDAE-4D097D791F55}"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154838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8A3E24-E908-4BFA-BDAE-4D097D791F55}"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101159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8A3E24-E908-4BFA-BDAE-4D097D791F55}"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21203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8A3E24-E908-4BFA-BDAE-4D097D791F55}"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25A-361C-47E5-A407-59D661C192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41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8A3E24-E908-4BFA-BDAE-4D097D791F55}"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191641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8A3E24-E908-4BFA-BDAE-4D097D791F55}" type="datetimeFigureOut">
              <a:rPr lang="en-US" smtClean="0"/>
              <a:t>10/27/15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281676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8A3E24-E908-4BFA-BDAE-4D097D791F55}" type="datetimeFigureOut">
              <a:rPr lang="en-US" smtClean="0"/>
              <a:t>10/27/15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205872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8A3E24-E908-4BFA-BDAE-4D097D791F55}" type="datetimeFigureOut">
              <a:rPr lang="en-US" smtClean="0"/>
              <a:t>10/27/15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E7425A-361C-47E5-A407-59D661C192C2}" type="slidenum">
              <a:rPr lang="en-US" smtClean="0"/>
              <a:t>‹#›</a:t>
            </a:fld>
            <a:endParaRPr lang="en-US"/>
          </a:p>
        </p:txBody>
      </p:sp>
    </p:spTree>
    <p:extLst>
      <p:ext uri="{BB962C8B-B14F-4D97-AF65-F5344CB8AC3E}">
        <p14:creationId xmlns:p14="http://schemas.microsoft.com/office/powerpoint/2010/main" val="10255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8A3E24-E908-4BFA-BDAE-4D097D791F55}" type="datetimeFigureOut">
              <a:rPr lang="en-US" smtClean="0"/>
              <a:t>10/27/15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E7425A-361C-47E5-A407-59D661C192C2}" type="slidenum">
              <a:rPr lang="en-US" smtClean="0"/>
              <a:t>‹#›</a:t>
            </a:fld>
            <a:endParaRPr lang="en-US"/>
          </a:p>
        </p:txBody>
      </p:sp>
    </p:spTree>
    <p:extLst>
      <p:ext uri="{BB962C8B-B14F-4D97-AF65-F5344CB8AC3E}">
        <p14:creationId xmlns:p14="http://schemas.microsoft.com/office/powerpoint/2010/main" val="400827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D8A3E24-E908-4BFA-BDAE-4D097D791F55}" type="datetimeFigureOut">
              <a:rPr lang="en-US" smtClean="0"/>
              <a:t>10/27/15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E7425A-361C-47E5-A407-59D661C192C2}" type="slidenum">
              <a:rPr lang="en-US" smtClean="0"/>
              <a:t>‹#›</a:t>
            </a:fld>
            <a:endParaRPr lang="en-US"/>
          </a:p>
        </p:txBody>
      </p:sp>
    </p:spTree>
    <p:extLst>
      <p:ext uri="{BB962C8B-B14F-4D97-AF65-F5344CB8AC3E}">
        <p14:creationId xmlns:p14="http://schemas.microsoft.com/office/powerpoint/2010/main" val="138246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8A3E24-E908-4BFA-BDAE-4D097D791F55}" type="datetimeFigureOut">
              <a:rPr lang="en-US" smtClean="0"/>
              <a:t>10/27/15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E7425A-361C-47E5-A407-59D661C192C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73619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hristopher_chaney@homedepo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4" Type="http://schemas.openxmlformats.org/officeDocument/2006/relationships/hyperlink" Target="https://github.com/cechaney/Maker-Visit-Code.git" TargetMode="External"/><Relationship Id="rId1" Type="http://schemas.openxmlformats.org/officeDocument/2006/relationships/slideLayout" Target="../slideLayouts/slideLayout2.xml"/><Relationship Id="rId2" Type="http://schemas.openxmlformats.org/officeDocument/2006/relationships/hyperlink" Target="http://fritzing.org/download/0.9.2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Shift Registers</a:t>
            </a:r>
            <a:br>
              <a:rPr lang="en-US" dirty="0" smtClean="0"/>
            </a:br>
            <a:r>
              <a:rPr lang="en-US" dirty="0" smtClean="0"/>
              <a:t>Arduino &amp;</a:t>
            </a:r>
            <a:br>
              <a:rPr lang="en-US" dirty="0" smtClean="0"/>
            </a:br>
            <a:r>
              <a:rPr lang="en-US" dirty="0" smtClean="0"/>
              <a:t>7 Segment LED Displays</a:t>
            </a:r>
            <a:endParaRPr lang="en-US" dirty="0"/>
          </a:p>
        </p:txBody>
      </p:sp>
      <p:sp>
        <p:nvSpPr>
          <p:cNvPr id="3" name="Subtitle 2"/>
          <p:cNvSpPr>
            <a:spLocks noGrp="1"/>
          </p:cNvSpPr>
          <p:nvPr>
            <p:ph type="subTitle" idx="1"/>
          </p:nvPr>
        </p:nvSpPr>
        <p:spPr/>
        <p:txBody>
          <a:bodyPr/>
          <a:lstStyle/>
          <a:p>
            <a:r>
              <a:rPr lang="en-US" dirty="0" smtClean="0"/>
              <a:t>Presented by: Chris Chaney</a:t>
            </a:r>
          </a:p>
          <a:p>
            <a:pPr algn="r"/>
            <a:r>
              <a:rPr lang="en-US" sz="1600" dirty="0" smtClean="0">
                <a:hlinkClick r:id="rId2" action="ppaction://hlinkfile"/>
              </a:rPr>
              <a:t>christopher_chaney@homedepot.com</a:t>
            </a:r>
            <a:endParaRPr lang="en-US" sz="1600" dirty="0"/>
          </a:p>
        </p:txBody>
      </p:sp>
    </p:spTree>
    <p:extLst>
      <p:ext uri="{BB962C8B-B14F-4D97-AF65-F5344CB8AC3E}">
        <p14:creationId xmlns:p14="http://schemas.microsoft.com/office/powerpoint/2010/main" val="1147564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Rules of </a:t>
            </a:r>
            <a:r>
              <a:rPr lang="en-US" dirty="0" smtClean="0"/>
              <a:t>“</a:t>
            </a:r>
            <a:r>
              <a:rPr lang="en-US" dirty="0" err="1" smtClean="0"/>
              <a:t>Schwifty</a:t>
            </a:r>
            <a:r>
              <a:rPr lang="en-US" dirty="0" smtClean="0"/>
              <a:t>”</a:t>
            </a:r>
            <a:endParaRPr lang="en-US" dirty="0"/>
          </a:p>
        </p:txBody>
      </p:sp>
      <p:pic>
        <p:nvPicPr>
          <p:cNvPr id="4" name="Content Placeholder 3" descr="Screen Shot 2015-10-27 at 3.25.2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817" t="-592" r="-563" b="592"/>
          <a:stretch/>
        </p:blipFill>
        <p:spPr>
          <a:xfrm>
            <a:off x="-90715" y="1845734"/>
            <a:ext cx="11411857" cy="3062660"/>
          </a:xfrm>
        </p:spPr>
      </p:pic>
    </p:spTree>
    <p:extLst>
      <p:ext uri="{BB962C8B-B14F-4D97-AF65-F5344CB8AC3E}">
        <p14:creationId xmlns:p14="http://schemas.microsoft.com/office/powerpoint/2010/main" val="426238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Arduino</a:t>
            </a:r>
            <a:endParaRPr lang="en-US" dirty="0"/>
          </a:p>
        </p:txBody>
      </p:sp>
      <p:sp>
        <p:nvSpPr>
          <p:cNvPr id="3" name="Content Placeholder 2"/>
          <p:cNvSpPr>
            <a:spLocks noGrp="1"/>
          </p:cNvSpPr>
          <p:nvPr>
            <p:ph idx="1"/>
          </p:nvPr>
        </p:nvSpPr>
        <p:spPr>
          <a:xfrm>
            <a:off x="1097280" y="1845734"/>
            <a:ext cx="5066461" cy="4023360"/>
          </a:xfrm>
        </p:spPr>
        <p:txBody>
          <a:bodyPr/>
          <a:lstStyle/>
          <a:p>
            <a:r>
              <a:rPr lang="en-US" dirty="0" smtClean="0"/>
              <a:t>An open source microcontroller with amazing capabilities.</a:t>
            </a:r>
            <a:endParaRPr lang="en-US" dirty="0"/>
          </a:p>
          <a:p>
            <a:r>
              <a:rPr lang="en-US" dirty="0" smtClean="0"/>
              <a:t>What we need to know for this talk</a:t>
            </a:r>
            <a:r>
              <a:rPr lang="is-IS" dirty="0" smtClean="0"/>
              <a:t>….</a:t>
            </a:r>
          </a:p>
          <a:p>
            <a:endParaRPr lang="is-IS" dirty="0" smtClean="0"/>
          </a:p>
          <a:p>
            <a:pPr lvl="1"/>
            <a:r>
              <a:rPr lang="is-IS" dirty="0" smtClean="0"/>
              <a:t>Arduino runs code sent to it our computers via USB cables</a:t>
            </a:r>
          </a:p>
          <a:p>
            <a:pPr lvl="1"/>
            <a:r>
              <a:rPr lang="is-IS" dirty="0" smtClean="0"/>
              <a:t>We will use the official Arduino IDE to write our code</a:t>
            </a:r>
          </a:p>
          <a:p>
            <a:pPr lvl="1"/>
            <a:r>
              <a:rPr lang="is-IS" dirty="0" smtClean="0"/>
              <a:t>Arduino outputs 5 volts enough to power small projects</a:t>
            </a:r>
          </a:p>
        </p:txBody>
      </p:sp>
      <p:pic>
        <p:nvPicPr>
          <p:cNvPr id="4" name="Picture 3" descr="Arduino_Uno_-_R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801" y="1802203"/>
            <a:ext cx="4011384" cy="4011384"/>
          </a:xfrm>
          <a:prstGeom prst="rect">
            <a:avLst/>
          </a:prstGeom>
        </p:spPr>
      </p:pic>
    </p:spTree>
    <p:extLst>
      <p:ext uri="{BB962C8B-B14F-4D97-AF65-F5344CB8AC3E}">
        <p14:creationId xmlns:p14="http://schemas.microsoft.com/office/powerpoint/2010/main" val="121534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Segment displays	</a:t>
            </a:r>
            <a:endParaRPr lang="en-US" dirty="0"/>
          </a:p>
        </p:txBody>
      </p:sp>
      <p:sp>
        <p:nvSpPr>
          <p:cNvPr id="3" name="Content Placeholder 2"/>
          <p:cNvSpPr>
            <a:spLocks noGrp="1"/>
          </p:cNvSpPr>
          <p:nvPr>
            <p:ph idx="1"/>
          </p:nvPr>
        </p:nvSpPr>
        <p:spPr>
          <a:xfrm>
            <a:off x="1097280" y="1845734"/>
            <a:ext cx="5000773" cy="4023360"/>
          </a:xfrm>
        </p:spPr>
        <p:txBody>
          <a:bodyPr/>
          <a:lstStyle/>
          <a:p>
            <a:endParaRPr lang="en-US" dirty="0" smtClean="0"/>
          </a:p>
          <a:p>
            <a:pPr lvl="1"/>
            <a:r>
              <a:rPr lang="en-US" dirty="0" smtClean="0"/>
              <a:t>Made of LEDs </a:t>
            </a:r>
            <a:r>
              <a:rPr lang="en-US" sz="1200" dirty="0" smtClean="0"/>
              <a:t>(Light Emitting Diode)</a:t>
            </a:r>
          </a:p>
          <a:p>
            <a:pPr lvl="1"/>
            <a:r>
              <a:rPr lang="en-US" dirty="0" smtClean="0"/>
              <a:t>ALWAYS use resistors (220ohm-330ohm)</a:t>
            </a:r>
          </a:p>
          <a:p>
            <a:pPr lvl="1"/>
            <a:r>
              <a:rPr lang="en-US" dirty="0" smtClean="0"/>
              <a:t>Careful bringing them into Irving, TX</a:t>
            </a:r>
          </a:p>
        </p:txBody>
      </p:sp>
      <p:pic>
        <p:nvPicPr>
          <p:cNvPr id="4" name="Picture 3" descr="Screen Shot 2015-10-27 at 2.48.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889" y="2043754"/>
            <a:ext cx="2501900" cy="3073400"/>
          </a:xfrm>
          <a:prstGeom prst="rect">
            <a:avLst/>
          </a:prstGeom>
        </p:spPr>
      </p:pic>
      <p:sp>
        <p:nvSpPr>
          <p:cNvPr id="5" name="TextBox 4"/>
          <p:cNvSpPr txBox="1"/>
          <p:nvPr/>
        </p:nvSpPr>
        <p:spPr>
          <a:xfrm>
            <a:off x="6596294" y="5161642"/>
            <a:ext cx="4554026" cy="553998"/>
          </a:xfrm>
          <a:prstGeom prst="rect">
            <a:avLst/>
          </a:prstGeom>
          <a:noFill/>
        </p:spPr>
        <p:txBody>
          <a:bodyPr wrap="none" rtlCol="0">
            <a:spAutoFit/>
          </a:bodyPr>
          <a:lstStyle/>
          <a:p>
            <a:pPr marL="0" lvl="1"/>
            <a:r>
              <a:rPr lang="en-US" sz="1200" dirty="0"/>
              <a:t>Notice the clockwise pattern of the segments (ignore the dot for now)</a:t>
            </a:r>
          </a:p>
          <a:p>
            <a:endParaRPr lang="en-US" dirty="0"/>
          </a:p>
        </p:txBody>
      </p:sp>
    </p:spTree>
    <p:extLst>
      <p:ext uri="{BB962C8B-B14F-4D97-AF65-F5344CB8AC3E}">
        <p14:creationId xmlns:p14="http://schemas.microsoft.com/office/powerpoint/2010/main" val="290233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Segment display common anode wiring</a:t>
            </a:r>
            <a:endParaRPr lang="en-US" dirty="0"/>
          </a:p>
        </p:txBody>
      </p:sp>
      <p:grpSp>
        <p:nvGrpSpPr>
          <p:cNvPr id="27" name="Group 26"/>
          <p:cNvGrpSpPr/>
          <p:nvPr/>
        </p:nvGrpSpPr>
        <p:grpSpPr>
          <a:xfrm>
            <a:off x="4807318" y="1894113"/>
            <a:ext cx="2501900" cy="4095876"/>
            <a:chOff x="4807318" y="1894113"/>
            <a:chExt cx="2501900" cy="4095876"/>
          </a:xfrm>
        </p:grpSpPr>
        <p:pic>
          <p:nvPicPr>
            <p:cNvPr id="5" name="Picture 4" descr="Screen Shot 2015-10-27 at 2.48.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318" y="2406611"/>
              <a:ext cx="2501900" cy="3073400"/>
            </a:xfrm>
            <a:prstGeom prst="rect">
              <a:avLst/>
            </a:prstGeom>
          </p:spPr>
        </p:pic>
        <p:sp>
          <p:nvSpPr>
            <p:cNvPr id="6" name="Oval 5"/>
            <p:cNvSpPr/>
            <p:nvPr/>
          </p:nvSpPr>
          <p:spPr>
            <a:xfrm>
              <a:off x="5953582" y="2258785"/>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7" name="Oval 6"/>
            <p:cNvSpPr/>
            <p:nvPr/>
          </p:nvSpPr>
          <p:spPr>
            <a:xfrm>
              <a:off x="6404886"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56189"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502278" y="2266043"/>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050974"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933625" y="5359399"/>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384929"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836232"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482321" y="5366657"/>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031017"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932714" y="1895928"/>
              <a:ext cx="308429" cy="369332"/>
            </a:xfrm>
            <a:prstGeom prst="rect">
              <a:avLst/>
            </a:prstGeom>
            <a:noFill/>
          </p:spPr>
          <p:txBody>
            <a:bodyPr wrap="square" rtlCol="0">
              <a:spAutoFit/>
            </a:bodyPr>
            <a:lstStyle/>
            <a:p>
              <a:r>
                <a:rPr lang="en-US" dirty="0" smtClean="0"/>
                <a:t>+</a:t>
              </a:r>
              <a:endParaRPr lang="en-US" dirty="0"/>
            </a:p>
          </p:txBody>
        </p:sp>
        <p:sp>
          <p:nvSpPr>
            <p:cNvPr id="18" name="TextBox 17"/>
            <p:cNvSpPr txBox="1"/>
            <p:nvPr/>
          </p:nvSpPr>
          <p:spPr>
            <a:xfrm>
              <a:off x="6375399" y="1894114"/>
              <a:ext cx="308429" cy="369332"/>
            </a:xfrm>
            <a:prstGeom prst="rect">
              <a:avLst/>
            </a:prstGeom>
            <a:noFill/>
          </p:spPr>
          <p:txBody>
            <a:bodyPr wrap="square" rtlCol="0">
              <a:spAutoFit/>
            </a:bodyPr>
            <a:lstStyle/>
            <a:p>
              <a:r>
                <a:rPr lang="en-US" dirty="0"/>
                <a:t>a</a:t>
              </a:r>
            </a:p>
          </p:txBody>
        </p:sp>
        <p:sp>
          <p:nvSpPr>
            <p:cNvPr id="19" name="TextBox 18"/>
            <p:cNvSpPr txBox="1"/>
            <p:nvPr/>
          </p:nvSpPr>
          <p:spPr>
            <a:xfrm>
              <a:off x="6801757" y="1894113"/>
              <a:ext cx="308429" cy="369332"/>
            </a:xfrm>
            <a:prstGeom prst="rect">
              <a:avLst/>
            </a:prstGeom>
            <a:noFill/>
          </p:spPr>
          <p:txBody>
            <a:bodyPr wrap="square" rtlCol="0">
              <a:spAutoFit/>
            </a:bodyPr>
            <a:lstStyle/>
            <a:p>
              <a:r>
                <a:rPr lang="en-US" dirty="0" smtClean="0"/>
                <a:t>b</a:t>
              </a:r>
              <a:endParaRPr lang="en-US" dirty="0"/>
            </a:p>
          </p:txBody>
        </p:sp>
        <p:sp>
          <p:nvSpPr>
            <p:cNvPr id="20" name="TextBox 19"/>
            <p:cNvSpPr txBox="1"/>
            <p:nvPr/>
          </p:nvSpPr>
          <p:spPr>
            <a:xfrm>
              <a:off x="6819900" y="5613400"/>
              <a:ext cx="308429" cy="369332"/>
            </a:xfrm>
            <a:prstGeom prst="rect">
              <a:avLst/>
            </a:prstGeom>
            <a:noFill/>
          </p:spPr>
          <p:txBody>
            <a:bodyPr wrap="square" rtlCol="0">
              <a:spAutoFit/>
            </a:bodyPr>
            <a:lstStyle/>
            <a:p>
              <a:r>
                <a:rPr lang="en-US" dirty="0"/>
                <a:t>o</a:t>
              </a:r>
            </a:p>
          </p:txBody>
        </p:sp>
        <p:sp>
          <p:nvSpPr>
            <p:cNvPr id="21" name="TextBox 20"/>
            <p:cNvSpPr txBox="1"/>
            <p:nvPr/>
          </p:nvSpPr>
          <p:spPr>
            <a:xfrm>
              <a:off x="6375400" y="5613399"/>
              <a:ext cx="308429"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5903685" y="5613400"/>
              <a:ext cx="308429"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a:off x="5466442" y="5620657"/>
              <a:ext cx="308429" cy="369332"/>
            </a:xfrm>
            <a:prstGeom prst="rect">
              <a:avLst/>
            </a:prstGeom>
            <a:noFill/>
          </p:spPr>
          <p:txBody>
            <a:bodyPr wrap="square" rtlCol="0">
              <a:spAutoFit/>
            </a:bodyPr>
            <a:lstStyle/>
            <a:p>
              <a:r>
                <a:rPr lang="en-US" dirty="0"/>
                <a:t>d</a:t>
              </a:r>
            </a:p>
          </p:txBody>
        </p:sp>
        <p:sp>
          <p:nvSpPr>
            <p:cNvPr id="24" name="TextBox 23"/>
            <p:cNvSpPr txBox="1"/>
            <p:nvPr/>
          </p:nvSpPr>
          <p:spPr>
            <a:xfrm>
              <a:off x="5012871" y="5611586"/>
              <a:ext cx="308429" cy="369332"/>
            </a:xfrm>
            <a:prstGeom prst="rect">
              <a:avLst/>
            </a:prstGeom>
            <a:noFill/>
          </p:spPr>
          <p:txBody>
            <a:bodyPr wrap="square" rtlCol="0">
              <a:spAutoFit/>
            </a:bodyPr>
            <a:lstStyle/>
            <a:p>
              <a:r>
                <a:rPr lang="en-US" dirty="0"/>
                <a:t>e</a:t>
              </a:r>
            </a:p>
          </p:txBody>
        </p:sp>
        <p:sp>
          <p:nvSpPr>
            <p:cNvPr id="25" name="TextBox 24"/>
            <p:cNvSpPr txBox="1"/>
            <p:nvPr/>
          </p:nvSpPr>
          <p:spPr>
            <a:xfrm>
              <a:off x="5468257" y="1894114"/>
              <a:ext cx="308429" cy="369332"/>
            </a:xfrm>
            <a:prstGeom prst="rect">
              <a:avLst/>
            </a:prstGeom>
            <a:noFill/>
          </p:spPr>
          <p:txBody>
            <a:bodyPr wrap="square" rtlCol="0">
              <a:spAutoFit/>
            </a:bodyPr>
            <a:lstStyle/>
            <a:p>
              <a:r>
                <a:rPr lang="en-US" dirty="0" smtClean="0"/>
                <a:t>f</a:t>
              </a:r>
              <a:endParaRPr lang="en-US" dirty="0"/>
            </a:p>
          </p:txBody>
        </p:sp>
        <p:sp>
          <p:nvSpPr>
            <p:cNvPr id="26" name="TextBox 25"/>
            <p:cNvSpPr txBox="1"/>
            <p:nvPr/>
          </p:nvSpPr>
          <p:spPr>
            <a:xfrm>
              <a:off x="5014685" y="1894113"/>
              <a:ext cx="308429" cy="369332"/>
            </a:xfrm>
            <a:prstGeom prst="rect">
              <a:avLst/>
            </a:prstGeom>
            <a:noFill/>
          </p:spPr>
          <p:txBody>
            <a:bodyPr wrap="square" rtlCol="0">
              <a:spAutoFit/>
            </a:bodyPr>
            <a:lstStyle/>
            <a:p>
              <a:r>
                <a:rPr lang="en-US" dirty="0" smtClean="0"/>
                <a:t>g</a:t>
              </a:r>
              <a:endParaRPr lang="en-US" dirty="0"/>
            </a:p>
          </p:txBody>
        </p:sp>
      </p:grpSp>
    </p:spTree>
    <p:extLst>
      <p:ext uri="{BB962C8B-B14F-4D97-AF65-F5344CB8AC3E}">
        <p14:creationId xmlns:p14="http://schemas.microsoft.com/office/powerpoint/2010/main" val="372572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0-27 at 3.36.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299" y="1962151"/>
            <a:ext cx="2159000" cy="2171700"/>
          </a:xfrm>
          <a:prstGeom prst="rect">
            <a:avLst/>
          </a:prstGeom>
        </p:spPr>
      </p:pic>
      <p:grpSp>
        <p:nvGrpSpPr>
          <p:cNvPr id="3" name="Group 2"/>
          <p:cNvGrpSpPr/>
          <p:nvPr/>
        </p:nvGrpSpPr>
        <p:grpSpPr>
          <a:xfrm>
            <a:off x="8454028" y="869041"/>
            <a:ext cx="2501900" cy="4095876"/>
            <a:chOff x="4807318" y="1894113"/>
            <a:chExt cx="2501900" cy="4095876"/>
          </a:xfrm>
        </p:grpSpPr>
        <p:pic>
          <p:nvPicPr>
            <p:cNvPr id="4" name="Picture 3" descr="Screen Shot 2015-10-27 at 2.48.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318" y="2406611"/>
              <a:ext cx="2501900" cy="3073400"/>
            </a:xfrm>
            <a:prstGeom prst="rect">
              <a:avLst/>
            </a:prstGeom>
          </p:spPr>
        </p:pic>
        <p:sp>
          <p:nvSpPr>
            <p:cNvPr id="5" name="Oval 4"/>
            <p:cNvSpPr/>
            <p:nvPr/>
          </p:nvSpPr>
          <p:spPr>
            <a:xfrm>
              <a:off x="5953582" y="2258785"/>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6" name="Oval 5"/>
            <p:cNvSpPr/>
            <p:nvPr/>
          </p:nvSpPr>
          <p:spPr>
            <a:xfrm>
              <a:off x="6404886"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856189"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502278" y="2266043"/>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050974" y="2266042"/>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933625" y="5359399"/>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384929"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836232"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482321" y="5366657"/>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031017" y="5366656"/>
              <a:ext cx="244928" cy="2449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932714" y="1895928"/>
              <a:ext cx="308429" cy="369332"/>
            </a:xfrm>
            <a:prstGeom prst="rect">
              <a:avLst/>
            </a:prstGeom>
            <a:noFill/>
          </p:spPr>
          <p:txBody>
            <a:bodyPr wrap="square" rtlCol="0">
              <a:spAutoFit/>
            </a:bodyPr>
            <a:lstStyle/>
            <a:p>
              <a:r>
                <a:rPr lang="en-US" dirty="0" smtClean="0"/>
                <a:t>+</a:t>
              </a:r>
              <a:endParaRPr lang="en-US" dirty="0"/>
            </a:p>
          </p:txBody>
        </p:sp>
        <p:sp>
          <p:nvSpPr>
            <p:cNvPr id="16" name="TextBox 15"/>
            <p:cNvSpPr txBox="1"/>
            <p:nvPr/>
          </p:nvSpPr>
          <p:spPr>
            <a:xfrm>
              <a:off x="6375399" y="1894114"/>
              <a:ext cx="308429" cy="369332"/>
            </a:xfrm>
            <a:prstGeom prst="rect">
              <a:avLst/>
            </a:prstGeom>
            <a:noFill/>
          </p:spPr>
          <p:txBody>
            <a:bodyPr wrap="square" rtlCol="0">
              <a:spAutoFit/>
            </a:bodyPr>
            <a:lstStyle/>
            <a:p>
              <a:r>
                <a:rPr lang="en-US" dirty="0"/>
                <a:t>a</a:t>
              </a:r>
            </a:p>
          </p:txBody>
        </p:sp>
        <p:sp>
          <p:nvSpPr>
            <p:cNvPr id="17" name="TextBox 16"/>
            <p:cNvSpPr txBox="1"/>
            <p:nvPr/>
          </p:nvSpPr>
          <p:spPr>
            <a:xfrm>
              <a:off x="6801757" y="1894113"/>
              <a:ext cx="308429"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6819900" y="5613400"/>
              <a:ext cx="308429" cy="369332"/>
            </a:xfrm>
            <a:prstGeom prst="rect">
              <a:avLst/>
            </a:prstGeom>
            <a:noFill/>
          </p:spPr>
          <p:txBody>
            <a:bodyPr wrap="square" rtlCol="0">
              <a:spAutoFit/>
            </a:bodyPr>
            <a:lstStyle/>
            <a:p>
              <a:r>
                <a:rPr lang="en-US" dirty="0"/>
                <a:t>o</a:t>
              </a:r>
            </a:p>
          </p:txBody>
        </p:sp>
        <p:sp>
          <p:nvSpPr>
            <p:cNvPr id="19" name="TextBox 18"/>
            <p:cNvSpPr txBox="1"/>
            <p:nvPr/>
          </p:nvSpPr>
          <p:spPr>
            <a:xfrm>
              <a:off x="6375400" y="5613399"/>
              <a:ext cx="308429" cy="369332"/>
            </a:xfrm>
            <a:prstGeom prst="rect">
              <a:avLst/>
            </a:prstGeom>
            <a:noFill/>
          </p:spPr>
          <p:txBody>
            <a:bodyPr wrap="square" rtlCol="0">
              <a:spAutoFit/>
            </a:bodyPr>
            <a:lstStyle/>
            <a:p>
              <a:r>
                <a:rPr lang="en-US" dirty="0" smtClean="0"/>
                <a:t>c</a:t>
              </a:r>
              <a:endParaRPr lang="en-US" dirty="0"/>
            </a:p>
          </p:txBody>
        </p:sp>
        <p:sp>
          <p:nvSpPr>
            <p:cNvPr id="20" name="TextBox 19"/>
            <p:cNvSpPr txBox="1"/>
            <p:nvPr/>
          </p:nvSpPr>
          <p:spPr>
            <a:xfrm>
              <a:off x="5903685" y="5613400"/>
              <a:ext cx="308429" cy="369332"/>
            </a:xfrm>
            <a:prstGeom prst="rect">
              <a:avLst/>
            </a:prstGeom>
            <a:noFill/>
          </p:spPr>
          <p:txBody>
            <a:bodyPr wrap="square" rtlCol="0">
              <a:spAutoFit/>
            </a:bodyPr>
            <a:lstStyle/>
            <a:p>
              <a:r>
                <a:rPr lang="en-US" dirty="0" smtClean="0"/>
                <a:t>+</a:t>
              </a:r>
              <a:endParaRPr lang="en-US" dirty="0"/>
            </a:p>
          </p:txBody>
        </p:sp>
        <p:sp>
          <p:nvSpPr>
            <p:cNvPr id="21" name="TextBox 20"/>
            <p:cNvSpPr txBox="1"/>
            <p:nvPr/>
          </p:nvSpPr>
          <p:spPr>
            <a:xfrm>
              <a:off x="5466442" y="5620657"/>
              <a:ext cx="308429" cy="369332"/>
            </a:xfrm>
            <a:prstGeom prst="rect">
              <a:avLst/>
            </a:prstGeom>
            <a:noFill/>
          </p:spPr>
          <p:txBody>
            <a:bodyPr wrap="square" rtlCol="0">
              <a:spAutoFit/>
            </a:bodyPr>
            <a:lstStyle/>
            <a:p>
              <a:r>
                <a:rPr lang="en-US" dirty="0"/>
                <a:t>d</a:t>
              </a:r>
            </a:p>
          </p:txBody>
        </p:sp>
        <p:sp>
          <p:nvSpPr>
            <p:cNvPr id="22" name="TextBox 21"/>
            <p:cNvSpPr txBox="1"/>
            <p:nvPr/>
          </p:nvSpPr>
          <p:spPr>
            <a:xfrm>
              <a:off x="5012871" y="5611586"/>
              <a:ext cx="308429" cy="369332"/>
            </a:xfrm>
            <a:prstGeom prst="rect">
              <a:avLst/>
            </a:prstGeom>
            <a:noFill/>
          </p:spPr>
          <p:txBody>
            <a:bodyPr wrap="square" rtlCol="0">
              <a:spAutoFit/>
            </a:bodyPr>
            <a:lstStyle/>
            <a:p>
              <a:r>
                <a:rPr lang="en-US" dirty="0"/>
                <a:t>e</a:t>
              </a:r>
            </a:p>
          </p:txBody>
        </p:sp>
        <p:sp>
          <p:nvSpPr>
            <p:cNvPr id="23" name="TextBox 22"/>
            <p:cNvSpPr txBox="1"/>
            <p:nvPr/>
          </p:nvSpPr>
          <p:spPr>
            <a:xfrm>
              <a:off x="5468257" y="1894114"/>
              <a:ext cx="308429" cy="369332"/>
            </a:xfrm>
            <a:prstGeom prst="rect">
              <a:avLst/>
            </a:prstGeom>
            <a:noFill/>
          </p:spPr>
          <p:txBody>
            <a:bodyPr wrap="square" rtlCol="0">
              <a:spAutoFit/>
            </a:bodyPr>
            <a:lstStyle/>
            <a:p>
              <a:r>
                <a:rPr lang="en-US" dirty="0" smtClean="0"/>
                <a:t>f</a:t>
              </a:r>
              <a:endParaRPr lang="en-US" dirty="0"/>
            </a:p>
          </p:txBody>
        </p:sp>
        <p:sp>
          <p:nvSpPr>
            <p:cNvPr id="24" name="TextBox 23"/>
            <p:cNvSpPr txBox="1"/>
            <p:nvPr/>
          </p:nvSpPr>
          <p:spPr>
            <a:xfrm>
              <a:off x="5014685" y="1894113"/>
              <a:ext cx="308429" cy="369332"/>
            </a:xfrm>
            <a:prstGeom prst="rect">
              <a:avLst/>
            </a:prstGeom>
            <a:noFill/>
          </p:spPr>
          <p:txBody>
            <a:bodyPr wrap="square" rtlCol="0">
              <a:spAutoFit/>
            </a:bodyPr>
            <a:lstStyle/>
            <a:p>
              <a:r>
                <a:rPr lang="en-US" dirty="0" smtClean="0"/>
                <a:t>g</a:t>
              </a:r>
              <a:endParaRPr lang="en-US" dirty="0"/>
            </a:p>
          </p:txBody>
        </p:sp>
      </p:grpSp>
      <p:pic>
        <p:nvPicPr>
          <p:cNvPr id="25" name="Picture 24" descr="Screen Shot 2015-10-27 at 3.38.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39" y="1680936"/>
            <a:ext cx="3814430" cy="2800350"/>
          </a:xfrm>
          <a:prstGeom prst="rect">
            <a:avLst/>
          </a:prstGeom>
        </p:spPr>
      </p:pic>
    </p:spTree>
    <p:extLst>
      <p:ext uri="{BB962C8B-B14F-4D97-AF65-F5344CB8AC3E}">
        <p14:creationId xmlns:p14="http://schemas.microsoft.com/office/powerpoint/2010/main" val="160754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building!</a:t>
            </a:r>
            <a:endParaRPr lang="en-US" dirty="0"/>
          </a:p>
        </p:txBody>
      </p:sp>
      <p:pic>
        <p:nvPicPr>
          <p:cNvPr id="4" name="Picture 3" descr="Screen Shot 2015-10-27 at 3.0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50" y="2091204"/>
            <a:ext cx="6174690" cy="3919122"/>
          </a:xfrm>
          <a:prstGeom prst="rect">
            <a:avLst/>
          </a:prstGeom>
        </p:spPr>
      </p:pic>
      <p:sp>
        <p:nvSpPr>
          <p:cNvPr id="5" name="TextBox 4"/>
          <p:cNvSpPr txBox="1"/>
          <p:nvPr/>
        </p:nvSpPr>
        <p:spPr>
          <a:xfrm>
            <a:off x="1193335" y="2113102"/>
            <a:ext cx="3569058" cy="646331"/>
          </a:xfrm>
          <a:prstGeom prst="rect">
            <a:avLst/>
          </a:prstGeom>
          <a:noFill/>
        </p:spPr>
        <p:txBody>
          <a:bodyPr wrap="square" rtlCol="0">
            <a:spAutoFit/>
          </a:bodyPr>
          <a:lstStyle/>
          <a:p>
            <a:r>
              <a:rPr lang="en-US" dirty="0" smtClean="0"/>
              <a:t>Arduino driving a shift register to run a 7 segment LED display.</a:t>
            </a:r>
            <a:endParaRPr lang="en-US" dirty="0"/>
          </a:p>
        </p:txBody>
      </p:sp>
      <p:sp>
        <p:nvSpPr>
          <p:cNvPr id="6" name="TextBox 5"/>
          <p:cNvSpPr txBox="1"/>
          <p:nvPr/>
        </p:nvSpPr>
        <p:spPr>
          <a:xfrm>
            <a:off x="1192463" y="3152348"/>
            <a:ext cx="3569058" cy="2308324"/>
          </a:xfrm>
          <a:prstGeom prst="rect">
            <a:avLst/>
          </a:prstGeom>
          <a:noFill/>
        </p:spPr>
        <p:txBody>
          <a:bodyPr wrap="square" rtlCol="0">
            <a:spAutoFit/>
          </a:bodyPr>
          <a:lstStyle/>
          <a:p>
            <a:r>
              <a:rPr lang="en-US" dirty="0" smtClean="0"/>
              <a:t>Why use the shift register?  We could just connect the display to 7 Arduino leads.</a:t>
            </a:r>
          </a:p>
          <a:p>
            <a:endParaRPr lang="en-US" dirty="0"/>
          </a:p>
          <a:p>
            <a:r>
              <a:rPr lang="en-US" dirty="0" smtClean="0"/>
              <a:t>Yes, but then you could only drive one display.  This setup, and the use of the overflow register can drive 4 displays safely.</a:t>
            </a:r>
            <a:endParaRPr lang="en-US" dirty="0"/>
          </a:p>
        </p:txBody>
      </p:sp>
    </p:spTree>
    <p:extLst>
      <p:ext uri="{BB962C8B-B14F-4D97-AF65-F5344CB8AC3E}">
        <p14:creationId xmlns:p14="http://schemas.microsoft.com/office/powerpoint/2010/main" val="63871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tools and code</a:t>
            </a:r>
            <a:endParaRPr lang="en-US" dirty="0"/>
          </a:p>
        </p:txBody>
      </p:sp>
      <p:sp>
        <p:nvSpPr>
          <p:cNvPr id="3" name="Content Placeholder 2"/>
          <p:cNvSpPr>
            <a:spLocks noGrp="1"/>
          </p:cNvSpPr>
          <p:nvPr>
            <p:ph idx="1"/>
          </p:nvPr>
        </p:nvSpPr>
        <p:spPr/>
        <p:txBody>
          <a:bodyPr/>
          <a:lstStyle/>
          <a:p>
            <a:endParaRPr lang="en-US" dirty="0" smtClean="0"/>
          </a:p>
          <a:p>
            <a:r>
              <a:rPr lang="en-US" dirty="0" smtClean="0"/>
              <a:t>Fritzing (optional, but HIGHLY recommended)</a:t>
            </a:r>
          </a:p>
          <a:p>
            <a:pPr lvl="1"/>
            <a:r>
              <a:rPr lang="en-US" dirty="0">
                <a:hlinkClick r:id="rId2"/>
              </a:rPr>
              <a:t>http://fritzing.org/download/0.9.2b/</a:t>
            </a:r>
            <a:endParaRPr lang="en-US" dirty="0" smtClean="0"/>
          </a:p>
          <a:p>
            <a:r>
              <a:rPr lang="en-US" dirty="0" smtClean="0"/>
              <a:t>Arduino IDE</a:t>
            </a:r>
          </a:p>
          <a:p>
            <a:pPr lvl="1"/>
            <a:r>
              <a:rPr lang="en-US" dirty="0">
                <a:hlinkClick r:id="rId3"/>
              </a:rPr>
              <a:t>https://</a:t>
            </a:r>
            <a:r>
              <a:rPr lang="en-US" dirty="0" err="1">
                <a:hlinkClick r:id="rId3"/>
              </a:rPr>
              <a:t>www.arduino.cc</a:t>
            </a:r>
            <a:r>
              <a:rPr lang="en-US" dirty="0">
                <a:hlinkClick r:id="rId3"/>
              </a:rPr>
              <a:t>/en/Main/Software</a:t>
            </a:r>
            <a:endParaRPr lang="en-US" dirty="0" smtClean="0"/>
          </a:p>
          <a:p>
            <a:r>
              <a:rPr lang="en-US" dirty="0" smtClean="0"/>
              <a:t>The code and </a:t>
            </a:r>
            <a:r>
              <a:rPr lang="en-US" dirty="0" err="1" smtClean="0"/>
              <a:t>Fritznig</a:t>
            </a:r>
            <a:r>
              <a:rPr lang="en-US" dirty="0" smtClean="0"/>
              <a:t> file for the session</a:t>
            </a:r>
          </a:p>
          <a:p>
            <a:pPr lvl="1"/>
            <a:r>
              <a:rPr lang="en-US" dirty="0" smtClean="0">
                <a:hlinkClick r:id="rId4"/>
              </a:rPr>
              <a:t>https</a:t>
            </a:r>
            <a:r>
              <a:rPr lang="en-US" dirty="0">
                <a:hlinkClick r:id="rId4"/>
              </a:rPr>
              <a:t>://github.com/cechaney/Maker-Visit-</a:t>
            </a:r>
            <a:r>
              <a:rPr lang="en-US" dirty="0" smtClean="0">
                <a:hlinkClick r:id="rId4"/>
              </a:rPr>
              <a:t>Code.git</a:t>
            </a:r>
            <a:endParaRPr lang="en-US" dirty="0" smtClean="0"/>
          </a:p>
          <a:p>
            <a:pPr marL="201168" lvl="1" indent="0">
              <a:buNone/>
            </a:pPr>
            <a:endParaRPr lang="en-US" dirty="0"/>
          </a:p>
        </p:txBody>
      </p:sp>
    </p:spTree>
    <p:extLst>
      <p:ext uri="{BB962C8B-B14F-4D97-AF65-F5344CB8AC3E}">
        <p14:creationId xmlns:p14="http://schemas.microsoft.com/office/powerpoint/2010/main" val="207668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Fritzing follow-along for wiring</a:t>
            </a:r>
            <a:endParaRPr lang="en-US" dirty="0"/>
          </a:p>
        </p:txBody>
      </p:sp>
    </p:spTree>
    <p:extLst>
      <p:ext uri="{BB962C8B-B14F-4D97-AF65-F5344CB8AC3E}">
        <p14:creationId xmlns:p14="http://schemas.microsoft.com/office/powerpoint/2010/main" val="326001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IDE follow along</a:t>
            </a:r>
            <a:endParaRPr lang="en-US" dirty="0"/>
          </a:p>
        </p:txBody>
      </p:sp>
    </p:spTree>
    <p:extLst>
      <p:ext uri="{BB962C8B-B14F-4D97-AF65-F5344CB8AC3E}">
        <p14:creationId xmlns:p14="http://schemas.microsoft.com/office/powerpoint/2010/main" val="92551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and play</a:t>
            </a:r>
            <a:endParaRPr lang="en-US" dirty="0"/>
          </a:p>
        </p:txBody>
      </p:sp>
    </p:spTree>
    <p:extLst>
      <p:ext uri="{BB962C8B-B14F-4D97-AF65-F5344CB8AC3E}">
        <p14:creationId xmlns:p14="http://schemas.microsoft.com/office/powerpoint/2010/main" val="368422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pPr marL="0" indent="0">
              <a:buNone/>
            </a:pPr>
            <a:r>
              <a:rPr lang="en-US" sz="7200" dirty="0" smtClean="0"/>
              <a:t>Chris Chaney</a:t>
            </a:r>
          </a:p>
          <a:p>
            <a:pPr lvl="1"/>
            <a:r>
              <a:rPr lang="en-US" dirty="0" smtClean="0"/>
              <a:t>Software Engineer for 20 years</a:t>
            </a:r>
          </a:p>
          <a:p>
            <a:pPr lvl="1"/>
            <a:r>
              <a:rPr lang="en-US" dirty="0"/>
              <a:t>Lead Developer @ </a:t>
            </a:r>
            <a:r>
              <a:rPr lang="en-US" dirty="0" smtClean="0"/>
              <a:t>HomeDepot.com</a:t>
            </a:r>
          </a:p>
          <a:p>
            <a:pPr lvl="1"/>
            <a:r>
              <a:rPr lang="en-US" dirty="0" smtClean="0"/>
              <a:t>Tinkerer with all things electronic and mechanical</a:t>
            </a:r>
          </a:p>
          <a:p>
            <a:pPr lvl="1"/>
            <a:r>
              <a:rPr lang="en-US" dirty="0" smtClean="0"/>
              <a:t>Spends spare time with…</a:t>
            </a:r>
          </a:p>
          <a:p>
            <a:pPr lvl="2"/>
            <a:r>
              <a:rPr lang="en-US" dirty="0" smtClean="0"/>
              <a:t>My aging motorcycle</a:t>
            </a:r>
          </a:p>
          <a:p>
            <a:pPr lvl="2"/>
            <a:r>
              <a:rPr lang="en-US" dirty="0" smtClean="0"/>
              <a:t>My box of Arduinos and electric goodies</a:t>
            </a:r>
          </a:p>
          <a:p>
            <a:pPr lvl="2"/>
            <a:r>
              <a:rPr lang="en-US" dirty="0" smtClean="0"/>
              <a:t>Any computer I can get my hands on</a:t>
            </a:r>
          </a:p>
          <a:p>
            <a:endParaRPr lang="en-US" dirty="0"/>
          </a:p>
        </p:txBody>
      </p:sp>
    </p:spTree>
    <p:extLst>
      <p:ext uri="{BB962C8B-B14F-4D97-AF65-F5344CB8AC3E}">
        <p14:creationId xmlns:p14="http://schemas.microsoft.com/office/powerpoint/2010/main" val="42065167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lstStyle/>
          <a:p>
            <a:r>
              <a:rPr lang="en-US" dirty="0" smtClean="0"/>
              <a:t>What experience do we have in the room?</a:t>
            </a:r>
          </a:p>
          <a:p>
            <a:endParaRPr lang="en-US" dirty="0" smtClean="0"/>
          </a:p>
          <a:p>
            <a:pPr lvl="1"/>
            <a:r>
              <a:rPr lang="en-US" dirty="0" smtClean="0"/>
              <a:t>Arduino?</a:t>
            </a:r>
          </a:p>
          <a:p>
            <a:pPr lvl="1"/>
            <a:r>
              <a:rPr lang="en-US" dirty="0" smtClean="0"/>
              <a:t>Basic electric components? (LEDs, Resistors, capacitors)</a:t>
            </a:r>
          </a:p>
          <a:p>
            <a:pPr lvl="1"/>
            <a:r>
              <a:rPr lang="en-US" dirty="0" smtClean="0"/>
              <a:t>C, C++, or Java?</a:t>
            </a:r>
          </a:p>
          <a:p>
            <a:endParaRPr lang="en-US" dirty="0"/>
          </a:p>
        </p:txBody>
      </p:sp>
    </p:spTree>
    <p:extLst>
      <p:ext uri="{BB962C8B-B14F-4D97-AF65-F5344CB8AC3E}">
        <p14:creationId xmlns:p14="http://schemas.microsoft.com/office/powerpoint/2010/main" val="9265604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Shift Register?</a:t>
            </a:r>
            <a:endParaRPr lang="en-US" dirty="0"/>
          </a:p>
        </p:txBody>
      </p:sp>
      <p:sp>
        <p:nvSpPr>
          <p:cNvPr id="3" name="Content Placeholder 2"/>
          <p:cNvSpPr>
            <a:spLocks noGrp="1"/>
          </p:cNvSpPr>
          <p:nvPr>
            <p:ph idx="1"/>
          </p:nvPr>
        </p:nvSpPr>
        <p:spPr/>
        <p:txBody>
          <a:bodyPr/>
          <a:lstStyle/>
          <a:p>
            <a:r>
              <a:rPr lang="en-US" dirty="0"/>
              <a:t>In digital circuits, a </a:t>
            </a:r>
            <a:r>
              <a:rPr lang="en-US" b="1" dirty="0"/>
              <a:t>shift register</a:t>
            </a:r>
            <a:r>
              <a:rPr lang="en-US" dirty="0"/>
              <a:t> is a cascade of flip flops, sharing the same clock, in which the output of each flip-flop is connected to the "data" input of the next flip-flop in the chain, resulting in a circuit that shifts by one position the "bit array" stored in it, </a:t>
            </a:r>
            <a:r>
              <a:rPr lang="en-US" b="1" dirty="0"/>
              <a:t>shifting</a:t>
            </a:r>
            <a:r>
              <a:rPr lang="en-US" dirty="0"/>
              <a:t> in the data present at its input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424" y="3676445"/>
            <a:ext cx="5246295" cy="1791108"/>
          </a:xfrm>
          <a:prstGeom prst="rect">
            <a:avLst/>
          </a:prstGeom>
        </p:spPr>
      </p:pic>
    </p:spTree>
    <p:extLst>
      <p:ext uri="{BB962C8B-B14F-4D97-AF65-F5344CB8AC3E}">
        <p14:creationId xmlns:p14="http://schemas.microsoft.com/office/powerpoint/2010/main" val="24271320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6" y="157824"/>
            <a:ext cx="4762500" cy="31718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809" y="1510578"/>
            <a:ext cx="3810000" cy="29432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714" y="2264082"/>
            <a:ext cx="5772956" cy="3867690"/>
          </a:xfrm>
          <a:prstGeom prst="rect">
            <a:avLst/>
          </a:prstGeom>
        </p:spPr>
      </p:pic>
    </p:spTree>
    <p:extLst>
      <p:ext uri="{BB962C8B-B14F-4D97-AF65-F5344CB8AC3E}">
        <p14:creationId xmlns:p14="http://schemas.microsoft.com/office/powerpoint/2010/main" val="22037881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TL;DR</a:t>
            </a:r>
            <a:endParaRPr lang="en-US" dirty="0"/>
          </a:p>
        </p:txBody>
      </p:sp>
      <p:sp>
        <p:nvSpPr>
          <p:cNvPr id="3" name="Content Placeholder 2"/>
          <p:cNvSpPr>
            <a:spLocks noGrp="1"/>
          </p:cNvSpPr>
          <p:nvPr>
            <p:ph idx="1"/>
          </p:nvPr>
        </p:nvSpPr>
        <p:spPr>
          <a:xfrm>
            <a:off x="1097280" y="1845735"/>
            <a:ext cx="10058400" cy="1468966"/>
          </a:xfrm>
        </p:spPr>
        <p:txBody>
          <a:bodyPr/>
          <a:lstStyle/>
          <a:p>
            <a:r>
              <a:rPr lang="en-US" dirty="0" smtClean="0"/>
              <a:t>Shift registers are a set of storage compartments with the exit of compartment connected to the entrance of another.  This set of connected compartments creates an array of data that can only be fed from one direction.</a:t>
            </a:r>
          </a:p>
          <a:p>
            <a:endParaRPr lang="en-US" dirty="0"/>
          </a:p>
          <a:p>
            <a:endParaRPr lang="en-US" dirty="0" smtClean="0"/>
          </a:p>
        </p:txBody>
      </p:sp>
      <p:sp>
        <p:nvSpPr>
          <p:cNvPr id="4" name="Rectangle 3"/>
          <p:cNvSpPr/>
          <p:nvPr/>
        </p:nvSpPr>
        <p:spPr>
          <a:xfrm>
            <a:off x="4956458" y="2587335"/>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 name="Rectangle 4"/>
          <p:cNvSpPr/>
          <p:nvPr/>
        </p:nvSpPr>
        <p:spPr>
          <a:xfrm>
            <a:off x="6394560" y="2587335"/>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p:cNvSpPr/>
          <p:nvPr/>
        </p:nvSpPr>
        <p:spPr>
          <a:xfrm>
            <a:off x="7832662" y="2587335"/>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p:cNvSpPr/>
          <p:nvPr/>
        </p:nvSpPr>
        <p:spPr>
          <a:xfrm>
            <a:off x="9270764" y="2587334"/>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9" name="Straight Arrow Connector 8"/>
          <p:cNvCxnSpPr>
            <a:stCxn id="4" idx="3"/>
            <a:endCxn id="5" idx="1"/>
          </p:cNvCxnSpPr>
          <p:nvPr/>
        </p:nvCxnSpPr>
        <p:spPr>
          <a:xfrm>
            <a:off x="6037113" y="3127663"/>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7475215" y="3127663"/>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flipV="1">
            <a:off x="8913317" y="3127662"/>
            <a:ext cx="357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351419" y="3127661"/>
            <a:ext cx="320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H="1" flipV="1">
            <a:off x="4540821" y="3127661"/>
            <a:ext cx="41563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0770" y="2942995"/>
            <a:ext cx="306533" cy="369332"/>
          </a:xfrm>
          <a:prstGeom prst="rect">
            <a:avLst/>
          </a:prstGeom>
          <a:noFill/>
        </p:spPr>
        <p:txBody>
          <a:bodyPr wrap="square" rtlCol="0">
            <a:spAutoFit/>
          </a:bodyPr>
          <a:lstStyle/>
          <a:p>
            <a:r>
              <a:rPr lang="en-US" dirty="0" smtClean="0"/>
              <a:t>1</a:t>
            </a:r>
            <a:endParaRPr lang="en-US" dirty="0"/>
          </a:p>
        </p:txBody>
      </p:sp>
      <p:sp>
        <p:nvSpPr>
          <p:cNvPr id="19" name="Rectangle 18"/>
          <p:cNvSpPr/>
          <p:nvPr/>
        </p:nvSpPr>
        <p:spPr>
          <a:xfrm>
            <a:off x="4956458" y="3797141"/>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Rectangle 19"/>
          <p:cNvSpPr/>
          <p:nvPr/>
        </p:nvSpPr>
        <p:spPr>
          <a:xfrm>
            <a:off x="6394560" y="3797141"/>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1" name="Rectangle 20"/>
          <p:cNvSpPr/>
          <p:nvPr/>
        </p:nvSpPr>
        <p:spPr>
          <a:xfrm>
            <a:off x="7832662" y="3797141"/>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p:cNvSpPr/>
          <p:nvPr/>
        </p:nvSpPr>
        <p:spPr>
          <a:xfrm>
            <a:off x="9270764" y="3797140"/>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3" name="Straight Arrow Connector 22"/>
          <p:cNvCxnSpPr>
            <a:stCxn id="19" idx="3"/>
            <a:endCxn id="20" idx="1"/>
          </p:cNvCxnSpPr>
          <p:nvPr/>
        </p:nvCxnSpPr>
        <p:spPr>
          <a:xfrm>
            <a:off x="6037113" y="4337469"/>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21" idx="1"/>
          </p:cNvCxnSpPr>
          <p:nvPr/>
        </p:nvCxnSpPr>
        <p:spPr>
          <a:xfrm>
            <a:off x="7475215" y="4337469"/>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3"/>
            <a:endCxn id="22" idx="1"/>
          </p:cNvCxnSpPr>
          <p:nvPr/>
        </p:nvCxnSpPr>
        <p:spPr>
          <a:xfrm flipV="1">
            <a:off x="8913317" y="4337468"/>
            <a:ext cx="357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351419" y="4337467"/>
            <a:ext cx="320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H="1" flipV="1">
            <a:off x="4540821" y="4337467"/>
            <a:ext cx="41563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40770" y="4152801"/>
            <a:ext cx="306533" cy="369332"/>
          </a:xfrm>
          <a:prstGeom prst="rect">
            <a:avLst/>
          </a:prstGeom>
          <a:noFill/>
        </p:spPr>
        <p:txBody>
          <a:bodyPr wrap="square" rtlCol="0">
            <a:spAutoFit/>
          </a:bodyPr>
          <a:lstStyle/>
          <a:p>
            <a:r>
              <a:rPr lang="en-US" dirty="0" smtClean="0"/>
              <a:t>0</a:t>
            </a:r>
            <a:endParaRPr lang="en-US" dirty="0"/>
          </a:p>
        </p:txBody>
      </p:sp>
      <p:sp>
        <p:nvSpPr>
          <p:cNvPr id="29" name="TextBox 28"/>
          <p:cNvSpPr txBox="1"/>
          <p:nvPr/>
        </p:nvSpPr>
        <p:spPr>
          <a:xfrm>
            <a:off x="2995175" y="2942995"/>
            <a:ext cx="1168976" cy="369332"/>
          </a:xfrm>
          <a:prstGeom prst="rect">
            <a:avLst/>
          </a:prstGeom>
          <a:noFill/>
        </p:spPr>
        <p:txBody>
          <a:bodyPr wrap="square" rtlCol="0">
            <a:spAutoFit/>
          </a:bodyPr>
          <a:lstStyle/>
          <a:p>
            <a:r>
              <a:rPr lang="en-US" dirty="0" smtClean="0"/>
              <a:t>Step 1</a:t>
            </a:r>
            <a:endParaRPr lang="en-US" dirty="0"/>
          </a:p>
        </p:txBody>
      </p:sp>
      <p:sp>
        <p:nvSpPr>
          <p:cNvPr id="30" name="TextBox 29"/>
          <p:cNvSpPr txBox="1"/>
          <p:nvPr/>
        </p:nvSpPr>
        <p:spPr>
          <a:xfrm>
            <a:off x="2971794" y="4152801"/>
            <a:ext cx="1168976" cy="369332"/>
          </a:xfrm>
          <a:prstGeom prst="rect">
            <a:avLst/>
          </a:prstGeom>
          <a:noFill/>
        </p:spPr>
        <p:txBody>
          <a:bodyPr wrap="square" rtlCol="0">
            <a:spAutoFit/>
          </a:bodyPr>
          <a:lstStyle/>
          <a:p>
            <a:r>
              <a:rPr lang="en-US" dirty="0" smtClean="0"/>
              <a:t>Step 2</a:t>
            </a:r>
            <a:endParaRPr lang="en-US" dirty="0"/>
          </a:p>
        </p:txBody>
      </p:sp>
      <p:sp>
        <p:nvSpPr>
          <p:cNvPr id="31" name="Rectangle 30"/>
          <p:cNvSpPr/>
          <p:nvPr/>
        </p:nvSpPr>
        <p:spPr>
          <a:xfrm>
            <a:off x="4956458" y="5002484"/>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2" name="Rectangle 31"/>
          <p:cNvSpPr/>
          <p:nvPr/>
        </p:nvSpPr>
        <p:spPr>
          <a:xfrm>
            <a:off x="6394560" y="5002484"/>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p:cNvSpPr/>
          <p:nvPr/>
        </p:nvSpPr>
        <p:spPr>
          <a:xfrm>
            <a:off x="7832662" y="5002484"/>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4" name="Rectangle 33"/>
          <p:cNvSpPr/>
          <p:nvPr/>
        </p:nvSpPr>
        <p:spPr>
          <a:xfrm>
            <a:off x="9270764" y="5002483"/>
            <a:ext cx="1080655" cy="108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5" name="Straight Arrow Connector 34"/>
          <p:cNvCxnSpPr>
            <a:stCxn id="31" idx="3"/>
            <a:endCxn id="32" idx="1"/>
          </p:cNvCxnSpPr>
          <p:nvPr/>
        </p:nvCxnSpPr>
        <p:spPr>
          <a:xfrm>
            <a:off x="6037113" y="5542812"/>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3"/>
            <a:endCxn id="33" idx="1"/>
          </p:cNvCxnSpPr>
          <p:nvPr/>
        </p:nvCxnSpPr>
        <p:spPr>
          <a:xfrm>
            <a:off x="7475215" y="5542812"/>
            <a:ext cx="357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3"/>
            <a:endCxn id="34" idx="1"/>
          </p:cNvCxnSpPr>
          <p:nvPr/>
        </p:nvCxnSpPr>
        <p:spPr>
          <a:xfrm flipV="1">
            <a:off x="8913317" y="5542811"/>
            <a:ext cx="357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351419" y="5542810"/>
            <a:ext cx="320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flipH="1" flipV="1">
            <a:off x="4540821" y="5542810"/>
            <a:ext cx="41563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40770" y="5358144"/>
            <a:ext cx="306533" cy="369332"/>
          </a:xfrm>
          <a:prstGeom prst="rect">
            <a:avLst/>
          </a:prstGeom>
          <a:noFill/>
        </p:spPr>
        <p:txBody>
          <a:bodyPr wrap="square" rtlCol="0">
            <a:spAutoFit/>
          </a:bodyPr>
          <a:lstStyle/>
          <a:p>
            <a:r>
              <a:rPr lang="en-US" dirty="0" smtClean="0"/>
              <a:t>0</a:t>
            </a:r>
            <a:endParaRPr lang="en-US" dirty="0"/>
          </a:p>
        </p:txBody>
      </p:sp>
      <p:sp>
        <p:nvSpPr>
          <p:cNvPr id="41" name="TextBox 40"/>
          <p:cNvSpPr txBox="1"/>
          <p:nvPr/>
        </p:nvSpPr>
        <p:spPr>
          <a:xfrm>
            <a:off x="2971794" y="5358144"/>
            <a:ext cx="1168976" cy="369332"/>
          </a:xfrm>
          <a:prstGeom prst="rect">
            <a:avLst/>
          </a:prstGeom>
          <a:noFill/>
        </p:spPr>
        <p:txBody>
          <a:bodyPr wrap="square" rtlCol="0">
            <a:spAutoFit/>
          </a:bodyPr>
          <a:lstStyle/>
          <a:p>
            <a:r>
              <a:rPr lang="en-US" dirty="0" smtClean="0"/>
              <a:t>Step 3</a:t>
            </a:r>
            <a:endParaRPr lang="en-US" dirty="0"/>
          </a:p>
        </p:txBody>
      </p:sp>
      <p:sp>
        <p:nvSpPr>
          <p:cNvPr id="53" name="TextBox 52"/>
          <p:cNvSpPr txBox="1"/>
          <p:nvPr/>
        </p:nvSpPr>
        <p:spPr>
          <a:xfrm>
            <a:off x="10759780" y="5358144"/>
            <a:ext cx="306533" cy="369332"/>
          </a:xfrm>
          <a:prstGeom prst="rect">
            <a:avLst/>
          </a:prstGeom>
          <a:noFill/>
        </p:spPr>
        <p:txBody>
          <a:bodyPr wrap="square" rtlCol="0">
            <a:spAutoFit/>
          </a:bodyPr>
          <a:lstStyle/>
          <a:p>
            <a:r>
              <a:rPr lang="en-US" dirty="0" smtClean="0"/>
              <a:t>1</a:t>
            </a:r>
            <a:endParaRPr lang="en-US" dirty="0"/>
          </a:p>
        </p:txBody>
      </p:sp>
      <p:sp>
        <p:nvSpPr>
          <p:cNvPr id="54" name="TextBox 53"/>
          <p:cNvSpPr txBox="1"/>
          <p:nvPr/>
        </p:nvSpPr>
        <p:spPr>
          <a:xfrm>
            <a:off x="10759780" y="4152801"/>
            <a:ext cx="306533" cy="369332"/>
          </a:xfrm>
          <a:prstGeom prst="rect">
            <a:avLst/>
          </a:prstGeom>
          <a:noFill/>
        </p:spPr>
        <p:txBody>
          <a:bodyPr wrap="square" rtlCol="0">
            <a:spAutoFit/>
          </a:bodyPr>
          <a:lstStyle/>
          <a:p>
            <a:r>
              <a:rPr lang="en-US" dirty="0" smtClean="0"/>
              <a:t>0</a:t>
            </a:r>
            <a:endParaRPr lang="en-US" dirty="0"/>
          </a:p>
        </p:txBody>
      </p:sp>
    </p:spTree>
    <p:extLst>
      <p:ext uri="{BB962C8B-B14F-4D97-AF65-F5344CB8AC3E}">
        <p14:creationId xmlns:p14="http://schemas.microsoft.com/office/powerpoint/2010/main" val="2549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74HC595 : Much more than a pretty face </a:t>
            </a:r>
            <a:endParaRPr lang="en-US" dirty="0"/>
          </a:p>
        </p:txBody>
      </p:sp>
      <p:pic>
        <p:nvPicPr>
          <p:cNvPr id="4" name="Content Placeholder 3"/>
          <p:cNvPicPr>
            <a:picLocks noGrp="1" noChangeAspect="1"/>
          </p:cNvPicPr>
          <p:nvPr>
            <p:ph idx="1"/>
          </p:nvPr>
        </p:nvPicPr>
        <p:blipFill rotWithShape="1">
          <a:blip r:embed="rId2"/>
          <a:srcRect l="-218" t="21068" r="218" b="-1166"/>
          <a:stretch/>
        </p:blipFill>
        <p:spPr/>
      </p:pic>
    </p:spTree>
    <p:extLst>
      <p:ext uri="{BB962C8B-B14F-4D97-AF65-F5344CB8AC3E}">
        <p14:creationId xmlns:p14="http://schemas.microsoft.com/office/powerpoint/2010/main" val="342720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74HC595 </a:t>
            </a:r>
            <a:r>
              <a:rPr lang="en-US" dirty="0" smtClean="0"/>
              <a:t>“</a:t>
            </a:r>
            <a:r>
              <a:rPr lang="en-US" dirty="0" err="1" smtClean="0"/>
              <a:t>Schwifty</a:t>
            </a:r>
            <a:r>
              <a:rPr lang="en-US" dirty="0" smtClean="0"/>
              <a:t>” </a:t>
            </a:r>
            <a:r>
              <a:rPr lang="en-US" dirty="0"/>
              <a:t>has</a:t>
            </a:r>
            <a:r>
              <a:rPr lang="is-IS" dirty="0" smtClean="0"/>
              <a:t>…</a:t>
            </a:r>
            <a:endParaRPr lang="en-US" dirty="0"/>
          </a:p>
        </p:txBody>
      </p:sp>
      <p:sp>
        <p:nvSpPr>
          <p:cNvPr id="3" name="Content Placeholder 2"/>
          <p:cNvSpPr>
            <a:spLocks noGrp="1"/>
          </p:cNvSpPr>
          <p:nvPr>
            <p:ph idx="1"/>
          </p:nvPr>
        </p:nvSpPr>
        <p:spPr/>
        <p:txBody>
          <a:bodyPr/>
          <a:lstStyle/>
          <a:p>
            <a:pPr lvl="1"/>
            <a:endParaRPr lang="is-IS" dirty="0" smtClean="0"/>
          </a:p>
          <a:p>
            <a:pPr lvl="1"/>
            <a:r>
              <a:rPr lang="is-IS" dirty="0" smtClean="0"/>
              <a:t>An </a:t>
            </a:r>
            <a:r>
              <a:rPr lang="is-IS" dirty="0"/>
              <a:t>8 bit shift register with a single overflow bit</a:t>
            </a:r>
          </a:p>
          <a:p>
            <a:pPr lvl="1"/>
            <a:r>
              <a:rPr lang="is-IS" dirty="0"/>
              <a:t>An 8 bit storage register that can be activated in parallel</a:t>
            </a:r>
          </a:p>
          <a:p>
            <a:pPr lvl="1"/>
            <a:r>
              <a:rPr lang="is-IS" dirty="0"/>
              <a:t>Cool functions like..</a:t>
            </a:r>
          </a:p>
          <a:p>
            <a:pPr lvl="2"/>
            <a:r>
              <a:rPr lang="is-IS" dirty="0"/>
              <a:t>Master register clear</a:t>
            </a:r>
          </a:p>
          <a:p>
            <a:pPr lvl="2"/>
            <a:r>
              <a:rPr lang="is-IS" dirty="0"/>
              <a:t>Output </a:t>
            </a:r>
            <a:r>
              <a:rPr lang="is-IS" dirty="0" smtClean="0"/>
              <a:t>disable</a:t>
            </a:r>
            <a:endParaRPr lang="en-US" dirty="0"/>
          </a:p>
        </p:txBody>
      </p:sp>
    </p:spTree>
    <p:extLst>
      <p:ext uri="{BB962C8B-B14F-4D97-AF65-F5344CB8AC3E}">
        <p14:creationId xmlns:p14="http://schemas.microsoft.com/office/powerpoint/2010/main" val="104561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smtClean="0"/>
              <a:t>get </a:t>
            </a:r>
            <a:r>
              <a:rPr lang="en-US" dirty="0" err="1" smtClean="0"/>
              <a:t>Schwifty</a:t>
            </a:r>
            <a:r>
              <a:rPr lang="en-US" dirty="0" smtClean="0"/>
              <a:t>!</a:t>
            </a:r>
            <a:endParaRPr lang="en-US" dirty="0"/>
          </a:p>
        </p:txBody>
      </p:sp>
      <p:sp>
        <p:nvSpPr>
          <p:cNvPr id="3" name="Content Placeholder 2"/>
          <p:cNvSpPr>
            <a:spLocks noGrp="1"/>
          </p:cNvSpPr>
          <p:nvPr>
            <p:ph idx="1"/>
          </p:nvPr>
        </p:nvSpPr>
        <p:spPr/>
        <p:txBody>
          <a:bodyPr/>
          <a:lstStyle/>
          <a:p>
            <a:endParaRPr lang="en-US" sz="3200" dirty="0" smtClean="0"/>
          </a:p>
          <a:p>
            <a:r>
              <a:rPr lang="en-US" sz="3200" dirty="0" smtClean="0"/>
              <a:t>The Players</a:t>
            </a:r>
            <a:r>
              <a:rPr lang="is-IS" sz="3200" dirty="0" smtClean="0"/>
              <a:t>….</a:t>
            </a:r>
            <a:endParaRPr lang="en-US" sz="3200" dirty="0" smtClean="0"/>
          </a:p>
          <a:p>
            <a:pPr lvl="1"/>
            <a:r>
              <a:rPr lang="en-US" dirty="0" smtClean="0"/>
              <a:t>SER– Serial Input</a:t>
            </a:r>
          </a:p>
          <a:p>
            <a:pPr lvl="1"/>
            <a:r>
              <a:rPr lang="en-US" dirty="0" smtClean="0"/>
              <a:t>OE – Output Enable</a:t>
            </a:r>
          </a:p>
          <a:p>
            <a:pPr lvl="1"/>
            <a:r>
              <a:rPr lang="en-US" dirty="0" smtClean="0"/>
              <a:t>RCLK – Register Clock</a:t>
            </a:r>
          </a:p>
          <a:p>
            <a:pPr lvl="1"/>
            <a:r>
              <a:rPr lang="en-US" dirty="0" smtClean="0"/>
              <a:t>SRCLK – Serial Clock</a:t>
            </a:r>
          </a:p>
          <a:p>
            <a:pPr lvl="1"/>
            <a:r>
              <a:rPr lang="en-US" dirty="0" smtClean="0"/>
              <a:t>SRCLR – Serial Clear (or MR / Master Reset)</a:t>
            </a:r>
          </a:p>
          <a:p>
            <a:endParaRPr lang="en-US" dirty="0" smtClean="0"/>
          </a:p>
          <a:p>
            <a:endParaRPr lang="en-US" dirty="0" smtClean="0"/>
          </a:p>
          <a:p>
            <a:endParaRPr lang="en-US"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50" y="2095928"/>
            <a:ext cx="5139348" cy="3452117"/>
          </a:xfrm>
          <a:prstGeom prst="rect">
            <a:avLst/>
          </a:prstGeom>
        </p:spPr>
      </p:pic>
    </p:spTree>
    <p:extLst>
      <p:ext uri="{BB962C8B-B14F-4D97-AF65-F5344CB8AC3E}">
        <p14:creationId xmlns:p14="http://schemas.microsoft.com/office/powerpoint/2010/main" val="4125240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
  <TotalTime>314</TotalTime>
  <Words>504</Words>
  <Application>Microsoft Macintosh PowerPoint</Application>
  <PresentationFormat>Custom</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Shift Registers Arduino &amp; 7 Segment LED Displays</vt:lpstr>
      <vt:lpstr>Who is this guy?</vt:lpstr>
      <vt:lpstr>Who are you?</vt:lpstr>
      <vt:lpstr>What is a Shift Register?</vt:lpstr>
      <vt:lpstr>PowerPoint Presentation</vt:lpstr>
      <vt:lpstr>TL;DR</vt:lpstr>
      <vt:lpstr>74HC595 : Much more than a pretty face </vt:lpstr>
      <vt:lpstr>The 74HC595 “Schwifty” has…</vt:lpstr>
      <vt:lpstr>Let’s get Schwifty!</vt:lpstr>
      <vt:lpstr>The Rules of “Schwifty”</vt:lpstr>
      <vt:lpstr>The Arduino</vt:lpstr>
      <vt:lpstr>7 Segment displays </vt:lpstr>
      <vt:lpstr>7 Segment display common anode wiring</vt:lpstr>
      <vt:lpstr>PowerPoint Presentation</vt:lpstr>
      <vt:lpstr>What we’re building!</vt:lpstr>
      <vt:lpstr>Get the tools and code</vt:lpstr>
      <vt:lpstr>Fritzing follow-along for wiring</vt:lpstr>
      <vt:lpstr>Arduino IDE follow along</vt:lpstr>
      <vt:lpstr>Debugging and play</vt:lpstr>
    </vt:vector>
  </TitlesOfParts>
  <Company>The Home Depot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Registers Arduino &amp; 7 Segment LED Displays</dc:title>
  <dc:creator>Chaney, Christopher</dc:creator>
  <cp:lastModifiedBy>Christopher Chaney</cp:lastModifiedBy>
  <cp:revision>41</cp:revision>
  <dcterms:created xsi:type="dcterms:W3CDTF">2015-10-27T18:26:20Z</dcterms:created>
  <dcterms:modified xsi:type="dcterms:W3CDTF">2015-10-27T23:44:57Z</dcterms:modified>
</cp:coreProperties>
</file>