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7BB6"/>
    <a:srgbClr val="2CA02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00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BA922-CC06-5E9F-EBDA-D6EA33BC9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4C9590-2B0B-FB5C-17ED-A33C38B8E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6EB18-F3F7-6664-1A0E-2BE21197C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B6B46-37AA-4706-8C42-1CE32DB7AE26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77733-1674-B310-C3C0-C42310292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18238-FFF9-083B-9956-DB4F6F1C0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1AE5E-EF8B-4E56-94CE-75EADAFB01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2997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4FD17-7C44-6B5F-098F-2EDC41116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950458-5A1F-A3C6-7D49-E6E6708A5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EF11C-D425-5BB6-F755-08E197D2E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B6B46-37AA-4706-8C42-1CE32DB7AE26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60206-E9F2-3A37-E978-596E470FC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0EFC5-00ED-E359-87F7-488973FB0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1AE5E-EF8B-4E56-94CE-75EADAFB01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184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3C138D-FF7C-4729-CC22-D8684C4A99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C82400-F375-9A02-DA4B-62FD633364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368B5-6F68-B7AA-3817-F7688848D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B6B46-37AA-4706-8C42-1CE32DB7AE26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A7E42-942B-9FFC-169B-7604AD77D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FF9C6-3263-8A7A-0ABD-3806028CF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1AE5E-EF8B-4E56-94CE-75EADAFB01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8495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E5DA5-9B26-374A-25E6-9B90B29B4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5AFAB-8C76-BB63-5284-BCAAA5422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7FE19-9EAE-1DDD-7B80-60F403A1B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B6B46-37AA-4706-8C42-1CE32DB7AE26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BFC66-4277-B2B6-C710-E99B44F04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D8D97-99E9-63BE-33FF-D6DB9FAF3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1AE5E-EF8B-4E56-94CE-75EADAFB01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9810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875FA-1CF6-8138-5618-832B15ECB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F9863-5D5D-7867-E201-95F554DB0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20381-0C05-1522-5BFA-4939572A6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B6B46-37AA-4706-8C42-1CE32DB7AE26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AE6A8-4340-0B7C-A2B4-E4110D46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CF51D-0342-EC3A-2C34-86074F44E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1AE5E-EF8B-4E56-94CE-75EADAFB01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8293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EF041-66B8-7B32-52D3-BA8022D64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CE554-D567-7910-2076-486EE64976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26C7AD-7E4F-CE64-5992-5F63206AE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EEC9D-8690-B708-71AD-74C55E3BD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B6B46-37AA-4706-8C42-1CE32DB7AE26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F83CDA-1562-3687-5943-909376862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369BE-FDE5-33E5-E358-5529DBDEF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1AE5E-EF8B-4E56-94CE-75EADAFB01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180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F71CA-4C3A-F79C-D5D6-36FE7072B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7E5ED-F889-B336-FB33-4156E9B7D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3E780-2689-06BF-F6F6-47003DE00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2D9FF-6CCD-85CA-62F7-B012B9A06A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596063-F0A1-CA28-60B0-06E9A033F9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202152-5475-7A3C-5C80-8BE9E6D43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B6B46-37AA-4706-8C42-1CE32DB7AE26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254463-0625-A20A-3415-B49527727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7C10B6-15A0-68A3-51BB-C07302E5B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1AE5E-EF8B-4E56-94CE-75EADAFB01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1028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828F5-11D7-8D3B-3F2A-60ABF665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EE5CBE-5107-545E-6200-1B0CAD855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B6B46-37AA-4706-8C42-1CE32DB7AE26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B06A24-4516-B2AA-AC19-B56F99F03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87F41-1EA0-AAE4-0B2C-95BDC1E1A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1AE5E-EF8B-4E56-94CE-75EADAFB01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1785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E12E11-1482-A4FF-BB7C-4E45D5391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B6B46-37AA-4706-8C42-1CE32DB7AE26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C42D28-A2B8-09FD-A6CF-B06D56B2C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6A19C-BBEC-1FC9-083F-F85D15F96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1AE5E-EF8B-4E56-94CE-75EADAFB01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873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0F2BB-5E0B-FFC8-33C4-F697C9D2D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B6B34-8EA8-EB0A-82DE-094FE619C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1604FA-7671-D0D4-9032-7BF28882A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CBF90-1CE3-EFA9-861A-85EC73900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B6B46-37AA-4706-8C42-1CE32DB7AE26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F213DD-299D-3BE5-C405-D4FDED9AE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AF2DB1-4910-56BD-037D-5EA98B0DE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1AE5E-EF8B-4E56-94CE-75EADAFB01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8891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AAD08-986D-5C11-DD2A-D43B3B1D0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7ABEAE-E6A9-99C5-3724-A672C0F6F3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5C547-913B-F51E-3081-4E5079EE08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B0242A-61F0-E149-A42F-0F20F768F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B6B46-37AA-4706-8C42-1CE32DB7AE26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2DB4FD-50AC-901F-DADD-356611467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2C85A1-DE48-2459-F220-A6E37E72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1AE5E-EF8B-4E56-94CE-75EADAFB01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0955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A7C6A7-8FCB-4C6A-E3CB-940673E77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47F74-553D-1677-81E7-E6E07999D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1CC23-BA9D-40CF-D147-BDAFCC756C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8B6B46-37AA-4706-8C42-1CE32DB7AE26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F1D2A-BC3A-8486-44A4-6654931903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597AD-EB6D-0AE1-1494-A49091D41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61AE5E-EF8B-4E56-94CE-75EADAFB01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2166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15.png"/><Relationship Id="rId7" Type="http://schemas.openxmlformats.org/officeDocument/2006/relationships/image" Target="../media/image7.pn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16.png"/><Relationship Id="rId15" Type="http://schemas.openxmlformats.org/officeDocument/2006/relationships/image" Target="../media/image18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26" Type="http://schemas.openxmlformats.org/officeDocument/2006/relationships/image" Target="../media/image42.png"/><Relationship Id="rId3" Type="http://schemas.microsoft.com/office/2007/relationships/hdphoto" Target="../media/hdphoto1.wdp"/><Relationship Id="rId21" Type="http://schemas.openxmlformats.org/officeDocument/2006/relationships/image" Target="../media/image37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5" Type="http://schemas.openxmlformats.org/officeDocument/2006/relationships/image" Target="../media/image41.png"/><Relationship Id="rId33" Type="http://schemas.openxmlformats.org/officeDocument/2006/relationships/image" Target="../media/image49.png"/><Relationship Id="rId2" Type="http://schemas.openxmlformats.org/officeDocument/2006/relationships/image" Target="../media/image19.png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29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24" Type="http://schemas.openxmlformats.org/officeDocument/2006/relationships/image" Target="../media/image40.png"/><Relationship Id="rId32" Type="http://schemas.openxmlformats.org/officeDocument/2006/relationships/image" Target="../media/image48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23" Type="http://schemas.openxmlformats.org/officeDocument/2006/relationships/image" Target="../media/image39.png"/><Relationship Id="rId28" Type="http://schemas.openxmlformats.org/officeDocument/2006/relationships/image" Target="../media/image44.png"/><Relationship Id="rId10" Type="http://schemas.openxmlformats.org/officeDocument/2006/relationships/image" Target="../media/image26.png"/><Relationship Id="rId19" Type="http://schemas.openxmlformats.org/officeDocument/2006/relationships/image" Target="../media/image35.png"/><Relationship Id="rId31" Type="http://schemas.openxmlformats.org/officeDocument/2006/relationships/image" Target="../media/image47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Relationship Id="rId22" Type="http://schemas.openxmlformats.org/officeDocument/2006/relationships/image" Target="../media/image38.png"/><Relationship Id="rId27" Type="http://schemas.openxmlformats.org/officeDocument/2006/relationships/image" Target="../media/image43.png"/><Relationship Id="rId30" Type="http://schemas.openxmlformats.org/officeDocument/2006/relationships/image" Target="../media/image46.png"/><Relationship Id="rId8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9DCBAD-C2E7-B8B9-2B6A-37E0AA67C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085" y="600364"/>
            <a:ext cx="2429445" cy="96684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3EDEA4B-811D-AFBC-D13E-BCA795D8360D}"/>
              </a:ext>
            </a:extLst>
          </p:cNvPr>
          <p:cNvSpPr/>
          <p:nvPr/>
        </p:nvSpPr>
        <p:spPr>
          <a:xfrm>
            <a:off x="4634345" y="350982"/>
            <a:ext cx="1963881" cy="14339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FD9FE0-A41D-DCA1-9612-5A12122E5730}"/>
              </a:ext>
            </a:extLst>
          </p:cNvPr>
          <p:cNvCxnSpPr/>
          <p:nvPr/>
        </p:nvCxnSpPr>
        <p:spPr>
          <a:xfrm>
            <a:off x="4045566" y="1067954"/>
            <a:ext cx="479715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E5AC86-418E-A90A-51BA-4CFB8C754F4C}"/>
              </a:ext>
            </a:extLst>
          </p:cNvPr>
          <p:cNvCxnSpPr/>
          <p:nvPr/>
        </p:nvCxnSpPr>
        <p:spPr>
          <a:xfrm>
            <a:off x="6716029" y="1067954"/>
            <a:ext cx="479715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160DF98-6413-F58B-3164-6587202E4E08}"/>
                  </a:ext>
                </a:extLst>
              </p:cNvPr>
              <p:cNvSpPr txBox="1"/>
              <p:nvPr/>
            </p:nvSpPr>
            <p:spPr>
              <a:xfrm>
                <a:off x="5472363" y="1421269"/>
                <a:ext cx="39754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𝜔</m:t>
                      </m:r>
                      <m:r>
                        <a:rPr lang="pt-BR" sz="2400" b="0" i="1" baseline="-25000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𝐿</m:t>
                      </m:r>
                    </m:oMath>
                  </m:oMathPara>
                </a14:m>
                <a:endParaRPr lang="pt-BR" sz="2400" baseline="-25000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160DF98-6413-F58B-3164-6587202E4E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363" y="1421269"/>
                <a:ext cx="397545" cy="246221"/>
              </a:xfrm>
              <a:prstGeom prst="rect">
                <a:avLst/>
              </a:prstGeom>
              <a:blipFill>
                <a:blip r:embed="rId3"/>
                <a:stretch>
                  <a:fillRect l="-9231" t="-12195" r="-9231" b="-1707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64B649C-8F3E-735D-C6BD-0800989047D5}"/>
                  </a:ext>
                </a:extLst>
              </p:cNvPr>
              <p:cNvSpPr txBox="1"/>
              <p:nvPr/>
            </p:nvSpPr>
            <p:spPr>
              <a:xfrm>
                <a:off x="2227026" y="1784927"/>
                <a:ext cx="793486" cy="4916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solidFill>
                            <a:srgbClr val="267BB6"/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𝑥</m:t>
                      </m:r>
                      <m:r>
                        <a:rPr lang="pt-BR" sz="3200" b="0" i="1" smtClean="0">
                          <a:solidFill>
                            <a:srgbClr val="267BB6"/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(</m:t>
                      </m:r>
                      <m:r>
                        <a:rPr lang="pt-BR" sz="3200" b="0" i="1" smtClean="0">
                          <a:solidFill>
                            <a:srgbClr val="267BB6"/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𝑡</m:t>
                      </m:r>
                      <m:r>
                        <a:rPr lang="pt-BR" sz="3200" b="0" i="1" smtClean="0">
                          <a:solidFill>
                            <a:srgbClr val="267BB6"/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)</m:t>
                      </m:r>
                    </m:oMath>
                  </m:oMathPara>
                </a14:m>
                <a:endParaRPr lang="pt-BR" sz="3200" baseline="-25000" dirty="0">
                  <a:solidFill>
                    <a:srgbClr val="267BB6"/>
                  </a:solidFill>
                  <a:latin typeface="Latin Modern Math" panose="02000503000000000000" pitchFamily="50" charset="0"/>
                  <a:ea typeface="Latin Modern Math" panose="02000503000000000000" pitchFamily="50" charset="0"/>
                  <a:cs typeface="CMU Serif" panose="02000603000000000000" pitchFamily="2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64B649C-8F3E-735D-C6BD-0800989047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026" y="1784927"/>
                <a:ext cx="793486" cy="4916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78BD6550-05D2-7A8E-4F49-5A2821E2CF08}"/>
              </a:ext>
            </a:extLst>
          </p:cNvPr>
          <p:cNvSpPr txBox="1"/>
          <p:nvPr/>
        </p:nvSpPr>
        <p:spPr>
          <a:xfrm>
            <a:off x="4796702" y="472836"/>
            <a:ext cx="163916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Low-pass Filter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6BD876C-2188-04C1-DA6B-BA359B902832}"/>
                  </a:ext>
                </a:extLst>
              </p:cNvPr>
              <p:cNvSpPr txBox="1"/>
              <p:nvPr/>
            </p:nvSpPr>
            <p:spPr>
              <a:xfrm>
                <a:off x="7921244" y="1784927"/>
                <a:ext cx="765466" cy="4395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solidFill>
                            <a:srgbClr val="2CA02C"/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𝑦</m:t>
                      </m:r>
                      <m:r>
                        <a:rPr lang="pt-BR" sz="3200" b="0" i="1" smtClean="0">
                          <a:solidFill>
                            <a:srgbClr val="2CA02C"/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(</m:t>
                      </m:r>
                      <m:r>
                        <a:rPr lang="pt-BR" sz="3200" b="0" i="1" smtClean="0">
                          <a:solidFill>
                            <a:srgbClr val="2CA02C"/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𝑡</m:t>
                      </m:r>
                      <m:r>
                        <a:rPr lang="pt-BR" sz="3200" b="0" i="1" smtClean="0">
                          <a:solidFill>
                            <a:srgbClr val="2CA02C"/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)</m:t>
                      </m:r>
                    </m:oMath>
                  </m:oMathPara>
                </a14:m>
                <a:endParaRPr lang="pt-BR" sz="3200" baseline="-25000" dirty="0">
                  <a:solidFill>
                    <a:srgbClr val="2CA02C"/>
                  </a:solidFill>
                  <a:latin typeface="Latin Modern Math" panose="02000503000000000000" pitchFamily="50" charset="0"/>
                  <a:ea typeface="Latin Modern Math" panose="02000503000000000000" pitchFamily="50" charset="0"/>
                  <a:cs typeface="CMU Serif" panose="02000603000000000000" pitchFamily="2" charset="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6BD876C-2188-04C1-DA6B-BA359B902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1244" y="1784927"/>
                <a:ext cx="765466" cy="439544"/>
              </a:xfrm>
              <a:prstGeom prst="rect">
                <a:avLst/>
              </a:prstGeom>
              <a:blipFill>
                <a:blip r:embed="rId5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DB4F44F0-C5A5-1E67-629F-D5A9B53BBF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36244" y="600364"/>
            <a:ext cx="2430000" cy="98384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4A7B383-7F66-E9E9-71D7-48F5823B0C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0488" y="3641073"/>
            <a:ext cx="1953505" cy="49902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D4B0E26-B298-2A71-3056-2EABB80267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94648" y="4388076"/>
            <a:ext cx="1963881" cy="491674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F3A2A596-A5AD-9C18-E665-F4C4364E2741}"/>
              </a:ext>
            </a:extLst>
          </p:cNvPr>
          <p:cNvSpPr/>
          <p:nvPr/>
        </p:nvSpPr>
        <p:spPr>
          <a:xfrm>
            <a:off x="4634345" y="3563242"/>
            <a:ext cx="1963881" cy="14339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75A4177-6AA4-C31E-3D65-E6DB20E5CD3D}"/>
              </a:ext>
            </a:extLst>
          </p:cNvPr>
          <p:cNvCxnSpPr/>
          <p:nvPr/>
        </p:nvCxnSpPr>
        <p:spPr>
          <a:xfrm>
            <a:off x="4045566" y="4652259"/>
            <a:ext cx="479715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8807151-BD7E-48EE-CEB0-4542C7744F64}"/>
                  </a:ext>
                </a:extLst>
              </p:cNvPr>
              <p:cNvSpPr txBox="1"/>
              <p:nvPr/>
            </p:nvSpPr>
            <p:spPr>
              <a:xfrm>
                <a:off x="5472363" y="4633529"/>
                <a:ext cx="39754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𝜔</m:t>
                      </m:r>
                      <m:r>
                        <a:rPr lang="pt-BR" sz="2400" b="0" i="1" baseline="-25000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𝐿</m:t>
                      </m:r>
                    </m:oMath>
                  </m:oMathPara>
                </a14:m>
                <a:endParaRPr lang="pt-BR" sz="2400" baseline="-25000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8807151-BD7E-48EE-CEB0-4542C7744F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363" y="4633529"/>
                <a:ext cx="397545" cy="246221"/>
              </a:xfrm>
              <a:prstGeom prst="rect">
                <a:avLst/>
              </a:prstGeom>
              <a:blipFill>
                <a:blip r:embed="rId9"/>
                <a:stretch>
                  <a:fillRect l="-9231" t="-12500" r="-9231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B3C29E5B-4228-B330-6E17-320765AF038E}"/>
              </a:ext>
            </a:extLst>
          </p:cNvPr>
          <p:cNvSpPr txBox="1"/>
          <p:nvPr/>
        </p:nvSpPr>
        <p:spPr>
          <a:xfrm>
            <a:off x="4796702" y="3685096"/>
            <a:ext cx="163916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Low-pass Filter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05BCE78-3FB7-3D9B-6079-BB0C4878F9A1}"/>
                  </a:ext>
                </a:extLst>
              </p:cNvPr>
              <p:cNvSpPr txBox="1"/>
              <p:nvPr/>
            </p:nvSpPr>
            <p:spPr>
              <a:xfrm>
                <a:off x="1149875" y="3771287"/>
                <a:ext cx="647741" cy="2747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rgbClr val="267BB6"/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𝑥</m:t>
                      </m:r>
                      <m:r>
                        <a:rPr lang="pt-BR" sz="2000" b="0" i="1" baseline="-25000" smtClean="0">
                          <a:solidFill>
                            <a:srgbClr val="267BB6"/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𝐻</m:t>
                      </m:r>
                      <m:r>
                        <a:rPr lang="pt-BR" sz="2000" b="0" i="1" smtClean="0">
                          <a:solidFill>
                            <a:srgbClr val="267BB6"/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(</m:t>
                      </m:r>
                      <m:r>
                        <a:rPr lang="pt-BR" sz="2000" b="0" i="1" smtClean="0">
                          <a:solidFill>
                            <a:srgbClr val="267BB6"/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𝑡</m:t>
                      </m:r>
                      <m:r>
                        <a:rPr lang="pt-BR" sz="2000" b="0" i="1" smtClean="0">
                          <a:solidFill>
                            <a:srgbClr val="267BB6"/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)</m:t>
                      </m:r>
                    </m:oMath>
                  </m:oMathPara>
                </a14:m>
                <a:endParaRPr lang="pt-BR" sz="2000" baseline="-25000" dirty="0">
                  <a:solidFill>
                    <a:srgbClr val="267BB6"/>
                  </a:solidFill>
                  <a:latin typeface="Latin Modern Math" panose="02000503000000000000" pitchFamily="50" charset="0"/>
                  <a:ea typeface="Latin Modern Math" panose="02000503000000000000" pitchFamily="50" charset="0"/>
                  <a:cs typeface="CMU Serif" panose="02000603000000000000" pitchFamily="2" charset="0"/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05BCE78-3FB7-3D9B-6079-BB0C4878F9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875" y="3771287"/>
                <a:ext cx="647741" cy="274755"/>
              </a:xfrm>
              <a:prstGeom prst="rect">
                <a:avLst/>
              </a:prstGeom>
              <a:blipFill>
                <a:blip r:embed="rId10"/>
                <a:stretch>
                  <a:fillRect l="-4717" t="-28889" r="-16038" b="-422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E30EC1D-2403-6225-5B5A-CF4FEA678AB8}"/>
                  </a:ext>
                </a:extLst>
              </p:cNvPr>
              <p:cNvSpPr txBox="1"/>
              <p:nvPr/>
            </p:nvSpPr>
            <p:spPr>
              <a:xfrm>
                <a:off x="1149875" y="4516093"/>
                <a:ext cx="612347" cy="2747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rgbClr val="267BB6"/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𝑥</m:t>
                      </m:r>
                      <m:r>
                        <a:rPr lang="pt-BR" sz="2000" b="0" i="1" baseline="-25000" smtClean="0">
                          <a:solidFill>
                            <a:srgbClr val="267BB6"/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𝐿</m:t>
                      </m:r>
                      <m:r>
                        <a:rPr lang="pt-BR" sz="2000" b="0" i="1" smtClean="0">
                          <a:solidFill>
                            <a:srgbClr val="267BB6"/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(</m:t>
                      </m:r>
                      <m:r>
                        <a:rPr lang="pt-BR" sz="2000" b="0" i="1" smtClean="0">
                          <a:solidFill>
                            <a:srgbClr val="267BB6"/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𝑡</m:t>
                      </m:r>
                      <m:r>
                        <a:rPr lang="pt-BR" sz="2000" b="0" i="1" smtClean="0">
                          <a:solidFill>
                            <a:srgbClr val="267BB6"/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)</m:t>
                      </m:r>
                    </m:oMath>
                  </m:oMathPara>
                </a14:m>
                <a:endParaRPr lang="pt-BR" sz="2000" baseline="-25000" dirty="0">
                  <a:solidFill>
                    <a:srgbClr val="267BB6"/>
                  </a:solidFill>
                  <a:latin typeface="Latin Modern Math" panose="02000503000000000000" pitchFamily="50" charset="0"/>
                  <a:ea typeface="Latin Modern Math" panose="02000503000000000000" pitchFamily="50" charset="0"/>
                  <a:cs typeface="CMU Serif" panose="02000603000000000000" pitchFamily="2" charset="0"/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E30EC1D-2403-6225-5B5A-CF4FEA678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875" y="4516093"/>
                <a:ext cx="612347" cy="274755"/>
              </a:xfrm>
              <a:prstGeom prst="rect">
                <a:avLst/>
              </a:prstGeom>
              <a:blipFill>
                <a:blip r:embed="rId11"/>
                <a:stretch>
                  <a:fillRect l="-5000" t="-26667" r="-17000" b="-422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3C5961F-8603-23AD-A2CB-5FA86DDE9C64}"/>
              </a:ext>
            </a:extLst>
          </p:cNvPr>
          <p:cNvCxnSpPr/>
          <p:nvPr/>
        </p:nvCxnSpPr>
        <p:spPr>
          <a:xfrm>
            <a:off x="4045566" y="3890583"/>
            <a:ext cx="479715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C0980E44-3F5D-60F8-0503-BD132370E02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36244" y="3795614"/>
            <a:ext cx="1954800" cy="18642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63FDE656-44E9-DB02-D1BE-D6F737FB6D0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388578" y="4337108"/>
            <a:ext cx="1954800" cy="59284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71D0EFA-904E-902D-557D-F3350E2670D6}"/>
                  </a:ext>
                </a:extLst>
              </p:cNvPr>
              <p:cNvSpPr txBox="1"/>
              <p:nvPr/>
            </p:nvSpPr>
            <p:spPr>
              <a:xfrm>
                <a:off x="9705395" y="3771287"/>
                <a:ext cx="624658" cy="3072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rgbClr val="2CA02C"/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𝑦</m:t>
                      </m:r>
                      <m:r>
                        <a:rPr lang="pt-BR" sz="2000" b="0" i="1" baseline="-25000" smtClean="0">
                          <a:solidFill>
                            <a:srgbClr val="2CA02C"/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𝐻</m:t>
                      </m:r>
                      <m:r>
                        <a:rPr lang="pt-BR" sz="2000" b="0" i="1" smtClean="0">
                          <a:solidFill>
                            <a:srgbClr val="2CA02C"/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(</m:t>
                      </m:r>
                      <m:r>
                        <a:rPr lang="pt-BR" sz="2000" b="0" i="1" smtClean="0">
                          <a:solidFill>
                            <a:srgbClr val="2CA02C"/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𝑡</m:t>
                      </m:r>
                      <m:r>
                        <a:rPr lang="pt-BR" sz="2000" b="0" i="1" smtClean="0">
                          <a:solidFill>
                            <a:srgbClr val="2CA02C"/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)</m:t>
                      </m:r>
                    </m:oMath>
                  </m:oMathPara>
                </a14:m>
                <a:endParaRPr lang="pt-BR" sz="2000" baseline="-25000" dirty="0">
                  <a:solidFill>
                    <a:srgbClr val="2CA02C"/>
                  </a:solidFill>
                  <a:latin typeface="Latin Modern Math" panose="02000503000000000000" pitchFamily="50" charset="0"/>
                  <a:ea typeface="Latin Modern Math" panose="02000503000000000000" pitchFamily="50" charset="0"/>
                  <a:cs typeface="CMU Serif" panose="02000603000000000000" pitchFamily="2" charset="0"/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71D0EFA-904E-902D-557D-F3350E267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5395" y="3771287"/>
                <a:ext cx="624658" cy="307264"/>
              </a:xfrm>
              <a:prstGeom prst="rect">
                <a:avLst/>
              </a:prstGeom>
              <a:blipFill>
                <a:blip r:embed="rId14"/>
                <a:stretch>
                  <a:fillRect l="-8738" t="-26000" r="-15534" b="-2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7DE45FE-527B-FB48-B639-B79A57FC2A3C}"/>
                  </a:ext>
                </a:extLst>
              </p:cNvPr>
              <p:cNvSpPr txBox="1"/>
              <p:nvPr/>
            </p:nvSpPr>
            <p:spPr>
              <a:xfrm>
                <a:off x="9705395" y="4516093"/>
                <a:ext cx="589905" cy="2747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rgbClr val="2CA02C"/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𝑦</m:t>
                      </m:r>
                      <m:r>
                        <a:rPr lang="pt-BR" sz="2000" b="0" i="1" baseline="-25000" smtClean="0">
                          <a:solidFill>
                            <a:srgbClr val="2CA02C"/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𝐿</m:t>
                      </m:r>
                      <m:r>
                        <a:rPr lang="pt-BR" sz="2000" b="0" i="1" smtClean="0">
                          <a:solidFill>
                            <a:srgbClr val="2CA02C"/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(</m:t>
                      </m:r>
                      <m:r>
                        <a:rPr lang="pt-BR" sz="2000" b="0" i="1" smtClean="0">
                          <a:solidFill>
                            <a:srgbClr val="2CA02C"/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𝑡</m:t>
                      </m:r>
                      <m:r>
                        <a:rPr lang="pt-BR" sz="2000" b="0" i="1" smtClean="0">
                          <a:solidFill>
                            <a:srgbClr val="2CA02C"/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)</m:t>
                      </m:r>
                    </m:oMath>
                  </m:oMathPara>
                </a14:m>
                <a:endParaRPr lang="pt-BR" sz="2000" baseline="-25000" dirty="0">
                  <a:solidFill>
                    <a:srgbClr val="2CA02C"/>
                  </a:solidFill>
                  <a:latin typeface="Latin Modern Math" panose="02000503000000000000" pitchFamily="50" charset="0"/>
                  <a:ea typeface="Latin Modern Math" panose="02000503000000000000" pitchFamily="50" charset="0"/>
                  <a:cs typeface="CMU Serif" panose="02000603000000000000" pitchFamily="2" charset="0"/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7DE45FE-527B-FB48-B639-B79A57FC2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5395" y="4516093"/>
                <a:ext cx="589905" cy="274755"/>
              </a:xfrm>
              <a:prstGeom prst="rect">
                <a:avLst/>
              </a:prstGeom>
              <a:blipFill>
                <a:blip r:embed="rId15"/>
                <a:stretch>
                  <a:fillRect l="-9278" t="-26667" r="-17526" b="-422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BEA0C22-AEF8-4598-B8D3-B9A86B0F0124}"/>
              </a:ext>
            </a:extLst>
          </p:cNvPr>
          <p:cNvCxnSpPr/>
          <p:nvPr/>
        </p:nvCxnSpPr>
        <p:spPr>
          <a:xfrm>
            <a:off x="6716029" y="4652259"/>
            <a:ext cx="479715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22947E3-63CF-6684-48AE-12D3C2CEEA27}"/>
              </a:ext>
            </a:extLst>
          </p:cNvPr>
          <p:cNvCxnSpPr/>
          <p:nvPr/>
        </p:nvCxnSpPr>
        <p:spPr>
          <a:xfrm>
            <a:off x="6716029" y="3890583"/>
            <a:ext cx="479715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339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9DCBAD-C2E7-B8B9-2B6A-37E0AA67C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085" y="600364"/>
            <a:ext cx="2429445" cy="96684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3EDEA4B-811D-AFBC-D13E-BCA795D8360D}"/>
              </a:ext>
            </a:extLst>
          </p:cNvPr>
          <p:cNvSpPr/>
          <p:nvPr/>
        </p:nvSpPr>
        <p:spPr>
          <a:xfrm>
            <a:off x="4634345" y="350982"/>
            <a:ext cx="1963881" cy="14339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FD9FE0-A41D-DCA1-9612-5A12122E5730}"/>
              </a:ext>
            </a:extLst>
          </p:cNvPr>
          <p:cNvCxnSpPr/>
          <p:nvPr/>
        </p:nvCxnSpPr>
        <p:spPr>
          <a:xfrm>
            <a:off x="4045566" y="1067954"/>
            <a:ext cx="479715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E5AC86-418E-A90A-51BA-4CFB8C754F4C}"/>
              </a:ext>
            </a:extLst>
          </p:cNvPr>
          <p:cNvCxnSpPr/>
          <p:nvPr/>
        </p:nvCxnSpPr>
        <p:spPr>
          <a:xfrm>
            <a:off x="6716029" y="1067954"/>
            <a:ext cx="479715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160DF98-6413-F58B-3164-6587202E4E08}"/>
                  </a:ext>
                </a:extLst>
              </p:cNvPr>
              <p:cNvSpPr txBox="1"/>
              <p:nvPr/>
            </p:nvSpPr>
            <p:spPr>
              <a:xfrm>
                <a:off x="5472363" y="1421269"/>
                <a:ext cx="43973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𝜔</m:t>
                      </m:r>
                      <m:r>
                        <a:rPr lang="pt-BR" sz="2400" b="0" i="1" baseline="-25000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𝐻</m:t>
                      </m:r>
                    </m:oMath>
                  </m:oMathPara>
                </a14:m>
                <a:endParaRPr lang="pt-BR" sz="2400" baseline="-25000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160DF98-6413-F58B-3164-6587202E4E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363" y="1421269"/>
                <a:ext cx="439736" cy="246221"/>
              </a:xfrm>
              <a:prstGeom prst="rect">
                <a:avLst/>
              </a:prstGeom>
              <a:blipFill>
                <a:blip r:embed="rId3"/>
                <a:stretch>
                  <a:fillRect l="-8333" t="-12195" r="-5556" b="-1707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64B649C-8F3E-735D-C6BD-0800989047D5}"/>
                  </a:ext>
                </a:extLst>
              </p:cNvPr>
              <p:cNvSpPr txBox="1"/>
              <p:nvPr/>
            </p:nvSpPr>
            <p:spPr>
              <a:xfrm>
                <a:off x="2227026" y="1784927"/>
                <a:ext cx="793486" cy="4916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solidFill>
                            <a:srgbClr val="267BB6"/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𝑥</m:t>
                      </m:r>
                      <m:r>
                        <a:rPr lang="pt-BR" sz="3200" b="0" i="1" smtClean="0">
                          <a:solidFill>
                            <a:srgbClr val="267BB6"/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(</m:t>
                      </m:r>
                      <m:r>
                        <a:rPr lang="pt-BR" sz="3200" b="0" i="1" smtClean="0">
                          <a:solidFill>
                            <a:srgbClr val="267BB6"/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𝑡</m:t>
                      </m:r>
                      <m:r>
                        <a:rPr lang="pt-BR" sz="3200" b="0" i="1" smtClean="0">
                          <a:solidFill>
                            <a:srgbClr val="267BB6"/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)</m:t>
                      </m:r>
                    </m:oMath>
                  </m:oMathPara>
                </a14:m>
                <a:endParaRPr lang="pt-BR" sz="3200" baseline="-25000" dirty="0">
                  <a:solidFill>
                    <a:srgbClr val="267BB6"/>
                  </a:solidFill>
                  <a:latin typeface="Latin Modern Math" panose="02000503000000000000" pitchFamily="50" charset="0"/>
                  <a:ea typeface="Latin Modern Math" panose="02000503000000000000" pitchFamily="50" charset="0"/>
                  <a:cs typeface="CMU Serif" panose="02000603000000000000" pitchFamily="2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64B649C-8F3E-735D-C6BD-0800989047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026" y="1784927"/>
                <a:ext cx="793486" cy="4916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78BD6550-05D2-7A8E-4F49-5A2821E2CF08}"/>
              </a:ext>
            </a:extLst>
          </p:cNvPr>
          <p:cNvSpPr txBox="1"/>
          <p:nvPr/>
        </p:nvSpPr>
        <p:spPr>
          <a:xfrm>
            <a:off x="4796702" y="472836"/>
            <a:ext cx="163916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High-pass Filter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6BD876C-2188-04C1-DA6B-BA359B902832}"/>
                  </a:ext>
                </a:extLst>
              </p:cNvPr>
              <p:cNvSpPr txBox="1"/>
              <p:nvPr/>
            </p:nvSpPr>
            <p:spPr>
              <a:xfrm>
                <a:off x="8268511" y="1784927"/>
                <a:ext cx="765466" cy="4395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solidFill>
                            <a:srgbClr val="2CA02C"/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𝑦</m:t>
                      </m:r>
                      <m:r>
                        <a:rPr lang="pt-BR" sz="3200" b="0" i="1" smtClean="0">
                          <a:solidFill>
                            <a:srgbClr val="2CA02C"/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(</m:t>
                      </m:r>
                      <m:r>
                        <a:rPr lang="pt-BR" sz="3200" b="0" i="1" smtClean="0">
                          <a:solidFill>
                            <a:srgbClr val="2CA02C"/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𝑡</m:t>
                      </m:r>
                      <m:r>
                        <a:rPr lang="pt-BR" sz="3200" b="0" i="1" smtClean="0">
                          <a:solidFill>
                            <a:srgbClr val="2CA02C"/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)</m:t>
                      </m:r>
                    </m:oMath>
                  </m:oMathPara>
                </a14:m>
                <a:endParaRPr lang="pt-BR" sz="3200" baseline="-25000" dirty="0">
                  <a:solidFill>
                    <a:srgbClr val="2CA02C"/>
                  </a:solidFill>
                  <a:latin typeface="Latin Modern Math" panose="02000503000000000000" pitchFamily="50" charset="0"/>
                  <a:ea typeface="Latin Modern Math" panose="02000503000000000000" pitchFamily="50" charset="0"/>
                  <a:cs typeface="CMU Serif" panose="02000603000000000000" pitchFamily="2" charset="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6BD876C-2188-04C1-DA6B-BA359B902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511" y="1784927"/>
                <a:ext cx="765466" cy="439544"/>
              </a:xfrm>
              <a:prstGeom prst="rect">
                <a:avLst/>
              </a:prstGeom>
              <a:blipFill>
                <a:blip r:embed="rId5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>
            <a:extLst>
              <a:ext uri="{FF2B5EF4-FFF2-40B4-BE49-F238E27FC236}">
                <a16:creationId xmlns:a16="http://schemas.microsoft.com/office/drawing/2014/main" id="{84A7B383-7F66-E9E9-71D7-48F5823B0C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0488" y="3641073"/>
            <a:ext cx="1953505" cy="49902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D4B0E26-B298-2A71-3056-2EABB80267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4648" y="4388076"/>
            <a:ext cx="1963881" cy="491674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75A4177-6AA4-C31E-3D65-E6DB20E5CD3D}"/>
              </a:ext>
            </a:extLst>
          </p:cNvPr>
          <p:cNvCxnSpPr/>
          <p:nvPr/>
        </p:nvCxnSpPr>
        <p:spPr>
          <a:xfrm>
            <a:off x="4045566" y="4652259"/>
            <a:ext cx="479715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05BCE78-3FB7-3D9B-6079-BB0C4878F9A1}"/>
                  </a:ext>
                </a:extLst>
              </p:cNvPr>
              <p:cNvSpPr txBox="1"/>
              <p:nvPr/>
            </p:nvSpPr>
            <p:spPr>
              <a:xfrm>
                <a:off x="1149875" y="3771287"/>
                <a:ext cx="647741" cy="2747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rgbClr val="267BB6"/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𝑥</m:t>
                      </m:r>
                      <m:r>
                        <a:rPr lang="pt-BR" sz="2000" b="0" i="1" baseline="-25000" smtClean="0">
                          <a:solidFill>
                            <a:srgbClr val="267BB6"/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𝐻</m:t>
                      </m:r>
                      <m:r>
                        <a:rPr lang="pt-BR" sz="2000" b="0" i="1" smtClean="0">
                          <a:solidFill>
                            <a:srgbClr val="267BB6"/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(</m:t>
                      </m:r>
                      <m:r>
                        <a:rPr lang="pt-BR" sz="2000" b="0" i="1" smtClean="0">
                          <a:solidFill>
                            <a:srgbClr val="267BB6"/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𝑡</m:t>
                      </m:r>
                      <m:r>
                        <a:rPr lang="pt-BR" sz="2000" b="0" i="1" smtClean="0">
                          <a:solidFill>
                            <a:srgbClr val="267BB6"/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)</m:t>
                      </m:r>
                    </m:oMath>
                  </m:oMathPara>
                </a14:m>
                <a:endParaRPr lang="pt-BR" sz="2000" baseline="-25000" dirty="0">
                  <a:solidFill>
                    <a:srgbClr val="267BB6"/>
                  </a:solidFill>
                  <a:latin typeface="Latin Modern Math" panose="02000503000000000000" pitchFamily="50" charset="0"/>
                  <a:ea typeface="Latin Modern Math" panose="02000503000000000000" pitchFamily="50" charset="0"/>
                  <a:cs typeface="CMU Serif" panose="02000603000000000000" pitchFamily="2" charset="0"/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05BCE78-3FB7-3D9B-6079-BB0C4878F9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875" y="3771287"/>
                <a:ext cx="647741" cy="274755"/>
              </a:xfrm>
              <a:prstGeom prst="rect">
                <a:avLst/>
              </a:prstGeom>
              <a:blipFill>
                <a:blip r:embed="rId8"/>
                <a:stretch>
                  <a:fillRect l="-4717" t="-28889" r="-16038" b="-422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E30EC1D-2403-6225-5B5A-CF4FEA678AB8}"/>
                  </a:ext>
                </a:extLst>
              </p:cNvPr>
              <p:cNvSpPr txBox="1"/>
              <p:nvPr/>
            </p:nvSpPr>
            <p:spPr>
              <a:xfrm>
                <a:off x="1149875" y="4516093"/>
                <a:ext cx="612347" cy="2747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rgbClr val="267BB6"/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𝑥</m:t>
                      </m:r>
                      <m:r>
                        <a:rPr lang="pt-BR" sz="2000" b="0" i="1" baseline="-25000" smtClean="0">
                          <a:solidFill>
                            <a:srgbClr val="267BB6"/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𝐿</m:t>
                      </m:r>
                      <m:r>
                        <a:rPr lang="pt-BR" sz="2000" b="0" i="1" smtClean="0">
                          <a:solidFill>
                            <a:srgbClr val="267BB6"/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(</m:t>
                      </m:r>
                      <m:r>
                        <a:rPr lang="pt-BR" sz="2000" b="0" i="1" smtClean="0">
                          <a:solidFill>
                            <a:srgbClr val="267BB6"/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𝑡</m:t>
                      </m:r>
                      <m:r>
                        <a:rPr lang="pt-BR" sz="2000" b="0" i="1" smtClean="0">
                          <a:solidFill>
                            <a:srgbClr val="267BB6"/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)</m:t>
                      </m:r>
                    </m:oMath>
                  </m:oMathPara>
                </a14:m>
                <a:endParaRPr lang="pt-BR" sz="2000" baseline="-25000" dirty="0">
                  <a:solidFill>
                    <a:srgbClr val="267BB6"/>
                  </a:solidFill>
                  <a:latin typeface="Latin Modern Math" panose="02000503000000000000" pitchFamily="50" charset="0"/>
                  <a:ea typeface="Latin Modern Math" panose="02000503000000000000" pitchFamily="50" charset="0"/>
                  <a:cs typeface="CMU Serif" panose="02000603000000000000" pitchFamily="2" charset="0"/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E30EC1D-2403-6225-5B5A-CF4FEA678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875" y="4516093"/>
                <a:ext cx="612347" cy="274755"/>
              </a:xfrm>
              <a:prstGeom prst="rect">
                <a:avLst/>
              </a:prstGeom>
              <a:blipFill>
                <a:blip r:embed="rId9"/>
                <a:stretch>
                  <a:fillRect l="-5000" t="-26667" r="-17000" b="-422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3C5961F-8603-23AD-A2CB-5FA86DDE9C64}"/>
              </a:ext>
            </a:extLst>
          </p:cNvPr>
          <p:cNvCxnSpPr/>
          <p:nvPr/>
        </p:nvCxnSpPr>
        <p:spPr>
          <a:xfrm>
            <a:off x="4045566" y="3890583"/>
            <a:ext cx="479715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C0980E44-3F5D-60F8-0503-BD132370E02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36244" y="3429000"/>
            <a:ext cx="1954800" cy="82501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63FDE656-44E9-DB02-D1BE-D6F737FB6D0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88578" y="4651747"/>
            <a:ext cx="1954800" cy="13910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71D0EFA-904E-902D-557D-F3350E2670D6}"/>
                  </a:ext>
                </a:extLst>
              </p:cNvPr>
              <p:cNvSpPr txBox="1"/>
              <p:nvPr/>
            </p:nvSpPr>
            <p:spPr>
              <a:xfrm>
                <a:off x="9705395" y="3771287"/>
                <a:ext cx="624658" cy="3072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rgbClr val="2CA02C"/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𝑦</m:t>
                      </m:r>
                      <m:r>
                        <a:rPr lang="pt-BR" sz="2000" b="0" i="1" baseline="-25000" smtClean="0">
                          <a:solidFill>
                            <a:srgbClr val="2CA02C"/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𝐻</m:t>
                      </m:r>
                      <m:r>
                        <a:rPr lang="pt-BR" sz="2000" b="0" i="1" smtClean="0">
                          <a:solidFill>
                            <a:srgbClr val="2CA02C"/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(</m:t>
                      </m:r>
                      <m:r>
                        <a:rPr lang="pt-BR" sz="2000" b="0" i="1" smtClean="0">
                          <a:solidFill>
                            <a:srgbClr val="2CA02C"/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𝑡</m:t>
                      </m:r>
                      <m:r>
                        <a:rPr lang="pt-BR" sz="2000" b="0" i="1" smtClean="0">
                          <a:solidFill>
                            <a:srgbClr val="2CA02C"/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)</m:t>
                      </m:r>
                    </m:oMath>
                  </m:oMathPara>
                </a14:m>
                <a:endParaRPr lang="pt-BR" sz="2000" baseline="-25000" dirty="0">
                  <a:solidFill>
                    <a:srgbClr val="2CA02C"/>
                  </a:solidFill>
                  <a:latin typeface="Latin Modern Math" panose="02000503000000000000" pitchFamily="50" charset="0"/>
                  <a:ea typeface="Latin Modern Math" panose="02000503000000000000" pitchFamily="50" charset="0"/>
                  <a:cs typeface="CMU Serif" panose="02000603000000000000" pitchFamily="2" charset="0"/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71D0EFA-904E-902D-557D-F3350E267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5395" y="3771287"/>
                <a:ext cx="624658" cy="307264"/>
              </a:xfrm>
              <a:prstGeom prst="rect">
                <a:avLst/>
              </a:prstGeom>
              <a:blipFill>
                <a:blip r:embed="rId12"/>
                <a:stretch>
                  <a:fillRect l="-8738" t="-26000" r="-15534" b="-2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7DE45FE-527B-FB48-B639-B79A57FC2A3C}"/>
                  </a:ext>
                </a:extLst>
              </p:cNvPr>
              <p:cNvSpPr txBox="1"/>
              <p:nvPr/>
            </p:nvSpPr>
            <p:spPr>
              <a:xfrm>
                <a:off x="9705395" y="4516093"/>
                <a:ext cx="589905" cy="2747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rgbClr val="2CA02C"/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𝑦</m:t>
                      </m:r>
                      <m:r>
                        <a:rPr lang="pt-BR" sz="2000" b="0" i="1" baseline="-25000" smtClean="0">
                          <a:solidFill>
                            <a:srgbClr val="2CA02C"/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𝐿</m:t>
                      </m:r>
                      <m:r>
                        <a:rPr lang="pt-BR" sz="2000" b="0" i="1" smtClean="0">
                          <a:solidFill>
                            <a:srgbClr val="2CA02C"/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(</m:t>
                      </m:r>
                      <m:r>
                        <a:rPr lang="pt-BR" sz="2000" b="0" i="1" smtClean="0">
                          <a:solidFill>
                            <a:srgbClr val="2CA02C"/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𝑡</m:t>
                      </m:r>
                      <m:r>
                        <a:rPr lang="pt-BR" sz="2000" b="0" i="1" smtClean="0">
                          <a:solidFill>
                            <a:srgbClr val="2CA02C"/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)</m:t>
                      </m:r>
                    </m:oMath>
                  </m:oMathPara>
                </a14:m>
                <a:endParaRPr lang="pt-BR" sz="2000" baseline="-25000" dirty="0">
                  <a:solidFill>
                    <a:srgbClr val="2CA02C"/>
                  </a:solidFill>
                  <a:latin typeface="Latin Modern Math" panose="02000503000000000000" pitchFamily="50" charset="0"/>
                  <a:ea typeface="Latin Modern Math" panose="02000503000000000000" pitchFamily="50" charset="0"/>
                  <a:cs typeface="CMU Serif" panose="02000603000000000000" pitchFamily="2" charset="0"/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7DE45FE-527B-FB48-B639-B79A57FC2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5395" y="4516093"/>
                <a:ext cx="589905" cy="274755"/>
              </a:xfrm>
              <a:prstGeom prst="rect">
                <a:avLst/>
              </a:prstGeom>
              <a:blipFill>
                <a:blip r:embed="rId13"/>
                <a:stretch>
                  <a:fillRect l="-9278" t="-26667" r="-17526" b="-422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BEA0C22-AEF8-4598-B8D3-B9A86B0F0124}"/>
              </a:ext>
            </a:extLst>
          </p:cNvPr>
          <p:cNvCxnSpPr/>
          <p:nvPr/>
        </p:nvCxnSpPr>
        <p:spPr>
          <a:xfrm>
            <a:off x="6716029" y="4652259"/>
            <a:ext cx="479715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22947E3-63CF-6684-48AE-12D3C2CEEA27}"/>
              </a:ext>
            </a:extLst>
          </p:cNvPr>
          <p:cNvCxnSpPr/>
          <p:nvPr/>
        </p:nvCxnSpPr>
        <p:spPr>
          <a:xfrm>
            <a:off x="6716029" y="3890583"/>
            <a:ext cx="479715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39FA089-6428-ADE1-3F42-A7D1FE185F5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36244" y="621336"/>
            <a:ext cx="2430000" cy="98605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DE4D9E5-F4AF-3044-B00E-28D525B99633}"/>
              </a:ext>
            </a:extLst>
          </p:cNvPr>
          <p:cNvSpPr/>
          <p:nvPr/>
        </p:nvSpPr>
        <p:spPr>
          <a:xfrm>
            <a:off x="4634345" y="3429000"/>
            <a:ext cx="1963881" cy="14339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904F9B1-4BEC-66CA-CB8C-4F9B13E2761B}"/>
                  </a:ext>
                </a:extLst>
              </p:cNvPr>
              <p:cNvSpPr txBox="1"/>
              <p:nvPr/>
            </p:nvSpPr>
            <p:spPr>
              <a:xfrm>
                <a:off x="5472363" y="4499287"/>
                <a:ext cx="43973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𝜔</m:t>
                      </m:r>
                      <m:r>
                        <a:rPr lang="pt-BR" sz="2400" b="0" i="1" baseline="-25000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𝐻</m:t>
                      </m:r>
                    </m:oMath>
                  </m:oMathPara>
                </a14:m>
                <a:endParaRPr lang="pt-BR" sz="2400" baseline="-25000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904F9B1-4BEC-66CA-CB8C-4F9B13E276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363" y="4499287"/>
                <a:ext cx="439736" cy="246221"/>
              </a:xfrm>
              <a:prstGeom prst="rect">
                <a:avLst/>
              </a:prstGeom>
              <a:blipFill>
                <a:blip r:embed="rId15"/>
                <a:stretch>
                  <a:fillRect l="-8333" t="-12500" r="-5556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55592312-D190-859A-45D6-1C1114A50355}"/>
              </a:ext>
            </a:extLst>
          </p:cNvPr>
          <p:cNvSpPr txBox="1"/>
          <p:nvPr/>
        </p:nvSpPr>
        <p:spPr>
          <a:xfrm>
            <a:off x="4796702" y="3550854"/>
            <a:ext cx="163916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High-pass Filter</a:t>
            </a:r>
          </a:p>
        </p:txBody>
      </p:sp>
    </p:spTree>
    <p:extLst>
      <p:ext uri="{BB962C8B-B14F-4D97-AF65-F5344CB8AC3E}">
        <p14:creationId xmlns:p14="http://schemas.microsoft.com/office/powerpoint/2010/main" val="3687291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1C11596-CF07-AEA8-7640-082E5D93F0B4}"/>
              </a:ext>
            </a:extLst>
          </p:cNvPr>
          <p:cNvGrpSpPr/>
          <p:nvPr/>
        </p:nvGrpSpPr>
        <p:grpSpPr>
          <a:xfrm>
            <a:off x="449132" y="650898"/>
            <a:ext cx="3671697" cy="2026607"/>
            <a:chOff x="449132" y="650898"/>
            <a:chExt cx="5643482" cy="3114941"/>
          </a:xfrm>
        </p:grpSpPr>
        <p:pic>
          <p:nvPicPr>
            <p:cNvPr id="3" name="Picture 2" descr="Medium shot of a person&#10;&#10;Description automatically generated">
              <a:extLst>
                <a:ext uri="{FF2B5EF4-FFF2-40B4-BE49-F238E27FC236}">
                  <a16:creationId xmlns:a16="http://schemas.microsoft.com/office/drawing/2014/main" id="{75911639-0E1D-E17C-8885-D23168F048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965" b="96454" l="1935" r="90000">
                          <a14:foregroundMark x1="46774" y1="9693" x2="39677" y2="11111"/>
                          <a14:foregroundMark x1="46129" y1="5910" x2="50000" y2="4965"/>
                          <a14:foregroundMark x1="18065" y1="68085" x2="17742" y2="79196"/>
                          <a14:foregroundMark x1="66452" y1="73286" x2="66129" y2="74468"/>
                          <a14:foregroundMark x1="60000" y1="69976" x2="80645" y2="86288"/>
                          <a14:foregroundMark x1="80645" y1="86288" x2="81290" y2="93144"/>
                          <a14:foregroundMark x1="11935" y1="82979" x2="48710" y2="91962"/>
                          <a14:foregroundMark x1="48710" y1="91962" x2="30000" y2="81324"/>
                          <a14:foregroundMark x1="30000" y1="81324" x2="12903" y2="61939"/>
                          <a14:foregroundMark x1="12903" y1="61939" x2="13871" y2="79433"/>
                          <a14:foregroundMark x1="13871" y1="79433" x2="16452" y2="81560"/>
                          <a14:foregroundMark x1="73871" y1="97872" x2="32258" y2="95981"/>
                          <a14:foregroundMark x1="32258" y1="95981" x2="8710" y2="77069"/>
                          <a14:foregroundMark x1="8710" y1="77069" x2="8710" y2="94090"/>
                          <a14:foregroundMark x1="1935" y1="66667" x2="5161" y2="96454"/>
                          <a14:backgroundMark x1="78387" y1="49409" x2="74194" y2="5650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132" y="650898"/>
              <a:ext cx="2158818" cy="2945742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4FBF474-F323-F306-0635-2258C1AD080F}"/>
                </a:ext>
              </a:extLst>
            </p:cNvPr>
            <p:cNvSpPr txBox="1"/>
            <p:nvPr/>
          </p:nvSpPr>
          <p:spPr>
            <a:xfrm>
              <a:off x="2526927" y="3198167"/>
              <a:ext cx="3565687" cy="567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Hendrik Wade </a:t>
              </a:r>
              <a:r>
                <a:rPr lang="pt-BR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Bode</a:t>
              </a: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6DCA6B-057A-1C66-A7DA-4D6706A21846}"/>
              </a:ext>
            </a:extLst>
          </p:cNvPr>
          <p:cNvCxnSpPr/>
          <p:nvPr/>
        </p:nvCxnSpPr>
        <p:spPr>
          <a:xfrm>
            <a:off x="1017907" y="3683465"/>
            <a:ext cx="0" cy="1967697"/>
          </a:xfrm>
          <a:prstGeom prst="line">
            <a:avLst/>
          </a:prstGeom>
          <a:ln w="12700">
            <a:solidFill>
              <a:schemeClr val="tx1"/>
            </a:solidFill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5EB2A33-11D8-3E7E-9079-B5DD242F8470}"/>
              </a:ext>
            </a:extLst>
          </p:cNvPr>
          <p:cNvCxnSpPr>
            <a:cxnSpLocks/>
          </p:cNvCxnSpPr>
          <p:nvPr/>
        </p:nvCxnSpPr>
        <p:spPr>
          <a:xfrm flipH="1">
            <a:off x="1017907" y="5651162"/>
            <a:ext cx="3408596" cy="0"/>
          </a:xfrm>
          <a:prstGeom prst="line">
            <a:avLst/>
          </a:prstGeom>
          <a:ln w="12700">
            <a:solidFill>
              <a:schemeClr val="tx1"/>
            </a:solidFill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3AF4E6-F48F-9991-A32A-ED37FB701FF6}"/>
                  </a:ext>
                </a:extLst>
              </p:cNvPr>
              <p:cNvSpPr txBox="1"/>
              <p:nvPr/>
            </p:nvSpPr>
            <p:spPr>
              <a:xfrm>
                <a:off x="673101" y="3357109"/>
                <a:ext cx="6976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𝐻</m:t>
                      </m:r>
                      <m:r>
                        <a:rPr lang="pt-BR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(</m:t>
                      </m:r>
                      <m:r>
                        <a:rPr lang="pt-BR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𝑗</m:t>
                      </m:r>
                      <m:r>
                        <a:rPr lang="pt-BR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𝜔</m:t>
                      </m:r>
                      <m:r>
                        <a:rPr lang="pt-BR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)</m:t>
                      </m:r>
                    </m:oMath>
                  </m:oMathPara>
                </a14:m>
                <a:endParaRPr lang="pt-BR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3AF4E6-F48F-9991-A32A-ED37FB701F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101" y="3357109"/>
                <a:ext cx="697627" cy="276999"/>
              </a:xfrm>
              <a:prstGeom prst="rect">
                <a:avLst/>
              </a:prstGeom>
              <a:blipFill>
                <a:blip r:embed="rId4"/>
                <a:stretch>
                  <a:fillRect l="-5217" t="-28889" r="-12174" b="-2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0A847C4-CABD-A43C-453E-681AB6C5566E}"/>
                  </a:ext>
                </a:extLst>
              </p:cNvPr>
              <p:cNvSpPr txBox="1"/>
              <p:nvPr/>
            </p:nvSpPr>
            <p:spPr>
              <a:xfrm>
                <a:off x="562654" y="3280132"/>
                <a:ext cx="910506" cy="4309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|     |</m:t>
                      </m:r>
                    </m:oMath>
                  </m:oMathPara>
                </a14:m>
                <a:endParaRPr lang="pt-BR" sz="2800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0A847C4-CABD-A43C-453E-681AB6C55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654" y="3280132"/>
                <a:ext cx="910506" cy="430952"/>
              </a:xfrm>
              <a:prstGeom prst="rect">
                <a:avLst/>
              </a:prstGeom>
              <a:blipFill>
                <a:blip r:embed="rId5"/>
                <a:stretch>
                  <a:fillRect l="-13333" t="-21127" r="-12667" b="-253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15C0F07-F6A9-573E-4313-237AE1527ECD}"/>
                  </a:ext>
                </a:extLst>
              </p:cNvPr>
              <p:cNvSpPr txBox="1"/>
              <p:nvPr/>
            </p:nvSpPr>
            <p:spPr>
              <a:xfrm>
                <a:off x="3959829" y="5779492"/>
                <a:ext cx="6983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𝜔</m:t>
                      </m:r>
                      <m:r>
                        <a:rPr lang="pt-BR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log</m:t>
                      </m:r>
                      <m:r>
                        <a:rPr lang="pt-BR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)</m:t>
                      </m:r>
                    </m:oMath>
                  </m:oMathPara>
                </a14:m>
                <a:endParaRPr lang="pt-BR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15C0F07-F6A9-573E-4313-237AE1527E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829" y="5779492"/>
                <a:ext cx="698333" cy="276999"/>
              </a:xfrm>
              <a:prstGeom prst="rect">
                <a:avLst/>
              </a:prstGeom>
              <a:blipFill>
                <a:blip r:embed="rId6"/>
                <a:stretch>
                  <a:fillRect l="-1754" t="-23913" r="-12281" b="-2608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877AEEA-0400-28E2-EFA7-AA93134CA7FC}"/>
              </a:ext>
            </a:extLst>
          </p:cNvPr>
          <p:cNvCxnSpPr>
            <a:cxnSpLocks/>
          </p:cNvCxnSpPr>
          <p:nvPr/>
        </p:nvCxnSpPr>
        <p:spPr>
          <a:xfrm flipH="1">
            <a:off x="1017907" y="4224698"/>
            <a:ext cx="3198317" cy="0"/>
          </a:xfrm>
          <a:prstGeom prst="line">
            <a:avLst/>
          </a:prstGeom>
          <a:ln w="25400">
            <a:solidFill>
              <a:srgbClr val="267BB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4A89ED5-459B-8EBD-C99A-4B82F47AA3E8}"/>
                  </a:ext>
                </a:extLst>
              </p:cNvPr>
              <p:cNvSpPr txBox="1"/>
              <p:nvPr/>
            </p:nvSpPr>
            <p:spPr>
              <a:xfrm>
                <a:off x="0" y="4086198"/>
                <a:ext cx="10179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20</m:t>
                      </m:r>
                      <m:func>
                        <m:funcPr>
                          <m:ctrlPr>
                            <a:rPr lang="pt-BR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log</m:t>
                          </m:r>
                        </m:fName>
                        <m:e>
                          <m:r>
                            <a:rPr lang="pt-BR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|</m:t>
                          </m:r>
                          <m:r>
                            <a:rPr lang="pt-BR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𝐾</m:t>
                          </m:r>
                          <m:r>
                            <a:rPr lang="pt-BR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|</m:t>
                          </m:r>
                        </m:e>
                      </m:func>
                    </m:oMath>
                  </m:oMathPara>
                </a14:m>
                <a:endParaRPr lang="pt-BR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4A89ED5-459B-8EBD-C99A-4B82F47AA3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086198"/>
                <a:ext cx="1017906" cy="276999"/>
              </a:xfrm>
              <a:prstGeom prst="rect">
                <a:avLst/>
              </a:prstGeom>
              <a:blipFill>
                <a:blip r:embed="rId7"/>
                <a:stretch>
                  <a:fillRect l="-3593" t="-26087" r="-7784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D26F34E9-50CB-39AB-2D9C-39482482886A}"/>
              </a:ext>
            </a:extLst>
          </p:cNvPr>
          <p:cNvSpPr txBox="1"/>
          <p:nvPr/>
        </p:nvSpPr>
        <p:spPr>
          <a:xfrm>
            <a:off x="1370728" y="3649561"/>
            <a:ext cx="19396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1200" dirty="0">
                <a:latin typeface="Latin Modern Math" panose="02000503000000000000" pitchFamily="50" charset="0"/>
                <a:ea typeface="Latin Modern Math" panose="02000503000000000000" pitchFamily="50" charset="0"/>
              </a:rPr>
              <a:t>dB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E822786-90A7-7383-256B-B386683D711C}"/>
              </a:ext>
            </a:extLst>
          </p:cNvPr>
          <p:cNvCxnSpPr>
            <a:cxnSpLocks/>
          </p:cNvCxnSpPr>
          <p:nvPr/>
        </p:nvCxnSpPr>
        <p:spPr>
          <a:xfrm flipH="1">
            <a:off x="1017907" y="5651162"/>
            <a:ext cx="3198317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F1E738A-79A0-002E-DF6F-90981CE708F0}"/>
                  </a:ext>
                </a:extLst>
              </p:cNvPr>
              <p:cNvSpPr txBox="1"/>
              <p:nvPr/>
            </p:nvSpPr>
            <p:spPr>
              <a:xfrm>
                <a:off x="710131" y="5512663"/>
                <a:ext cx="1923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0</m:t>
                      </m:r>
                    </m:oMath>
                  </m:oMathPara>
                </a14:m>
                <a:endParaRPr lang="pt-BR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F1E738A-79A0-002E-DF6F-90981CE70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131" y="5512663"/>
                <a:ext cx="192360" cy="276999"/>
              </a:xfrm>
              <a:prstGeom prst="rect">
                <a:avLst/>
              </a:prstGeom>
              <a:blipFill>
                <a:blip r:embed="rId8"/>
                <a:stretch>
                  <a:fillRect l="-21875" t="-10870" r="-1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F003615-2538-0FDB-C8F8-907C7034045D}"/>
                  </a:ext>
                </a:extLst>
              </p:cNvPr>
              <p:cNvSpPr txBox="1"/>
              <p:nvPr/>
            </p:nvSpPr>
            <p:spPr>
              <a:xfrm>
                <a:off x="2279344" y="3890963"/>
                <a:ext cx="7033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267BB6"/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𝐾</m:t>
                      </m:r>
                      <m:r>
                        <a:rPr lang="pt-BR" b="0" i="1" smtClean="0">
                          <a:solidFill>
                            <a:srgbClr val="267BB6"/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≠1</m:t>
                      </m:r>
                    </m:oMath>
                  </m:oMathPara>
                </a14:m>
                <a:endParaRPr lang="pt-BR" dirty="0">
                  <a:solidFill>
                    <a:srgbClr val="267BB6"/>
                  </a:solidFill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F003615-2538-0FDB-C8F8-907C70340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344" y="3890963"/>
                <a:ext cx="703398" cy="276999"/>
              </a:xfrm>
              <a:prstGeom prst="rect">
                <a:avLst/>
              </a:prstGeom>
              <a:blipFill>
                <a:blip r:embed="rId9"/>
                <a:stretch>
                  <a:fillRect l="-6087" t="-21739" r="-6087" b="-195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7A5022A-B632-AF77-9CE6-C0907FBF0B85}"/>
                  </a:ext>
                </a:extLst>
              </p:cNvPr>
              <p:cNvSpPr txBox="1"/>
              <p:nvPr/>
            </p:nvSpPr>
            <p:spPr>
              <a:xfrm>
                <a:off x="2279344" y="5374163"/>
                <a:ext cx="7033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accent5"/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𝐾</m:t>
                      </m:r>
                      <m:r>
                        <a:rPr lang="pt-BR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Latin Modern Math" panose="02000503000000000000" pitchFamily="50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accent5"/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1</m:t>
                      </m:r>
                    </m:oMath>
                  </m:oMathPara>
                </a14:m>
                <a:endParaRPr lang="pt-BR" dirty="0">
                  <a:solidFill>
                    <a:schemeClr val="accent5"/>
                  </a:solidFill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7A5022A-B632-AF77-9CE6-C0907FBF0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344" y="5374163"/>
                <a:ext cx="703398" cy="276999"/>
              </a:xfrm>
              <a:prstGeom prst="rect">
                <a:avLst/>
              </a:prstGeom>
              <a:blipFill>
                <a:blip r:embed="rId10"/>
                <a:stretch>
                  <a:fillRect l="-6087" t="-15556" r="-608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ED9D5EA-A195-8900-14E0-7E9E3D1C0702}"/>
              </a:ext>
            </a:extLst>
          </p:cNvPr>
          <p:cNvCxnSpPr>
            <a:cxnSpLocks/>
          </p:cNvCxnSpPr>
          <p:nvPr/>
        </p:nvCxnSpPr>
        <p:spPr>
          <a:xfrm>
            <a:off x="5122217" y="760780"/>
            <a:ext cx="0" cy="1538542"/>
          </a:xfrm>
          <a:prstGeom prst="line">
            <a:avLst/>
          </a:prstGeom>
          <a:ln w="12700">
            <a:solidFill>
              <a:schemeClr val="tx1"/>
            </a:solidFill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5F54A0A-2E6E-4848-C222-4F9684DD6B32}"/>
              </a:ext>
            </a:extLst>
          </p:cNvPr>
          <p:cNvCxnSpPr>
            <a:cxnSpLocks/>
          </p:cNvCxnSpPr>
          <p:nvPr/>
        </p:nvCxnSpPr>
        <p:spPr>
          <a:xfrm flipH="1">
            <a:off x="4885291" y="2068490"/>
            <a:ext cx="2114125" cy="0"/>
          </a:xfrm>
          <a:prstGeom prst="line">
            <a:avLst/>
          </a:prstGeom>
          <a:ln w="12700">
            <a:solidFill>
              <a:schemeClr val="tx1"/>
            </a:solidFill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710E948-298F-64B9-0475-DB0B359245CB}"/>
                  </a:ext>
                </a:extLst>
              </p:cNvPr>
              <p:cNvSpPr txBox="1"/>
              <p:nvPr/>
            </p:nvSpPr>
            <p:spPr>
              <a:xfrm>
                <a:off x="4952628" y="483779"/>
                <a:ext cx="3134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1600" b="0" i="0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Im</m:t>
                      </m:r>
                    </m:oMath>
                  </m:oMathPara>
                </a14:m>
                <a:endParaRPr lang="pt-BR" sz="1600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710E948-298F-64B9-0475-DB0B35924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628" y="483779"/>
                <a:ext cx="313419" cy="246221"/>
              </a:xfrm>
              <a:prstGeom prst="rect">
                <a:avLst/>
              </a:prstGeom>
              <a:blipFill>
                <a:blip r:embed="rId11"/>
                <a:stretch>
                  <a:fillRect l="-11538" t="-14634" r="-96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ED79C4C-36B9-6692-41B8-6BAA035AB31F}"/>
                  </a:ext>
                </a:extLst>
              </p:cNvPr>
              <p:cNvSpPr txBox="1"/>
              <p:nvPr/>
            </p:nvSpPr>
            <p:spPr>
              <a:xfrm>
                <a:off x="7051135" y="2074094"/>
                <a:ext cx="31899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1600" b="0" i="0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Re</m:t>
                      </m:r>
                    </m:oMath>
                  </m:oMathPara>
                </a14:m>
                <a:endParaRPr lang="pt-BR" sz="1600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ED79C4C-36B9-6692-41B8-6BAA035AB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135" y="2074094"/>
                <a:ext cx="318998" cy="246221"/>
              </a:xfrm>
              <a:prstGeom prst="rect">
                <a:avLst/>
              </a:prstGeom>
              <a:blipFill>
                <a:blip r:embed="rId12"/>
                <a:stretch>
                  <a:fillRect l="-11538" t="-14634" r="-96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BF1B11A-667D-213F-A961-6405FC4C2D0E}"/>
                  </a:ext>
                </a:extLst>
              </p:cNvPr>
              <p:cNvSpPr txBox="1"/>
              <p:nvPr/>
            </p:nvSpPr>
            <p:spPr>
              <a:xfrm>
                <a:off x="4806855" y="1137635"/>
                <a:ext cx="2223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𝜔</m:t>
                      </m:r>
                    </m:oMath>
                  </m:oMathPara>
                </a14:m>
                <a:endParaRPr lang="pt-BR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BF1B11A-667D-213F-A961-6405FC4C2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855" y="1137635"/>
                <a:ext cx="222369" cy="276999"/>
              </a:xfrm>
              <a:prstGeom prst="rect">
                <a:avLst/>
              </a:prstGeom>
              <a:blipFill>
                <a:blip r:embed="rId13"/>
                <a:stretch>
                  <a:fillRect l="-5556" r="-1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CAC5FFD-083D-DB14-5D13-2583377E862B}"/>
                  </a:ext>
                </a:extLst>
              </p:cNvPr>
              <p:cNvSpPr txBox="1"/>
              <p:nvPr/>
            </p:nvSpPr>
            <p:spPr>
              <a:xfrm>
                <a:off x="6408397" y="2160823"/>
                <a:ext cx="1907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𝑧</m:t>
                      </m:r>
                    </m:oMath>
                  </m:oMathPara>
                </a14:m>
                <a:endParaRPr lang="pt-BR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CAC5FFD-083D-DB14-5D13-2583377E8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397" y="2160823"/>
                <a:ext cx="190758" cy="276999"/>
              </a:xfrm>
              <a:prstGeom prst="rect">
                <a:avLst/>
              </a:prstGeom>
              <a:blipFill>
                <a:blip r:embed="rId14"/>
                <a:stretch>
                  <a:fillRect l="-3125" r="-62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5024055-C765-ADFD-154B-F76A7C63A0AF}"/>
              </a:ext>
            </a:extLst>
          </p:cNvPr>
          <p:cNvCxnSpPr>
            <a:cxnSpLocks/>
          </p:cNvCxnSpPr>
          <p:nvPr/>
        </p:nvCxnSpPr>
        <p:spPr>
          <a:xfrm>
            <a:off x="6503776" y="1245714"/>
            <a:ext cx="0" cy="82277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00A7D04-3A13-252A-649B-7B5BEEF48D54}"/>
              </a:ext>
            </a:extLst>
          </p:cNvPr>
          <p:cNvCxnSpPr>
            <a:cxnSpLocks/>
          </p:cNvCxnSpPr>
          <p:nvPr/>
        </p:nvCxnSpPr>
        <p:spPr>
          <a:xfrm flipH="1">
            <a:off x="5109337" y="1245714"/>
            <a:ext cx="139443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1C585CF6-A6C9-70DB-1F45-7E2D6AF6AD5C}"/>
              </a:ext>
            </a:extLst>
          </p:cNvPr>
          <p:cNvSpPr/>
          <p:nvPr/>
        </p:nvSpPr>
        <p:spPr>
          <a:xfrm flipH="1">
            <a:off x="6452325" y="2017039"/>
            <a:ext cx="102902" cy="1029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AD28C15-D39B-2986-94C1-3D4FCBA522E3}"/>
              </a:ext>
            </a:extLst>
          </p:cNvPr>
          <p:cNvCxnSpPr>
            <a:cxnSpLocks/>
          </p:cNvCxnSpPr>
          <p:nvPr/>
        </p:nvCxnSpPr>
        <p:spPr>
          <a:xfrm>
            <a:off x="5122217" y="1223840"/>
            <a:ext cx="0" cy="866524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headEnd type="triangle" w="lg" len="lg"/>
            <a:tailEnd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5DFC6C4-542A-4A6E-F03C-CA45495C7466}"/>
              </a:ext>
            </a:extLst>
          </p:cNvPr>
          <p:cNvCxnSpPr>
            <a:cxnSpLocks/>
            <a:stCxn id="35" idx="6"/>
          </p:cNvCxnSpPr>
          <p:nvPr/>
        </p:nvCxnSpPr>
        <p:spPr>
          <a:xfrm flipH="1">
            <a:off x="5109337" y="2068490"/>
            <a:ext cx="1342988" cy="929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headEnd type="triangle" w="lg" len="lg"/>
            <a:tailEnd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9FF852B-C070-3F09-1695-82F8EEDD078F}"/>
              </a:ext>
            </a:extLst>
          </p:cNvPr>
          <p:cNvCxnSpPr>
            <a:cxnSpLocks/>
            <a:endCxn id="35" idx="7"/>
          </p:cNvCxnSpPr>
          <p:nvPr/>
        </p:nvCxnSpPr>
        <p:spPr>
          <a:xfrm>
            <a:off x="5160189" y="1251811"/>
            <a:ext cx="1307206" cy="780298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  <a:tailEnd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CFFD25B-04B9-3643-4B75-EF0247071CDB}"/>
                  </a:ext>
                </a:extLst>
              </p:cNvPr>
              <p:cNvSpPr txBox="1"/>
              <p:nvPr/>
            </p:nvSpPr>
            <p:spPr>
              <a:xfrm rot="1800000">
                <a:off x="5621917" y="1423504"/>
                <a:ext cx="647228" cy="2155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|</m:t>
                      </m:r>
                      <m:r>
                        <a:rPr lang="pt-BR" sz="1400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𝑗</m:t>
                      </m:r>
                      <m:r>
                        <a:rPr lang="pt-BR" sz="1400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𝜔</m:t>
                      </m:r>
                      <m:r>
                        <a:rPr lang="pt-BR" sz="1400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−</m:t>
                      </m:r>
                      <m:r>
                        <a:rPr lang="pt-BR" sz="1400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𝑧</m:t>
                      </m:r>
                      <m:r>
                        <a:rPr lang="pt-BR" sz="1400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|</m:t>
                      </m:r>
                    </m:oMath>
                  </m:oMathPara>
                </a14:m>
                <a:endParaRPr lang="pt-BR" sz="1400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CFFD25B-04B9-3643-4B75-EF0247071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00000">
                <a:off x="5621917" y="1423504"/>
                <a:ext cx="647228" cy="215508"/>
              </a:xfrm>
              <a:prstGeom prst="rect">
                <a:avLst/>
              </a:prstGeom>
              <a:blipFill>
                <a:blip r:embed="rId15"/>
                <a:stretch>
                  <a:fillRect l="-11712" t="-15294" r="-10811" b="-141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15BB8CE-F1D7-F600-875A-85FECCC76F66}"/>
              </a:ext>
            </a:extLst>
          </p:cNvPr>
          <p:cNvCxnSpPr>
            <a:cxnSpLocks/>
          </p:cNvCxnSpPr>
          <p:nvPr/>
        </p:nvCxnSpPr>
        <p:spPr>
          <a:xfrm>
            <a:off x="7893409" y="760780"/>
            <a:ext cx="0" cy="1538542"/>
          </a:xfrm>
          <a:prstGeom prst="line">
            <a:avLst/>
          </a:prstGeom>
          <a:ln w="12700">
            <a:solidFill>
              <a:schemeClr val="tx1"/>
            </a:solidFill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BCF054F-33BA-7ED9-2545-7DB57FCC7D54}"/>
              </a:ext>
            </a:extLst>
          </p:cNvPr>
          <p:cNvCxnSpPr>
            <a:cxnSpLocks/>
          </p:cNvCxnSpPr>
          <p:nvPr/>
        </p:nvCxnSpPr>
        <p:spPr>
          <a:xfrm flipH="1">
            <a:off x="7656483" y="2068490"/>
            <a:ext cx="2114125" cy="0"/>
          </a:xfrm>
          <a:prstGeom prst="line">
            <a:avLst/>
          </a:prstGeom>
          <a:ln w="12700">
            <a:solidFill>
              <a:schemeClr val="tx1"/>
            </a:solidFill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9054B99-91C8-BB47-DE7C-543FC03B2ECA}"/>
                  </a:ext>
                </a:extLst>
              </p:cNvPr>
              <p:cNvSpPr txBox="1"/>
              <p:nvPr/>
            </p:nvSpPr>
            <p:spPr>
              <a:xfrm>
                <a:off x="7723820" y="483779"/>
                <a:ext cx="3134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1600" b="0" i="0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Im</m:t>
                      </m:r>
                    </m:oMath>
                  </m:oMathPara>
                </a14:m>
                <a:endParaRPr lang="pt-BR" sz="1600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9054B99-91C8-BB47-DE7C-543FC03B2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3820" y="483779"/>
                <a:ext cx="313419" cy="246221"/>
              </a:xfrm>
              <a:prstGeom prst="rect">
                <a:avLst/>
              </a:prstGeom>
              <a:blipFill>
                <a:blip r:embed="rId16"/>
                <a:stretch>
                  <a:fillRect l="-11765" t="-14634" r="-117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4316110-31ED-9A09-B2C6-237CA264AF67}"/>
                  </a:ext>
                </a:extLst>
              </p:cNvPr>
              <p:cNvSpPr txBox="1"/>
              <p:nvPr/>
            </p:nvSpPr>
            <p:spPr>
              <a:xfrm>
                <a:off x="9822327" y="2074094"/>
                <a:ext cx="31899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1600" b="0" i="0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Re</m:t>
                      </m:r>
                    </m:oMath>
                  </m:oMathPara>
                </a14:m>
                <a:endParaRPr lang="pt-BR" sz="1600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4316110-31ED-9A09-B2C6-237CA264A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2327" y="2074094"/>
                <a:ext cx="318998" cy="246221"/>
              </a:xfrm>
              <a:prstGeom prst="rect">
                <a:avLst/>
              </a:prstGeom>
              <a:blipFill>
                <a:blip r:embed="rId17"/>
                <a:stretch>
                  <a:fillRect l="-11321" t="-14634" r="-75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23A930F-AE17-39AB-DAF3-A207E914325A}"/>
                  </a:ext>
                </a:extLst>
              </p:cNvPr>
              <p:cNvSpPr txBox="1"/>
              <p:nvPr/>
            </p:nvSpPr>
            <p:spPr>
              <a:xfrm>
                <a:off x="9173396" y="2126647"/>
                <a:ext cx="1907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𝑧</m:t>
                      </m:r>
                    </m:oMath>
                  </m:oMathPara>
                </a14:m>
                <a:endParaRPr lang="pt-BR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23A930F-AE17-39AB-DAF3-A207E9143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3396" y="2126647"/>
                <a:ext cx="190758" cy="276999"/>
              </a:xfrm>
              <a:prstGeom prst="rect">
                <a:avLst/>
              </a:prstGeom>
              <a:blipFill>
                <a:blip r:embed="rId18"/>
                <a:stretch>
                  <a:fillRect l="-6452" r="-64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7DC6445-BE69-035D-C365-EDA5DF53442C}"/>
              </a:ext>
            </a:extLst>
          </p:cNvPr>
          <p:cNvCxnSpPr>
            <a:cxnSpLocks/>
          </p:cNvCxnSpPr>
          <p:nvPr/>
        </p:nvCxnSpPr>
        <p:spPr>
          <a:xfrm>
            <a:off x="9274968" y="1899571"/>
            <a:ext cx="0" cy="16891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FF041CF-95F5-F7C9-D592-54FA1963B7DD}"/>
              </a:ext>
            </a:extLst>
          </p:cNvPr>
          <p:cNvCxnSpPr>
            <a:cxnSpLocks/>
          </p:cNvCxnSpPr>
          <p:nvPr/>
        </p:nvCxnSpPr>
        <p:spPr>
          <a:xfrm flipH="1">
            <a:off x="7880529" y="1899571"/>
            <a:ext cx="139443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CBD4F055-9E37-D31C-703C-8027053D93A5}"/>
              </a:ext>
            </a:extLst>
          </p:cNvPr>
          <p:cNvSpPr/>
          <p:nvPr/>
        </p:nvSpPr>
        <p:spPr>
          <a:xfrm flipH="1">
            <a:off x="9223517" y="2017039"/>
            <a:ext cx="102902" cy="1029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B551F8A-510C-318B-D43D-7CF6DE606A3F}"/>
              </a:ext>
            </a:extLst>
          </p:cNvPr>
          <p:cNvCxnSpPr>
            <a:cxnSpLocks/>
          </p:cNvCxnSpPr>
          <p:nvPr/>
        </p:nvCxnSpPr>
        <p:spPr>
          <a:xfrm>
            <a:off x="7893409" y="1871834"/>
            <a:ext cx="0" cy="21853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headEnd type="triangle" w="lg" len="lg"/>
            <a:tailEnd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1128D90-8B7D-6AC5-153C-47DB956B824F}"/>
              </a:ext>
            </a:extLst>
          </p:cNvPr>
          <p:cNvCxnSpPr>
            <a:cxnSpLocks/>
            <a:stCxn id="64" idx="6"/>
          </p:cNvCxnSpPr>
          <p:nvPr/>
        </p:nvCxnSpPr>
        <p:spPr>
          <a:xfrm flipH="1">
            <a:off x="7880529" y="2068490"/>
            <a:ext cx="1342988" cy="929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headEnd type="triangle" w="lg" len="lg"/>
            <a:tailEnd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CF80011-43EC-A533-94F4-60824CF6467F}"/>
              </a:ext>
            </a:extLst>
          </p:cNvPr>
          <p:cNvCxnSpPr>
            <a:cxnSpLocks/>
            <a:endCxn id="64" idx="7"/>
          </p:cNvCxnSpPr>
          <p:nvPr/>
        </p:nvCxnSpPr>
        <p:spPr>
          <a:xfrm>
            <a:off x="7893408" y="1899571"/>
            <a:ext cx="1345179" cy="132538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  <a:tailEnd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C6412A5-48A2-3590-7E5F-2C7F10033299}"/>
                  </a:ext>
                </a:extLst>
              </p:cNvPr>
              <p:cNvSpPr txBox="1"/>
              <p:nvPr/>
            </p:nvSpPr>
            <p:spPr>
              <a:xfrm>
                <a:off x="8282088" y="1496782"/>
                <a:ext cx="97020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pt-BR" sz="1400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𝑗</m:t>
                          </m:r>
                          <m:r>
                            <a:rPr lang="pt-BR" sz="1400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𝜔</m:t>
                          </m:r>
                          <m:r>
                            <a:rPr lang="pt-BR" sz="1400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−</m:t>
                          </m:r>
                          <m:r>
                            <a:rPr lang="pt-BR" sz="1400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𝑧</m:t>
                          </m:r>
                        </m:e>
                      </m:d>
                      <m:r>
                        <a:rPr lang="pt-BR" sz="1400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≈</m:t>
                      </m:r>
                      <m:r>
                        <a:rPr lang="pt-BR" sz="1400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𝑧</m:t>
                      </m:r>
                    </m:oMath>
                  </m:oMathPara>
                </a14:m>
                <a:endParaRPr lang="pt-BR" sz="1400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C6412A5-48A2-3590-7E5F-2C7F10033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2088" y="1496782"/>
                <a:ext cx="970202" cy="215444"/>
              </a:xfrm>
              <a:prstGeom prst="rect">
                <a:avLst/>
              </a:prstGeom>
              <a:blipFill>
                <a:blip r:embed="rId19"/>
                <a:stretch>
                  <a:fillRect r="-629" b="-6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9DFA2E6-3230-F56D-AF96-25BF64CE0734}"/>
                  </a:ext>
                </a:extLst>
              </p:cNvPr>
              <p:cNvSpPr txBox="1"/>
              <p:nvPr/>
            </p:nvSpPr>
            <p:spPr>
              <a:xfrm>
                <a:off x="6483924" y="740713"/>
                <a:ext cx="754309" cy="340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</m:ctrlPr>
                        </m:radPr>
                        <m:deg/>
                        <m:e>
                          <m:r>
                            <a:rPr lang="pt-BR" sz="1400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𝑧</m:t>
                          </m:r>
                          <m:r>
                            <a:rPr lang="pt-BR" sz="1400" b="0" i="1" baseline="30000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2</m:t>
                          </m:r>
                          <m:r>
                            <a:rPr lang="pt-BR" sz="1400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+</m:t>
                          </m:r>
                          <m:r>
                            <a:rPr lang="pt-BR" sz="1400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𝜔</m:t>
                          </m:r>
                          <m:r>
                            <a:rPr lang="pt-BR" sz="1400" b="0" i="1" baseline="30000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pt-BR" sz="1400" baseline="30000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9DFA2E6-3230-F56D-AF96-25BF64CE07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924" y="740713"/>
                <a:ext cx="754309" cy="340221"/>
              </a:xfrm>
              <a:prstGeom prst="rect">
                <a:avLst/>
              </a:prstGeom>
              <a:blipFill>
                <a:blip r:embed="rId20"/>
                <a:stretch>
                  <a:fillRect r="-32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Arc 69">
            <a:extLst>
              <a:ext uri="{FF2B5EF4-FFF2-40B4-BE49-F238E27FC236}">
                <a16:creationId xmlns:a16="http://schemas.microsoft.com/office/drawing/2014/main" id="{45999DEE-71B8-A70B-3407-24196B80DB2C}"/>
              </a:ext>
            </a:extLst>
          </p:cNvPr>
          <p:cNvSpPr/>
          <p:nvPr/>
        </p:nvSpPr>
        <p:spPr>
          <a:xfrm flipH="1">
            <a:off x="6089534" y="957434"/>
            <a:ext cx="670561" cy="914400"/>
          </a:xfrm>
          <a:prstGeom prst="arc">
            <a:avLst/>
          </a:prstGeom>
          <a:ln w="12700">
            <a:solidFill>
              <a:schemeClr val="tx1"/>
            </a:solidFill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C5D2E66-AE71-1C41-4B6B-17F8B73CCE61}"/>
                  </a:ext>
                </a:extLst>
              </p:cNvPr>
              <p:cNvSpPr txBox="1"/>
              <p:nvPr/>
            </p:nvSpPr>
            <p:spPr>
              <a:xfrm>
                <a:off x="7658069" y="1733334"/>
                <a:ext cx="2223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𝜔</m:t>
                      </m:r>
                    </m:oMath>
                  </m:oMathPara>
                </a14:m>
                <a:endParaRPr lang="pt-BR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C5D2E66-AE71-1C41-4B6B-17F8B73CC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8069" y="1733334"/>
                <a:ext cx="222369" cy="276999"/>
              </a:xfrm>
              <a:prstGeom prst="rect">
                <a:avLst/>
              </a:prstGeom>
              <a:blipFill>
                <a:blip r:embed="rId21"/>
                <a:stretch>
                  <a:fillRect l="-5405" r="-81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43B9695-7366-8775-D36D-523F70D37ADC}"/>
              </a:ext>
            </a:extLst>
          </p:cNvPr>
          <p:cNvCxnSpPr>
            <a:cxnSpLocks/>
          </p:cNvCxnSpPr>
          <p:nvPr/>
        </p:nvCxnSpPr>
        <p:spPr>
          <a:xfrm>
            <a:off x="10591068" y="760780"/>
            <a:ext cx="0" cy="1538542"/>
          </a:xfrm>
          <a:prstGeom prst="line">
            <a:avLst/>
          </a:prstGeom>
          <a:ln w="12700">
            <a:solidFill>
              <a:schemeClr val="tx1"/>
            </a:solidFill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F858C7F-9C56-B43E-F07A-CA0A087AFC1D}"/>
              </a:ext>
            </a:extLst>
          </p:cNvPr>
          <p:cNvCxnSpPr>
            <a:cxnSpLocks/>
          </p:cNvCxnSpPr>
          <p:nvPr/>
        </p:nvCxnSpPr>
        <p:spPr>
          <a:xfrm flipH="1">
            <a:off x="10354142" y="2068490"/>
            <a:ext cx="2114125" cy="0"/>
          </a:xfrm>
          <a:prstGeom prst="line">
            <a:avLst/>
          </a:prstGeom>
          <a:ln w="12700">
            <a:solidFill>
              <a:schemeClr val="tx1"/>
            </a:solidFill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A2FE5C90-A950-CD08-C0F2-AE5F3B3399AC}"/>
                  </a:ext>
                </a:extLst>
              </p:cNvPr>
              <p:cNvSpPr txBox="1"/>
              <p:nvPr/>
            </p:nvSpPr>
            <p:spPr>
              <a:xfrm>
                <a:off x="10421479" y="483779"/>
                <a:ext cx="3134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1600" b="0" i="0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Im</m:t>
                      </m:r>
                    </m:oMath>
                  </m:oMathPara>
                </a14:m>
                <a:endParaRPr lang="pt-BR" sz="1600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A2FE5C90-A950-CD08-C0F2-AE5F3B339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1479" y="483779"/>
                <a:ext cx="313419" cy="246221"/>
              </a:xfrm>
              <a:prstGeom prst="rect">
                <a:avLst/>
              </a:prstGeom>
              <a:blipFill>
                <a:blip r:embed="rId22"/>
                <a:stretch>
                  <a:fillRect l="-11765" t="-9756" r="-117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172759C4-9136-AC88-2DCC-FC74687D8183}"/>
                  </a:ext>
                </a:extLst>
              </p:cNvPr>
              <p:cNvSpPr txBox="1"/>
              <p:nvPr/>
            </p:nvSpPr>
            <p:spPr>
              <a:xfrm>
                <a:off x="12519986" y="2074094"/>
                <a:ext cx="31899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1600" b="0" i="0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Re</m:t>
                      </m:r>
                    </m:oMath>
                  </m:oMathPara>
                </a14:m>
                <a:endParaRPr lang="pt-BR" sz="1600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172759C4-9136-AC88-2DCC-FC74687D8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9986" y="2074094"/>
                <a:ext cx="318998" cy="246221"/>
              </a:xfrm>
              <a:prstGeom prst="rect">
                <a:avLst/>
              </a:prstGeom>
              <a:blipFill>
                <a:blip r:embed="rId23"/>
                <a:stretch>
                  <a:fillRect l="-11538" t="-14634" r="-96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19077B5-AFB9-F41A-E032-7BD7E75D47FA}"/>
              </a:ext>
            </a:extLst>
          </p:cNvPr>
          <p:cNvCxnSpPr>
            <a:cxnSpLocks/>
          </p:cNvCxnSpPr>
          <p:nvPr/>
        </p:nvCxnSpPr>
        <p:spPr>
          <a:xfrm flipH="1">
            <a:off x="10578188" y="1094899"/>
            <a:ext cx="15218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84E71AC-3B33-E9FB-106F-BA6908885553}"/>
              </a:ext>
            </a:extLst>
          </p:cNvPr>
          <p:cNvCxnSpPr>
            <a:cxnSpLocks/>
          </p:cNvCxnSpPr>
          <p:nvPr/>
        </p:nvCxnSpPr>
        <p:spPr>
          <a:xfrm>
            <a:off x="10591068" y="1077945"/>
            <a:ext cx="0" cy="1012419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headEnd type="triangle" w="lg" len="lg"/>
            <a:tailEnd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F7E63E2-0CE3-471E-1921-A24FA6ABCC4B}"/>
              </a:ext>
            </a:extLst>
          </p:cNvPr>
          <p:cNvCxnSpPr>
            <a:cxnSpLocks/>
          </p:cNvCxnSpPr>
          <p:nvPr/>
        </p:nvCxnSpPr>
        <p:spPr>
          <a:xfrm flipH="1">
            <a:off x="10578188" y="2069419"/>
            <a:ext cx="209084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headEnd type="triangle" w="lg" len="lg"/>
            <a:tailEnd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0D0A10E-4C48-F0F7-F700-CAD4E02E5C8F}"/>
              </a:ext>
            </a:extLst>
          </p:cNvPr>
          <p:cNvCxnSpPr>
            <a:cxnSpLocks/>
          </p:cNvCxnSpPr>
          <p:nvPr/>
        </p:nvCxnSpPr>
        <p:spPr>
          <a:xfrm>
            <a:off x="10613150" y="1093398"/>
            <a:ext cx="121748" cy="974164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  <a:tailEnd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59DC83A-35F4-5327-BE6F-2A17668B2647}"/>
                  </a:ext>
                </a:extLst>
              </p:cNvPr>
              <p:cNvSpPr txBox="1"/>
              <p:nvPr/>
            </p:nvSpPr>
            <p:spPr>
              <a:xfrm>
                <a:off x="10787272" y="1496782"/>
                <a:ext cx="102066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pt-BR" sz="1400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𝑗</m:t>
                          </m:r>
                          <m:r>
                            <a:rPr lang="pt-BR" sz="1400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𝜔</m:t>
                          </m:r>
                          <m:r>
                            <a:rPr lang="pt-BR" sz="1400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−</m:t>
                          </m:r>
                          <m:r>
                            <a:rPr lang="pt-BR" sz="1400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𝑧</m:t>
                          </m:r>
                        </m:e>
                      </m:d>
                      <m:r>
                        <a:rPr lang="pt-BR" sz="1400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≈</m:t>
                      </m:r>
                      <m:r>
                        <a:rPr lang="pt-BR" sz="1400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𝜔</m:t>
                      </m:r>
                    </m:oMath>
                  </m:oMathPara>
                </a14:m>
                <a:endParaRPr lang="pt-BR" sz="1400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59DC83A-35F4-5327-BE6F-2A17668B2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7272" y="1496782"/>
                <a:ext cx="1020664" cy="215444"/>
              </a:xfrm>
              <a:prstGeom prst="rect">
                <a:avLst/>
              </a:prstGeom>
              <a:blipFill>
                <a:blip r:embed="rId24"/>
                <a:stretch>
                  <a:fillRect b="-6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9D92586-D7C6-3732-1AE1-02F880545C78}"/>
                  </a:ext>
                </a:extLst>
              </p:cNvPr>
              <p:cNvSpPr txBox="1"/>
              <p:nvPr/>
            </p:nvSpPr>
            <p:spPr>
              <a:xfrm>
                <a:off x="10310294" y="1012648"/>
                <a:ext cx="2223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𝜔</m:t>
                      </m:r>
                    </m:oMath>
                  </m:oMathPara>
                </a14:m>
                <a:endParaRPr lang="pt-BR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9D92586-D7C6-3732-1AE1-02F880545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294" y="1012648"/>
                <a:ext cx="222369" cy="276999"/>
              </a:xfrm>
              <a:prstGeom prst="rect">
                <a:avLst/>
              </a:prstGeom>
              <a:blipFill>
                <a:blip r:embed="rId25"/>
                <a:stretch>
                  <a:fillRect l="-8108" r="-54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6D8DB93-6574-0992-207D-0B792B65B9BE}"/>
                  </a:ext>
                </a:extLst>
              </p:cNvPr>
              <p:cNvSpPr txBox="1"/>
              <p:nvPr/>
            </p:nvSpPr>
            <p:spPr>
              <a:xfrm>
                <a:off x="10634996" y="2160823"/>
                <a:ext cx="1907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𝑧</m:t>
                      </m:r>
                    </m:oMath>
                  </m:oMathPara>
                </a14:m>
                <a:endParaRPr lang="pt-BR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6D8DB93-6574-0992-207D-0B792B65B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4996" y="2160823"/>
                <a:ext cx="190758" cy="276999"/>
              </a:xfrm>
              <a:prstGeom prst="rect">
                <a:avLst/>
              </a:prstGeom>
              <a:blipFill>
                <a:blip r:embed="rId26"/>
                <a:stretch>
                  <a:fillRect l="-6452" r="-64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2B5C389-605F-4E17-8D6C-40A29F9ED326}"/>
              </a:ext>
            </a:extLst>
          </p:cNvPr>
          <p:cNvCxnSpPr>
            <a:cxnSpLocks/>
          </p:cNvCxnSpPr>
          <p:nvPr/>
        </p:nvCxnSpPr>
        <p:spPr>
          <a:xfrm>
            <a:off x="10730375" y="1127302"/>
            <a:ext cx="0" cy="94118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0FED94DE-F2A8-473E-62CD-9F53AFDB9252}"/>
              </a:ext>
            </a:extLst>
          </p:cNvPr>
          <p:cNvSpPr/>
          <p:nvPr/>
        </p:nvSpPr>
        <p:spPr>
          <a:xfrm flipH="1">
            <a:off x="10702572" y="2017039"/>
            <a:ext cx="102902" cy="1029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C659E93-50A6-B8AB-432C-8C004FFA2297}"/>
              </a:ext>
            </a:extLst>
          </p:cNvPr>
          <p:cNvCxnSpPr/>
          <p:nvPr/>
        </p:nvCxnSpPr>
        <p:spPr>
          <a:xfrm>
            <a:off x="6341143" y="3683465"/>
            <a:ext cx="0" cy="1967697"/>
          </a:xfrm>
          <a:prstGeom prst="line">
            <a:avLst/>
          </a:prstGeom>
          <a:ln w="12700">
            <a:solidFill>
              <a:schemeClr val="tx1"/>
            </a:solidFill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B7696E7-82D8-44BE-F1ED-1C39780CB3C5}"/>
              </a:ext>
            </a:extLst>
          </p:cNvPr>
          <p:cNvCxnSpPr>
            <a:cxnSpLocks/>
          </p:cNvCxnSpPr>
          <p:nvPr/>
        </p:nvCxnSpPr>
        <p:spPr>
          <a:xfrm flipH="1">
            <a:off x="6341143" y="5651162"/>
            <a:ext cx="4278050" cy="0"/>
          </a:xfrm>
          <a:prstGeom prst="line">
            <a:avLst/>
          </a:prstGeom>
          <a:ln w="12700">
            <a:solidFill>
              <a:schemeClr val="tx1"/>
            </a:solidFill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11A4A3C4-E42F-BEDC-73C9-AFD96990F642}"/>
                  </a:ext>
                </a:extLst>
              </p:cNvPr>
              <p:cNvSpPr txBox="1"/>
              <p:nvPr/>
            </p:nvSpPr>
            <p:spPr>
              <a:xfrm>
                <a:off x="5996337" y="3357109"/>
                <a:ext cx="6976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𝐻</m:t>
                      </m:r>
                      <m:r>
                        <a:rPr lang="pt-BR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(</m:t>
                      </m:r>
                      <m:r>
                        <a:rPr lang="pt-BR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𝑗</m:t>
                      </m:r>
                      <m:r>
                        <a:rPr lang="pt-BR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𝜔</m:t>
                      </m:r>
                      <m:r>
                        <a:rPr lang="pt-BR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)</m:t>
                      </m:r>
                    </m:oMath>
                  </m:oMathPara>
                </a14:m>
                <a:endParaRPr lang="pt-BR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11A4A3C4-E42F-BEDC-73C9-AFD96990F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6337" y="3357109"/>
                <a:ext cx="697627" cy="276999"/>
              </a:xfrm>
              <a:prstGeom prst="rect">
                <a:avLst/>
              </a:prstGeom>
              <a:blipFill>
                <a:blip r:embed="rId27"/>
                <a:stretch>
                  <a:fillRect l="-6140" t="-28889" r="-13158" b="-2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374963AD-B044-CD5F-19C5-9E5B2EA401C1}"/>
                  </a:ext>
                </a:extLst>
              </p:cNvPr>
              <p:cNvSpPr txBox="1"/>
              <p:nvPr/>
            </p:nvSpPr>
            <p:spPr>
              <a:xfrm>
                <a:off x="5885890" y="3280132"/>
                <a:ext cx="910506" cy="4309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|     |</m:t>
                      </m:r>
                    </m:oMath>
                  </m:oMathPara>
                </a14:m>
                <a:endParaRPr lang="pt-BR" sz="2800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374963AD-B044-CD5F-19C5-9E5B2EA40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5890" y="3280132"/>
                <a:ext cx="910506" cy="430952"/>
              </a:xfrm>
              <a:prstGeom prst="rect">
                <a:avLst/>
              </a:prstGeom>
              <a:blipFill>
                <a:blip r:embed="rId28"/>
                <a:stretch>
                  <a:fillRect l="-13423" t="-23944" r="-13423" b="-2253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6B5CCA1C-622D-DB9C-6AC5-772CB5CF61D9}"/>
                  </a:ext>
                </a:extLst>
              </p:cNvPr>
              <p:cNvSpPr txBox="1"/>
              <p:nvPr/>
            </p:nvSpPr>
            <p:spPr>
              <a:xfrm>
                <a:off x="10270026" y="5779492"/>
                <a:ext cx="6983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𝜔</m:t>
                      </m:r>
                      <m:r>
                        <a:rPr lang="pt-BR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log</m:t>
                      </m:r>
                      <m:r>
                        <a:rPr lang="pt-BR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)</m:t>
                      </m:r>
                    </m:oMath>
                  </m:oMathPara>
                </a14:m>
                <a:endParaRPr lang="pt-BR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6B5CCA1C-622D-DB9C-6AC5-772CB5CF6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0026" y="5779492"/>
                <a:ext cx="698333" cy="276999"/>
              </a:xfrm>
              <a:prstGeom prst="rect">
                <a:avLst/>
              </a:prstGeom>
              <a:blipFill>
                <a:blip r:embed="rId29"/>
                <a:stretch>
                  <a:fillRect l="-1754" t="-23913" r="-12281" b="-2608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4E8EEC82-B322-0C58-FFB7-576D8A9D6AC1}"/>
              </a:ext>
            </a:extLst>
          </p:cNvPr>
          <p:cNvSpPr txBox="1"/>
          <p:nvPr/>
        </p:nvSpPr>
        <p:spPr>
          <a:xfrm>
            <a:off x="6693964" y="3649561"/>
            <a:ext cx="19396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1200" dirty="0">
                <a:latin typeface="Latin Modern Math" panose="02000503000000000000" pitchFamily="50" charset="0"/>
                <a:ea typeface="Latin Modern Math" panose="02000503000000000000" pitchFamily="50" charset="0"/>
              </a:rPr>
              <a:t>dB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48003B9E-148C-82D1-BD01-20DB45E4FD75}"/>
                  </a:ext>
                </a:extLst>
              </p:cNvPr>
              <p:cNvSpPr txBox="1"/>
              <p:nvPr/>
            </p:nvSpPr>
            <p:spPr>
              <a:xfrm>
                <a:off x="6033367" y="5512663"/>
                <a:ext cx="1923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0</m:t>
                      </m:r>
                    </m:oMath>
                  </m:oMathPara>
                </a14:m>
                <a:endParaRPr lang="pt-BR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48003B9E-148C-82D1-BD01-20DB45E4F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367" y="5512663"/>
                <a:ext cx="192360" cy="276999"/>
              </a:xfrm>
              <a:prstGeom prst="rect">
                <a:avLst/>
              </a:prstGeom>
              <a:blipFill>
                <a:blip r:embed="rId30"/>
                <a:stretch>
                  <a:fillRect l="-22581" t="-6522" r="-225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9EFB1854-13E5-80E2-1EFA-4CED28DE8AFE}"/>
                  </a:ext>
                </a:extLst>
              </p:cNvPr>
              <p:cNvSpPr txBox="1"/>
              <p:nvPr/>
            </p:nvSpPr>
            <p:spPr>
              <a:xfrm>
                <a:off x="6827797" y="3947698"/>
                <a:ext cx="6892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𝑧</m:t>
                      </m:r>
                      <m:r>
                        <a:rPr lang="pt-BR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≪</m:t>
                      </m:r>
                      <m:r>
                        <a:rPr lang="pt-BR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𝜔</m:t>
                      </m:r>
                    </m:oMath>
                  </m:oMathPara>
                </a14:m>
                <a:endParaRPr lang="pt-BR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9EFB1854-13E5-80E2-1EFA-4CED28DE8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7797" y="3947698"/>
                <a:ext cx="689291" cy="276999"/>
              </a:xfrm>
              <a:prstGeom prst="rect">
                <a:avLst/>
              </a:prstGeom>
              <a:blipFill>
                <a:blip r:embed="rId31"/>
                <a:stretch>
                  <a:fillRect l="-885" t="-8889" r="-26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5ACFF3F4-B77B-78C1-21BD-73AF6B90A194}"/>
              </a:ext>
            </a:extLst>
          </p:cNvPr>
          <p:cNvCxnSpPr>
            <a:cxnSpLocks/>
          </p:cNvCxnSpPr>
          <p:nvPr/>
        </p:nvCxnSpPr>
        <p:spPr>
          <a:xfrm>
            <a:off x="8032224" y="3834227"/>
            <a:ext cx="0" cy="181693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28EB97F3-78EB-BB35-8C39-2C4B7D83B515}"/>
              </a:ext>
            </a:extLst>
          </p:cNvPr>
          <p:cNvCxnSpPr>
            <a:cxnSpLocks/>
          </p:cNvCxnSpPr>
          <p:nvPr/>
        </p:nvCxnSpPr>
        <p:spPr>
          <a:xfrm flipH="1">
            <a:off x="6326898" y="4696421"/>
            <a:ext cx="1150230" cy="954741"/>
          </a:xfrm>
          <a:prstGeom prst="line">
            <a:avLst/>
          </a:prstGeom>
          <a:ln w="25400">
            <a:solidFill>
              <a:srgbClr val="267BB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BB3C566-9499-D1D7-8666-58DC7A99451F}"/>
              </a:ext>
            </a:extLst>
          </p:cNvPr>
          <p:cNvCxnSpPr>
            <a:cxnSpLocks/>
          </p:cNvCxnSpPr>
          <p:nvPr/>
        </p:nvCxnSpPr>
        <p:spPr>
          <a:xfrm flipH="1">
            <a:off x="7524435" y="4457700"/>
            <a:ext cx="226051" cy="187632"/>
          </a:xfrm>
          <a:prstGeom prst="line">
            <a:avLst/>
          </a:prstGeom>
          <a:ln w="50800" cap="rnd">
            <a:solidFill>
              <a:srgbClr val="267BB6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A460BE55-0C9D-ABC8-4CD3-0E715C27DE59}"/>
              </a:ext>
            </a:extLst>
          </p:cNvPr>
          <p:cNvCxnSpPr>
            <a:cxnSpLocks/>
          </p:cNvCxnSpPr>
          <p:nvPr/>
        </p:nvCxnSpPr>
        <p:spPr>
          <a:xfrm flipH="1">
            <a:off x="8721718" y="4363197"/>
            <a:ext cx="1588578" cy="0"/>
          </a:xfrm>
          <a:prstGeom prst="line">
            <a:avLst/>
          </a:prstGeom>
          <a:ln w="25400">
            <a:solidFill>
              <a:srgbClr val="267BB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42A73DB-2A1F-CD05-ECDC-CD04DF8A71A2}"/>
              </a:ext>
            </a:extLst>
          </p:cNvPr>
          <p:cNvCxnSpPr>
            <a:cxnSpLocks/>
          </p:cNvCxnSpPr>
          <p:nvPr/>
        </p:nvCxnSpPr>
        <p:spPr>
          <a:xfrm flipH="1">
            <a:off x="8170906" y="4363197"/>
            <a:ext cx="331278" cy="0"/>
          </a:xfrm>
          <a:prstGeom prst="line">
            <a:avLst/>
          </a:prstGeom>
          <a:ln w="50800" cap="rnd">
            <a:solidFill>
              <a:srgbClr val="267BB6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E94C5E7E-0F6A-EEEC-B972-2823DC8735BC}"/>
                  </a:ext>
                </a:extLst>
              </p:cNvPr>
              <p:cNvSpPr txBox="1"/>
              <p:nvPr/>
            </p:nvSpPr>
            <p:spPr>
              <a:xfrm>
                <a:off x="8870591" y="3921032"/>
                <a:ext cx="6892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𝑧</m:t>
                      </m:r>
                      <m:r>
                        <a:rPr lang="pt-BR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≫</m:t>
                      </m:r>
                      <m:r>
                        <a:rPr lang="pt-BR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𝜔</m:t>
                      </m:r>
                    </m:oMath>
                  </m:oMathPara>
                </a14:m>
                <a:endParaRPr lang="pt-BR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E94C5E7E-0F6A-EEEC-B972-2823DC8735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0591" y="3921032"/>
                <a:ext cx="689291" cy="276999"/>
              </a:xfrm>
              <a:prstGeom prst="rect">
                <a:avLst/>
              </a:prstGeom>
              <a:blipFill>
                <a:blip r:embed="rId32"/>
                <a:stretch>
                  <a:fillRect l="-885" t="-6522" r="-26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CB724784-E3D3-5E13-548B-DC08A2BDBFB7}"/>
                  </a:ext>
                </a:extLst>
              </p:cNvPr>
              <p:cNvSpPr txBox="1"/>
              <p:nvPr/>
            </p:nvSpPr>
            <p:spPr>
              <a:xfrm>
                <a:off x="7716111" y="5742565"/>
                <a:ext cx="6409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𝑧</m:t>
                      </m:r>
                      <m:r>
                        <a:rPr lang="pt-BR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=</m:t>
                      </m:r>
                      <m:r>
                        <a:rPr lang="pt-BR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𝜔</m:t>
                      </m:r>
                    </m:oMath>
                  </m:oMathPara>
                </a14:m>
                <a:endParaRPr lang="pt-BR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CB724784-E3D3-5E13-548B-DC08A2BDB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6111" y="5742565"/>
                <a:ext cx="640945" cy="276999"/>
              </a:xfrm>
              <a:prstGeom prst="rect">
                <a:avLst/>
              </a:prstGeom>
              <a:blipFill>
                <a:blip r:embed="rId33"/>
                <a:stretch>
                  <a:fillRect l="-1905" r="-28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B88999E9-7566-667B-A4F1-1590DD93550C}"/>
              </a:ext>
            </a:extLst>
          </p:cNvPr>
          <p:cNvSpPr/>
          <p:nvPr/>
        </p:nvSpPr>
        <p:spPr>
          <a:xfrm>
            <a:off x="6444045" y="4413719"/>
            <a:ext cx="3866249" cy="1225081"/>
          </a:xfrm>
          <a:custGeom>
            <a:avLst/>
            <a:gdLst>
              <a:gd name="connsiteX0" fmla="*/ 0 w 3931920"/>
              <a:gd name="connsiteY0" fmla="*/ 1288029 h 1288029"/>
              <a:gd name="connsiteX1" fmla="*/ 1706880 w 3931920"/>
              <a:gd name="connsiteY1" fmla="*/ 190749 h 1288029"/>
              <a:gd name="connsiteX2" fmla="*/ 3931920 w 3931920"/>
              <a:gd name="connsiteY2" fmla="*/ 7869 h 1288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31920" h="1288029">
                <a:moveTo>
                  <a:pt x="0" y="1288029"/>
                </a:moveTo>
                <a:cubicBezTo>
                  <a:pt x="525780" y="846069"/>
                  <a:pt x="1051560" y="404109"/>
                  <a:pt x="1706880" y="190749"/>
                </a:cubicBezTo>
                <a:cubicBezTo>
                  <a:pt x="2362200" y="-22611"/>
                  <a:pt x="3147060" y="-7371"/>
                  <a:pt x="3931920" y="7869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247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1303</TotalTime>
  <Words>128</Words>
  <Application>Microsoft Office PowerPoint</Application>
  <PresentationFormat>Widescreen</PresentationFormat>
  <Paragraphs>53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Aptos</vt:lpstr>
      <vt:lpstr>Aptos Display</vt:lpstr>
      <vt:lpstr>Arial</vt:lpstr>
      <vt:lpstr>Cambria Math</vt:lpstr>
      <vt:lpstr>CMU Serif</vt:lpstr>
      <vt:lpstr>Latin Modern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Gregon</dc:creator>
  <cp:lastModifiedBy>Gabriel Gregon</cp:lastModifiedBy>
  <cp:revision>1</cp:revision>
  <dcterms:created xsi:type="dcterms:W3CDTF">2024-05-08T19:43:22Z</dcterms:created>
  <dcterms:modified xsi:type="dcterms:W3CDTF">2024-05-09T17:26:35Z</dcterms:modified>
</cp:coreProperties>
</file>