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008000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3AF8-0014-44D1-AE7F-D4267BF1D6CA}" type="datetimeFigureOut">
              <a:rPr lang="ko-KR" altLang="en-US" smtClean="0"/>
              <a:pPr/>
              <a:t>2011-06-22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089D-DB7E-4846-9A02-1F3BA8515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BA86-3231-4A60-9F2B-E254AAB77CE6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c++언어본색_시작화면_.bmp"/>
          <p:cNvPicPr>
            <a:picLocks noChangeAspect="1"/>
          </p:cNvPicPr>
          <p:nvPr userDrawn="1"/>
        </p:nvPicPr>
        <p:blipFill>
          <a:blip r:embed="rId2" cstate="print"/>
          <a:srcRect l="9690" t="22123" r="12886"/>
          <a:stretch>
            <a:fillRect/>
          </a:stretch>
        </p:blipFill>
        <p:spPr>
          <a:xfrm>
            <a:off x="1115616" y="836712"/>
            <a:ext cx="6984776" cy="526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DCE-78E2-490B-8C25-456C4A8E2DCE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5A19-787D-4885-BFFF-EBC7D4188844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0250-7EB8-4259-88B9-E6DC18954F41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41379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0259-8043-4610-922D-45105D821BEC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/25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104C-BEE8-4CAB-BF60-06BB180CD148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/25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0552-2113-4C14-84C2-165FDC0C5921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ADA5-1FF2-45BC-BF68-537A8E725029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39B4-0DCF-4EFE-892C-7061FBA9BFD0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DE01-82BE-44A4-B3B9-8E8419BF8466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F87-B612-46A9-9BF7-88FFB45CE323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/25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12D8-0E63-4A63-A14B-122197C255C2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7B61-9FCD-4380-B2B8-08B410A37F20}" type="datetime1">
              <a:rPr lang="ko-KR" altLang="en-US" smtClean="0"/>
              <a:t>2011-06-22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36450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 sz="3600" dirty="0" err="1" smtClean="0">
                <a:latin typeface="나눔고딕 ExtraBold" pitchFamily="50" charset="-127"/>
                <a:ea typeface="나눔고딕 ExtraBold" pitchFamily="50" charset="-127"/>
              </a:rPr>
              <a:t>조건문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600" dirty="0" err="1" smtClean="0">
                <a:latin typeface="나눔고딕 ExtraBold" pitchFamily="50" charset="-127"/>
                <a:ea typeface="나눔고딕 ExtraBold" pitchFamily="50" charset="-127"/>
              </a:rPr>
              <a:t>반복문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네임스페이스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63945"/>
            <a:ext cx="864096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 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ko-KR" dirty="0" smtClean="0"/>
              <a:t>숫자입력</a:t>
            </a:r>
            <a:r>
              <a:rPr lang="en-US" altLang="ko-KR" dirty="0" smtClean="0"/>
              <a:t>: ";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 &gt;&gt; num;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 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switch(num) 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{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case 1: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&lt;&lt;"1</a:t>
            </a:r>
            <a:r>
              <a:rPr lang="ko-KR" altLang="ko-KR" dirty="0" err="1" smtClean="0"/>
              <a:t>의값이입력되었습니다</a:t>
            </a:r>
            <a:r>
              <a:rPr lang="en-US" altLang="ko-KR" dirty="0" smtClean="0"/>
              <a:t>."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&lt;&lt;"************************"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case 2: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&lt;&lt;"2</a:t>
            </a:r>
            <a:r>
              <a:rPr lang="ko-KR" altLang="ko-KR" dirty="0" err="1" smtClean="0"/>
              <a:t>의값이입력되었습니다</a:t>
            </a:r>
            <a:r>
              <a:rPr lang="en-US" altLang="ko-KR" dirty="0" smtClean="0"/>
              <a:t>."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&lt;&lt;"************************"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default: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&lt;&lt;"1 </a:t>
            </a:r>
            <a:r>
              <a:rPr lang="ko-KR" altLang="ko-KR" dirty="0" smtClean="0"/>
              <a:t>또는</a:t>
            </a:r>
            <a:r>
              <a:rPr lang="en-US" altLang="ko-KR" dirty="0" smtClean="0"/>
              <a:t>2</a:t>
            </a:r>
            <a:r>
              <a:rPr lang="ko-KR" altLang="ko-KR" dirty="0" err="1" smtClean="0"/>
              <a:t>가아닌값이입력되었습니다</a:t>
            </a:r>
            <a:r>
              <a:rPr lang="en-US" altLang="ko-KR" dirty="0" smtClean="0"/>
              <a:t>."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&lt;&lt;"************************"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910725"/>
            <a:ext cx="373561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600" dirty="0" smtClean="0"/>
              <a:t>숫자 입력</a:t>
            </a:r>
            <a:r>
              <a:rPr lang="en-US" altLang="ko-KR" sz="1600" dirty="0" smtClean="0"/>
              <a:t> : 1</a:t>
            </a:r>
            <a:r>
              <a:rPr lang="ko-KR" altLang="ko-KR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ko-KR" sz="1600" dirty="0" smtClean="0"/>
              <a:t>의 값이 입력되었습니다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r>
              <a:rPr lang="en-US" altLang="ko-KR" sz="1600" dirty="0" smtClean="0"/>
              <a:t>************************</a:t>
            </a:r>
            <a:endParaRPr lang="ko-KR" altLang="ko-KR" sz="1600" dirty="0" smtClean="0"/>
          </a:p>
          <a:p>
            <a:r>
              <a:rPr lang="en-US" altLang="ko-KR" sz="1600" dirty="0" smtClean="0"/>
              <a:t>2</a:t>
            </a:r>
            <a:r>
              <a:rPr lang="ko-KR" altLang="ko-KR" sz="1600" dirty="0" smtClean="0"/>
              <a:t>의 값이 입력되었습니다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r>
              <a:rPr lang="en-US" altLang="ko-KR" sz="1600" dirty="0" smtClean="0"/>
              <a:t>************************</a:t>
            </a:r>
            <a:endParaRPr lang="ko-KR" altLang="ko-KR" sz="1600" dirty="0" smtClean="0"/>
          </a:p>
          <a:p>
            <a:r>
              <a:rPr lang="en-US" altLang="ko-KR" sz="1600" dirty="0" smtClean="0"/>
              <a:t>1 </a:t>
            </a:r>
            <a:r>
              <a:rPr lang="ko-KR" altLang="ko-KR" sz="1600" dirty="0" smtClean="0"/>
              <a:t>또는</a:t>
            </a:r>
            <a:r>
              <a:rPr lang="en-US" altLang="ko-KR" sz="1600" dirty="0" smtClean="0"/>
              <a:t> 2</a:t>
            </a:r>
            <a:r>
              <a:rPr lang="ko-KR" altLang="ko-KR" sz="1600" dirty="0" smtClean="0"/>
              <a:t>가 아닌 값이 입력되었습니다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r>
              <a:rPr lang="en-US" altLang="ko-KR" sz="1600" dirty="0" smtClean="0"/>
              <a:t>************************</a:t>
            </a:r>
            <a:endParaRPr lang="ko-KR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63198" y="4910725"/>
            <a:ext cx="373561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600" dirty="0" smtClean="0"/>
              <a:t>숫자 입력</a:t>
            </a:r>
            <a:r>
              <a:rPr lang="en-US" altLang="ko-KR" sz="1600" dirty="0" smtClean="0"/>
              <a:t> : 2</a:t>
            </a:r>
            <a:r>
              <a:rPr lang="ko-KR" altLang="ko-KR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2</a:t>
            </a:r>
            <a:r>
              <a:rPr lang="ko-KR" altLang="ko-KR" sz="1600" dirty="0" smtClean="0"/>
              <a:t>의 값이 입력되었습니다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r>
              <a:rPr lang="en-US" altLang="ko-KR" sz="1600" dirty="0" smtClean="0"/>
              <a:t>************************</a:t>
            </a:r>
            <a:endParaRPr lang="ko-KR" altLang="ko-KR" sz="1600" dirty="0" smtClean="0"/>
          </a:p>
          <a:p>
            <a:r>
              <a:rPr lang="en-US" altLang="ko-KR" sz="1600" dirty="0" smtClean="0"/>
              <a:t>1 </a:t>
            </a:r>
            <a:r>
              <a:rPr lang="ko-KR" altLang="ko-KR" sz="1600" dirty="0" smtClean="0"/>
              <a:t>또는</a:t>
            </a:r>
            <a:r>
              <a:rPr lang="en-US" altLang="ko-KR" sz="1600" dirty="0" smtClean="0"/>
              <a:t> 2</a:t>
            </a:r>
            <a:r>
              <a:rPr lang="ko-KR" altLang="ko-KR" sz="1600" dirty="0" smtClean="0"/>
              <a:t>가 아닌 값이 입력되었습니다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r>
              <a:rPr lang="en-US" altLang="ko-KR" sz="1600" dirty="0" smtClean="0"/>
              <a:t>************************</a:t>
            </a:r>
          </a:p>
          <a:p>
            <a:endParaRPr lang="en-US" altLang="ko-KR" sz="1600" dirty="0" smtClean="0"/>
          </a:p>
          <a:p>
            <a:endParaRPr lang="ko-KR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10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범위를 벗어나게 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132856"/>
            <a:ext cx="828092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 smtClean="0"/>
              <a:t>switch(num) 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{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case 1: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&lt;&lt;"1</a:t>
            </a:r>
            <a:r>
              <a:rPr lang="ko-KR" altLang="ko-KR" sz="1600" dirty="0" err="1" smtClean="0"/>
              <a:t>의값이입력되었습니다</a:t>
            </a:r>
            <a:r>
              <a:rPr lang="en-US" altLang="ko-KR" sz="1600" dirty="0" smtClean="0"/>
              <a:t>."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&lt;&lt;"************************"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pPr latinLnBrk="0"/>
            <a:r>
              <a:rPr lang="en-US" altLang="ko-KR" sz="1600" dirty="0" smtClean="0"/>
              <a:t>		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break;</a:t>
            </a:r>
            <a:endParaRPr lang="ko-KR" altLang="ko-KR" sz="1600" b="1" dirty="0" smtClean="0">
              <a:solidFill>
                <a:srgbClr val="C00000"/>
              </a:solidFill>
            </a:endParaRPr>
          </a:p>
          <a:p>
            <a:pPr latinLnBrk="0"/>
            <a:r>
              <a:rPr lang="en-US" altLang="ko-KR" sz="1600" dirty="0" smtClean="0"/>
              <a:t>	case 2: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&lt;&lt;"2</a:t>
            </a:r>
            <a:r>
              <a:rPr lang="ko-KR" altLang="ko-KR" sz="1600" dirty="0" err="1" smtClean="0"/>
              <a:t>의값이입력되었습니다</a:t>
            </a:r>
            <a:r>
              <a:rPr lang="en-US" altLang="ko-KR" sz="1600" dirty="0" smtClean="0"/>
              <a:t>."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&lt;&lt;"************************"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pPr latinLnBrk="0"/>
            <a:r>
              <a:rPr lang="en-US" altLang="ko-KR" sz="1600" dirty="0" smtClean="0"/>
              <a:t>		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break;</a:t>
            </a:r>
            <a:endParaRPr lang="ko-KR" altLang="ko-KR" sz="1600" b="1" dirty="0" smtClean="0">
              <a:solidFill>
                <a:srgbClr val="C00000"/>
              </a:solidFill>
            </a:endParaRPr>
          </a:p>
          <a:p>
            <a:pPr latinLnBrk="0"/>
            <a:r>
              <a:rPr lang="en-US" altLang="ko-KR" sz="1600" dirty="0" smtClean="0"/>
              <a:t>	default: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&lt;&lt;"1 </a:t>
            </a:r>
            <a:r>
              <a:rPr lang="ko-KR" altLang="ko-KR" sz="1600" dirty="0" smtClean="0"/>
              <a:t>또는</a:t>
            </a:r>
            <a:r>
              <a:rPr lang="en-US" altLang="ko-KR" sz="1600" dirty="0" smtClean="0"/>
              <a:t>2</a:t>
            </a:r>
            <a:r>
              <a:rPr lang="ko-KR" altLang="ko-KR" sz="1600" dirty="0" err="1" smtClean="0"/>
              <a:t>가아닌값이입력되었습니다</a:t>
            </a:r>
            <a:r>
              <a:rPr lang="en-US" altLang="ko-KR" sz="1600" dirty="0" smtClean="0"/>
              <a:t>."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&lt;&lt;"************************"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36386" y="5710935"/>
            <a:ext cx="373561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600" dirty="0" smtClean="0"/>
              <a:t>숫자 입력</a:t>
            </a:r>
            <a:r>
              <a:rPr lang="en-US" altLang="ko-KR" sz="1600" dirty="0" smtClean="0"/>
              <a:t> : 1</a:t>
            </a:r>
            <a:r>
              <a:rPr lang="ko-KR" altLang="ko-KR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ko-KR" sz="1600" dirty="0" smtClean="0"/>
              <a:t>의 값이 입력되었습니다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r>
              <a:rPr lang="en-US" altLang="ko-KR" sz="1600" dirty="0" smtClean="0"/>
              <a:t>************************</a:t>
            </a:r>
            <a:endParaRPr lang="ko-KR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99710" y="5705546"/>
            <a:ext cx="373561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600" dirty="0" smtClean="0"/>
              <a:t>숫자 입력</a:t>
            </a:r>
            <a:r>
              <a:rPr lang="en-US" altLang="ko-KR" sz="1600" dirty="0" smtClean="0"/>
              <a:t> : 2</a:t>
            </a:r>
          </a:p>
          <a:p>
            <a:r>
              <a:rPr lang="en-US" altLang="ko-KR" sz="1600" dirty="0" smtClean="0"/>
              <a:t>2</a:t>
            </a:r>
            <a:r>
              <a:rPr lang="ko-KR" altLang="ko-KR" sz="1600" dirty="0" smtClean="0"/>
              <a:t>의 값이 입력되었습니다</a:t>
            </a:r>
            <a:r>
              <a:rPr lang="en-US" altLang="ko-KR" sz="1600" dirty="0" smtClean="0"/>
              <a:t>.</a:t>
            </a:r>
            <a:endParaRPr lang="ko-KR" altLang="ko-KR" sz="1600" dirty="0" smtClean="0"/>
          </a:p>
          <a:p>
            <a:r>
              <a:rPr lang="en-US" altLang="ko-KR" sz="1600" dirty="0" smtClean="0"/>
              <a:t>************************</a:t>
            </a:r>
            <a:endParaRPr lang="ko-KR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11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20" y="160931"/>
            <a:ext cx="8487952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ko-KR" sz="1400" dirty="0" smtClean="0"/>
              <a:t>점수입력</a:t>
            </a:r>
            <a:r>
              <a:rPr lang="en-US" altLang="ko-KR" sz="1400" dirty="0" smtClean="0"/>
              <a:t>: ";</a:t>
            </a:r>
            <a:endParaRPr lang="ko-KR" altLang="ko-KR" sz="1400" dirty="0" smtClean="0"/>
          </a:p>
          <a:p>
            <a:pPr latinLnBrk="0"/>
            <a:r>
              <a:rPr lang="en-US" altLang="ko-KR" sz="1400" dirty="0" err="1" smtClean="0"/>
              <a:t>cin</a:t>
            </a:r>
            <a:r>
              <a:rPr lang="en-US" altLang="ko-KR" sz="1400" dirty="0" smtClean="0"/>
              <a:t>  &gt;&gt; score;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switch(score/10)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{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case 10: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case 9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ko-KR" sz="1400" dirty="0" err="1" smtClean="0"/>
              <a:t>당신의성적은</a:t>
            </a:r>
            <a:r>
              <a:rPr lang="en-US" altLang="ko-KR" sz="1400" dirty="0" smtClean="0"/>
              <a:t>A</a:t>
            </a:r>
            <a:r>
              <a:rPr lang="ko-KR" altLang="ko-KR" sz="1400" dirty="0" smtClean="0"/>
              <a:t>입니다</a:t>
            </a:r>
            <a:r>
              <a:rPr lang="en-US" altLang="ko-KR" sz="1400" dirty="0" smtClean="0"/>
              <a:t>."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break;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case 8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ko-KR" sz="1400" dirty="0" err="1" smtClean="0"/>
              <a:t>당신의성적은</a:t>
            </a:r>
            <a:r>
              <a:rPr lang="en-US" altLang="ko-KR" sz="1400" dirty="0" smtClean="0"/>
              <a:t>B</a:t>
            </a:r>
            <a:r>
              <a:rPr lang="ko-KR" altLang="ko-KR" sz="1400" dirty="0" smtClean="0"/>
              <a:t>입니다</a:t>
            </a:r>
            <a:r>
              <a:rPr lang="en-US" altLang="ko-KR" sz="1400" dirty="0" smtClean="0"/>
              <a:t>."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break;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case 7: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ko-KR" sz="1400" dirty="0" err="1" smtClean="0"/>
              <a:t>당신의성적은</a:t>
            </a:r>
            <a:r>
              <a:rPr lang="en-US" altLang="ko-KR" sz="1400" dirty="0" smtClean="0"/>
              <a:t>C</a:t>
            </a:r>
            <a:r>
              <a:rPr lang="ko-KR" altLang="ko-KR" sz="1400" dirty="0" smtClean="0"/>
              <a:t>입니다</a:t>
            </a:r>
            <a:r>
              <a:rPr lang="en-US" altLang="ko-KR" sz="1400" dirty="0" smtClean="0"/>
              <a:t>."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break;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case 6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ko-KR" sz="1400" dirty="0" err="1" smtClean="0"/>
              <a:t>당신의성적은</a:t>
            </a:r>
            <a:r>
              <a:rPr lang="en-US" altLang="ko-KR" sz="1400" dirty="0" smtClean="0"/>
              <a:t>D</a:t>
            </a:r>
            <a:r>
              <a:rPr lang="ko-KR" altLang="ko-KR" sz="1400" dirty="0" smtClean="0"/>
              <a:t>입니다</a:t>
            </a:r>
            <a:r>
              <a:rPr lang="en-US" altLang="ko-KR" sz="1400" dirty="0" smtClean="0"/>
              <a:t>."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break;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case 5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case 4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case 3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case 2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case 1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case 0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ko-KR" sz="1400" dirty="0" err="1" smtClean="0"/>
              <a:t>당신의성적은</a:t>
            </a:r>
            <a:r>
              <a:rPr lang="en-US" altLang="ko-KR" sz="1400" dirty="0" smtClean="0"/>
              <a:t>F</a:t>
            </a:r>
            <a:r>
              <a:rPr lang="ko-KR" altLang="ko-KR" sz="1400" dirty="0" smtClean="0"/>
              <a:t>입니다</a:t>
            </a:r>
            <a:r>
              <a:rPr lang="en-US" altLang="ko-KR" sz="1400" dirty="0" smtClean="0"/>
              <a:t>."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break;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default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&lt;&lt;"</a:t>
            </a:r>
            <a:r>
              <a:rPr lang="ko-KR" altLang="ko-KR" sz="1400" dirty="0" err="1" smtClean="0"/>
              <a:t>점수를잘못입력했습니다</a:t>
            </a:r>
            <a:r>
              <a:rPr lang="en-US" altLang="ko-KR" sz="1400" dirty="0" smtClean="0"/>
              <a:t>."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}</a:t>
            </a:r>
            <a:endParaRPr lang="ko-KR" altLang="ko-KR" sz="14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실행 순서</a:t>
            </a:r>
            <a:endParaRPr lang="en-US" altLang="ko-KR" sz="24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ko-KR" altLang="ko-KR" sz="2400" dirty="0" smtClean="0">
                <a:latin typeface="돋움체" pitchFamily="49" charset="-127"/>
                <a:ea typeface="돋움체" pitchFamily="49" charset="-127"/>
              </a:rPr>
              <a:t>초기화를 실행한다</a:t>
            </a:r>
            <a:r>
              <a:rPr lang="en-US" altLang="ko-KR" sz="2400" dirty="0" smtClean="0">
                <a:latin typeface="돋움체" pitchFamily="49" charset="-127"/>
                <a:ea typeface="돋움체" pitchFamily="49" charset="-127"/>
              </a:rPr>
              <a:t>.</a:t>
            </a:r>
            <a:endParaRPr lang="ko-KR" altLang="ko-KR" sz="2400" dirty="0" smtClean="0">
              <a:latin typeface="돋움체" pitchFamily="49" charset="-127"/>
              <a:ea typeface="돋움체" pitchFamily="49" charset="-127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ko-KR" altLang="ko-KR" sz="2400" dirty="0" err="1" smtClean="0">
                <a:latin typeface="돋움체" pitchFamily="49" charset="-127"/>
                <a:ea typeface="돋움체" pitchFamily="49" charset="-127"/>
              </a:rPr>
              <a:t>조건문을</a:t>
            </a:r>
            <a:r>
              <a:rPr lang="ko-KR" altLang="ko-KR" sz="2400" dirty="0" smtClean="0">
                <a:latin typeface="돋움체" pitchFamily="49" charset="-127"/>
                <a:ea typeface="돋움체" pitchFamily="49" charset="-127"/>
              </a:rPr>
              <a:t> 실행한다</a:t>
            </a:r>
            <a:r>
              <a:rPr lang="en-US" altLang="ko-KR" sz="2400" dirty="0" smtClean="0">
                <a:latin typeface="돋움체" pitchFamily="49" charset="-127"/>
                <a:ea typeface="돋움체" pitchFamily="49" charset="-127"/>
              </a:rPr>
              <a:t>. </a:t>
            </a:r>
            <a:r>
              <a:rPr lang="ko-KR" altLang="ko-KR" sz="2400" dirty="0" smtClean="0">
                <a:latin typeface="돋움체" pitchFamily="49" charset="-127"/>
                <a:ea typeface="돋움체" pitchFamily="49" charset="-127"/>
              </a:rPr>
              <a:t>조건이 참이면 ③을 실행하고</a:t>
            </a:r>
            <a:r>
              <a:rPr lang="en-US" altLang="ko-KR" sz="2400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ko-KR" sz="2400" dirty="0" smtClean="0">
                <a:latin typeface="돋움체" pitchFamily="49" charset="-127"/>
                <a:ea typeface="돋움체" pitchFamily="49" charset="-127"/>
              </a:rPr>
              <a:t>거짓이면 </a:t>
            </a:r>
            <a:r>
              <a:rPr lang="ko-KR" altLang="ko-KR" sz="2400" dirty="0" err="1" smtClean="0">
                <a:latin typeface="돋움체" pitchFamily="49" charset="-127"/>
                <a:ea typeface="돋움체" pitchFamily="49" charset="-127"/>
              </a:rPr>
              <a:t>반복문을</a:t>
            </a:r>
            <a:r>
              <a:rPr lang="ko-KR" altLang="ko-KR" sz="2400" dirty="0" smtClean="0">
                <a:latin typeface="돋움체" pitchFamily="49" charset="-127"/>
                <a:ea typeface="돋움체" pitchFamily="49" charset="-127"/>
              </a:rPr>
              <a:t> 종료한다</a:t>
            </a:r>
            <a:r>
              <a:rPr lang="en-US" altLang="ko-KR" sz="2400" dirty="0" smtClean="0">
                <a:latin typeface="돋움체" pitchFamily="49" charset="-127"/>
                <a:ea typeface="돋움체" pitchFamily="49" charset="-127"/>
              </a:rPr>
              <a:t>. (</a:t>
            </a:r>
            <a:r>
              <a:rPr lang="ko-KR" altLang="ko-KR" sz="2400" dirty="0" err="1" smtClean="0">
                <a:latin typeface="돋움체" pitchFamily="49" charset="-127"/>
                <a:ea typeface="돋움체" pitchFamily="49" charset="-127"/>
              </a:rPr>
              <a:t>반복문</a:t>
            </a:r>
            <a:r>
              <a:rPr lang="ko-KR" altLang="ko-KR" sz="2400" dirty="0" smtClean="0">
                <a:latin typeface="돋움체" pitchFamily="49" charset="-127"/>
                <a:ea typeface="돋움체" pitchFamily="49" charset="-127"/>
              </a:rPr>
              <a:t> 밖으로 제어가 이동됨</a:t>
            </a:r>
            <a:r>
              <a:rPr lang="en-US" altLang="ko-KR" sz="2400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ko-KR" altLang="ko-KR" sz="2400" dirty="0" smtClean="0">
              <a:latin typeface="돋움체" pitchFamily="49" charset="-127"/>
              <a:ea typeface="돋움체" pitchFamily="49" charset="-127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ko-KR" altLang="ko-KR" sz="2400" dirty="0" smtClean="0">
                <a:latin typeface="돋움체" pitchFamily="49" charset="-127"/>
                <a:ea typeface="돋움체" pitchFamily="49" charset="-127"/>
              </a:rPr>
              <a:t>반복할 내용을 실행한다</a:t>
            </a:r>
            <a:r>
              <a:rPr lang="en-US" altLang="ko-KR" sz="2400" dirty="0" smtClean="0">
                <a:latin typeface="돋움체" pitchFamily="49" charset="-127"/>
                <a:ea typeface="돋움체" pitchFamily="49" charset="-127"/>
              </a:rPr>
              <a:t>.</a:t>
            </a:r>
            <a:endParaRPr lang="ko-KR" altLang="ko-KR" sz="2400" dirty="0" smtClean="0">
              <a:latin typeface="돋움체" pitchFamily="49" charset="-127"/>
              <a:ea typeface="돋움체" pitchFamily="49" charset="-127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ko-KR" altLang="ko-KR" sz="2400" dirty="0" err="1" smtClean="0">
                <a:latin typeface="돋움체" pitchFamily="49" charset="-127"/>
                <a:ea typeface="돋움체" pitchFamily="49" charset="-127"/>
              </a:rPr>
              <a:t>증감문을</a:t>
            </a:r>
            <a:r>
              <a:rPr lang="ko-KR" altLang="ko-KR" sz="2400" dirty="0" smtClean="0">
                <a:latin typeface="돋움체" pitchFamily="49" charset="-127"/>
                <a:ea typeface="돋움체" pitchFamily="49" charset="-127"/>
              </a:rPr>
              <a:t> 실행한 후 ②</a:t>
            </a:r>
            <a:r>
              <a:rPr lang="ko-KR" altLang="ko-KR" sz="2400" dirty="0" err="1" smtClean="0">
                <a:latin typeface="돋움체" pitchFamily="49" charset="-127"/>
                <a:ea typeface="돋움체" pitchFamily="49" charset="-127"/>
              </a:rPr>
              <a:t>를</a:t>
            </a:r>
            <a:r>
              <a:rPr lang="ko-KR" altLang="ko-KR" sz="2400" dirty="0" smtClean="0">
                <a:latin typeface="돋움체" pitchFamily="49" charset="-127"/>
                <a:ea typeface="돋움체" pitchFamily="49" charset="-127"/>
              </a:rPr>
              <a:t> 실행한다</a:t>
            </a:r>
            <a:r>
              <a:rPr lang="en-US" altLang="ko-KR" sz="2400" dirty="0" smtClean="0">
                <a:latin typeface="돋움체" pitchFamily="49" charset="-127"/>
                <a:ea typeface="돋움체" pitchFamily="49" charset="-127"/>
              </a:rPr>
              <a:t>.</a:t>
            </a:r>
            <a:endParaRPr lang="ko-KR" altLang="ko-KR" sz="3000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163299"/>
            <a:ext cx="82089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(</a:t>
            </a:r>
            <a:r>
              <a:rPr lang="ko-KR" altLang="ko-KR" dirty="0" smtClean="0"/>
              <a:t>초기화</a:t>
            </a:r>
            <a:r>
              <a:rPr lang="en-US" altLang="ko-KR" dirty="0" smtClean="0"/>
              <a:t> ; </a:t>
            </a:r>
            <a:r>
              <a:rPr lang="ko-KR" altLang="ko-KR" dirty="0" err="1" smtClean="0"/>
              <a:t>조건문</a:t>
            </a:r>
            <a:r>
              <a:rPr lang="en-US" altLang="ko-KR" dirty="0" smtClean="0"/>
              <a:t> ; </a:t>
            </a:r>
            <a:r>
              <a:rPr lang="ko-KR" altLang="ko-KR" dirty="0" err="1" smtClean="0"/>
              <a:t>증감문</a:t>
            </a:r>
            <a:r>
              <a:rPr lang="en-US" altLang="ko-KR" dirty="0" smtClean="0"/>
              <a:t> )</a:t>
            </a:r>
            <a:endParaRPr lang="ko-KR" altLang="ko-KR" dirty="0" smtClean="0"/>
          </a:p>
          <a:p>
            <a:r>
              <a:rPr lang="en-US" altLang="ko-KR" dirty="0" smtClean="0"/>
              <a:t>   </a:t>
            </a:r>
            <a:r>
              <a:rPr lang="ko-KR" altLang="ko-KR" dirty="0" smtClean="0"/>
              <a:t>반복할 내용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3-12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78497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&lt;=5;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=" &lt;&lt;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“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이후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값 </a:t>
            </a:r>
            <a:r>
              <a:rPr lang="en-US" altLang="ko-KR" dirty="0" smtClean="0"/>
              <a:t>: “ &lt;&lt;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&lt;&lt; 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6176" y="1700808"/>
            <a:ext cx="273630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=1</a:t>
            </a:r>
          </a:p>
          <a:p>
            <a:r>
              <a:rPr lang="en-US" altLang="ko-KR" sz="1400" dirty="0" smtClean="0"/>
              <a:t>for (  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&lt;=5;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……………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2465186"/>
            <a:ext cx="27363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=1</a:t>
            </a:r>
          </a:p>
          <a:p>
            <a:r>
              <a:rPr lang="en-US" altLang="ko-KR" sz="1400" dirty="0" smtClean="0"/>
              <a:t>for (  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&lt;=5;    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…………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3429000"/>
            <a:ext cx="4104456" cy="792088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1637" y="4725144"/>
            <a:ext cx="3744416" cy="203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221452"/>
            <a:ext cx="8136904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while (</a:t>
            </a:r>
            <a:r>
              <a:rPr lang="ko-KR" altLang="ko-KR" dirty="0" err="1" smtClean="0"/>
              <a:t>조건문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r>
              <a:rPr lang="en-US" altLang="ko-KR" dirty="0" smtClean="0"/>
              <a:t>   </a:t>
            </a:r>
            <a:r>
              <a:rPr lang="ko-KR" altLang="ko-KR" dirty="0" smtClean="0"/>
              <a:t>반복할 내용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140968"/>
            <a:ext cx="8136904" cy="313932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</a:t>
            </a:r>
          </a:p>
          <a:p>
            <a:r>
              <a:rPr lang="en-US" altLang="ko-KR" dirty="0" smtClean="0"/>
              <a:t>while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&lt;=5)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=" &lt;&lt;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이후</a:t>
            </a:r>
            <a:r>
              <a:rPr lang="en-US" altLang="ko-KR" dirty="0" err="1" smtClean="0"/>
              <a:t>i</a:t>
            </a:r>
            <a:r>
              <a:rPr lang="ko-KR" altLang="en-US" dirty="0" err="1" smtClean="0"/>
              <a:t>의값</a:t>
            </a:r>
            <a:r>
              <a:rPr lang="en-US" altLang="ko-KR" dirty="0" smtClean="0"/>
              <a:t>: " &lt;&lt;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&lt;&lt; 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0906" y="3617565"/>
            <a:ext cx="35433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15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do~while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do~while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적어도 한번은 실행하고 주어진 조건이 참이면 다시 반복함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666" y="2671587"/>
            <a:ext cx="8280920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 {</a:t>
            </a:r>
            <a:endParaRPr lang="ko-KR" altLang="ko-KR" dirty="0" smtClean="0"/>
          </a:p>
          <a:p>
            <a:r>
              <a:rPr lang="en-US" altLang="ko-KR" dirty="0" smtClean="0"/>
              <a:t>   </a:t>
            </a:r>
            <a:r>
              <a:rPr lang="ko-KR" altLang="ko-KR" dirty="0" smtClean="0"/>
              <a:t>반복할 내용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} while (</a:t>
            </a:r>
            <a:r>
              <a:rPr lang="ko-KR" altLang="ko-KR" dirty="0" err="1" smtClean="0"/>
              <a:t>조건문</a:t>
            </a:r>
            <a:r>
              <a:rPr lang="en-US" altLang="ko-KR" dirty="0" smtClean="0"/>
              <a:t>) 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11" y="3665844"/>
            <a:ext cx="8280920" cy="25853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score;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do 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점수입력</a:t>
            </a:r>
            <a:r>
              <a:rPr lang="en-US" altLang="ko-KR" dirty="0" smtClean="0"/>
              <a:t>: " 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 &gt;&gt; score;</a:t>
            </a:r>
          </a:p>
          <a:p>
            <a:r>
              <a:rPr lang="en-US" altLang="ko-KR" dirty="0" smtClean="0"/>
              <a:t>} while (score&gt;100 || score&lt;0);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당신이 입력한 점수는</a:t>
            </a:r>
            <a:r>
              <a:rPr lang="en-US" altLang="ko-KR" dirty="0" smtClean="0"/>
              <a:t>" &lt;&lt; score &lt;&lt; "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16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범위 처음으로 실행 제어 이동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956" y="2238040"/>
            <a:ext cx="8208912" cy="23083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 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&lt;10;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{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if (i%2 == 0)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continue;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 " &lt;&lt;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}</a:t>
            </a:r>
            <a:endParaRPr lang="ko-KR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9" y="4365104"/>
            <a:ext cx="384545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17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반복문의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내에 또 다른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포함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8064896" cy="310854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, j;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b="1" dirty="0" smtClean="0"/>
              <a:t>for (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=1;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&lt;=2;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++)</a:t>
            </a:r>
            <a:endParaRPr lang="ko-KR" altLang="ko-KR" sz="1600" b="1" dirty="0" smtClean="0"/>
          </a:p>
          <a:p>
            <a:pPr latinLnBrk="0"/>
            <a:r>
              <a:rPr lang="en-US" altLang="ko-KR" sz="1600" dirty="0" smtClean="0"/>
              <a:t>{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</a:t>
            </a:r>
            <a:r>
              <a:rPr lang="en-US" altLang="ko-KR" sz="1600" b="1" dirty="0" smtClean="0"/>
              <a:t>for (j=1; j&lt;=3; j++)</a:t>
            </a:r>
            <a:endParaRPr lang="ko-KR" altLang="ko-KR" sz="1600" b="1" dirty="0" smtClean="0"/>
          </a:p>
          <a:p>
            <a:pPr latinLnBrk="0"/>
            <a:r>
              <a:rPr lang="en-US" altLang="ko-KR" sz="1600" dirty="0" smtClean="0"/>
              <a:t>	{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=" &lt;&lt;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&lt;&lt; "   " 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"j=" &lt;&lt; j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}</a:t>
            </a:r>
            <a:endParaRPr lang="ko-KR" altLang="ko-KR" sz="1600" dirty="0" smtClean="0"/>
          </a:p>
          <a:p>
            <a:pPr latinLnBrk="0"/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"*******************"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}</a:t>
            </a:r>
            <a:endParaRPr lang="ko-KR" altLang="ko-KR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1" y="4077072"/>
            <a:ext cx="380383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18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3-19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정수를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입력한 수의 </a:t>
            </a:r>
            <a:r>
              <a:rPr lang="ko-KR" altLang="en-US" dirty="0" err="1" smtClean="0"/>
              <a:t>팩토리알</a:t>
            </a:r>
            <a:r>
              <a:rPr lang="ko-KR" altLang="en-US" dirty="0" smtClean="0"/>
              <a:t> 계산하기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변수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팩토리알</a:t>
            </a:r>
            <a:r>
              <a:rPr lang="ko-KR" altLang="en-US" dirty="0" smtClean="0"/>
              <a:t> 계산을 위해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입력한 수까지 변환된 값을 나타낼 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팩토리알</a:t>
            </a:r>
            <a:r>
              <a:rPr lang="ko-KR" altLang="en-US" dirty="0" smtClean="0"/>
              <a:t> 결과값을 저장한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입력한 값이 양수이어야 함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do~while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사용하면 편리함</a:t>
            </a:r>
            <a:r>
              <a:rPr lang="en-US" altLang="ko-KR" dirty="0" smtClean="0"/>
              <a:t>!!!) </a:t>
            </a:r>
          </a:p>
          <a:p>
            <a:pPr lvl="1"/>
            <a:r>
              <a:rPr lang="ko-KR" altLang="en-US" dirty="0" smtClean="0"/>
              <a:t>입력한 값을 이용해서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실행하기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19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 </a:t>
            </a:r>
            <a:r>
              <a:rPr lang="ko-KR" altLang="en-US" dirty="0" err="1" smtClean="0"/>
              <a:t>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if</a:t>
            </a:r>
          </a:p>
          <a:p>
            <a:r>
              <a:rPr lang="ko-KR" altLang="en-US" dirty="0" smtClean="0"/>
              <a:t>상수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switch~case</a:t>
            </a:r>
            <a:endParaRPr lang="en-US" altLang="ko-KR" dirty="0" smtClean="0"/>
          </a:p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반복문의 중복</a:t>
            </a:r>
            <a:endParaRPr lang="en-US" altLang="ko-KR" dirty="0" smtClean="0"/>
          </a:p>
          <a:p>
            <a:r>
              <a:rPr lang="ko-KR" altLang="en-US" dirty="0" smtClean="0"/>
              <a:t>코드 범위와 네임 스페이스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순서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정수형 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변수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 a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와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3000" dirty="0" err="1" smtClean="0">
                <a:latin typeface="굴림" pitchFamily="50" charset="-127"/>
                <a:ea typeface="굴림" pitchFamily="50" charset="-127"/>
              </a:rPr>
              <a:t>i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를 선언한다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ko-KR" sz="3000" dirty="0" smtClean="0">
              <a:latin typeface="굴림" pitchFamily="50" charset="-127"/>
              <a:ea typeface="굴림" pitchFamily="50" charset="-127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계승 결괏값을 저장할 정수형 변수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 r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을 선언하고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 1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로 초기화한다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ko-KR" sz="3000" dirty="0" smtClean="0">
              <a:latin typeface="굴림" pitchFamily="50" charset="-127"/>
              <a:ea typeface="굴림" pitchFamily="50" charset="-127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문자형 변수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 flag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를 선언하고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 'y'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로 초기화한다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ko-KR" sz="3000" dirty="0" smtClean="0">
              <a:latin typeface="굴림" pitchFamily="50" charset="-127"/>
              <a:ea typeface="굴림" pitchFamily="50" charset="-127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화면에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 '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정수 입력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: ' 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메시지를 표시하고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변수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 a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에 정수를 입력한다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이때 입력한 정수가 양수가 아니면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 "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양수를 입력하세요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."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라는 메시지를 출력하고 다시 입력 내용을 반복한다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ko-KR" sz="3000" dirty="0" smtClean="0">
              <a:latin typeface="굴림" pitchFamily="50" charset="-127"/>
              <a:ea typeface="굴림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 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부터 입력한 수까지 차례로 값을 곱하여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 r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에 저장한다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ko-KR" sz="3000" dirty="0" smtClean="0">
              <a:latin typeface="굴림" pitchFamily="50" charset="-127"/>
              <a:ea typeface="굴림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결괏값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 r</a:t>
            </a:r>
            <a:r>
              <a:rPr lang="ar-SA" altLang="ko-KR" sz="3000" dirty="0" smtClean="0">
                <a:latin typeface="굴림" pitchFamily="50" charset="-127"/>
                <a:ea typeface="굴림" pitchFamily="50" charset="-127"/>
              </a:rPr>
              <a:t>을 출력한다</a:t>
            </a:r>
            <a:r>
              <a:rPr lang="en-US" altLang="ko-KR" sz="30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59399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u="sng" dirty="0" smtClean="0"/>
              <a:t>직접 </a:t>
            </a:r>
            <a:r>
              <a:rPr lang="ko-KR" altLang="en-US" u="sng" dirty="0" err="1" smtClean="0"/>
              <a:t>코딩해</a:t>
            </a:r>
            <a:r>
              <a:rPr lang="ko-KR" altLang="en-US" u="sng" dirty="0" smtClean="0"/>
              <a:t> 보세요</a:t>
            </a:r>
            <a:r>
              <a:rPr lang="en-US" altLang="ko-KR" u="sng" dirty="0" smtClean="0"/>
              <a:t>!!!</a:t>
            </a:r>
            <a:endParaRPr lang="ko-KR" altLang="en-US" u="sng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20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범위와 네임스페이스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범위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중괄호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블록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범위 내에 선언한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변수는 범위 내에서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 인식됨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3-21)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453" y="1484784"/>
            <a:ext cx="4622322" cy="47525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716016" y="3284984"/>
            <a:ext cx="3816424" cy="15841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11960" y="2060848"/>
            <a:ext cx="4536504" cy="4176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21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332656"/>
            <a:ext cx="8424936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endParaRPr lang="ko-KR" altLang="ko-KR" dirty="0" smtClean="0"/>
          </a:p>
          <a:p>
            <a:r>
              <a:rPr lang="en-US" altLang="ko-KR" dirty="0" smtClean="0"/>
              <a:t>using </a:t>
            </a:r>
            <a:r>
              <a:rPr lang="en-US" altLang="ko-KR" dirty="0" smtClean="0"/>
              <a:t>namespace std;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endParaRPr lang="ko-KR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main()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a=100;</a:t>
            </a:r>
            <a:endParaRPr lang="ko-KR" altLang="ko-KR" dirty="0" smtClean="0"/>
          </a:p>
          <a:p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"main( ) </a:t>
            </a:r>
            <a:r>
              <a:rPr lang="ar-SA" altLang="ko-KR" dirty="0" smtClean="0"/>
              <a:t>범위입니다</a:t>
            </a:r>
            <a:r>
              <a:rPr lang="en-US" altLang="ko-KR" dirty="0" smtClean="0"/>
              <a:t>. 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endParaRPr lang="ko-KR" altLang="ko-KR" dirty="0" smtClean="0"/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&lt;3;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  <a:endParaRPr lang="ko-KR" altLang="ko-KR" dirty="0" smtClean="0"/>
          </a:p>
          <a:p>
            <a:r>
              <a:rPr lang="en-US" altLang="ko-KR" dirty="0" smtClean="0"/>
              <a:t>	{</a:t>
            </a:r>
            <a:endParaRPr lang="ko-KR" altLang="ko-KR" dirty="0" smtClean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ar-SA" altLang="ko-KR" dirty="0" smtClean="0"/>
              <a:t>반복문</a:t>
            </a:r>
            <a:r>
              <a:rPr lang="en-US" altLang="ko-KR" dirty="0" smtClean="0"/>
              <a:t> for</a:t>
            </a:r>
            <a:r>
              <a:rPr lang="ar-SA" altLang="ko-KR" dirty="0" smtClean="0"/>
              <a:t>의 범위입니다</a:t>
            </a:r>
            <a:r>
              <a:rPr lang="en-US" altLang="ko-KR" dirty="0" smtClean="0"/>
              <a:t>. 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 " &lt;&lt;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c</a:t>
            </a:r>
            <a:r>
              <a:rPr lang="en-US" altLang="ko-KR" dirty="0" err="1" smtClean="0">
                <a:solidFill>
                  <a:srgbClr val="0000CC"/>
                </a:solidFill>
              </a:rPr>
              <a:t>out</a:t>
            </a:r>
            <a:r>
              <a:rPr lang="en-US" altLang="ko-KR" dirty="0" smtClean="0">
                <a:solidFill>
                  <a:srgbClr val="0000CC"/>
                </a:solidFill>
              </a:rPr>
              <a:t>  &lt;&lt; “a=“ &lt;&lt; </a:t>
            </a:r>
            <a:r>
              <a:rPr lang="en-US" altLang="ko-KR" b="1" dirty="0" smtClean="0">
                <a:solidFill>
                  <a:srgbClr val="0000CC"/>
                </a:solidFill>
              </a:rPr>
              <a:t>a</a:t>
            </a:r>
            <a:r>
              <a:rPr lang="en-US" altLang="ko-KR" dirty="0" smtClean="0">
                <a:solidFill>
                  <a:srgbClr val="0000CC"/>
                </a:solidFill>
              </a:rPr>
              <a:t> &lt;&lt; </a:t>
            </a:r>
            <a:r>
              <a:rPr lang="en-US" altLang="ko-KR" dirty="0" err="1" smtClean="0">
                <a:solidFill>
                  <a:srgbClr val="0000CC"/>
                </a:solidFill>
              </a:rPr>
              <a:t>endl</a:t>
            </a:r>
            <a:r>
              <a:rPr lang="en-US" altLang="ko-KR" dirty="0" smtClean="0">
                <a:solidFill>
                  <a:srgbClr val="0000CC"/>
                </a:solidFill>
              </a:rPr>
              <a:t>;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//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에러없음</a:t>
            </a:r>
            <a:r>
              <a:rPr lang="en-US" altLang="ko-KR" b="1" dirty="0" smtClean="0">
                <a:solidFill>
                  <a:srgbClr val="C00000"/>
                </a:solidFill>
              </a:rPr>
              <a:t>!!!</a:t>
            </a:r>
            <a:endParaRPr lang="ko-KR" altLang="ko-KR" b="1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	}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rgbClr val="0000CC"/>
                </a:solidFill>
              </a:rPr>
              <a:t>cout</a:t>
            </a:r>
            <a:r>
              <a:rPr lang="en-US" altLang="ko-KR" dirty="0" smtClean="0">
                <a:solidFill>
                  <a:srgbClr val="0000CC"/>
                </a:solidFill>
              </a:rPr>
              <a:t> &lt;&lt; </a:t>
            </a:r>
            <a:r>
              <a:rPr lang="en-US" altLang="ko-KR" dirty="0" smtClean="0">
                <a:solidFill>
                  <a:srgbClr val="0000CC"/>
                </a:solidFill>
              </a:rPr>
              <a:t>“</a:t>
            </a:r>
            <a:r>
              <a:rPr lang="ko-KR" altLang="en-US" dirty="0" err="1" smtClean="0">
                <a:solidFill>
                  <a:srgbClr val="0000CC"/>
                </a:solidFill>
              </a:rPr>
              <a:t>반복문</a:t>
            </a:r>
            <a:r>
              <a:rPr lang="ko-KR" altLang="en-US" dirty="0" smtClean="0">
                <a:solidFill>
                  <a:srgbClr val="0000CC"/>
                </a:solidFill>
              </a:rPr>
              <a:t> </a:t>
            </a:r>
            <a:r>
              <a:rPr lang="en-US" altLang="ko-KR" dirty="0" smtClean="0">
                <a:solidFill>
                  <a:srgbClr val="0000CC"/>
                </a:solidFill>
              </a:rPr>
              <a:t>for</a:t>
            </a:r>
            <a:r>
              <a:rPr lang="ko-KR" altLang="en-US" dirty="0" smtClean="0">
                <a:solidFill>
                  <a:srgbClr val="0000CC"/>
                </a:solidFill>
              </a:rPr>
              <a:t>를 마친 후 </a:t>
            </a:r>
            <a:r>
              <a:rPr lang="en-US" altLang="ko-KR" dirty="0" err="1" smtClean="0">
                <a:solidFill>
                  <a:srgbClr val="0000CC"/>
                </a:solidFill>
              </a:rPr>
              <a:t>i</a:t>
            </a:r>
            <a:r>
              <a:rPr lang="ko-KR" altLang="en-US" dirty="0" smtClean="0">
                <a:solidFill>
                  <a:srgbClr val="0000CC"/>
                </a:solidFill>
              </a:rPr>
              <a:t>의 값은 </a:t>
            </a:r>
            <a:r>
              <a:rPr lang="en-US" altLang="ko-KR" dirty="0" smtClean="0">
                <a:solidFill>
                  <a:srgbClr val="0000CC"/>
                </a:solidFill>
              </a:rPr>
              <a:t>: " </a:t>
            </a:r>
            <a:r>
              <a:rPr lang="en-US" altLang="ko-KR" dirty="0" smtClean="0">
                <a:solidFill>
                  <a:srgbClr val="0000CC"/>
                </a:solidFill>
              </a:rPr>
              <a:t>&lt;&lt; </a:t>
            </a:r>
            <a:r>
              <a:rPr lang="en-US" altLang="ko-KR" b="1" dirty="0" err="1" smtClean="0">
                <a:solidFill>
                  <a:srgbClr val="0000CC"/>
                </a:solidFill>
              </a:rPr>
              <a:t>i</a:t>
            </a:r>
            <a:r>
              <a:rPr lang="en-US" altLang="ko-KR" b="1" dirty="0" smtClean="0">
                <a:solidFill>
                  <a:srgbClr val="0000CC"/>
                </a:solidFill>
              </a:rPr>
              <a:t> </a:t>
            </a:r>
            <a:r>
              <a:rPr lang="en-US" altLang="ko-KR" dirty="0" smtClean="0">
                <a:solidFill>
                  <a:srgbClr val="0000CC"/>
                </a:solidFill>
              </a:rPr>
              <a:t>&lt;&lt; </a:t>
            </a:r>
            <a:r>
              <a:rPr lang="en-US" altLang="ko-KR" dirty="0" err="1" smtClean="0">
                <a:solidFill>
                  <a:srgbClr val="0000CC"/>
                </a:solidFill>
              </a:rPr>
              <a:t>endl</a:t>
            </a:r>
            <a:r>
              <a:rPr lang="en-US" altLang="ko-KR" dirty="0" smtClean="0">
                <a:solidFill>
                  <a:srgbClr val="0000CC"/>
                </a:solidFill>
              </a:rPr>
              <a:t>;   </a:t>
            </a:r>
            <a:r>
              <a:rPr lang="en-US" altLang="ko-KR" b="1" dirty="0" smtClean="0">
                <a:solidFill>
                  <a:srgbClr val="C00000"/>
                </a:solidFill>
              </a:rPr>
              <a:t>//</a:t>
            </a:r>
            <a:r>
              <a:rPr lang="ko-KR" altLang="en-US" b="1" dirty="0" smtClean="0">
                <a:solidFill>
                  <a:srgbClr val="C00000"/>
                </a:solidFill>
              </a:rPr>
              <a:t>에러</a:t>
            </a:r>
            <a:r>
              <a:rPr lang="en-US" altLang="ko-KR" b="1" dirty="0" smtClean="0">
                <a:solidFill>
                  <a:srgbClr val="C00000"/>
                </a:solidFill>
              </a:rPr>
              <a:t>!!!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 smtClean="0"/>
              <a:t>&lt;&lt; "</a:t>
            </a:r>
            <a:r>
              <a:rPr lang="ar-SA" altLang="ko-KR" dirty="0" smtClean="0"/>
              <a:t>프로그램을 종료합니다</a:t>
            </a:r>
            <a:r>
              <a:rPr lang="en-US" altLang="ko-KR" dirty="0" smtClean="0"/>
              <a:t>."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 </a:t>
            </a:r>
            <a:r>
              <a:rPr lang="en-US" altLang="ko-KR" dirty="0" smtClean="0"/>
              <a:t>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네임스페이스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네임스페이스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범위의 이름 영역</a:t>
            </a:r>
            <a:endParaRPr lang="en-US" altLang="ko-KR" dirty="0" smtClean="0"/>
          </a:p>
          <a:p>
            <a:r>
              <a:rPr lang="ko-KR" altLang="en-US" dirty="0" smtClean="0"/>
              <a:t>다른 범위의 멤버를 참조할 경우 해당 범위의 이름을 이용한 소속을 알려야 함</a:t>
            </a:r>
            <a:r>
              <a:rPr lang="en-US" altLang="ko-KR" dirty="0" smtClean="0"/>
              <a:t>!!!</a:t>
            </a:r>
          </a:p>
          <a:p>
            <a:r>
              <a:rPr lang="ko-KR" altLang="en-US" dirty="0" smtClean="0"/>
              <a:t>네임스페이스 정의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다른 네임스페이스 멤버 참조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::</a:t>
            </a:r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861048"/>
            <a:ext cx="676875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namespace  </a:t>
            </a:r>
            <a:r>
              <a:rPr lang="ko-KR" altLang="en-US" sz="2000" dirty="0" smtClean="0"/>
              <a:t>이름</a:t>
            </a:r>
            <a:endParaRPr lang="en-US" altLang="ko-KR" sz="2000" dirty="0" smtClean="0"/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프로그램 내용</a:t>
            </a:r>
            <a:r>
              <a:rPr lang="en-US" altLang="ko-KR" sz="2000" dirty="0" smtClean="0"/>
              <a:t>~~~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886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3-23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681" y="664986"/>
            <a:ext cx="8424936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namespace NS_1 {</a:t>
            </a:r>
            <a:endParaRPr lang="ko-KR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b="1" dirty="0" smtClean="0">
                <a:solidFill>
                  <a:srgbClr val="C00000"/>
                </a:solidFill>
              </a:rPr>
              <a:t> a=200;</a:t>
            </a:r>
            <a:endParaRPr lang="ko-KR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}</a:t>
            </a:r>
            <a:endParaRPr lang="ko-KR" altLang="ko-KR" b="1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	</a:t>
            </a:r>
            <a:endParaRPr lang="ko-KR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main()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 a=100;</a:t>
            </a:r>
            <a:endParaRPr lang="ko-KR" altLang="ko-KR" b="1" dirty="0" smtClean="0">
              <a:solidFill>
                <a:srgbClr val="FF0000"/>
              </a:solidFill>
            </a:endParaRPr>
          </a:p>
          <a:p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"main( ) </a:t>
            </a:r>
            <a:r>
              <a:rPr lang="ar-SA" altLang="ko-KR" dirty="0" smtClean="0"/>
              <a:t>범위입니다</a:t>
            </a:r>
            <a:r>
              <a:rPr lang="en-US" altLang="ko-KR" dirty="0" smtClean="0"/>
              <a:t>. 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endParaRPr lang="ko-KR" altLang="ko-KR" dirty="0" smtClean="0"/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&lt;3;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  <a:endParaRPr lang="ko-KR" altLang="ko-KR" dirty="0" smtClean="0"/>
          </a:p>
          <a:p>
            <a:r>
              <a:rPr lang="en-US" altLang="ko-KR" dirty="0" smtClean="0"/>
              <a:t>	{</a:t>
            </a:r>
            <a:endParaRPr lang="ko-KR" altLang="ko-KR" dirty="0" smtClean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ar-SA" altLang="ko-KR" dirty="0" smtClean="0"/>
              <a:t>반복문</a:t>
            </a:r>
            <a:r>
              <a:rPr lang="en-US" altLang="ko-KR" dirty="0" smtClean="0"/>
              <a:t> for</a:t>
            </a:r>
            <a:r>
              <a:rPr lang="ar-SA" altLang="ko-KR" dirty="0" smtClean="0"/>
              <a:t>의 범위입니다</a:t>
            </a:r>
            <a:r>
              <a:rPr lang="en-US" altLang="ko-KR" dirty="0" smtClean="0"/>
              <a:t>. 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 " &lt;&lt;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"namespace NS_1</a:t>
            </a:r>
            <a:r>
              <a:rPr lang="ar-SA" altLang="ko-KR" dirty="0" smtClean="0"/>
              <a:t>의</a:t>
            </a:r>
            <a:r>
              <a:rPr lang="en-US" altLang="ko-KR" dirty="0" smtClean="0"/>
              <a:t> a=" &lt;&lt;</a:t>
            </a:r>
            <a:r>
              <a:rPr lang="en-US" altLang="ko-KR" b="1" dirty="0" smtClean="0">
                <a:solidFill>
                  <a:srgbClr val="C00000"/>
                </a:solidFill>
              </a:rPr>
              <a:t> NS_1::a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"a=" &lt;&lt; </a:t>
            </a:r>
            <a:r>
              <a:rPr lang="en-US" altLang="ko-KR" b="1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}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"namespace NS_1</a:t>
            </a:r>
            <a:r>
              <a:rPr lang="ar-SA" altLang="ko-KR" dirty="0" smtClean="0"/>
              <a:t>의</a:t>
            </a:r>
            <a:r>
              <a:rPr lang="en-US" altLang="ko-KR" dirty="0" smtClean="0"/>
              <a:t>a=" &lt;&lt; </a:t>
            </a:r>
            <a:r>
              <a:rPr lang="en-US" altLang="ko-KR" b="1" dirty="0" smtClean="0">
                <a:solidFill>
                  <a:srgbClr val="C00000"/>
                </a:solidFill>
              </a:rPr>
              <a:t>NS_1::a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"a=" &lt;&lt;</a:t>
            </a:r>
            <a:r>
              <a:rPr lang="en-US" altLang="ko-KR" b="1" dirty="0" smtClean="0">
                <a:solidFill>
                  <a:srgbClr val="FF0000"/>
                </a:solidFill>
              </a:rPr>
              <a:t> a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	……………………………………….</a:t>
            </a:r>
            <a:endParaRPr lang="ko-KR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네임스페이스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정의된 네임스페이스의 멤버 사용이 빈번한 경우 네임스페이스 이름 생략하고 사용하려면 </a:t>
            </a:r>
            <a:r>
              <a:rPr lang="en-US" altLang="ko-KR" dirty="0" smtClean="0"/>
              <a:t>using </a:t>
            </a:r>
            <a:r>
              <a:rPr lang="ko-KR" altLang="en-US" dirty="0" smtClean="0"/>
              <a:t>으로 표기하기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3265820"/>
            <a:ext cx="71287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</a:rPr>
              <a:t>using</a:t>
            </a:r>
            <a:r>
              <a:rPr lang="ko-KR" altLang="en-US" sz="2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namespace  [</a:t>
            </a:r>
            <a:r>
              <a:rPr lang="ko-KR" altLang="en-US" sz="2800" b="1" dirty="0" smtClean="0">
                <a:solidFill>
                  <a:srgbClr val="C00000"/>
                </a:solidFill>
              </a:rPr>
              <a:t>네임스페이스이름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];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861048"/>
            <a:ext cx="4248472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using namespace std;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600" dirty="0" smtClean="0"/>
              <a:t>  &lt;&lt; “</a:t>
            </a:r>
            <a:r>
              <a:rPr lang="ko-KR" altLang="en-US" sz="1600" dirty="0" smtClean="0"/>
              <a:t>즐거운 수</a:t>
            </a:r>
            <a:r>
              <a:rPr lang="ko-KR" altLang="en-US" sz="1600" dirty="0" smtClean="0"/>
              <a:t>업</a:t>
            </a:r>
            <a:r>
              <a:rPr lang="en-US" altLang="ko-KR" sz="1600" dirty="0" smtClean="0"/>
              <a:t>!!! &lt;&lt;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 return 0;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72564" y="3874903"/>
            <a:ext cx="4716016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//using namespace std;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std::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600" dirty="0" smtClean="0"/>
              <a:t>  &lt;&lt; “</a:t>
            </a:r>
            <a:r>
              <a:rPr lang="ko-KR" altLang="en-US" sz="1600" dirty="0" smtClean="0"/>
              <a:t>즐거운 수</a:t>
            </a:r>
            <a:r>
              <a:rPr lang="ko-KR" altLang="en-US" sz="1600" dirty="0" smtClean="0"/>
              <a:t>업</a:t>
            </a:r>
            <a:r>
              <a:rPr lang="en-US" altLang="ko-KR" sz="1600" dirty="0" smtClean="0"/>
              <a:t>!!! &lt;&lt;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std::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 return 0;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25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참일 때 주어진 내용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문제 </a:t>
            </a:r>
            <a:r>
              <a:rPr lang="en-US" altLang="ko-KR" dirty="0" smtClean="0"/>
              <a:t>: </a:t>
            </a:r>
            <a:r>
              <a:rPr lang="ar-SA" altLang="ko-KR" dirty="0" smtClean="0"/>
              <a:t>정수형 변수의 값이</a:t>
            </a:r>
            <a:r>
              <a:rPr lang="en-US" altLang="ko-KR" dirty="0" smtClean="0"/>
              <a:t> 100</a:t>
            </a:r>
            <a:r>
              <a:rPr lang="ar-SA" altLang="ko-KR" dirty="0" smtClean="0"/>
              <a:t>보다 크면 </a:t>
            </a:r>
            <a:r>
              <a:rPr lang="en-US" altLang="ko-KR" dirty="0" smtClean="0"/>
              <a:t>"100</a:t>
            </a:r>
            <a:r>
              <a:rPr lang="ar-SA" altLang="ko-KR" dirty="0" smtClean="0"/>
              <a:t>보다 크다</a:t>
            </a:r>
            <a:r>
              <a:rPr lang="en-US" altLang="ko-KR" dirty="0" smtClean="0"/>
              <a:t>."</a:t>
            </a:r>
            <a:r>
              <a:rPr lang="ar-SA" altLang="ko-KR" dirty="0" smtClean="0"/>
              <a:t>라고 화면에 출력한다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48880"/>
            <a:ext cx="734481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(</a:t>
            </a:r>
            <a:r>
              <a:rPr lang="ar-SA" altLang="ko-KR" dirty="0" smtClean="0"/>
              <a:t>조건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ar-SA" altLang="ko-KR" dirty="0" smtClean="0"/>
              <a:t>조건이 참일 때 수행할 문장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}</a:t>
            </a:r>
            <a:endParaRPr lang="ko-KR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27866" y="5110161"/>
            <a:ext cx="763284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buFont typeface="+mj-ea"/>
              <a:buAutoNum type="circleNumDbPlain"/>
            </a:pPr>
            <a:r>
              <a:rPr lang="ar-SA" altLang="ko-KR" sz="2400" dirty="0" smtClean="0"/>
              <a:t>정수형 변수</a:t>
            </a:r>
            <a:r>
              <a:rPr lang="en-US" altLang="ko-KR" sz="2400" dirty="0" smtClean="0"/>
              <a:t> a</a:t>
            </a:r>
            <a:r>
              <a:rPr lang="ar-SA" altLang="ko-KR" sz="2400" dirty="0" smtClean="0"/>
              <a:t>를 선언하고</a:t>
            </a:r>
            <a:r>
              <a:rPr lang="en-US" altLang="ko-KR" sz="2400" dirty="0" smtClean="0"/>
              <a:t> 123</a:t>
            </a:r>
            <a:r>
              <a:rPr lang="ar-SA" altLang="ko-KR" sz="2400" dirty="0" smtClean="0"/>
              <a:t>으로 초기화한다</a:t>
            </a:r>
            <a:r>
              <a:rPr lang="en-US" altLang="ko-KR" sz="2400" dirty="0" smtClean="0"/>
              <a:t>.</a:t>
            </a:r>
            <a:endParaRPr lang="ko-KR" altLang="ko-KR" sz="2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sz="2400" dirty="0" smtClean="0"/>
              <a:t>"</a:t>
            </a:r>
            <a:r>
              <a:rPr lang="ar-SA" altLang="ko-KR" sz="2400" dirty="0" smtClean="0"/>
              <a:t>변수</a:t>
            </a:r>
            <a:r>
              <a:rPr lang="en-US" altLang="ko-KR" sz="2400" dirty="0" smtClean="0"/>
              <a:t> a</a:t>
            </a:r>
            <a:r>
              <a:rPr lang="ar-SA" altLang="ko-KR" sz="2400" dirty="0" smtClean="0"/>
              <a:t>의 값이</a:t>
            </a:r>
            <a:r>
              <a:rPr lang="en-US" altLang="ko-KR" sz="2400" dirty="0" smtClean="0"/>
              <a:t> 100</a:t>
            </a:r>
            <a:r>
              <a:rPr lang="ar-SA" altLang="ko-KR" sz="2400" dirty="0" smtClean="0"/>
              <a:t>보다 크면</a:t>
            </a:r>
            <a:r>
              <a:rPr lang="en-US" altLang="ko-KR" sz="2400" dirty="0" smtClean="0"/>
              <a:t> "100</a:t>
            </a:r>
            <a:r>
              <a:rPr lang="ar-SA" altLang="ko-KR" sz="2400" dirty="0" smtClean="0"/>
              <a:t>보다 크다</a:t>
            </a:r>
            <a:r>
              <a:rPr lang="en-US" altLang="ko-KR" sz="2400" dirty="0" smtClean="0"/>
              <a:t>."</a:t>
            </a:r>
            <a:r>
              <a:rPr lang="ar-SA" altLang="ko-KR" sz="2400" dirty="0" smtClean="0"/>
              <a:t>라고 출력한다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56895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정수 입력 </a:t>
            </a:r>
            <a:r>
              <a:rPr lang="en-US" altLang="ko-KR" dirty="0" smtClean="0"/>
              <a:t>: " 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 &gt;&gt; a;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C00000"/>
                </a:solidFill>
              </a:rPr>
              <a:t>if (a&gt;100)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		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cout</a:t>
            </a:r>
            <a:r>
              <a:rPr lang="en-US" altLang="ko-KR" b="1" dirty="0" smtClean="0">
                <a:solidFill>
                  <a:srgbClr val="C00000"/>
                </a:solidFill>
              </a:rPr>
              <a:t> &lt;&lt; a &lt;&lt; "</a:t>
            </a:r>
            <a:r>
              <a:rPr lang="ko-KR" altLang="en-US" b="1" dirty="0" smtClean="0">
                <a:solidFill>
                  <a:srgbClr val="C00000"/>
                </a:solidFill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</a:rPr>
              <a:t>100</a:t>
            </a:r>
            <a:r>
              <a:rPr lang="ko-KR" altLang="en-US" b="1" dirty="0" smtClean="0">
                <a:solidFill>
                  <a:srgbClr val="C00000"/>
                </a:solidFill>
              </a:rPr>
              <a:t>보다 크다</a:t>
            </a:r>
            <a:r>
              <a:rPr lang="en-US" altLang="ko-KR" b="1" dirty="0" smtClean="0">
                <a:solidFill>
                  <a:srgbClr val="C00000"/>
                </a:solidFill>
              </a:rPr>
              <a:t>" &lt;&lt;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endl</a:t>
            </a:r>
            <a:r>
              <a:rPr lang="en-US" altLang="ko-KR" b="1" dirty="0" smtClean="0">
                <a:solidFill>
                  <a:srgbClr val="C00000"/>
                </a:solidFill>
              </a:rPr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즐거운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프로그램을 종료합니다</a:t>
            </a:r>
            <a:r>
              <a:rPr lang="en-US" altLang="ko-KR" dirty="0" smtClean="0"/>
              <a:t>.!!!"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996952"/>
            <a:ext cx="856895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정수 입력 </a:t>
            </a:r>
            <a:r>
              <a:rPr lang="en-US" altLang="ko-KR" dirty="0" smtClean="0"/>
              <a:t>: " 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 &gt;&gt; a;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C00000"/>
                </a:solidFill>
              </a:rPr>
              <a:t>if (a&gt;100)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	{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		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cout</a:t>
            </a:r>
            <a:r>
              <a:rPr lang="en-US" altLang="ko-KR" b="1" dirty="0" smtClean="0">
                <a:solidFill>
                  <a:srgbClr val="C00000"/>
                </a:solidFill>
              </a:rPr>
              <a:t> &lt;&lt; "a</a:t>
            </a:r>
            <a:r>
              <a:rPr lang="ko-KR" altLang="en-US" b="1" dirty="0" smtClean="0">
                <a:solidFill>
                  <a:srgbClr val="C00000"/>
                </a:solidFill>
              </a:rPr>
              <a:t>의 값 </a:t>
            </a:r>
            <a:r>
              <a:rPr lang="en-US" altLang="ko-KR" b="1" dirty="0" smtClean="0">
                <a:solidFill>
                  <a:srgbClr val="C00000"/>
                </a:solidFill>
              </a:rPr>
              <a:t>: " &lt;&lt; a &lt;&lt;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endl</a:t>
            </a:r>
            <a:r>
              <a:rPr lang="en-US" altLang="ko-KR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		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cout</a:t>
            </a:r>
            <a:r>
              <a:rPr lang="en-US" altLang="ko-KR" b="1" dirty="0" smtClean="0">
                <a:solidFill>
                  <a:srgbClr val="C00000"/>
                </a:solidFill>
              </a:rPr>
              <a:t> &lt;&lt; a &lt;&lt; "</a:t>
            </a:r>
            <a:r>
              <a:rPr lang="ko-KR" altLang="en-US" b="1" dirty="0" smtClean="0">
                <a:solidFill>
                  <a:srgbClr val="C00000"/>
                </a:solidFill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</a:rPr>
              <a:t>100</a:t>
            </a:r>
            <a:r>
              <a:rPr lang="ko-KR" altLang="en-US" b="1" dirty="0" smtClean="0">
                <a:solidFill>
                  <a:srgbClr val="C00000"/>
                </a:solidFill>
              </a:rPr>
              <a:t>보다 크다</a:t>
            </a:r>
            <a:r>
              <a:rPr lang="en-US" altLang="ko-KR" b="1" dirty="0" smtClean="0">
                <a:solidFill>
                  <a:srgbClr val="C00000"/>
                </a:solidFill>
              </a:rPr>
              <a:t>" &lt;&lt;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endl</a:t>
            </a:r>
            <a:r>
              <a:rPr lang="en-US" altLang="ko-KR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	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즐거운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프로그램을 종료합니다</a:t>
            </a:r>
            <a:r>
              <a:rPr lang="en-US" altLang="ko-KR" dirty="0" smtClean="0"/>
              <a:t>.!!!"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if~else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조건이 참일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거짓일 때 각 내용 실행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79928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(</a:t>
            </a:r>
            <a:r>
              <a:rPr lang="ko-KR" altLang="ko-KR" dirty="0" smtClean="0"/>
              <a:t>조건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    </a:t>
            </a:r>
            <a:r>
              <a:rPr lang="ko-KR" altLang="ko-KR" dirty="0" smtClean="0"/>
              <a:t>조건이 참일 때 수행할 문장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}</a:t>
            </a:r>
            <a:endParaRPr lang="ko-KR" altLang="ko-KR" dirty="0" smtClean="0"/>
          </a:p>
          <a:p>
            <a:r>
              <a:rPr lang="en-US" altLang="ko-KR" dirty="0" smtClean="0"/>
              <a:t>else 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    </a:t>
            </a:r>
            <a:r>
              <a:rPr lang="ko-KR" altLang="ko-KR" dirty="0" smtClean="0"/>
              <a:t>조건이 거짓일 때 수행할 문장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86916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dirty="0" smtClean="0"/>
              <a:t>문제</a:t>
            </a:r>
            <a:r>
              <a:rPr lang="en-US" altLang="ko-KR" sz="2400" dirty="0" smtClean="0"/>
              <a:t>) </a:t>
            </a:r>
            <a:r>
              <a:rPr lang="ko-KR" altLang="ko-KR" sz="2400" dirty="0" smtClean="0"/>
              <a:t>정수를 입력해서 입력한 정수가</a:t>
            </a:r>
            <a:r>
              <a:rPr lang="en-US" altLang="ko-KR" sz="2400" dirty="0" smtClean="0"/>
              <a:t> 100</a:t>
            </a:r>
            <a:r>
              <a:rPr lang="ko-KR" altLang="ko-KR" sz="2400" dirty="0" smtClean="0"/>
              <a:t>보다 크면 </a:t>
            </a:r>
            <a:r>
              <a:rPr lang="en-US" altLang="ko-KR" sz="2400" dirty="0" smtClean="0"/>
              <a:t>“</a:t>
            </a:r>
            <a:r>
              <a:rPr lang="en-US" altLang="ko-KR" sz="2400" b="1" u="sng" dirty="0" smtClean="0"/>
              <a:t>100</a:t>
            </a:r>
            <a:r>
              <a:rPr lang="ko-KR" altLang="ko-KR" sz="2400" b="1" u="sng" dirty="0" smtClean="0"/>
              <a:t>보다 크다</a:t>
            </a:r>
            <a:r>
              <a:rPr lang="en-US" altLang="ko-KR" sz="2400" dirty="0" smtClean="0"/>
              <a:t>”</a:t>
            </a:r>
            <a:r>
              <a:rPr lang="ko-KR" altLang="ko-KR" sz="2400" dirty="0" smtClean="0"/>
              <a:t>를 출력하고 그렇지 않으면 </a:t>
            </a:r>
            <a:r>
              <a:rPr lang="en-US" altLang="ko-KR" sz="2400" dirty="0" smtClean="0"/>
              <a:t>“</a:t>
            </a:r>
            <a:r>
              <a:rPr lang="en-US" altLang="ko-KR" sz="2400" b="1" u="sng" dirty="0" smtClean="0"/>
              <a:t>100</a:t>
            </a:r>
            <a:r>
              <a:rPr lang="ko-KR" altLang="ko-KR" sz="2400" b="1" u="sng" dirty="0" smtClean="0"/>
              <a:t>보다 작다</a:t>
            </a:r>
            <a:r>
              <a:rPr lang="en-US" altLang="ko-KR" sz="2400" dirty="0" smtClean="0"/>
              <a:t>”</a:t>
            </a:r>
            <a:r>
              <a:rPr lang="ko-KR" altLang="ko-KR" sz="2400" dirty="0" smtClean="0"/>
              <a:t>를 출력하자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604277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조건이 참일 때 실행할 내용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5877272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</a:rPr>
              <a:t>조건이 거짓일 때 실행할 내용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/>
          <p:cNvCxnSpPr>
            <a:stCxn id="9" idx="0"/>
          </p:cNvCxnSpPr>
          <p:nvPr/>
        </p:nvCxnSpPr>
        <p:spPr>
          <a:xfrm rot="16200000" flipV="1">
            <a:off x="7200292" y="5697252"/>
            <a:ext cx="216024" cy="14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1763688" y="5661248"/>
            <a:ext cx="648072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5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3-4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195394"/>
            <a:ext cx="835292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"</a:t>
            </a:r>
            <a:r>
              <a:rPr lang="ko-KR" altLang="en-US" sz="2000" dirty="0" smtClean="0"/>
              <a:t>정수 입력 </a:t>
            </a:r>
            <a:r>
              <a:rPr lang="en-US" altLang="ko-KR" sz="2000" dirty="0" smtClean="0"/>
              <a:t>: " 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cin</a:t>
            </a:r>
            <a:r>
              <a:rPr lang="en-US" altLang="ko-KR" sz="2000" dirty="0" smtClean="0"/>
              <a:t>  &gt;&gt; a;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if (a&gt;100)</a:t>
            </a:r>
          </a:p>
          <a:p>
            <a:r>
              <a:rPr lang="en-US" altLang="ko-KR" sz="2000" b="1" dirty="0" smtClean="0">
                <a:solidFill>
                  <a:srgbClr val="C00000"/>
                </a:solidFill>
              </a:rPr>
              <a:t>		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&lt;&lt;"100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보다 크다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" &lt;&lt;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endl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sz="2000" b="1" dirty="0" smtClean="0">
                <a:solidFill>
                  <a:srgbClr val="C00000"/>
                </a:solidFill>
              </a:rPr>
              <a:t>	else</a:t>
            </a:r>
          </a:p>
          <a:p>
            <a:r>
              <a:rPr lang="en-US" altLang="ko-KR" sz="2000" b="1" dirty="0" smtClean="0">
                <a:solidFill>
                  <a:srgbClr val="C00000"/>
                </a:solidFill>
              </a:rPr>
              <a:t>		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&lt;&lt; "100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보다 작다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" &lt;&lt;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endl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;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219730"/>
            <a:ext cx="237626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 200</a:t>
            </a:r>
          </a:p>
          <a:p>
            <a:r>
              <a:rPr lang="en-US" altLang="ko-KR" dirty="0" smtClean="0"/>
              <a:t>100</a:t>
            </a:r>
            <a:r>
              <a:rPr lang="ko-KR" altLang="en-US" dirty="0" smtClean="0"/>
              <a:t>보다 크다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8025" y="5241974"/>
            <a:ext cx="237626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 90</a:t>
            </a:r>
          </a:p>
          <a:p>
            <a:r>
              <a:rPr lang="en-US" altLang="ko-KR" dirty="0" smtClean="0"/>
              <a:t>100</a:t>
            </a:r>
            <a:r>
              <a:rPr lang="ko-KR" altLang="en-US" dirty="0" smtClean="0"/>
              <a:t>보다 작다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1717" y="5241974"/>
            <a:ext cx="237626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 100</a:t>
            </a:r>
          </a:p>
          <a:p>
            <a:r>
              <a:rPr lang="en-US" altLang="ko-KR" dirty="0" smtClean="0"/>
              <a:t>100</a:t>
            </a:r>
            <a:r>
              <a:rPr lang="ko-KR" altLang="en-US" dirty="0" smtClean="0"/>
              <a:t>보다 작다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6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~else if ~ … 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조건이 여러 단계로 이어질 때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28092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(</a:t>
            </a:r>
            <a:r>
              <a:rPr lang="ko-KR" altLang="ko-KR" dirty="0" smtClean="0"/>
              <a:t>조건</a:t>
            </a:r>
            <a:r>
              <a:rPr lang="en-US" altLang="ko-KR" dirty="0" smtClean="0"/>
              <a:t>1)</a:t>
            </a:r>
            <a:endParaRPr lang="ko-KR" altLang="ko-KR" dirty="0" smtClean="0"/>
          </a:p>
          <a:p>
            <a:r>
              <a:rPr lang="ko-KR" altLang="ko-KR" dirty="0" smtClean="0"/>
              <a:t>조건</a:t>
            </a:r>
            <a:r>
              <a:rPr lang="en-US" altLang="ko-KR" dirty="0" smtClean="0"/>
              <a:t>1</a:t>
            </a:r>
            <a:r>
              <a:rPr lang="ko-KR" altLang="ko-KR" dirty="0" smtClean="0"/>
              <a:t>이 참일 때 실행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else if (</a:t>
            </a:r>
            <a:r>
              <a:rPr lang="ko-KR" altLang="ko-KR" dirty="0" smtClean="0"/>
              <a:t>조건</a:t>
            </a:r>
            <a:r>
              <a:rPr lang="en-US" altLang="ko-KR" dirty="0" smtClean="0"/>
              <a:t>2)</a:t>
            </a:r>
            <a:endParaRPr lang="ko-KR" altLang="ko-KR" dirty="0" smtClean="0"/>
          </a:p>
          <a:p>
            <a:r>
              <a:rPr lang="ko-KR" altLang="ko-KR" dirty="0" smtClean="0"/>
              <a:t>조건</a:t>
            </a:r>
            <a:r>
              <a:rPr lang="en-US" altLang="ko-KR" dirty="0" smtClean="0"/>
              <a:t>2</a:t>
            </a:r>
            <a:r>
              <a:rPr lang="ko-KR" altLang="ko-KR" dirty="0" smtClean="0"/>
              <a:t>가 참일 때 실행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else if (</a:t>
            </a:r>
            <a:r>
              <a:rPr lang="ko-KR" altLang="ko-KR" dirty="0" smtClean="0"/>
              <a:t>조건</a:t>
            </a:r>
            <a:r>
              <a:rPr lang="en-US" altLang="ko-KR" dirty="0" smtClean="0"/>
              <a:t>3)</a:t>
            </a:r>
            <a:endParaRPr lang="ko-KR" altLang="ko-KR" dirty="0" smtClean="0"/>
          </a:p>
          <a:p>
            <a:r>
              <a:rPr lang="ko-KR" altLang="ko-KR" dirty="0" smtClean="0"/>
              <a:t>조건</a:t>
            </a:r>
            <a:r>
              <a:rPr lang="en-US" altLang="ko-KR" dirty="0" smtClean="0"/>
              <a:t>3</a:t>
            </a:r>
            <a:r>
              <a:rPr lang="ko-KR" altLang="ko-KR" dirty="0" smtClean="0"/>
              <a:t>이 참일 때 실행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…………………………</a:t>
            </a:r>
            <a:endParaRPr lang="ko-KR" altLang="ko-KR" dirty="0" smtClean="0"/>
          </a:p>
          <a:p>
            <a:r>
              <a:rPr lang="en-US" altLang="ko-KR" dirty="0" smtClean="0"/>
              <a:t>else</a:t>
            </a:r>
            <a:endParaRPr lang="ko-KR" altLang="ko-KR" dirty="0" smtClean="0"/>
          </a:p>
          <a:p>
            <a:r>
              <a:rPr lang="en-US" altLang="ko-KR" dirty="0" smtClean="0"/>
              <a:t>  </a:t>
            </a:r>
            <a:r>
              <a:rPr lang="ko-KR" altLang="ko-KR" dirty="0" smtClean="0"/>
              <a:t>위의 조건이 모두 거짓일 때 실행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7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382" y="188640"/>
            <a:ext cx="896448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문제</a:t>
            </a:r>
            <a:r>
              <a:rPr lang="en-US" altLang="ko-KR" dirty="0" smtClean="0"/>
              <a:t>) </a:t>
            </a:r>
            <a:r>
              <a:rPr lang="ko-KR" altLang="ko-KR" dirty="0" smtClean="0"/>
              <a:t>점수를 입력해서 점수가</a:t>
            </a:r>
            <a:r>
              <a:rPr lang="en-US" altLang="ko-KR" dirty="0" smtClean="0"/>
              <a:t> 100</a:t>
            </a:r>
            <a:r>
              <a:rPr lang="ko-KR" altLang="ko-KR" dirty="0" smtClean="0"/>
              <a:t>점과</a:t>
            </a:r>
            <a:r>
              <a:rPr lang="en-US" altLang="ko-KR" dirty="0" smtClean="0"/>
              <a:t> 90</a:t>
            </a:r>
            <a:r>
              <a:rPr lang="ko-KR" altLang="ko-KR" dirty="0" smtClean="0"/>
              <a:t>점 사이이면 </a:t>
            </a:r>
            <a:r>
              <a:rPr lang="en-US" altLang="ko-KR" dirty="0" smtClean="0"/>
              <a:t>“</a:t>
            </a:r>
            <a:r>
              <a:rPr lang="ko-KR" altLang="ko-KR" dirty="0" smtClean="0"/>
              <a:t>당신의 성적은</a:t>
            </a:r>
            <a:r>
              <a:rPr lang="en-US" altLang="ko-KR" dirty="0" smtClean="0"/>
              <a:t> A</a:t>
            </a:r>
            <a:r>
              <a:rPr lang="ko-KR" altLang="ko-KR" dirty="0" smtClean="0"/>
              <a:t>입니다</a:t>
            </a:r>
            <a:r>
              <a:rPr lang="en-US" altLang="ko-KR" dirty="0" smtClean="0"/>
              <a:t>.”</a:t>
            </a:r>
            <a:r>
              <a:rPr lang="ko-KR" altLang="ko-KR" dirty="0" smtClean="0"/>
              <a:t>를 출력하고</a:t>
            </a:r>
            <a:r>
              <a:rPr lang="en-US" altLang="ko-KR" dirty="0" smtClean="0"/>
              <a:t>, 89</a:t>
            </a:r>
            <a:r>
              <a:rPr lang="ko-KR" altLang="ko-KR" dirty="0" smtClean="0"/>
              <a:t>점과</a:t>
            </a:r>
            <a:r>
              <a:rPr lang="en-US" altLang="ko-KR" dirty="0" smtClean="0"/>
              <a:t> 80</a:t>
            </a:r>
            <a:r>
              <a:rPr lang="ko-KR" altLang="ko-KR" dirty="0" smtClean="0"/>
              <a:t>점 사이이면 </a:t>
            </a:r>
            <a:r>
              <a:rPr lang="en-US" altLang="ko-KR" dirty="0" smtClean="0"/>
              <a:t>“</a:t>
            </a:r>
            <a:r>
              <a:rPr lang="ko-KR" altLang="ko-KR" dirty="0" smtClean="0"/>
              <a:t>당신의 성적은</a:t>
            </a:r>
            <a:r>
              <a:rPr lang="en-US" altLang="ko-KR" dirty="0" smtClean="0"/>
              <a:t> B</a:t>
            </a:r>
            <a:r>
              <a:rPr lang="ko-KR" altLang="ko-KR" dirty="0" smtClean="0"/>
              <a:t>입니다</a:t>
            </a:r>
            <a:r>
              <a:rPr lang="en-US" altLang="ko-KR" dirty="0" smtClean="0"/>
              <a:t>.”</a:t>
            </a:r>
            <a:r>
              <a:rPr lang="ko-KR" altLang="ko-KR" dirty="0" smtClean="0"/>
              <a:t>를 출력하고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점수가</a:t>
            </a:r>
            <a:r>
              <a:rPr lang="en-US" altLang="ko-KR" dirty="0" smtClean="0"/>
              <a:t> 79</a:t>
            </a:r>
            <a:r>
              <a:rPr lang="ko-KR" altLang="ko-KR" dirty="0" smtClean="0"/>
              <a:t>점에서</a:t>
            </a:r>
            <a:r>
              <a:rPr lang="en-US" altLang="ko-KR" dirty="0" smtClean="0"/>
              <a:t> 70</a:t>
            </a:r>
            <a:r>
              <a:rPr lang="ko-KR" altLang="ko-KR" dirty="0" smtClean="0"/>
              <a:t>점 사이이면 </a:t>
            </a:r>
            <a:r>
              <a:rPr lang="en-US" altLang="ko-KR" dirty="0" smtClean="0"/>
              <a:t>“</a:t>
            </a:r>
            <a:r>
              <a:rPr lang="ko-KR" altLang="ko-KR" dirty="0" smtClean="0"/>
              <a:t>당신의 성적은</a:t>
            </a:r>
            <a:r>
              <a:rPr lang="en-US" altLang="ko-KR" dirty="0" smtClean="0"/>
              <a:t> C</a:t>
            </a:r>
            <a:r>
              <a:rPr lang="ko-KR" altLang="ko-KR" dirty="0" smtClean="0"/>
              <a:t>입니다</a:t>
            </a:r>
            <a:r>
              <a:rPr lang="en-US" altLang="ko-KR" dirty="0" smtClean="0"/>
              <a:t>.”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, </a:t>
            </a:r>
            <a:r>
              <a:rPr lang="ko-KR" altLang="ko-KR" dirty="0" smtClean="0"/>
              <a:t>점수가</a:t>
            </a:r>
            <a:r>
              <a:rPr lang="en-US" altLang="ko-KR" dirty="0" smtClean="0"/>
              <a:t> 69</a:t>
            </a:r>
            <a:r>
              <a:rPr lang="ko-KR" altLang="ko-KR" dirty="0" smtClean="0"/>
              <a:t>점에서</a:t>
            </a:r>
            <a:r>
              <a:rPr lang="en-US" altLang="ko-KR" dirty="0" smtClean="0"/>
              <a:t> 60</a:t>
            </a:r>
            <a:r>
              <a:rPr lang="ko-KR" altLang="ko-KR" dirty="0" smtClean="0"/>
              <a:t>점 사이이면 </a:t>
            </a:r>
            <a:r>
              <a:rPr lang="en-US" altLang="ko-KR" dirty="0" smtClean="0"/>
              <a:t>“</a:t>
            </a:r>
            <a:r>
              <a:rPr lang="ko-KR" altLang="ko-KR" dirty="0" smtClean="0"/>
              <a:t>당신의 성적은</a:t>
            </a:r>
            <a:r>
              <a:rPr lang="en-US" altLang="ko-KR" dirty="0" smtClean="0"/>
              <a:t> D</a:t>
            </a:r>
            <a:r>
              <a:rPr lang="ko-KR" altLang="ko-KR" dirty="0" smtClean="0"/>
              <a:t>입니다</a:t>
            </a:r>
            <a:r>
              <a:rPr lang="en-US" altLang="ko-KR" dirty="0" smtClean="0"/>
              <a:t>.”</a:t>
            </a:r>
            <a:r>
              <a:rPr lang="ko-KR" altLang="ko-KR" dirty="0" smtClean="0"/>
              <a:t>를 출력하고</a:t>
            </a:r>
            <a:r>
              <a:rPr lang="en-US" altLang="ko-KR" dirty="0" smtClean="0"/>
              <a:t>, 59</a:t>
            </a:r>
            <a:r>
              <a:rPr lang="ko-KR" altLang="ko-KR" dirty="0" smtClean="0"/>
              <a:t>점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이하인 경우에는 </a:t>
            </a:r>
            <a:r>
              <a:rPr lang="en-US" altLang="ko-KR" dirty="0" smtClean="0"/>
              <a:t>“</a:t>
            </a:r>
            <a:r>
              <a:rPr lang="ko-KR" altLang="ko-KR" dirty="0" smtClean="0"/>
              <a:t>당신의 점수는</a:t>
            </a:r>
            <a:r>
              <a:rPr lang="en-US" altLang="ko-KR" dirty="0" smtClean="0"/>
              <a:t> F</a:t>
            </a:r>
            <a:r>
              <a:rPr lang="ko-KR" altLang="ko-KR" dirty="0" smtClean="0"/>
              <a:t>입니다</a:t>
            </a:r>
            <a:r>
              <a:rPr lang="en-US" altLang="ko-KR" dirty="0" smtClean="0"/>
              <a:t>.”</a:t>
            </a:r>
            <a:r>
              <a:rPr lang="ko-KR" altLang="ko-KR" dirty="0" smtClean="0"/>
              <a:t>를 출력하자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695" y="1758961"/>
            <a:ext cx="889248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jumsu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점수 입력 </a:t>
            </a:r>
            <a:r>
              <a:rPr lang="en-US" altLang="ko-KR" dirty="0" smtClean="0"/>
              <a:t>: " 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 &gt;&gt; </a:t>
            </a:r>
            <a:r>
              <a:rPr lang="en-US" altLang="ko-KR" dirty="0" err="1" smtClean="0"/>
              <a:t>jumsu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if (</a:t>
            </a:r>
            <a:r>
              <a:rPr lang="en-US" altLang="ko-KR" dirty="0" err="1" smtClean="0"/>
              <a:t>jumsu</a:t>
            </a:r>
            <a:r>
              <a:rPr lang="en-US" altLang="ko-KR" dirty="0" smtClean="0"/>
              <a:t>&lt;=100 &amp;&amp; </a:t>
            </a:r>
            <a:r>
              <a:rPr lang="en-US" altLang="ko-KR" dirty="0" err="1" smtClean="0"/>
              <a:t>jumsu</a:t>
            </a:r>
            <a:r>
              <a:rPr lang="en-US" altLang="ko-KR" dirty="0" smtClean="0"/>
              <a:t>&gt;=90)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당신의 성적은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else if (</a:t>
            </a:r>
            <a:r>
              <a:rPr lang="en-US" altLang="ko-KR" dirty="0" err="1" smtClean="0"/>
              <a:t>jumsu</a:t>
            </a:r>
            <a:r>
              <a:rPr lang="en-US" altLang="ko-KR" dirty="0" smtClean="0"/>
              <a:t>&lt;=89 &amp;&amp; </a:t>
            </a:r>
            <a:r>
              <a:rPr lang="en-US" altLang="ko-KR" dirty="0" err="1" smtClean="0"/>
              <a:t>jumsu</a:t>
            </a:r>
            <a:r>
              <a:rPr lang="en-US" altLang="ko-KR" dirty="0" smtClean="0"/>
              <a:t>&gt;=80)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당신의 성적은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else if (</a:t>
            </a:r>
            <a:r>
              <a:rPr lang="en-US" altLang="ko-KR" dirty="0" err="1" smtClean="0"/>
              <a:t>jumsu</a:t>
            </a:r>
            <a:r>
              <a:rPr lang="en-US" altLang="ko-KR" dirty="0" smtClean="0"/>
              <a:t>&lt;=79 &amp;&amp; </a:t>
            </a:r>
            <a:r>
              <a:rPr lang="en-US" altLang="ko-KR" dirty="0" err="1" smtClean="0"/>
              <a:t>jumsu</a:t>
            </a:r>
            <a:r>
              <a:rPr lang="en-US" altLang="ko-KR" dirty="0" smtClean="0"/>
              <a:t>&gt;=70)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당신의 성적은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else if (</a:t>
            </a:r>
            <a:r>
              <a:rPr lang="en-US" altLang="ko-KR" dirty="0" err="1" smtClean="0"/>
              <a:t>jumsu</a:t>
            </a:r>
            <a:r>
              <a:rPr lang="en-US" altLang="ko-KR" dirty="0" smtClean="0"/>
              <a:t>&lt;=69 &amp;&amp; </a:t>
            </a:r>
            <a:r>
              <a:rPr lang="en-US" altLang="ko-KR" dirty="0" err="1" smtClean="0"/>
              <a:t>jumsu</a:t>
            </a:r>
            <a:r>
              <a:rPr lang="en-US" altLang="ko-KR" dirty="0" smtClean="0"/>
              <a:t>&gt;=60)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당신의 성적은 </a:t>
            </a:r>
            <a:r>
              <a:rPr lang="en-US" altLang="ko-KR" dirty="0" smtClean="0"/>
              <a:t>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else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당신의 성적은 </a:t>
            </a:r>
            <a:r>
              <a:rPr lang="en-US" altLang="ko-KR" dirty="0" smtClean="0"/>
              <a:t>F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8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switch~case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결과가 여러 상수로 판단될 때 각 상수 사례에 대한 내용 실행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708920"/>
            <a:ext cx="820891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switch (</a:t>
            </a:r>
            <a:r>
              <a:rPr lang="ko-KR" altLang="ko-KR" dirty="0" err="1" smtClean="0"/>
              <a:t>조건문</a:t>
            </a:r>
            <a:r>
              <a:rPr lang="en-US" altLang="ko-KR" dirty="0" smtClean="0"/>
              <a:t>) {</a:t>
            </a:r>
            <a:endParaRPr lang="ko-KR" altLang="ko-KR" dirty="0" smtClean="0"/>
          </a:p>
          <a:p>
            <a:r>
              <a:rPr lang="en-US" altLang="ko-KR" dirty="0" smtClean="0"/>
              <a:t>case </a:t>
            </a:r>
            <a:r>
              <a:rPr lang="ko-KR" altLang="ko-KR" dirty="0" smtClean="0"/>
              <a:t>조건결과</a:t>
            </a:r>
            <a:r>
              <a:rPr lang="en-US" altLang="ko-KR" dirty="0" smtClean="0"/>
              <a:t>1 :</a:t>
            </a:r>
            <a:endParaRPr lang="ko-KR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ko-KR" dirty="0" smtClean="0"/>
              <a:t>조건결과가</a:t>
            </a:r>
            <a:r>
              <a:rPr lang="en-US" altLang="ko-KR" dirty="0" smtClean="0"/>
              <a:t> 1</a:t>
            </a:r>
            <a:r>
              <a:rPr lang="ko-KR" altLang="ko-KR" dirty="0" smtClean="0"/>
              <a:t>일 때 수행할 내용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case </a:t>
            </a:r>
            <a:r>
              <a:rPr lang="ko-KR" altLang="ko-KR" dirty="0" smtClean="0"/>
              <a:t>조건결과</a:t>
            </a:r>
            <a:r>
              <a:rPr lang="en-US" altLang="ko-KR" dirty="0" smtClean="0"/>
              <a:t>2 :</a:t>
            </a:r>
            <a:endParaRPr lang="ko-KR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ko-KR" dirty="0" smtClean="0"/>
              <a:t>조건결과가</a:t>
            </a:r>
            <a:r>
              <a:rPr lang="en-US" altLang="ko-KR" dirty="0" smtClean="0"/>
              <a:t> 2</a:t>
            </a:r>
            <a:r>
              <a:rPr lang="ko-KR" altLang="ko-KR" dirty="0" smtClean="0"/>
              <a:t>일 때 수행할 내용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……………………..</a:t>
            </a:r>
            <a:endParaRPr lang="ko-KR" altLang="ko-KR" dirty="0" smtClean="0"/>
          </a:p>
          <a:p>
            <a:r>
              <a:rPr lang="en-US" altLang="ko-KR" dirty="0" smtClean="0"/>
              <a:t>default :</a:t>
            </a:r>
            <a:endParaRPr lang="ko-KR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ko-KR" dirty="0" smtClean="0"/>
              <a:t>모든 조건이 맞지 않을 경우 수행할 내용</a:t>
            </a:r>
            <a:r>
              <a:rPr lang="en-US" altLang="ko-KR" dirty="0" smtClean="0"/>
              <a:t>;</a:t>
            </a:r>
            <a:endParaRPr lang="ko-KR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9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948</Words>
  <Application>Microsoft Office PowerPoint</Application>
  <PresentationFormat>화면 슬라이드 쇼(4:3)</PresentationFormat>
  <Paragraphs>390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3. 조건문, 반복문, 네임스페이스</vt:lpstr>
      <vt:lpstr>차 례</vt:lpstr>
      <vt:lpstr>조건문 if</vt:lpstr>
      <vt:lpstr>슬라이드 4</vt:lpstr>
      <vt:lpstr>if~else</vt:lpstr>
      <vt:lpstr>if~else 실습</vt:lpstr>
      <vt:lpstr>if ~else if ~ … else</vt:lpstr>
      <vt:lpstr>슬라이드 8</vt:lpstr>
      <vt:lpstr>상수 조건문 switch~case</vt:lpstr>
      <vt:lpstr>슬라이드 10</vt:lpstr>
      <vt:lpstr>break</vt:lpstr>
      <vt:lpstr>슬라이드 12</vt:lpstr>
      <vt:lpstr>반복문 - for</vt:lpstr>
      <vt:lpstr>소스 3-12</vt:lpstr>
      <vt:lpstr>반복문 - while</vt:lpstr>
      <vt:lpstr>반복문 - do~while</vt:lpstr>
      <vt:lpstr>continue</vt:lpstr>
      <vt:lpstr>반복문의 중복</vt:lpstr>
      <vt:lpstr>소스 3-19</vt:lpstr>
      <vt:lpstr>프로그램 순서</vt:lpstr>
      <vt:lpstr>코드 범위와 네임스페이스</vt:lpstr>
      <vt:lpstr>슬라이드 22</vt:lpstr>
      <vt:lpstr>네임스페이스 1</vt:lpstr>
      <vt:lpstr>슬라이드 24</vt:lpstr>
      <vt:lpstr>네임스페이스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Yeog</dc:creator>
  <cp:lastModifiedBy>Yeog</cp:lastModifiedBy>
  <cp:revision>188</cp:revision>
  <dcterms:created xsi:type="dcterms:W3CDTF">2011-05-27T15:11:45Z</dcterms:created>
  <dcterms:modified xsi:type="dcterms:W3CDTF">2011-06-22T06:45:21Z</dcterms:modified>
</cp:coreProperties>
</file>