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008000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D2E6-3856-44E8-AF94-62CB04420FC6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603B-CC79-4517-87A7-5BC619F0545B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90F4-27B3-4954-BF5D-2BAFE6E02DE9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9C3D-0BDB-4E21-9D7A-FA45DF1C0FD8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9621-631B-4982-8ED5-48D0970F54C6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D775-69AB-44F6-966A-90D3BC6A7AA7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C222-C661-4998-8BA4-7979AE17DB13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60F-526B-4D08-81F3-CFA118FFDB41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EF1A-315B-4EFF-9588-C9359B18C7F1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6E58-E2D8-4C4C-B8DF-C7BE14625E38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1850-EECE-40B0-A14F-946B3E74DFA6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/25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EEB-1F8B-4165-B527-7CD5255F8562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B02CF-AE5E-486B-8951-82694B6AFE63}" type="datetime1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4.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고급변수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사용 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포인터와 관련하여 메모리 바라보기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기억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등의 데이터를 저장</a:t>
            </a:r>
            <a:endParaRPr lang="en-US" altLang="ko-KR" dirty="0" smtClean="0"/>
          </a:p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C00000"/>
                </a:solidFill>
              </a:rPr>
              <a:t>연속적인 기억 공간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30</a:t>
            </a:r>
            <a:r>
              <a:rPr lang="ko-KR" altLang="en-US" dirty="0" smtClean="0"/>
              <a:t>명의 총점을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 과목의 성적을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선언할 때 연속적으로 필요한 기억 공간의 개수를 표시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996952"/>
            <a:ext cx="3744416" cy="2451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선언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배열 첨자는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score[3]; 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score[</a:t>
            </a:r>
            <a:r>
              <a:rPr lang="en-US" altLang="ko-KR" b="1" dirty="0" smtClean="0">
                <a:solidFill>
                  <a:srgbClr val="C00000"/>
                </a:solidFill>
              </a:rPr>
              <a:t>0</a:t>
            </a:r>
            <a:r>
              <a:rPr lang="en-US" altLang="ko-KR" dirty="0" smtClean="0"/>
              <a:t>], score[</a:t>
            </a:r>
            <a:r>
              <a:rPr lang="en-US" altLang="ko-KR" b="1" dirty="0" smtClean="0">
                <a:solidFill>
                  <a:srgbClr val="C00000"/>
                </a:solidFill>
              </a:rPr>
              <a:t>1</a:t>
            </a:r>
            <a:r>
              <a:rPr lang="en-US" altLang="ko-KR" dirty="0" smtClean="0"/>
              <a:t>], score[</a:t>
            </a:r>
            <a:r>
              <a:rPr lang="en-US" altLang="ko-KR" b="1" dirty="0" smtClean="0">
                <a:solidFill>
                  <a:srgbClr val="C00000"/>
                </a:solidFill>
              </a:rPr>
              <a:t>2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char name[30];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name[</a:t>
            </a:r>
            <a:r>
              <a:rPr lang="en-US" altLang="ko-KR" b="1" dirty="0" smtClean="0">
                <a:solidFill>
                  <a:srgbClr val="C00000"/>
                </a:solidFill>
              </a:rPr>
              <a:t>0</a:t>
            </a:r>
            <a:r>
              <a:rPr lang="en-US" altLang="ko-KR" dirty="0" smtClean="0"/>
              <a:t>], name[</a:t>
            </a:r>
            <a:r>
              <a:rPr lang="en-US" altLang="ko-KR" b="1" dirty="0" smtClean="0">
                <a:solidFill>
                  <a:srgbClr val="C00000"/>
                </a:solidFill>
              </a:rPr>
              <a:t>1</a:t>
            </a:r>
            <a:r>
              <a:rPr lang="en-US" altLang="ko-KR" dirty="0" smtClean="0"/>
              <a:t>], …. , name[</a:t>
            </a:r>
            <a:r>
              <a:rPr lang="en-US" altLang="ko-KR" b="1" dirty="0" smtClean="0">
                <a:solidFill>
                  <a:srgbClr val="C00000"/>
                </a:solidFill>
              </a:rPr>
              <a:t>28</a:t>
            </a:r>
            <a:r>
              <a:rPr lang="en-US" altLang="ko-KR" dirty="0" smtClean="0"/>
              <a:t>], name[</a:t>
            </a:r>
            <a:r>
              <a:rPr lang="en-US" altLang="ko-KR" b="1" dirty="0" smtClean="0">
                <a:solidFill>
                  <a:srgbClr val="C00000"/>
                </a:solidFill>
              </a:rPr>
              <a:t>29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21452"/>
            <a:ext cx="640871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자료형</a:t>
            </a:r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배열이름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크기</a:t>
            </a:r>
            <a:r>
              <a:rPr lang="en-US" altLang="ko-KR" sz="2400" b="1" dirty="0" smtClean="0"/>
              <a:t>];</a:t>
            </a:r>
            <a:endParaRPr lang="ko-KR" altLang="en-US" sz="24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배열이름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276872"/>
            <a:ext cx="51845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 score[3];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&amp;score[0] == score</a:t>
            </a:r>
          </a:p>
          <a:p>
            <a:r>
              <a:rPr lang="en-US" altLang="ko-KR" sz="2000" dirty="0" smtClean="0"/>
              <a:t>&amp;score[1] == score+1</a:t>
            </a:r>
          </a:p>
          <a:p>
            <a:r>
              <a:rPr lang="en-US" altLang="ko-KR" sz="2000" dirty="0" smtClean="0"/>
              <a:t>&amp;score[2] == score+2</a:t>
            </a:r>
            <a:endParaRPr lang="ko-KR" altLang="en-US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char name[5];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&amp;name[0] == name</a:t>
            </a:r>
          </a:p>
          <a:p>
            <a:r>
              <a:rPr lang="en-US" altLang="ko-KR" sz="2000" dirty="0" smtClean="0"/>
              <a:t>&amp;name[1] == name+1</a:t>
            </a:r>
          </a:p>
          <a:p>
            <a:r>
              <a:rPr lang="en-US" altLang="ko-KR" sz="2000" dirty="0" smtClean="0"/>
              <a:t>&amp;name[2] == name+2</a:t>
            </a:r>
          </a:p>
          <a:p>
            <a:r>
              <a:rPr lang="en-US" altLang="ko-KR" sz="2000" dirty="0" smtClean="0"/>
              <a:t>&amp;name[3] == name+3</a:t>
            </a:r>
          </a:p>
          <a:p>
            <a:r>
              <a:rPr lang="en-US" altLang="ko-KR" sz="2000" dirty="0" smtClean="0"/>
              <a:t>&amp;name[4] == name+4</a:t>
            </a:r>
            <a:endParaRPr lang="ko-KR" altLang="en-US" sz="2000" dirty="0" smtClean="0"/>
          </a:p>
        </p:txBody>
      </p:sp>
      <p:sp>
        <p:nvSpPr>
          <p:cNvPr id="13" name="오른쪽 중괄호 12"/>
          <p:cNvSpPr/>
          <p:nvPr/>
        </p:nvSpPr>
        <p:spPr>
          <a:xfrm>
            <a:off x="3635896" y="2348880"/>
            <a:ext cx="360040" cy="158417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28830" y="283634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경우 각 기억장소가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 단위로 증가함</a:t>
            </a:r>
            <a:endParaRPr lang="ko-KR" altLang="en-US" dirty="0"/>
          </a:p>
        </p:txBody>
      </p:sp>
      <p:sp>
        <p:nvSpPr>
          <p:cNvPr id="15" name="오른쪽 중괄호 14"/>
          <p:cNvSpPr/>
          <p:nvPr/>
        </p:nvSpPr>
        <p:spPr>
          <a:xfrm>
            <a:off x="3610919" y="4381692"/>
            <a:ext cx="360040" cy="192762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03853" y="502877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경우 각 기억장소가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 단위로 증가함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7647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4-8 (ch04_05.cpp)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96752"/>
            <a:ext cx="856895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score[3]={99,88,100};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"score[0]</a:t>
            </a:r>
            <a:r>
              <a:rPr lang="ko-KR" altLang="en-US" sz="1600" dirty="0" smtClean="0"/>
              <a:t>의 주소 </a:t>
            </a:r>
            <a:r>
              <a:rPr lang="en-US" altLang="ko-KR" sz="1600" dirty="0" smtClean="0"/>
              <a:t>: " &lt;&lt;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&amp;score[0]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"score[1]</a:t>
            </a:r>
            <a:r>
              <a:rPr lang="ko-KR" altLang="en-US" sz="1600" dirty="0" smtClean="0"/>
              <a:t>의 주소 </a:t>
            </a:r>
            <a:r>
              <a:rPr lang="en-US" altLang="ko-KR" sz="1600" dirty="0" smtClean="0"/>
              <a:t>: " &lt;&lt;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&amp;score[1] </a:t>
            </a:r>
            <a:r>
              <a:rPr lang="en-US" altLang="ko-KR" sz="1600" dirty="0" smtClean="0"/>
              <a:t>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"score[2]</a:t>
            </a:r>
            <a:r>
              <a:rPr lang="ko-KR" altLang="en-US" sz="1600" dirty="0" smtClean="0"/>
              <a:t>의 주소 </a:t>
            </a:r>
            <a:r>
              <a:rPr lang="en-US" altLang="ko-KR" sz="1600" dirty="0" smtClean="0"/>
              <a:t>: " &lt;&lt;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&amp;score[2] </a:t>
            </a:r>
            <a:r>
              <a:rPr lang="en-US" altLang="ko-KR" sz="1600" dirty="0" smtClean="0"/>
              <a:t>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"******************************************"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&lt;3;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"score[" &lt;&lt;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&lt;&lt; "]</a:t>
            </a:r>
            <a:r>
              <a:rPr lang="ko-KR" altLang="en-US" sz="1600" dirty="0" smtClean="0"/>
              <a:t>의 주소 </a:t>
            </a:r>
            <a:r>
              <a:rPr lang="en-US" altLang="ko-KR" sz="1600" dirty="0" smtClean="0"/>
              <a:t>: " &lt;&lt;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&amp;score[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]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"******************************************"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"score[0]</a:t>
            </a:r>
            <a:r>
              <a:rPr lang="ko-KR" altLang="en-US" sz="1600" dirty="0" smtClean="0"/>
              <a:t>의 주소 </a:t>
            </a:r>
            <a:r>
              <a:rPr lang="en-US" altLang="ko-KR" sz="1600" dirty="0" smtClean="0"/>
              <a:t>: " &lt;&lt;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score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"score[1]</a:t>
            </a:r>
            <a:r>
              <a:rPr lang="ko-KR" altLang="en-US" sz="1600" dirty="0" smtClean="0"/>
              <a:t>의 주소 </a:t>
            </a:r>
            <a:r>
              <a:rPr lang="en-US" altLang="ko-KR" sz="1600" dirty="0" smtClean="0"/>
              <a:t>: " &lt;&lt;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score+1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"score[2]</a:t>
            </a:r>
            <a:r>
              <a:rPr lang="ko-KR" altLang="en-US" sz="1600" dirty="0" smtClean="0"/>
              <a:t>의 주소 </a:t>
            </a:r>
            <a:r>
              <a:rPr lang="en-US" altLang="ko-KR" sz="1600" dirty="0" smtClean="0"/>
              <a:t>: " &lt;&lt;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score+2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"******************************************"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&lt;3;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"score[" &lt;&lt;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&lt;&lt; "]</a:t>
            </a:r>
            <a:r>
              <a:rPr lang="ko-KR" altLang="en-US" sz="1600" dirty="0" smtClean="0"/>
              <a:t>의 주소 </a:t>
            </a:r>
            <a:r>
              <a:rPr lang="en-US" altLang="ko-KR" sz="1600" dirty="0" smtClean="0"/>
              <a:t>: " &lt;&lt;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score+i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초기화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선언과 동시에 초기화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276872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 배열이름</a:t>
            </a:r>
            <a:r>
              <a:rPr lang="en-US" altLang="ko-KR" dirty="0" smtClean="0"/>
              <a:t>[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]={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2, ….};</a:t>
            </a:r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 배열이름</a:t>
            </a:r>
            <a:r>
              <a:rPr lang="en-US" altLang="ko-KR" dirty="0" smtClean="0"/>
              <a:t>[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]={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};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s[3]={10,20, 30};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a[5]={0,};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문자의 모음</a:t>
            </a:r>
            <a:endParaRPr lang="en-US" altLang="ko-KR" dirty="0" smtClean="0"/>
          </a:p>
          <a:p>
            <a:r>
              <a:rPr lang="ko-KR" altLang="en-US" dirty="0" smtClean="0"/>
              <a:t>문자 배열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 상수는 </a:t>
            </a:r>
            <a:r>
              <a:rPr lang="ko-KR" altLang="en-US" dirty="0" err="1" smtClean="0"/>
              <a:t>쌍따옴표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“”</a:t>
            </a:r>
            <a:r>
              <a:rPr lang="ko-KR" altLang="en-US" dirty="0" smtClean="0"/>
              <a:t>로 표기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 마지막을 알리는 널</a:t>
            </a:r>
            <a:r>
              <a:rPr lang="en-US" altLang="ko-KR" dirty="0" smtClean="0"/>
              <a:t>(NULL)</a:t>
            </a:r>
            <a:r>
              <a:rPr lang="ko-KR" altLang="en-US" dirty="0" smtClean="0"/>
              <a:t>문자가 자동으로 입력됨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78092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char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string[30]=“computer”;</a:t>
            </a:r>
          </a:p>
          <a:p>
            <a:r>
              <a:rPr lang="en-US" altLang="ko-KR" sz="2000" dirty="0" smtClean="0"/>
              <a:t>char  string[30]={‘c’, ‘o’, ‘m’, ‘p’, ‘u’, ‘t’, ‘e’, ‘r’, 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\0</a:t>
            </a:r>
            <a:r>
              <a:rPr lang="en-US" altLang="ko-KR" sz="2000" dirty="0" smtClean="0"/>
              <a:t>’};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15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76470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4-11 (ch04_10.cpp)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268760"/>
            <a:ext cx="8568952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char string[30]="computer";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string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b="1" dirty="0" smtClean="0">
                <a:solidFill>
                  <a:srgbClr val="C00000"/>
                </a:solidFill>
              </a:rPr>
              <a:t>string[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</a:t>
            </a:r>
            <a:r>
              <a:rPr lang="en-US" altLang="ko-KR" b="1" dirty="0" smtClean="0">
                <a:solidFill>
                  <a:srgbClr val="C00000"/>
                </a:solidFill>
              </a:rPr>
              <a:t>]!='\0'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string[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16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자주 사용하는 문자열 처리 함수를 라이브러리에서 제공함</a:t>
            </a:r>
            <a:endParaRPr lang="en-US" altLang="ko-KR" dirty="0" smtClean="0"/>
          </a:p>
          <a:p>
            <a:r>
              <a:rPr lang="ko-KR" altLang="en-US" dirty="0" smtClean="0"/>
              <a:t>문자열 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strlen</a:t>
            </a:r>
            <a:r>
              <a:rPr lang="en-US" altLang="ko-KR" dirty="0" smtClean="0"/>
              <a:t>(const char *_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strcpy</a:t>
            </a:r>
            <a:r>
              <a:rPr lang="en-US" altLang="ko-KR" dirty="0" smtClean="0"/>
              <a:t>(char *_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, const char *_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(char *_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SizelnBytes</a:t>
            </a:r>
            <a:r>
              <a:rPr lang="en-US" altLang="ko-KR" dirty="0" smtClean="0"/>
              <a:t>, const char *_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17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결합하기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strcat</a:t>
            </a:r>
            <a:r>
              <a:rPr lang="en-US" altLang="ko-KR" dirty="0" smtClean="0"/>
              <a:t>(char *_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, const char *_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strcat_s</a:t>
            </a:r>
            <a:r>
              <a:rPr lang="en-US" altLang="ko-KR" dirty="0" smtClean="0"/>
              <a:t>(char *_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rsize_t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Sizeln</a:t>
            </a:r>
            <a:r>
              <a:rPr lang="en-US" altLang="ko-KR" dirty="0" smtClean="0"/>
              <a:t> Bytes, const char *_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strcmp</a:t>
            </a:r>
            <a:r>
              <a:rPr lang="en-US" altLang="ko-KR" dirty="0" smtClean="0"/>
              <a:t>(const char *str1, const char *str2)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18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16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소스</a:t>
            </a:r>
            <a:r>
              <a:rPr lang="en-US" altLang="ko-KR" u="sng" dirty="0" smtClean="0"/>
              <a:t> 4-18 (ch04_14.cpp)</a:t>
            </a:r>
            <a:endParaRPr lang="ko-KR" alt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196752"/>
            <a:ext cx="8712968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s_string</a:t>
            </a:r>
            <a:r>
              <a:rPr lang="en-US" altLang="ko-KR" dirty="0" smtClean="0"/>
              <a:t>[100]="C++ programming is very interesting!!!";</a:t>
            </a:r>
          </a:p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[100];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s_string</a:t>
            </a:r>
            <a:r>
              <a:rPr lang="en-US" altLang="ko-KR" dirty="0" smtClean="0"/>
              <a:t> = " &lt;&lt; </a:t>
            </a:r>
            <a:r>
              <a:rPr lang="en-US" altLang="ko-KR" dirty="0" err="1" smtClean="0"/>
              <a:t>s_string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, _</a:t>
            </a:r>
            <a:r>
              <a:rPr lang="en-US" altLang="ko-KR" dirty="0" err="1" smtClean="0"/>
              <a:t>countof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s_string</a:t>
            </a:r>
            <a:r>
              <a:rPr lang="en-US" altLang="ko-KR" dirty="0" smtClean="0"/>
              <a:t>); </a:t>
            </a:r>
          </a:p>
          <a:p>
            <a:r>
              <a:rPr lang="en-US" altLang="ko-KR" dirty="0" smtClean="0"/>
              <a:t>            //</a:t>
            </a:r>
            <a:r>
              <a:rPr lang="en-US" altLang="ko-KR" dirty="0" err="1" smtClean="0"/>
              <a:t>s_string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d_string</a:t>
            </a:r>
            <a:r>
              <a:rPr lang="ko-KR" altLang="en-US" dirty="0" smtClean="0"/>
              <a:t>에 복사하기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 = " &lt;&lt; 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strncpy_s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, _</a:t>
            </a:r>
            <a:r>
              <a:rPr lang="en-US" altLang="ko-KR" dirty="0" err="1" smtClean="0"/>
              <a:t>countof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s_string</a:t>
            </a:r>
            <a:r>
              <a:rPr lang="en-US" altLang="ko-KR" dirty="0" smtClean="0"/>
              <a:t>, 3); </a:t>
            </a:r>
          </a:p>
          <a:p>
            <a:r>
              <a:rPr lang="en-US" altLang="ko-KR" dirty="0" smtClean="0"/>
              <a:t>           //</a:t>
            </a:r>
            <a:r>
              <a:rPr lang="en-US" altLang="ko-KR" dirty="0" err="1" smtClean="0"/>
              <a:t>s_string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smtClean="0"/>
              <a:t>문자를 </a:t>
            </a:r>
            <a:r>
              <a:rPr lang="en-US" altLang="ko-KR" dirty="0" err="1" smtClean="0"/>
              <a:t>d_string</a:t>
            </a:r>
            <a:r>
              <a:rPr lang="ko-KR" altLang="en-US" dirty="0" smtClean="0"/>
              <a:t>에 복사하기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 = " &lt;&lt; 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strcat_s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, _</a:t>
            </a:r>
            <a:r>
              <a:rPr lang="en-US" altLang="ko-KR" dirty="0" err="1" smtClean="0"/>
              <a:t>countof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), "*****");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 = " &lt;&lt; 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strncat_s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, _</a:t>
            </a:r>
            <a:r>
              <a:rPr lang="en-US" altLang="ko-KR" dirty="0" err="1" smtClean="0"/>
              <a:t>countof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s_string</a:t>
            </a:r>
            <a:r>
              <a:rPr lang="en-US" altLang="ko-KR" dirty="0" smtClean="0"/>
              <a:t>, 3);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 = " &lt;&lt; </a:t>
            </a:r>
            <a:r>
              <a:rPr lang="en-US" altLang="ko-KR" dirty="0" err="1" smtClean="0"/>
              <a:t>d_string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19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 </a:t>
            </a:r>
            <a:r>
              <a:rPr lang="ko-KR" altLang="en-US" dirty="0" err="1" smtClean="0"/>
              <a:t>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 변수</a:t>
            </a:r>
            <a:endParaRPr lang="en-US" altLang="ko-KR" dirty="0" smtClean="0"/>
          </a:p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endParaRPr lang="en-US" altLang="ko-KR" dirty="0" smtClean="0"/>
          </a:p>
          <a:p>
            <a:r>
              <a:rPr lang="ko-KR" altLang="en-US" dirty="0" smtClean="0"/>
              <a:t>포인터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 주소</a:t>
            </a:r>
            <a:endParaRPr lang="en-US" altLang="ko-KR" dirty="0" smtClean="0"/>
          </a:p>
          <a:p>
            <a:r>
              <a:rPr lang="ko-KR" altLang="en-US" dirty="0" err="1" smtClean="0"/>
              <a:t>레퍼런스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r>
              <a:rPr lang="ko-KR" altLang="en-US" dirty="0" smtClean="0"/>
              <a:t>동적 할당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주민등록번호 입력 받아 생년월일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97558"/>
            <a:ext cx="78488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결과 </a:t>
            </a:r>
            <a:r>
              <a:rPr lang="en-US" altLang="ko-KR" dirty="0" smtClean="0"/>
              <a:t>:</a:t>
            </a:r>
          </a:p>
          <a:p>
            <a:r>
              <a:rPr lang="ar-SA" altLang="ko-KR" dirty="0" smtClean="0"/>
              <a:t>주민등록번호 입력</a:t>
            </a:r>
            <a:r>
              <a:rPr lang="en-US" altLang="ko-KR" dirty="0" smtClean="0"/>
              <a:t>: 000000-0000000</a:t>
            </a:r>
            <a:endParaRPr lang="ko-KR" altLang="ko-KR" dirty="0" smtClean="0"/>
          </a:p>
          <a:p>
            <a:r>
              <a:rPr lang="ar-SA" altLang="ko-KR" dirty="0" smtClean="0"/>
              <a:t>당신은</a:t>
            </a:r>
            <a:r>
              <a:rPr lang="en-US" altLang="ko-KR" dirty="0" smtClean="0"/>
              <a:t> 0000</a:t>
            </a:r>
            <a:r>
              <a:rPr lang="ar-SA" altLang="ko-KR" dirty="0" smtClean="0"/>
              <a:t>년</a:t>
            </a:r>
            <a:r>
              <a:rPr lang="en-US" altLang="ko-KR" dirty="0" smtClean="0"/>
              <a:t> 00</a:t>
            </a:r>
            <a:r>
              <a:rPr lang="ar-SA" altLang="ko-KR" dirty="0" smtClean="0"/>
              <a:t>월</a:t>
            </a:r>
            <a:r>
              <a:rPr lang="en-US" altLang="ko-KR" dirty="0" smtClean="0"/>
              <a:t> 00</a:t>
            </a:r>
            <a:r>
              <a:rPr lang="ar-SA" altLang="ko-KR" dirty="0" smtClean="0"/>
              <a:t>일에 태어나셨습니다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492896"/>
            <a:ext cx="78488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필요한 변수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ar-SA" altLang="ko-KR" dirty="0" smtClean="0"/>
              <a:t>주민등록번호를 저장할 문자 배열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r>
              <a:rPr lang="ar-SA" altLang="ko-KR" dirty="0" smtClean="0"/>
              <a:t>생년월일에서 연도를 저장할 문자 배열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r>
              <a:rPr lang="ar-SA" altLang="ko-KR" dirty="0" smtClean="0"/>
              <a:t>생년월일에서 월을 저장할 문자 배열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r>
              <a:rPr lang="ar-SA" altLang="ko-KR" dirty="0" smtClean="0"/>
              <a:t>생년월일에서 일을 저장할 문자 배열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3568" y="4365104"/>
            <a:ext cx="784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altLang="ko-KR" sz="1400" dirty="0" smtClean="0"/>
              <a:t>작업 순서를 정리하면 다음과 같다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ar-SA" altLang="ko-KR" sz="1400" dirty="0" smtClean="0"/>
              <a:t>필요한 변수를 선언한다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ar-SA" altLang="ko-KR" sz="1400" dirty="0" smtClean="0"/>
              <a:t>주민등록번호 입력 메시지를 출력한다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ar-SA" altLang="ko-KR" sz="1400" dirty="0" smtClean="0"/>
              <a:t>주민등록번호 문자열을 입력받는다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ar-SA" altLang="ko-KR" sz="1400" dirty="0" smtClean="0"/>
              <a:t>첨자</a:t>
            </a:r>
            <a:r>
              <a:rPr lang="en-US" altLang="ko-KR" sz="1400" dirty="0" smtClean="0"/>
              <a:t> 7</a:t>
            </a:r>
            <a:r>
              <a:rPr lang="ar-SA" altLang="ko-KR" sz="1400" dirty="0" smtClean="0"/>
              <a:t>의 문자가</a:t>
            </a:r>
            <a:r>
              <a:rPr lang="en-US" altLang="ko-KR" sz="1400" dirty="0" smtClean="0"/>
              <a:t> 1, 2 </a:t>
            </a:r>
            <a:r>
              <a:rPr lang="ar-SA" altLang="ko-KR" sz="1400" dirty="0" smtClean="0"/>
              <a:t>또는</a:t>
            </a:r>
            <a:r>
              <a:rPr lang="en-US" altLang="ko-KR" sz="1400" dirty="0" smtClean="0"/>
              <a:t> 3, 4</a:t>
            </a:r>
            <a:r>
              <a:rPr lang="ar-SA" altLang="ko-KR" sz="1400" dirty="0" smtClean="0"/>
              <a:t>인가를 확인해서 연도 배열 변수에</a:t>
            </a:r>
            <a:r>
              <a:rPr lang="en-US" altLang="ko-KR" sz="1400" dirty="0" smtClean="0"/>
              <a:t> '19' </a:t>
            </a:r>
            <a:r>
              <a:rPr lang="ar-SA" altLang="ko-KR" sz="1400" dirty="0" smtClean="0"/>
              <a:t>또는</a:t>
            </a:r>
            <a:r>
              <a:rPr lang="en-US" altLang="ko-KR" sz="1400" dirty="0" smtClean="0"/>
              <a:t> '20'</a:t>
            </a:r>
            <a:r>
              <a:rPr lang="ar-SA" altLang="ko-KR" sz="1400" dirty="0" smtClean="0"/>
              <a:t>을 할당한다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ar-SA" altLang="ko-KR" sz="1400" dirty="0" smtClean="0"/>
              <a:t>주민등록번호에서 연도에 해당하는 문자열을 연도 배열 변수에 덧붙인다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ar-SA" altLang="ko-KR" sz="1400" dirty="0" smtClean="0"/>
              <a:t>주민등록번호에서 월에 해당하는 문자열을 월 저장 배열 변수에 할당한다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ar-SA" altLang="ko-KR" sz="1400" dirty="0" smtClean="0"/>
              <a:t>주민등록번호에서 일에 해당하는 문자열을 일 저장 배열 변수에 할당한다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20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8367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4-19 (ch04_15.cpp)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8496944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jumin</a:t>
            </a:r>
            <a:r>
              <a:rPr lang="en-US" altLang="ko-KR" dirty="0" smtClean="0"/>
              <a:t>[30]={0,};</a:t>
            </a:r>
          </a:p>
          <a:p>
            <a:r>
              <a:rPr lang="en-US" altLang="ko-KR" dirty="0" smtClean="0"/>
              <a:t>	char year[5]={0,}, month[3]={0,}, day[3]={0,};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주민번호 입력 </a:t>
            </a:r>
            <a:r>
              <a:rPr lang="en-US" altLang="ko-KR" dirty="0" smtClean="0"/>
              <a:t>: ";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 &gt;&gt; </a:t>
            </a:r>
            <a:r>
              <a:rPr lang="en-US" altLang="ko-KR" dirty="0" err="1" smtClean="0"/>
              <a:t>jumin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if (</a:t>
            </a:r>
            <a:r>
              <a:rPr lang="en-US" altLang="ko-KR" dirty="0" err="1" smtClean="0"/>
              <a:t>jumin</a:t>
            </a:r>
            <a:r>
              <a:rPr lang="en-US" altLang="ko-KR" dirty="0" smtClean="0"/>
              <a:t>[7]=='1' || </a:t>
            </a:r>
            <a:r>
              <a:rPr lang="en-US" altLang="ko-KR" dirty="0" err="1" smtClean="0"/>
              <a:t>jumin</a:t>
            </a:r>
            <a:r>
              <a:rPr lang="en-US" altLang="ko-KR" dirty="0" smtClean="0"/>
              <a:t>[7]=='2')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(year, _</a:t>
            </a:r>
            <a:r>
              <a:rPr lang="en-US" altLang="ko-KR" dirty="0" err="1" smtClean="0"/>
              <a:t>countof</a:t>
            </a:r>
            <a:r>
              <a:rPr lang="en-US" altLang="ko-KR" dirty="0" smtClean="0"/>
              <a:t>(year), "19");</a:t>
            </a:r>
          </a:p>
          <a:p>
            <a:r>
              <a:rPr lang="en-US" altLang="ko-KR" dirty="0" smtClean="0"/>
              <a:t>	else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(year, _</a:t>
            </a:r>
            <a:r>
              <a:rPr lang="en-US" altLang="ko-KR" dirty="0" err="1" smtClean="0"/>
              <a:t>countof</a:t>
            </a:r>
            <a:r>
              <a:rPr lang="en-US" altLang="ko-KR" dirty="0" smtClean="0"/>
              <a:t>(year), "20");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strncat_s</a:t>
            </a:r>
            <a:r>
              <a:rPr lang="en-US" altLang="ko-KR" dirty="0" smtClean="0"/>
              <a:t>(year, _</a:t>
            </a:r>
            <a:r>
              <a:rPr lang="en-US" altLang="ko-KR" dirty="0" err="1" smtClean="0"/>
              <a:t>countof</a:t>
            </a:r>
            <a:r>
              <a:rPr lang="en-US" altLang="ko-KR" dirty="0" smtClean="0"/>
              <a:t>(year), </a:t>
            </a:r>
            <a:r>
              <a:rPr lang="en-US" altLang="ko-KR" dirty="0" err="1" smtClean="0"/>
              <a:t>jumin</a:t>
            </a:r>
            <a:r>
              <a:rPr lang="en-US" altLang="ko-KR" dirty="0" smtClean="0"/>
              <a:t>, 2);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strncpy_s</a:t>
            </a:r>
            <a:r>
              <a:rPr lang="en-US" altLang="ko-KR" dirty="0" smtClean="0"/>
              <a:t>(month, _</a:t>
            </a:r>
            <a:r>
              <a:rPr lang="en-US" altLang="ko-KR" dirty="0" err="1" smtClean="0"/>
              <a:t>countof</a:t>
            </a:r>
            <a:r>
              <a:rPr lang="en-US" altLang="ko-KR" dirty="0" smtClean="0"/>
              <a:t>(month), jumin+2, 2);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strncpy_s</a:t>
            </a:r>
            <a:r>
              <a:rPr lang="en-US" altLang="ko-KR" dirty="0" smtClean="0"/>
              <a:t>(day, _</a:t>
            </a:r>
            <a:r>
              <a:rPr lang="en-US" altLang="ko-KR" dirty="0" err="1" smtClean="0"/>
              <a:t>countof</a:t>
            </a:r>
            <a:r>
              <a:rPr lang="en-US" altLang="ko-KR" dirty="0" smtClean="0"/>
              <a:t>(day), jumin+4, 2);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당신은 </a:t>
            </a:r>
            <a:r>
              <a:rPr lang="en-US" altLang="ko-KR" dirty="0" smtClean="0"/>
              <a:t>" &lt;&lt; year &lt;&lt; "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" &lt;&lt; month &lt;&lt; "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" &lt;&lt; day &lt;&lt; "</a:t>
            </a:r>
            <a:r>
              <a:rPr lang="ko-KR" altLang="en-US" dirty="0" smtClean="0"/>
              <a:t>일 입니다</a:t>
            </a:r>
            <a:r>
              <a:rPr lang="en-US" altLang="ko-KR" dirty="0" smtClean="0"/>
              <a:t>."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21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 : </a:t>
            </a:r>
            <a:r>
              <a:rPr lang="ko-KR" altLang="en-US" smtClean="0"/>
              <a:t>메모리 주소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포인터의 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주기억장치에서의 자료 처리 기본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운영체제에 의해 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XP(32</a:t>
            </a:r>
            <a:r>
              <a:rPr lang="ko-KR" altLang="en-US" dirty="0" smtClean="0"/>
              <a:t>비트 운영체제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717032"/>
            <a:ext cx="842493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*pi;</a:t>
            </a:r>
          </a:p>
          <a:p>
            <a:r>
              <a:rPr lang="en-US" altLang="ko-KR" dirty="0" smtClean="0"/>
              <a:t>	char *pc;</a:t>
            </a:r>
          </a:p>
          <a:p>
            <a:r>
              <a:rPr lang="en-US" altLang="ko-KR" dirty="0" smtClean="0"/>
              <a:t>	float *</a:t>
            </a:r>
            <a:r>
              <a:rPr lang="en-US" altLang="ko-KR" dirty="0" err="1" smtClean="0"/>
              <a:t>pf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double *pd;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정수형 포인터 크기 </a:t>
            </a:r>
            <a:r>
              <a:rPr lang="en-US" altLang="ko-KR" dirty="0" smtClean="0"/>
              <a:t>: " &lt;&lt;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(pi)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문자형 포인터 크기 </a:t>
            </a:r>
            <a:r>
              <a:rPr lang="en-US" altLang="ko-KR" dirty="0" smtClean="0"/>
              <a:t>: " &lt;&lt;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(pc)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포인터 크기 </a:t>
            </a:r>
            <a:r>
              <a:rPr lang="en-US" altLang="ko-KR" dirty="0" smtClean="0"/>
              <a:t>: " &lt;&lt;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pf</a:t>
            </a:r>
            <a:r>
              <a:rPr lang="en-US" altLang="ko-KR" dirty="0" smtClean="0"/>
              <a:t>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배정도형 포인터 크기 </a:t>
            </a:r>
            <a:r>
              <a:rPr lang="en-US" altLang="ko-KR" dirty="0" smtClean="0"/>
              <a:t>: " &lt;&lt;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(pd)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22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레퍼런스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 선언한 변수를 다른 이름을 부르는 것</a:t>
            </a:r>
            <a:endParaRPr lang="en-US" altLang="ko-KR" dirty="0" smtClean="0"/>
          </a:p>
          <a:p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반드시 초기화 해야 함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924944"/>
            <a:ext cx="799288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 </a:t>
            </a:r>
            <a:r>
              <a:rPr lang="en-US" altLang="ko-KR" sz="2400" b="1" dirty="0" smtClean="0"/>
              <a:t>&amp;</a:t>
            </a:r>
            <a:r>
              <a:rPr lang="ko-KR" altLang="en-US" sz="2400" b="1" dirty="0" smtClean="0"/>
              <a:t>변수이름</a:t>
            </a:r>
            <a:r>
              <a:rPr lang="en-US" altLang="ko-KR" sz="2400" b="1" dirty="0" smtClean="0"/>
              <a:t>=</a:t>
            </a:r>
            <a:r>
              <a:rPr lang="ko-KR" altLang="en-US" sz="2400" b="1" dirty="0" smtClean="0"/>
              <a:t>변수</a:t>
            </a:r>
            <a:r>
              <a:rPr lang="en-US" altLang="ko-KR" sz="2400" b="1" dirty="0" smtClean="0"/>
              <a:t>;</a:t>
            </a:r>
            <a:endParaRPr lang="ko-KR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717031"/>
            <a:ext cx="5154134" cy="23042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23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16" y="653864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4-22 (ch04_18.cpp)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24744"/>
            <a:ext cx="8640960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dirty="0" smtClean="0"/>
              <a:t>#include &lt;iostream&gt;</a:t>
            </a:r>
          </a:p>
          <a:p>
            <a:r>
              <a:rPr lang="fr-FR" altLang="ko-KR" dirty="0" smtClean="0"/>
              <a:t>using namespace std;</a:t>
            </a:r>
          </a:p>
          <a:p>
            <a:endParaRPr lang="fr-FR" altLang="ko-KR" dirty="0" smtClean="0"/>
          </a:p>
          <a:p>
            <a:r>
              <a:rPr lang="fr-FR" altLang="ko-KR" dirty="0" smtClean="0"/>
              <a:t>int main()</a:t>
            </a:r>
          </a:p>
          <a:p>
            <a:r>
              <a:rPr lang="fr-FR" altLang="ko-KR" dirty="0" smtClean="0"/>
              <a:t>{</a:t>
            </a:r>
          </a:p>
          <a:p>
            <a:r>
              <a:rPr lang="fr-FR" altLang="ko-KR" dirty="0" smtClean="0"/>
              <a:t>	int a=100;</a:t>
            </a:r>
          </a:p>
          <a:p>
            <a:r>
              <a:rPr lang="fr-FR" altLang="ko-KR" dirty="0" smtClean="0"/>
              <a:t>	int &amp;ra=a;</a:t>
            </a:r>
          </a:p>
          <a:p>
            <a:endParaRPr lang="fr-FR" altLang="ko-KR" dirty="0" smtClean="0"/>
          </a:p>
          <a:p>
            <a:r>
              <a:rPr lang="fr-FR" altLang="ko-KR" dirty="0" smtClean="0"/>
              <a:t>	cout &lt;&lt; "a= " &lt;&lt; a &lt;&lt; endl;</a:t>
            </a:r>
          </a:p>
          <a:p>
            <a:r>
              <a:rPr lang="fr-FR" altLang="ko-KR" dirty="0" smtClean="0"/>
              <a:t>	cout &lt;&lt; "ra=" &lt;&lt; ra &lt;&lt; endl;</a:t>
            </a:r>
          </a:p>
          <a:p>
            <a:endParaRPr lang="fr-FR" altLang="ko-KR" dirty="0" smtClean="0"/>
          </a:p>
          <a:p>
            <a:r>
              <a:rPr lang="fr-FR" altLang="ko-KR" dirty="0" smtClean="0"/>
              <a:t>	cout &lt;&lt; "****************" &lt;&lt; endl;</a:t>
            </a:r>
          </a:p>
          <a:p>
            <a:r>
              <a:rPr lang="fr-FR" altLang="ko-KR" dirty="0" smtClean="0"/>
              <a:t>	ra=200;</a:t>
            </a:r>
          </a:p>
          <a:p>
            <a:endParaRPr lang="fr-FR" altLang="ko-KR" dirty="0" smtClean="0"/>
          </a:p>
          <a:p>
            <a:r>
              <a:rPr lang="fr-FR" altLang="ko-KR" dirty="0" smtClean="0"/>
              <a:t>	cout &lt;&lt; "a= " &lt;&lt; a &lt;&lt; endl;</a:t>
            </a:r>
          </a:p>
          <a:p>
            <a:r>
              <a:rPr lang="fr-FR" altLang="ko-KR" dirty="0" smtClean="0"/>
              <a:t>	cout &lt;&lt; "ra=" &lt;&lt; ra &lt;&lt; endl;</a:t>
            </a:r>
          </a:p>
          <a:p>
            <a:endParaRPr lang="fr-FR" altLang="ko-KR" dirty="0" smtClean="0"/>
          </a:p>
          <a:p>
            <a:r>
              <a:rPr lang="fr-FR" altLang="ko-KR" dirty="0" smtClean="0"/>
              <a:t>	return 0;</a:t>
            </a:r>
          </a:p>
          <a:p>
            <a:r>
              <a:rPr lang="fr-FR" altLang="ko-KR" dirty="0" smtClean="0"/>
              <a:t>}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24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 저장을 위한 기억장소 할당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할당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프로그램에서 필요한 변수를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실행 시작에서 필요한 변수에 대한 기억공간이 할당됨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프로그램에서 필요한 기억공간의 크기를 할당하여 그 시작 주소를 기억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포인터변수 사용</a:t>
            </a:r>
            <a:r>
              <a:rPr lang="en-US" altLang="ko-KR" dirty="0" smtClean="0"/>
              <a:t>!!)</a:t>
            </a:r>
          </a:p>
          <a:p>
            <a:pPr lvl="2"/>
            <a:r>
              <a:rPr lang="ko-KR" altLang="en-US" dirty="0" smtClean="0"/>
              <a:t>프로그램 실행 중 기억공간이 할당되고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사용을 마친 후 할당한 기억공간을 해제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25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할당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기억장소 할당 </a:t>
            </a:r>
            <a:r>
              <a:rPr lang="en-US" altLang="ko-KR" dirty="0" smtClean="0"/>
              <a:t>: new</a:t>
            </a:r>
          </a:p>
          <a:p>
            <a:r>
              <a:rPr lang="ko-KR" altLang="en-US" dirty="0" smtClean="0"/>
              <a:t>기억장소 해제 </a:t>
            </a:r>
            <a:r>
              <a:rPr lang="en-US" altLang="ko-KR" dirty="0" smtClean="0"/>
              <a:t>: delete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24944"/>
            <a:ext cx="770485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 *</a:t>
            </a:r>
            <a:r>
              <a:rPr lang="ko-KR" altLang="en-US" dirty="0" smtClean="0"/>
              <a:t>포인터변수 </a:t>
            </a:r>
            <a:r>
              <a:rPr lang="en-US" altLang="ko-KR" dirty="0" smtClean="0"/>
              <a:t>= new 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delete  </a:t>
            </a:r>
            <a:r>
              <a:rPr lang="ko-KR" altLang="en-US" dirty="0" smtClean="0"/>
              <a:t>포인터변수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하나의 기억장소 해제</a:t>
            </a:r>
            <a:endParaRPr lang="en-US" altLang="ko-KR" dirty="0" smtClean="0"/>
          </a:p>
          <a:p>
            <a:r>
              <a:rPr lang="en-US" altLang="ko-KR" dirty="0" smtClean="0"/>
              <a:t>delete  [ ] </a:t>
            </a:r>
            <a:r>
              <a:rPr lang="ko-KR" altLang="en-US" dirty="0" smtClean="0"/>
              <a:t>포인터변수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여러 개의 기억장소 해제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251531"/>
            <a:ext cx="77048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double  *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 = new</a:t>
            </a:r>
            <a:r>
              <a:rPr lang="ko-KR" altLang="en-US" dirty="0" smtClean="0"/>
              <a:t> </a:t>
            </a:r>
            <a:r>
              <a:rPr lang="en-US" altLang="ko-KR" dirty="0" smtClean="0"/>
              <a:t>double; //</a:t>
            </a:r>
            <a:r>
              <a:rPr lang="ko-KR" altLang="en-US" dirty="0" smtClean="0"/>
              <a:t>한 개의 배정도형 기억공간 할당</a:t>
            </a:r>
            <a:endParaRPr lang="en-US" altLang="ko-KR" dirty="0" smtClean="0"/>
          </a:p>
          <a:p>
            <a:r>
              <a:rPr lang="en-US" altLang="ko-KR" dirty="0" smtClean="0"/>
              <a:t>delete  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=new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[20];</a:t>
            </a:r>
          </a:p>
          <a:p>
            <a:r>
              <a:rPr lang="en-US" altLang="ko-KR" dirty="0" smtClean="0"/>
              <a:t>delete [] </a:t>
            </a:r>
            <a:r>
              <a:rPr lang="en-US" altLang="ko-KR" smtClean="0"/>
              <a:t>ip;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26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6926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소스</a:t>
            </a:r>
            <a:r>
              <a:rPr lang="en-US" altLang="ko-KR" u="sng" dirty="0" smtClean="0"/>
              <a:t> 4-23 (ch04_19.cpp)</a:t>
            </a:r>
            <a:endParaRPr lang="ko-KR" alt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8640960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*pi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*pi=100;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*pi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delete pi;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pj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pj</a:t>
            </a:r>
            <a:r>
              <a:rPr lang="en-US" altLang="ko-KR" dirty="0" smtClean="0"/>
              <a:t>[0]=10;   </a:t>
            </a:r>
            <a:r>
              <a:rPr lang="en-US" altLang="ko-KR" dirty="0" err="1" smtClean="0"/>
              <a:t>pj</a:t>
            </a:r>
            <a:r>
              <a:rPr lang="en-US" altLang="ko-KR" dirty="0" smtClean="0"/>
              <a:t>[1]=20;    </a:t>
            </a:r>
            <a:r>
              <a:rPr lang="en-US" altLang="ko-KR" dirty="0" err="1" smtClean="0"/>
              <a:t>pj</a:t>
            </a:r>
            <a:r>
              <a:rPr lang="en-US" altLang="ko-KR" dirty="0" smtClean="0"/>
              <a:t>[2]=30;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&lt;3;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pj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delete [] </a:t>
            </a:r>
            <a:r>
              <a:rPr lang="en-US" altLang="ko-KR" dirty="0" err="1" smtClean="0"/>
              <a:t>pj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*pi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27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컴퓨터는 처리하는 모든 데이터를 주기억장치에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포인터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주기억장치의 주소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포인터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주소를 저장</a:t>
            </a:r>
            <a:endParaRPr lang="en-US" altLang="ko-KR" dirty="0" smtClean="0"/>
          </a:p>
          <a:p>
            <a:r>
              <a:rPr lang="ko-KR" altLang="en-US" dirty="0" smtClean="0"/>
              <a:t>일반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저장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63888" y="3730887"/>
            <a:ext cx="22322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3356992"/>
            <a:ext cx="22322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4104782"/>
            <a:ext cx="22322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…...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3728154"/>
            <a:ext cx="127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0012FF60</a:t>
            </a:r>
            <a:endParaRPr lang="ko-KR" altLang="en-US" dirty="0"/>
          </a:p>
        </p:txBody>
      </p:sp>
      <p:sp>
        <p:nvSpPr>
          <p:cNvPr id="11" name="자유형 10"/>
          <p:cNvSpPr/>
          <p:nvPr/>
        </p:nvSpPr>
        <p:spPr>
          <a:xfrm>
            <a:off x="5472545" y="3657600"/>
            <a:ext cx="1149928" cy="281709"/>
          </a:xfrm>
          <a:custGeom>
            <a:avLst/>
            <a:gdLst>
              <a:gd name="connsiteX0" fmla="*/ 1149928 w 1149928"/>
              <a:gd name="connsiteY0" fmla="*/ 0 h 281709"/>
              <a:gd name="connsiteX1" fmla="*/ 623455 w 1149928"/>
              <a:gd name="connsiteY1" fmla="*/ 235527 h 281709"/>
              <a:gd name="connsiteX2" fmla="*/ 0 w 1149928"/>
              <a:gd name="connsiteY2" fmla="*/ 277091 h 28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928" h="281709">
                <a:moveTo>
                  <a:pt x="1149928" y="0"/>
                </a:moveTo>
                <a:cubicBezTo>
                  <a:pt x="982519" y="94672"/>
                  <a:pt x="815110" y="189345"/>
                  <a:pt x="623455" y="235527"/>
                </a:cubicBezTo>
                <a:cubicBezTo>
                  <a:pt x="431800" y="281709"/>
                  <a:pt x="215900" y="279400"/>
                  <a:pt x="0" y="27709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17062" y="331542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24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4" name="자유형 13"/>
          <p:cNvSpPr/>
          <p:nvPr/>
        </p:nvSpPr>
        <p:spPr>
          <a:xfrm>
            <a:off x="1953491" y="3685309"/>
            <a:ext cx="734291" cy="96982"/>
          </a:xfrm>
          <a:custGeom>
            <a:avLst/>
            <a:gdLst>
              <a:gd name="connsiteX0" fmla="*/ 0 w 734291"/>
              <a:gd name="connsiteY0" fmla="*/ 0 h 96982"/>
              <a:gd name="connsiteX1" fmla="*/ 581891 w 734291"/>
              <a:gd name="connsiteY1" fmla="*/ 27709 h 96982"/>
              <a:gd name="connsiteX2" fmla="*/ 734291 w 734291"/>
              <a:gd name="connsiteY2" fmla="*/ 96982 h 9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1" h="96982">
                <a:moveTo>
                  <a:pt x="0" y="0"/>
                </a:moveTo>
                <a:cubicBezTo>
                  <a:pt x="229754" y="5772"/>
                  <a:pt x="459509" y="11545"/>
                  <a:pt x="581891" y="27709"/>
                </a:cubicBezTo>
                <a:cubicBezTo>
                  <a:pt x="704273" y="43873"/>
                  <a:pt x="719282" y="70427"/>
                  <a:pt x="734291" y="9698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저장장소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사용하기 전에 미리 선언해야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변수는 사용하기 전에 초기화 되어야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초기화하지 않은 경우 쓰레기 값이 저장되어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3928" y="4437112"/>
            <a:ext cx="136815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784764" y="4655127"/>
            <a:ext cx="1482436" cy="471055"/>
          </a:xfrm>
          <a:custGeom>
            <a:avLst/>
            <a:gdLst>
              <a:gd name="connsiteX0" fmla="*/ 0 w 1482436"/>
              <a:gd name="connsiteY0" fmla="*/ 55418 h 471055"/>
              <a:gd name="connsiteX1" fmla="*/ 554181 w 1482436"/>
              <a:gd name="connsiteY1" fmla="*/ 69273 h 471055"/>
              <a:gd name="connsiteX2" fmla="*/ 1482436 w 1482436"/>
              <a:gd name="connsiteY2" fmla="*/ 471055 h 47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436" h="471055">
                <a:moveTo>
                  <a:pt x="0" y="55418"/>
                </a:moveTo>
                <a:cubicBezTo>
                  <a:pt x="153554" y="27709"/>
                  <a:pt x="307108" y="0"/>
                  <a:pt x="554181" y="69273"/>
                </a:cubicBezTo>
                <a:cubicBezTo>
                  <a:pt x="801254" y="138546"/>
                  <a:pt x="1141845" y="304800"/>
                  <a:pt x="1482436" y="47105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flipH="1">
            <a:off x="4862955" y="4655869"/>
            <a:ext cx="1482436" cy="471055"/>
          </a:xfrm>
          <a:custGeom>
            <a:avLst/>
            <a:gdLst>
              <a:gd name="connsiteX0" fmla="*/ 0 w 1482436"/>
              <a:gd name="connsiteY0" fmla="*/ 55418 h 471055"/>
              <a:gd name="connsiteX1" fmla="*/ 554181 w 1482436"/>
              <a:gd name="connsiteY1" fmla="*/ 69273 h 471055"/>
              <a:gd name="connsiteX2" fmla="*/ 1482436 w 1482436"/>
              <a:gd name="connsiteY2" fmla="*/ 471055 h 47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436" h="471055">
                <a:moveTo>
                  <a:pt x="0" y="55418"/>
                </a:moveTo>
                <a:cubicBezTo>
                  <a:pt x="153554" y="27709"/>
                  <a:pt x="307108" y="0"/>
                  <a:pt x="554181" y="69273"/>
                </a:cubicBezTo>
                <a:cubicBezTo>
                  <a:pt x="801254" y="138546"/>
                  <a:pt x="1141845" y="304800"/>
                  <a:pt x="1482436" y="47105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450912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값</a:t>
            </a:r>
            <a:r>
              <a:rPr lang="ko-KR" altLang="en-US" dirty="0" smtClean="0"/>
              <a:t>을 저장하려면 </a:t>
            </a:r>
            <a:r>
              <a:rPr lang="ko-KR" altLang="en-US" b="1" dirty="0" smtClean="0">
                <a:solidFill>
                  <a:srgbClr val="C00000"/>
                </a:solidFill>
              </a:rPr>
              <a:t>일반 변수</a:t>
            </a:r>
            <a:r>
              <a:rPr lang="ko-KR" altLang="en-US" dirty="0" smtClean="0"/>
              <a:t>로 선언되어야 함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450912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주소</a:t>
            </a:r>
            <a:r>
              <a:rPr lang="ko-KR" altLang="en-US" dirty="0" smtClean="0"/>
              <a:t>를 저장하려면 </a:t>
            </a:r>
            <a:r>
              <a:rPr lang="ko-KR" altLang="en-US" b="1" dirty="0" smtClean="0">
                <a:solidFill>
                  <a:srgbClr val="C00000"/>
                </a:solidFill>
              </a:rPr>
              <a:t>포인터 변수</a:t>
            </a:r>
            <a:r>
              <a:rPr lang="ko-KR" altLang="en-US" dirty="0" smtClean="0"/>
              <a:t>로 선언되어야 함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8367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소스 </a:t>
            </a:r>
            <a:r>
              <a:rPr lang="en-US" altLang="ko-KR" u="sng" dirty="0" smtClean="0"/>
              <a:t>4-2 (ch04_01_1.cpp)</a:t>
            </a:r>
            <a:endParaRPr lang="ko-KR" alt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849694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sum=0,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&lt;=10;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		sum=</a:t>
            </a:r>
            <a:r>
              <a:rPr lang="en-US" altLang="ko-KR" dirty="0" err="1" smtClean="0"/>
              <a:t>sum+i</a:t>
            </a:r>
            <a:r>
              <a:rPr lang="en-US" altLang="ko-KR" dirty="0" smtClean="0"/>
              <a:t>;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"1~10</a:t>
            </a:r>
            <a:r>
              <a:rPr lang="ko-KR" altLang="en-US" dirty="0" smtClean="0"/>
              <a:t>까지의 합 </a:t>
            </a:r>
            <a:r>
              <a:rPr lang="en-US" altLang="ko-KR" dirty="0" smtClean="0"/>
              <a:t>: " &lt;&lt; sum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i="1" dirty="0" smtClean="0"/>
              <a:t>중단점 찍고 단계별로 실행하면서 </a:t>
            </a:r>
            <a:r>
              <a:rPr lang="en-US" altLang="ko-KR" i="1" dirty="0" smtClean="0"/>
              <a:t>sum </a:t>
            </a:r>
            <a:r>
              <a:rPr lang="ko-KR" altLang="en-US" i="1" dirty="0" smtClean="0"/>
              <a:t>변수의 주소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변수 값 확인해보기</a:t>
            </a:r>
            <a:endParaRPr lang="ko-KR" altLang="en-US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값 참조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일반변수 이름 사용</a:t>
            </a:r>
            <a:endParaRPr lang="en-US" altLang="ko-KR" dirty="0" smtClean="0"/>
          </a:p>
          <a:p>
            <a:r>
              <a:rPr lang="ko-KR" altLang="en-US" dirty="0" smtClean="0"/>
              <a:t>변수의 주소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주소지정 연산자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7716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소스 </a:t>
            </a:r>
            <a:r>
              <a:rPr lang="en-US" altLang="ko-KR" u="sng" dirty="0" smtClean="0"/>
              <a:t>4-2 (ch04_01_1.cpp)</a:t>
            </a:r>
            <a:endParaRPr lang="ko-KR" alt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212976"/>
            <a:ext cx="828092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a=100;;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"a</a:t>
            </a:r>
            <a:r>
              <a:rPr lang="ko-KR" altLang="en-US" sz="2000" dirty="0" smtClean="0"/>
              <a:t>에 저장된 값 </a:t>
            </a:r>
            <a:r>
              <a:rPr lang="en-US" altLang="ko-KR" sz="2000" dirty="0" smtClean="0"/>
              <a:t>: " &lt;&lt;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</a:t>
            </a:r>
            <a:r>
              <a:rPr lang="en-US" altLang="ko-KR" sz="2000" dirty="0" smtClean="0"/>
              <a:t> &lt;&lt; </a:t>
            </a:r>
            <a:r>
              <a:rPr lang="en-US" altLang="ko-KR" sz="2000" dirty="0" err="1" smtClean="0"/>
              <a:t>endl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"a</a:t>
            </a:r>
            <a:r>
              <a:rPr lang="ko-KR" altLang="en-US" sz="2000" dirty="0" smtClean="0"/>
              <a:t>의 주소 </a:t>
            </a:r>
            <a:r>
              <a:rPr lang="en-US" altLang="ko-KR" sz="2000" dirty="0" smtClean="0"/>
              <a:t>: "      &lt;&lt;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&amp;a</a:t>
            </a:r>
            <a:r>
              <a:rPr lang="en-US" altLang="ko-KR" sz="2000" dirty="0" smtClean="0"/>
              <a:t> &lt;&lt; </a:t>
            </a:r>
            <a:r>
              <a:rPr lang="en-US" altLang="ko-KR" sz="2000" dirty="0" err="1" smtClean="0"/>
              <a:t>endl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return 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5229200"/>
            <a:ext cx="828092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에 저장된 값 </a:t>
            </a:r>
            <a:r>
              <a:rPr lang="en-US" altLang="ko-KR" dirty="0" smtClean="0"/>
              <a:t>: 100</a:t>
            </a:r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의 주소 </a:t>
            </a:r>
            <a:r>
              <a:rPr lang="en-US" altLang="ko-KR" dirty="0" smtClean="0"/>
              <a:t>: 0012FF60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주소를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변수에 저장할 주소에 저장될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포인터 변수의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일치해야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정수형 포인터 변수는 정수형 변수의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포인터 변수는 문자형 변수의 주소를 저장함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일반변수와 마찬가지로 사용 전 선언해야 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17232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  일반변수이름</a:t>
            </a:r>
            <a:r>
              <a:rPr lang="en-US" altLang="ko-KR" sz="2400" b="1" dirty="0" smtClean="0"/>
              <a:t>;</a:t>
            </a:r>
          </a:p>
          <a:p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 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포인터변수이름</a:t>
            </a:r>
            <a:r>
              <a:rPr lang="en-US" altLang="ko-KR" sz="2400" b="1" dirty="0" smtClean="0"/>
              <a:t>;</a:t>
            </a:r>
            <a:endParaRPr lang="ko-KR" altLang="en-US" sz="24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일반변수와 포인터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저장해야 할 경우 필요</a:t>
            </a:r>
            <a:endParaRPr lang="en-US" altLang="ko-KR" dirty="0" smtClean="0"/>
          </a:p>
          <a:p>
            <a:r>
              <a:rPr lang="ko-KR" altLang="en-US" dirty="0" smtClean="0"/>
              <a:t>포인터변수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변수의 주소를 저장해야 할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할당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장 함수에서 다뤄짐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3429000"/>
          <a:ext cx="8640960" cy="230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414"/>
                <a:gridCol w="2324120"/>
                <a:gridCol w="2681677"/>
                <a:gridCol w="2085749"/>
              </a:tblGrid>
              <a:tr h="5745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일반변수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포인터 변수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비고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4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선언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자료형</a:t>
                      </a:r>
                      <a:r>
                        <a:rPr lang="ko-KR" altLang="en-US" sz="1600" b="1" dirty="0" smtClean="0"/>
                        <a:t> 변수이름</a:t>
                      </a:r>
                      <a:r>
                        <a:rPr lang="en-US" altLang="ko-KR" sz="1600" b="1" dirty="0" smtClean="0"/>
                        <a:t>;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자료형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en-US" altLang="ko-KR" sz="1600" b="1" dirty="0" smtClean="0"/>
                        <a:t>*</a:t>
                      </a:r>
                      <a:r>
                        <a:rPr lang="ko-KR" altLang="en-US" sz="1600" b="1" dirty="0" err="1" smtClean="0"/>
                        <a:t>포변수이름</a:t>
                      </a:r>
                      <a:r>
                        <a:rPr lang="en-US" altLang="ko-KR" sz="1600" b="1" dirty="0" smtClean="0"/>
                        <a:t>;</a:t>
                      </a:r>
                      <a:endParaRPr lang="ko-KR" altLang="en-US" sz="16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&amp; : </a:t>
                      </a:r>
                      <a:r>
                        <a:rPr lang="ko-KR" altLang="en-US" sz="1600" dirty="0" smtClean="0"/>
                        <a:t>주소지정 연산자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* : </a:t>
                      </a:r>
                      <a:r>
                        <a:rPr lang="ko-KR" altLang="en-US" sz="1600" dirty="0" smtClean="0"/>
                        <a:t>간접 연산자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75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 할당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변수이름</a:t>
                      </a:r>
                      <a:r>
                        <a:rPr lang="en-US" altLang="ko-KR" sz="1600" b="1" dirty="0" smtClean="0"/>
                        <a:t>=</a:t>
                      </a:r>
                      <a:r>
                        <a:rPr lang="ko-KR" altLang="en-US" sz="1600" b="1" dirty="0" smtClean="0"/>
                        <a:t>값</a:t>
                      </a:r>
                      <a:r>
                        <a:rPr lang="en-US" altLang="ko-KR" sz="1600" b="1" dirty="0" smtClean="0"/>
                        <a:t>;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포변수이름</a:t>
                      </a:r>
                      <a:r>
                        <a:rPr lang="en-US" altLang="ko-KR" sz="1600" b="1" dirty="0" smtClean="0"/>
                        <a:t>=</a:t>
                      </a:r>
                      <a:r>
                        <a:rPr lang="ko-KR" altLang="en-US" sz="1600" b="1" dirty="0" smtClean="0"/>
                        <a:t>주소</a:t>
                      </a:r>
                      <a:r>
                        <a:rPr lang="en-US" altLang="ko-KR" sz="1600" b="1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600" b="1" dirty="0" smtClean="0"/>
                        <a:t>*</a:t>
                      </a:r>
                      <a:r>
                        <a:rPr lang="ko-KR" altLang="en-US" sz="1600" b="1" dirty="0" err="1" smtClean="0"/>
                        <a:t>포변수이름</a:t>
                      </a:r>
                      <a:r>
                        <a:rPr lang="en-US" altLang="ko-KR" sz="1600" b="1" dirty="0" smtClean="0"/>
                        <a:t>=</a:t>
                      </a:r>
                      <a:r>
                        <a:rPr lang="ko-KR" altLang="en-US" sz="1600" b="1" dirty="0" smtClean="0"/>
                        <a:t>값</a:t>
                      </a:r>
                      <a:r>
                        <a:rPr lang="en-US" altLang="ko-KR" sz="1600" b="1" dirty="0" smtClean="0"/>
                        <a:t>;</a:t>
                      </a:r>
                      <a:endParaRPr lang="ko-KR" altLang="en-US" sz="16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</a:tr>
              <a:tr h="5775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선언과 동시에 초기화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자료형</a:t>
                      </a:r>
                      <a:r>
                        <a:rPr lang="ko-KR" altLang="en-US" sz="1600" b="1" dirty="0" smtClean="0"/>
                        <a:t> 변수이름</a:t>
                      </a:r>
                      <a:r>
                        <a:rPr lang="en-US" altLang="ko-KR" sz="1600" b="1" dirty="0" smtClean="0"/>
                        <a:t>=</a:t>
                      </a:r>
                      <a:r>
                        <a:rPr lang="ko-KR" altLang="en-US" sz="1600" b="1" dirty="0" smtClean="0"/>
                        <a:t>값</a:t>
                      </a:r>
                      <a:r>
                        <a:rPr lang="en-US" altLang="ko-KR" sz="1600" b="1" dirty="0" smtClean="0"/>
                        <a:t>;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자료형</a:t>
                      </a:r>
                      <a:r>
                        <a:rPr lang="ko-KR" altLang="en-US" sz="1600" b="1" dirty="0" smtClean="0"/>
                        <a:t> </a:t>
                      </a:r>
                      <a:r>
                        <a:rPr lang="en-US" altLang="ko-KR" sz="1600" b="1" dirty="0" smtClean="0"/>
                        <a:t>*</a:t>
                      </a:r>
                      <a:r>
                        <a:rPr lang="ko-KR" altLang="en-US" sz="1600" b="1" dirty="0" err="1" smtClean="0"/>
                        <a:t>포변수이름</a:t>
                      </a:r>
                      <a:r>
                        <a:rPr lang="en-US" altLang="ko-KR" sz="1600" b="1" dirty="0" smtClean="0"/>
                        <a:t>=</a:t>
                      </a:r>
                      <a:r>
                        <a:rPr lang="ko-KR" altLang="en-US" sz="1600" b="1" dirty="0" smtClean="0"/>
                        <a:t>주소</a:t>
                      </a:r>
                      <a:r>
                        <a:rPr lang="en-US" altLang="ko-KR" sz="1600" b="1" dirty="0" smtClean="0"/>
                        <a:t>;</a:t>
                      </a:r>
                      <a:endParaRPr lang="ko-KR" altLang="en-US" sz="16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95936" y="5949280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‘</a:t>
            </a:r>
            <a:r>
              <a:rPr lang="ko-KR" altLang="en-US" sz="1400" dirty="0" smtClean="0"/>
              <a:t>포인터변수이름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포변수이름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으로 표기함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7647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소스 </a:t>
            </a:r>
            <a:r>
              <a:rPr lang="en-US" altLang="ko-KR" u="sng" dirty="0" smtClean="0"/>
              <a:t>4-4 (ch04_03.cpp)</a:t>
            </a:r>
            <a:endParaRPr lang="ko-KR" alt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09955" y="1194019"/>
            <a:ext cx="8712968" cy="5170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using namespace std;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a=100;;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	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*pa;</a:t>
            </a:r>
          </a:p>
          <a:p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	pa=&amp;a;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"a</a:t>
            </a:r>
            <a:r>
              <a:rPr lang="ko-KR" altLang="en-US" sz="1600" dirty="0" smtClean="0"/>
              <a:t>에 저장된 값 </a:t>
            </a:r>
            <a:r>
              <a:rPr lang="en-US" altLang="ko-KR" sz="1600" dirty="0" smtClean="0"/>
              <a:t>: " &lt;&lt;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a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"a</a:t>
            </a:r>
            <a:r>
              <a:rPr lang="ko-KR" altLang="en-US" sz="1600" dirty="0" smtClean="0"/>
              <a:t>의 주소 </a:t>
            </a:r>
            <a:r>
              <a:rPr lang="en-US" altLang="ko-KR" sz="1600" dirty="0" smtClean="0"/>
              <a:t>: "      &lt;&lt;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&amp;a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&lt;&lt;"******************************"&lt;&lt;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"a</a:t>
            </a:r>
            <a:r>
              <a:rPr lang="ko-KR" altLang="en-US" sz="1600" dirty="0" smtClean="0"/>
              <a:t>에 저장된 값 </a:t>
            </a:r>
            <a:r>
              <a:rPr lang="en-US" altLang="ko-KR" sz="1600" dirty="0" smtClean="0"/>
              <a:t>: " &lt;&lt;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*pa </a:t>
            </a:r>
            <a:r>
              <a:rPr lang="en-US" altLang="ko-KR" sz="1600" dirty="0" smtClean="0"/>
              <a:t>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"a</a:t>
            </a:r>
            <a:r>
              <a:rPr lang="ko-KR" altLang="en-US" sz="1600" dirty="0" smtClean="0"/>
              <a:t>의 주소 </a:t>
            </a:r>
            <a:r>
              <a:rPr lang="en-US" altLang="ko-KR" sz="1600" dirty="0" smtClean="0"/>
              <a:t>: "      &lt;&lt;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 </a:t>
            </a:r>
            <a:r>
              <a:rPr lang="en-US" altLang="ko-KR" sz="1600" dirty="0" smtClean="0"/>
              <a:t>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0752" y="689882"/>
            <a:ext cx="3786187" cy="2320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971</Words>
  <Application>Microsoft Office PowerPoint</Application>
  <PresentationFormat>화면 슬라이드 쇼(4:3)</PresentationFormat>
  <Paragraphs>368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4. 고급변수 사용 : 포인터와 관련하여 메모리 바라보기</vt:lpstr>
      <vt:lpstr>차 례</vt:lpstr>
      <vt:lpstr>포인터</vt:lpstr>
      <vt:lpstr>포인터 변수 1</vt:lpstr>
      <vt:lpstr>슬라이드 5</vt:lpstr>
      <vt:lpstr>포인터 변수 2</vt:lpstr>
      <vt:lpstr>포인터 변수 3</vt:lpstr>
      <vt:lpstr>일반변수와 포인터 변수</vt:lpstr>
      <vt:lpstr>슬라이드 9</vt:lpstr>
      <vt:lpstr>배열 1</vt:lpstr>
      <vt:lpstr>배열 2</vt:lpstr>
      <vt:lpstr>배열 3</vt:lpstr>
      <vt:lpstr>슬라이드 13</vt:lpstr>
      <vt:lpstr>배열 초기화</vt:lpstr>
      <vt:lpstr>문자열</vt:lpstr>
      <vt:lpstr>슬라이드 16</vt:lpstr>
      <vt:lpstr>문자열 함수 1</vt:lpstr>
      <vt:lpstr>문자열 함수 2</vt:lpstr>
      <vt:lpstr>슬라이드 19</vt:lpstr>
      <vt:lpstr>주민등록번호 입력 받아 생년월일 출력</vt:lpstr>
      <vt:lpstr>슬라이드 21</vt:lpstr>
      <vt:lpstr>포인터 : 메모리 주소</vt:lpstr>
      <vt:lpstr>레퍼런스 변수</vt:lpstr>
      <vt:lpstr>슬라이드 24</vt:lpstr>
      <vt:lpstr>동적 할당 1</vt:lpstr>
      <vt:lpstr>동적 할당 2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Yeog</cp:lastModifiedBy>
  <cp:revision>245</cp:revision>
  <dcterms:created xsi:type="dcterms:W3CDTF">2011-05-27T15:11:45Z</dcterms:created>
  <dcterms:modified xsi:type="dcterms:W3CDTF">2011-07-04T00:34:38Z</dcterms:modified>
</cp:coreProperties>
</file>