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CC"/>
    <a:srgbClr val="008000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03AF8-0014-44D1-AE7F-D4267BF1D6CA}" type="datetimeFigureOut">
              <a:rPr lang="ko-KR" altLang="en-US" smtClean="0"/>
              <a:pPr/>
              <a:t>2011-08-06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C089D-DB7E-4846-9A02-1F3BA8515E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B4E5-8F89-4330-80BD-2CB5D8EA54B9}" type="datetime1">
              <a:rPr lang="ko-KR" altLang="en-US" smtClean="0"/>
              <a:t>2011-08-06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c++언어본색_시작화면_.bmp"/>
          <p:cNvPicPr>
            <a:picLocks noChangeAspect="1"/>
          </p:cNvPicPr>
          <p:nvPr userDrawn="1"/>
        </p:nvPicPr>
        <p:blipFill>
          <a:blip r:embed="rId2" cstate="print"/>
          <a:srcRect l="9690" t="22123" r="12886"/>
          <a:stretch>
            <a:fillRect/>
          </a:stretch>
        </p:blipFill>
        <p:spPr>
          <a:xfrm>
            <a:off x="1115616" y="836712"/>
            <a:ext cx="6984776" cy="526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617-A29D-4F6A-B0AA-3A97975D9BA1}" type="datetime1">
              <a:rPr lang="ko-KR" altLang="en-US" smtClean="0"/>
              <a:t>2011-08-06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E844-D05A-4F3B-AE5E-4E921E6B5BD2}" type="datetime1">
              <a:rPr lang="ko-KR" altLang="en-US" smtClean="0"/>
              <a:t>2011-08-06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1247-54DB-4C8A-AB5D-6CB9C36B78FD}" type="datetime1">
              <a:rPr lang="ko-KR" altLang="en-US" smtClean="0"/>
              <a:t>2011-08-06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641379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BCD7-EBE6-4A57-92F4-A78AD4A33F59}" type="datetime1">
              <a:rPr lang="ko-KR" altLang="en-US" smtClean="0"/>
              <a:t>2011-08-06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/21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4C8B-A090-4595-B7CB-5692500C0334}" type="datetime1">
              <a:rPr lang="ko-KR" altLang="en-US" smtClean="0"/>
              <a:t>2011-08-06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/21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7D30-681E-43CA-B360-A654A539CF12}" type="datetime1">
              <a:rPr lang="ko-KR" altLang="en-US" smtClean="0"/>
              <a:t>2011-08-06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5EE3-19DB-4114-BC56-20AA78C26E7F}" type="datetime1">
              <a:rPr lang="ko-KR" altLang="en-US" smtClean="0"/>
              <a:t>2011-08-06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CC85-D4BF-4D35-8955-E31211333152}" type="datetime1">
              <a:rPr lang="ko-KR" altLang="en-US" smtClean="0"/>
              <a:t>2011-08-06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F999-B772-4AEF-A9F1-7277EAE1FC8D}" type="datetime1">
              <a:rPr lang="ko-KR" altLang="en-US" smtClean="0"/>
              <a:t>2011-08-06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15E0-EED8-435C-A6D4-3B6FD06E8BDE}" type="datetime1">
              <a:rPr lang="ko-KR" altLang="en-US" smtClean="0"/>
              <a:t>2011-08-06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C429-37FE-4479-8541-59B26C29EFB6}" type="datetime1">
              <a:rPr lang="ko-KR" altLang="en-US" smtClean="0"/>
              <a:t>2011-08-06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04C30-13BD-4DD7-9160-C438B09A1B10}" type="datetime1">
              <a:rPr lang="ko-KR" altLang="en-US" smtClean="0"/>
              <a:t>2011-08-06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85800" y="36450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12. 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</a:rPr>
              <a:t>상속 </a:t>
            </a:r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</a:rPr>
              <a:t>고급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520" y="69269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12-5 ( ch12_04.cpp)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1196752"/>
            <a:ext cx="4464496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iostream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#include &lt;string&gt;</a:t>
            </a:r>
          </a:p>
          <a:p>
            <a:r>
              <a:rPr lang="en-US" altLang="ko-KR" sz="1600" dirty="0" smtClean="0"/>
              <a:t>using namespace std;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AbstractClass</a:t>
            </a:r>
            <a:endParaRPr lang="en-US" altLang="ko-KR" sz="1600" dirty="0" smtClean="0"/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public: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virtual string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SampleFunction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()=0;</a:t>
            </a:r>
          </a:p>
          <a:p>
            <a:r>
              <a:rPr lang="en-US" altLang="ko-KR" sz="1600" dirty="0" smtClean="0"/>
              <a:t>};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TestClass</a:t>
            </a:r>
            <a:r>
              <a:rPr lang="en-US" altLang="ko-KR" sz="1600" dirty="0" smtClean="0"/>
              <a:t> : public </a:t>
            </a:r>
            <a:r>
              <a:rPr lang="en-US" altLang="ko-KR" sz="1600" dirty="0" err="1" smtClean="0"/>
              <a:t>AbstractClass</a:t>
            </a:r>
            <a:endParaRPr lang="en-US" altLang="ko-KR" sz="1600" dirty="0" smtClean="0"/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public:</a:t>
            </a:r>
          </a:p>
          <a:p>
            <a:r>
              <a:rPr lang="en-US" altLang="ko-KR" sz="1600" dirty="0" smtClean="0"/>
              <a:t>	string </a:t>
            </a:r>
            <a:r>
              <a:rPr lang="en-US" altLang="ko-KR" sz="1600" dirty="0" err="1" smtClean="0"/>
              <a:t>SampleFunction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	{</a:t>
            </a:r>
          </a:p>
          <a:p>
            <a:r>
              <a:rPr lang="en-US" altLang="ko-KR" sz="1600" dirty="0" smtClean="0"/>
              <a:t>		return "</a:t>
            </a:r>
            <a:r>
              <a:rPr lang="en-US" altLang="ko-KR" sz="1600" dirty="0" err="1" smtClean="0"/>
              <a:t>SampleFunction</a:t>
            </a:r>
            <a:r>
              <a:rPr lang="en-US" altLang="ko-KR" sz="1600" dirty="0" smtClean="0"/>
              <a:t>";</a:t>
            </a:r>
          </a:p>
          <a:p>
            <a:r>
              <a:rPr lang="en-US" altLang="ko-KR" sz="1600" dirty="0" smtClean="0"/>
              <a:t>	}</a:t>
            </a:r>
          </a:p>
          <a:p>
            <a:r>
              <a:rPr lang="en-US" altLang="ko-KR" sz="1600" dirty="0" smtClean="0"/>
              <a:t>};</a:t>
            </a:r>
          </a:p>
          <a:p>
            <a:endParaRPr lang="en-US" altLang="ko-KR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1199485"/>
            <a:ext cx="4427984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AbstractClass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obj1;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obj1.SampleFunction()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 return 0;</a:t>
            </a:r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12" name="오른쪽 화살표 11"/>
          <p:cNvSpPr/>
          <p:nvPr/>
        </p:nvSpPr>
        <p:spPr>
          <a:xfrm rot="3702951">
            <a:off x="4932040" y="3209340"/>
            <a:ext cx="792088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04048" y="4145444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err="1" smtClean="0"/>
              <a:t>AbstractClass</a:t>
            </a:r>
            <a:r>
              <a:rPr lang="ko-KR" altLang="en-US" dirty="0" smtClean="0"/>
              <a:t>는 객체를 생성하지 못함</a:t>
            </a:r>
            <a:r>
              <a:rPr lang="en-US" altLang="ko-KR" dirty="0" smtClean="0"/>
              <a:t>!!!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b="1" dirty="0" smtClean="0">
                <a:solidFill>
                  <a:srgbClr val="C00000"/>
                </a:solidFill>
                <a:sym typeface="Wingdings" pitchFamily="2" charset="2"/>
              </a:rPr>
              <a:t>Error!!!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10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520" y="69269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12-5 ( ch12_04.cpp)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1196752"/>
            <a:ext cx="4464496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iostream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#include &lt;string&gt;</a:t>
            </a:r>
          </a:p>
          <a:p>
            <a:r>
              <a:rPr lang="en-US" altLang="ko-KR" sz="1600" dirty="0" smtClean="0"/>
              <a:t>using namespace std;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AbstractClass</a:t>
            </a:r>
            <a:endParaRPr lang="en-US" altLang="ko-KR" sz="1600" dirty="0" smtClean="0"/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public: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virtual string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SampleFunction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()=0;</a:t>
            </a:r>
          </a:p>
          <a:p>
            <a:r>
              <a:rPr lang="en-US" altLang="ko-KR" sz="1600" dirty="0" smtClean="0"/>
              <a:t>};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TestClass</a:t>
            </a:r>
            <a:r>
              <a:rPr lang="en-US" altLang="ko-KR" sz="1600" dirty="0" smtClean="0"/>
              <a:t> : public </a:t>
            </a:r>
            <a:r>
              <a:rPr lang="en-US" altLang="ko-KR" sz="1600" dirty="0" err="1" smtClean="0"/>
              <a:t>AbstractClass</a:t>
            </a:r>
            <a:endParaRPr lang="en-US" altLang="ko-KR" sz="1600" dirty="0" smtClean="0"/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public:</a:t>
            </a:r>
          </a:p>
          <a:p>
            <a:r>
              <a:rPr lang="en-US" altLang="ko-KR" sz="1600" dirty="0" smtClean="0"/>
              <a:t>	string </a:t>
            </a:r>
            <a:r>
              <a:rPr lang="en-US" altLang="ko-KR" sz="1600" dirty="0" err="1" smtClean="0"/>
              <a:t>SampleFunction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	{</a:t>
            </a:r>
          </a:p>
          <a:p>
            <a:r>
              <a:rPr lang="en-US" altLang="ko-KR" sz="1600" dirty="0" smtClean="0"/>
              <a:t>		return "</a:t>
            </a:r>
            <a:r>
              <a:rPr lang="en-US" altLang="ko-KR" sz="1600" dirty="0" err="1" smtClean="0"/>
              <a:t>SampleFunction</a:t>
            </a:r>
            <a:r>
              <a:rPr lang="en-US" altLang="ko-KR" sz="1600" dirty="0" smtClean="0"/>
              <a:t>";</a:t>
            </a:r>
          </a:p>
          <a:p>
            <a:r>
              <a:rPr lang="en-US" altLang="ko-KR" sz="1600" dirty="0" smtClean="0"/>
              <a:t>	}</a:t>
            </a:r>
          </a:p>
          <a:p>
            <a:r>
              <a:rPr lang="en-US" altLang="ko-KR" sz="1600" dirty="0" smtClean="0"/>
              <a:t>};</a:t>
            </a:r>
          </a:p>
          <a:p>
            <a:endParaRPr lang="en-US" altLang="ko-KR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1199485"/>
            <a:ext cx="4427984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TestClass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obj1;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obj1.SampleFunction()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 return 0;</a:t>
            </a:r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12" name="오른쪽 화살표 11"/>
          <p:cNvSpPr/>
          <p:nvPr/>
        </p:nvSpPr>
        <p:spPr>
          <a:xfrm rot="3702951">
            <a:off x="4932040" y="3209340"/>
            <a:ext cx="792088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60032" y="414544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err="1" smtClean="0"/>
              <a:t>TestClass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r>
              <a:rPr lang="en-US" altLang="ko-KR" dirty="0" smtClean="0"/>
              <a:t>!!!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11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1-1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다음의 클래스를 정의하자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844824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ar-SA" altLang="ko-KR" b="1" dirty="0" smtClean="0"/>
              <a:t>클래스 이름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GeometricObject</a:t>
            </a:r>
            <a:endParaRPr lang="ko-KR" altLang="ko-KR" dirty="0" smtClean="0"/>
          </a:p>
          <a:p>
            <a:pPr lvl="0"/>
            <a:r>
              <a:rPr lang="ar-SA" altLang="ko-KR" dirty="0" smtClean="0"/>
              <a:t>멤버 변수</a:t>
            </a:r>
            <a:r>
              <a:rPr lang="en-US" altLang="ko-KR" dirty="0" smtClean="0"/>
              <a:t>: </a:t>
            </a:r>
            <a:r>
              <a:rPr lang="ar-SA" altLang="ko-KR" dirty="0" smtClean="0"/>
              <a:t>두 개의 선</a:t>
            </a:r>
            <a:r>
              <a:rPr lang="en-US" altLang="ko-KR" dirty="0" smtClean="0"/>
              <a:t>(line1, line2)</a:t>
            </a:r>
            <a:r>
              <a:rPr lang="ar-SA" altLang="ko-KR" dirty="0" smtClean="0"/>
              <a:t>으로 구성된 배정도형 자료를 다루며</a:t>
            </a:r>
            <a:r>
              <a:rPr lang="en-US" altLang="ko-KR" dirty="0" smtClean="0"/>
              <a:t>, </a:t>
            </a:r>
            <a:r>
              <a:rPr lang="ar-SA" altLang="ko-KR" dirty="0" smtClean="0"/>
              <a:t>클래스 상속 시 파생 클래스에서 참조케 함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pPr lvl="0"/>
            <a:r>
              <a:rPr lang="ar-SA" altLang="ko-KR" dirty="0" smtClean="0"/>
              <a:t>멤버 함수</a:t>
            </a:r>
            <a:endParaRPr lang="ko-KR" altLang="ko-KR" dirty="0" smtClean="0"/>
          </a:p>
          <a:p>
            <a:pPr lvl="1"/>
            <a:r>
              <a:rPr lang="ar-SA" altLang="ko-KR" dirty="0" smtClean="0"/>
              <a:t>생성자</a:t>
            </a:r>
            <a:r>
              <a:rPr lang="en-US" altLang="ko-KR" dirty="0" smtClean="0"/>
              <a:t>: </a:t>
            </a:r>
            <a:r>
              <a:rPr lang="ar-SA" altLang="ko-KR" dirty="0" smtClean="0"/>
              <a:t>매개변수 없이 멤버 변수를</a:t>
            </a:r>
            <a:r>
              <a:rPr lang="en-US" altLang="ko-KR" dirty="0" smtClean="0"/>
              <a:t> 0</a:t>
            </a:r>
            <a:r>
              <a:rPr lang="ar-SA" altLang="ko-KR" dirty="0" smtClean="0"/>
              <a:t>으로 초기화</a:t>
            </a:r>
            <a:endParaRPr lang="ko-KR" altLang="ko-KR" dirty="0" smtClean="0"/>
          </a:p>
          <a:p>
            <a:pPr lvl="1"/>
            <a:r>
              <a:rPr lang="ar-SA" altLang="ko-KR" dirty="0" smtClean="0"/>
              <a:t>생성자</a:t>
            </a:r>
            <a:r>
              <a:rPr lang="en-US" altLang="ko-KR" dirty="0" smtClean="0"/>
              <a:t>: </a:t>
            </a:r>
            <a:r>
              <a:rPr lang="ar-SA" altLang="ko-KR" dirty="0" smtClean="0"/>
              <a:t>두 개의 멤버 변숫값을 매개변수로 전달하여 초기화</a:t>
            </a:r>
            <a:endParaRPr lang="ko-KR" altLang="ko-KR" dirty="0" smtClean="0"/>
          </a:p>
          <a:p>
            <a:pPr lvl="1"/>
            <a:r>
              <a:rPr lang="ar-SA" altLang="ko-KR" dirty="0" smtClean="0"/>
              <a:t>각각의 멤버 변숫값을 매개변수로 전달하여 초기화</a:t>
            </a:r>
            <a:endParaRPr lang="ko-KR" altLang="ko-KR" dirty="0" smtClean="0"/>
          </a:p>
          <a:p>
            <a:pPr lvl="1"/>
            <a:r>
              <a:rPr lang="ar-SA" altLang="ko-KR" dirty="0" smtClean="0"/>
              <a:t>각각의 멤버 변숫값을 객체 외부로 전달</a:t>
            </a:r>
            <a:endParaRPr lang="ko-KR" altLang="ko-KR" dirty="0" smtClean="0"/>
          </a:p>
          <a:p>
            <a:pPr lvl="1"/>
            <a:r>
              <a:rPr lang="ar-SA" altLang="ko-KR" dirty="0" smtClean="0"/>
              <a:t>멤버 변수를 이용하여 도형의 면적을 계산하는 순수 가상 함수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AreaCalculation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pPr lvl="1"/>
            <a:r>
              <a:rPr lang="ar-SA" altLang="ko-KR" dirty="0" smtClean="0"/>
              <a:t>멤버 변수를 이용하여 도형의 둘레를 계산하는 순수 가상 함수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RoundCalculation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12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1-2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ar-SA" altLang="ko-KR" b="1" dirty="0" smtClean="0"/>
              <a:t>클래스 이름</a:t>
            </a:r>
            <a:r>
              <a:rPr lang="en-US" altLang="ko-KR" b="1" dirty="0" smtClean="0"/>
              <a:t>: Isosceles </a:t>
            </a:r>
            <a:endParaRPr lang="ko-KR" altLang="ko-KR" dirty="0" smtClean="0"/>
          </a:p>
          <a:p>
            <a:pPr lvl="0"/>
            <a:r>
              <a:rPr lang="en-US" altLang="ko-KR" dirty="0" err="1" smtClean="0"/>
              <a:t>GeometricObject</a:t>
            </a:r>
            <a:r>
              <a:rPr lang="ar-SA" altLang="ko-KR" dirty="0" smtClean="0"/>
              <a:t>를 기반 클래스로 하는 파생 클래스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pPr lvl="0"/>
            <a:r>
              <a:rPr lang="ar-SA" altLang="ko-KR" dirty="0" smtClean="0"/>
              <a:t>멤버 변수</a:t>
            </a:r>
            <a:r>
              <a:rPr lang="en-US" altLang="ko-KR" dirty="0" smtClean="0"/>
              <a:t>: </a:t>
            </a:r>
            <a:r>
              <a:rPr lang="ar-SA" altLang="ko-KR" dirty="0" smtClean="0"/>
              <a:t>이등변 삼각형의 밑면</a:t>
            </a:r>
            <a:r>
              <a:rPr lang="en-US" altLang="ko-KR" dirty="0" smtClean="0"/>
              <a:t>, </a:t>
            </a:r>
            <a:r>
              <a:rPr lang="ar-SA" altLang="ko-KR" dirty="0" smtClean="0"/>
              <a:t>높이</a:t>
            </a:r>
            <a:r>
              <a:rPr lang="en-US" altLang="ko-KR" dirty="0" smtClean="0"/>
              <a:t>, </a:t>
            </a:r>
            <a:r>
              <a:rPr lang="ar-SA" altLang="ko-KR" dirty="0" smtClean="0"/>
              <a:t>면적</a:t>
            </a:r>
            <a:r>
              <a:rPr lang="en-US" altLang="ko-KR" dirty="0" smtClean="0"/>
              <a:t>(area)</a:t>
            </a:r>
            <a:r>
              <a:rPr lang="ar-SA" altLang="ko-KR" dirty="0" smtClean="0"/>
              <a:t>과 등변</a:t>
            </a:r>
            <a:r>
              <a:rPr lang="en-US" altLang="ko-KR" dirty="0" smtClean="0"/>
              <a:t>(side)</a:t>
            </a:r>
            <a:r>
              <a:rPr lang="ar-SA" altLang="ko-KR" dirty="0" smtClean="0"/>
              <a:t>으로 구성되며 밑변과 높이는 기반 클래스의 멤버 변수</a:t>
            </a:r>
            <a:r>
              <a:rPr lang="en-US" altLang="ko-KR" dirty="0" smtClean="0"/>
              <a:t> line1</a:t>
            </a:r>
            <a:r>
              <a:rPr lang="ar-SA" altLang="ko-KR" dirty="0" smtClean="0"/>
              <a:t>과</a:t>
            </a:r>
            <a:r>
              <a:rPr lang="en-US" altLang="ko-KR" dirty="0" smtClean="0"/>
              <a:t> line2</a:t>
            </a:r>
            <a:r>
              <a:rPr lang="ar-SA" altLang="ko-KR" dirty="0" smtClean="0"/>
              <a:t>로 사용함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pPr lvl="0"/>
            <a:r>
              <a:rPr lang="ar-SA" altLang="ko-KR" dirty="0" smtClean="0"/>
              <a:t>멤버 함수</a:t>
            </a:r>
            <a:endParaRPr lang="ko-KR" altLang="ko-KR" dirty="0" smtClean="0"/>
          </a:p>
          <a:p>
            <a:pPr lvl="1"/>
            <a:r>
              <a:rPr lang="ar-SA" altLang="ko-KR" dirty="0" smtClean="0"/>
              <a:t>생성자</a:t>
            </a:r>
            <a:r>
              <a:rPr lang="en-US" altLang="ko-KR" dirty="0" smtClean="0"/>
              <a:t>: </a:t>
            </a:r>
            <a:r>
              <a:rPr lang="ar-SA" altLang="ko-KR" dirty="0" smtClean="0"/>
              <a:t>매개변수 없이 멤버 변수를</a:t>
            </a:r>
            <a:r>
              <a:rPr lang="en-US" altLang="ko-KR" dirty="0" smtClean="0"/>
              <a:t> 0</a:t>
            </a:r>
            <a:r>
              <a:rPr lang="ar-SA" altLang="ko-KR" dirty="0" smtClean="0"/>
              <a:t>으로 초기화</a:t>
            </a:r>
            <a:endParaRPr lang="ko-KR" altLang="ko-KR" dirty="0" smtClean="0"/>
          </a:p>
          <a:p>
            <a:pPr lvl="1"/>
            <a:r>
              <a:rPr lang="ar-SA" altLang="ko-KR" dirty="0" smtClean="0"/>
              <a:t>생성자</a:t>
            </a:r>
            <a:r>
              <a:rPr lang="en-US" altLang="ko-KR" dirty="0" smtClean="0"/>
              <a:t>: </a:t>
            </a:r>
            <a:r>
              <a:rPr lang="ar-SA" altLang="ko-KR" dirty="0" smtClean="0"/>
              <a:t>밑변과 높이의 값을 매개변수로 전달하여 초기화하고 나머지 멤버 변수는</a:t>
            </a:r>
            <a:r>
              <a:rPr lang="en-US" altLang="ko-KR" dirty="0" smtClean="0"/>
              <a:t> 0</a:t>
            </a:r>
            <a:r>
              <a:rPr lang="ar-SA" altLang="ko-KR" dirty="0" smtClean="0"/>
              <a:t>으로 초기화</a:t>
            </a:r>
            <a:endParaRPr lang="ko-KR" altLang="ko-KR" dirty="0" smtClean="0"/>
          </a:p>
          <a:p>
            <a:pPr lvl="1"/>
            <a:r>
              <a:rPr lang="ar-SA" altLang="ko-KR" dirty="0" smtClean="0"/>
              <a:t>기반 클래스의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AddCalculation</a:t>
            </a:r>
            <a:r>
              <a:rPr lang="en-US" altLang="ko-KR" dirty="0" smtClean="0"/>
              <a:t>( )</a:t>
            </a:r>
            <a:r>
              <a:rPr lang="ar-SA" altLang="ko-KR" dirty="0" smtClean="0"/>
              <a:t>을 면적 계산 함수로 함수 오버라이딩</a:t>
            </a:r>
            <a:endParaRPr lang="ko-KR" altLang="ko-KR" dirty="0" smtClean="0"/>
          </a:p>
          <a:p>
            <a:pPr lvl="1"/>
            <a:r>
              <a:rPr lang="ar-SA" altLang="ko-KR" dirty="0" smtClean="0"/>
              <a:t>기반 클래스의</a:t>
            </a:r>
            <a:r>
              <a:rPr lang="en-US" altLang="ko-KR" dirty="0" smtClean="0"/>
              <a:t> Compute( )</a:t>
            </a:r>
            <a:r>
              <a:rPr lang="ar-SA" altLang="ko-KR" dirty="0" smtClean="0"/>
              <a:t>을 등변 계산 함수로 함수 오버라이딩</a:t>
            </a:r>
            <a:endParaRPr lang="ko-KR" altLang="ko-KR" dirty="0" smtClean="0"/>
          </a:p>
          <a:p>
            <a:pPr lvl="1"/>
            <a:r>
              <a:rPr lang="ar-SA" altLang="ko-KR" dirty="0" smtClean="0"/>
              <a:t>멤버 변수인 면적과 등변을 각각 객체 외부로 전달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13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1-3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ar-SA" altLang="ko-KR" b="1" dirty="0" smtClean="0"/>
              <a:t>클래스 이름</a:t>
            </a:r>
            <a:r>
              <a:rPr lang="en-US" altLang="ko-KR" b="1" dirty="0" smtClean="0"/>
              <a:t>: Rectangle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pPr lvl="0"/>
            <a:r>
              <a:rPr lang="en-US" altLang="ko-KR" dirty="0" err="1" smtClean="0"/>
              <a:t>GeometricObject</a:t>
            </a:r>
            <a:r>
              <a:rPr lang="ar-SA" altLang="ko-KR" dirty="0" smtClean="0"/>
              <a:t>를 기반 클래스로 하는 파생 클래스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pPr lvl="0"/>
            <a:r>
              <a:rPr lang="ar-SA" altLang="ko-KR" dirty="0" smtClean="0"/>
              <a:t>멤버 변수</a:t>
            </a:r>
            <a:r>
              <a:rPr lang="en-US" altLang="ko-KR" dirty="0" smtClean="0"/>
              <a:t>: </a:t>
            </a:r>
            <a:r>
              <a:rPr lang="ar-SA" altLang="ko-KR" dirty="0" smtClean="0"/>
              <a:t>사각형의 가로와 세로</a:t>
            </a:r>
            <a:r>
              <a:rPr lang="en-US" altLang="ko-KR" dirty="0" smtClean="0"/>
              <a:t>, </a:t>
            </a:r>
            <a:r>
              <a:rPr lang="ar-SA" altLang="ko-KR" dirty="0" smtClean="0"/>
              <a:t>면적</a:t>
            </a:r>
            <a:r>
              <a:rPr lang="en-US" altLang="ko-KR" dirty="0" smtClean="0"/>
              <a:t>(area)</a:t>
            </a:r>
            <a:r>
              <a:rPr lang="ar-SA" altLang="ko-KR" dirty="0" smtClean="0"/>
              <a:t>과 둘레</a:t>
            </a:r>
            <a:r>
              <a:rPr lang="en-US" altLang="ko-KR" dirty="0" smtClean="0"/>
              <a:t>(round)</a:t>
            </a:r>
            <a:r>
              <a:rPr lang="ar-SA" altLang="ko-KR" dirty="0" smtClean="0"/>
              <a:t>로 구성됨</a:t>
            </a:r>
            <a:r>
              <a:rPr lang="en-US" altLang="ko-KR" dirty="0" smtClean="0"/>
              <a:t>, </a:t>
            </a:r>
            <a:r>
              <a:rPr lang="ar-SA" altLang="ko-KR" dirty="0" smtClean="0"/>
              <a:t>가로와 세로는 기반 클래스의 멤버 변수</a:t>
            </a:r>
            <a:r>
              <a:rPr lang="en-US" altLang="ko-KR" dirty="0" smtClean="0"/>
              <a:t> line1</a:t>
            </a:r>
            <a:r>
              <a:rPr lang="ar-SA" altLang="ko-KR" dirty="0" smtClean="0"/>
              <a:t>과</a:t>
            </a:r>
            <a:r>
              <a:rPr lang="en-US" altLang="ko-KR" dirty="0" smtClean="0"/>
              <a:t> line2</a:t>
            </a:r>
            <a:r>
              <a:rPr lang="ar-SA" altLang="ko-KR" dirty="0" smtClean="0"/>
              <a:t>로 사용함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pPr lvl="0"/>
            <a:r>
              <a:rPr lang="ar-SA" altLang="ko-KR" dirty="0" smtClean="0"/>
              <a:t>멤버 함수</a:t>
            </a:r>
            <a:endParaRPr lang="ko-KR" altLang="ko-KR" dirty="0" smtClean="0"/>
          </a:p>
          <a:p>
            <a:pPr lvl="1"/>
            <a:r>
              <a:rPr lang="ar-SA" altLang="ko-KR" dirty="0" smtClean="0"/>
              <a:t>생성자</a:t>
            </a:r>
            <a:r>
              <a:rPr lang="en-US" altLang="ko-KR" dirty="0" smtClean="0"/>
              <a:t>: </a:t>
            </a:r>
            <a:r>
              <a:rPr lang="ar-SA" altLang="ko-KR" dirty="0" smtClean="0"/>
              <a:t>매개변수 없이 멤버 변수를</a:t>
            </a:r>
            <a:r>
              <a:rPr lang="en-US" altLang="ko-KR" dirty="0" smtClean="0"/>
              <a:t> 0</a:t>
            </a:r>
            <a:r>
              <a:rPr lang="ar-SA" altLang="ko-KR" dirty="0" smtClean="0"/>
              <a:t>으로 초기화</a:t>
            </a:r>
            <a:endParaRPr lang="ko-KR" altLang="ko-KR" dirty="0" smtClean="0"/>
          </a:p>
          <a:p>
            <a:pPr lvl="1"/>
            <a:r>
              <a:rPr lang="ar-SA" altLang="ko-KR" dirty="0" smtClean="0"/>
              <a:t>생성자</a:t>
            </a:r>
            <a:r>
              <a:rPr lang="en-US" altLang="ko-KR" dirty="0" smtClean="0"/>
              <a:t>: </a:t>
            </a:r>
            <a:r>
              <a:rPr lang="ar-SA" altLang="ko-KR" dirty="0" smtClean="0"/>
              <a:t>가로와 세로의 값을 매개변수로 전달하여 초기화하고 나머지 멤버 변수는</a:t>
            </a:r>
            <a:r>
              <a:rPr lang="en-US" altLang="ko-KR" dirty="0" smtClean="0"/>
              <a:t> 0</a:t>
            </a:r>
            <a:r>
              <a:rPr lang="ar-SA" altLang="ko-KR" dirty="0" smtClean="0"/>
              <a:t>으로 초기화</a:t>
            </a:r>
            <a:endParaRPr lang="ko-KR" altLang="ko-KR" dirty="0" smtClean="0"/>
          </a:p>
          <a:p>
            <a:pPr lvl="1"/>
            <a:r>
              <a:rPr lang="ar-SA" altLang="ko-KR" dirty="0" smtClean="0"/>
              <a:t>기반 클래스의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AddCalculation</a:t>
            </a:r>
            <a:r>
              <a:rPr lang="en-US" altLang="ko-KR" dirty="0" smtClean="0"/>
              <a:t>( )</a:t>
            </a:r>
            <a:r>
              <a:rPr lang="ar-SA" altLang="ko-KR" dirty="0" smtClean="0"/>
              <a:t>을 면적 계산 함수로 함수 오버라이딩</a:t>
            </a:r>
            <a:endParaRPr lang="ko-KR" altLang="ko-KR" dirty="0" smtClean="0"/>
          </a:p>
          <a:p>
            <a:pPr lvl="1"/>
            <a:r>
              <a:rPr lang="ar-SA" altLang="ko-KR" dirty="0" smtClean="0"/>
              <a:t>기반 클래스의</a:t>
            </a:r>
            <a:r>
              <a:rPr lang="en-US" altLang="ko-KR" dirty="0" smtClean="0"/>
              <a:t> Compute( )</a:t>
            </a:r>
            <a:r>
              <a:rPr lang="ar-SA" altLang="ko-KR" dirty="0" smtClean="0"/>
              <a:t>을 사각형 둘레 계산 함수로 함수 오버라이딩</a:t>
            </a:r>
            <a:endParaRPr lang="ko-KR" altLang="ko-KR" dirty="0" smtClean="0"/>
          </a:p>
          <a:p>
            <a:pPr lvl="1"/>
            <a:r>
              <a:rPr lang="ar-SA" altLang="ko-KR" dirty="0" smtClean="0"/>
              <a:t>멤버 변수인 넓이와 둘레를 각각 객체 외부로 전달</a:t>
            </a:r>
            <a:endParaRPr lang="ko-KR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14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 변환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 형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상속에서 파생 클래스의 객체를 기반 클래스 형으로 변환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업캐스팅</a:t>
            </a:r>
            <a:r>
              <a:rPr lang="en-US" altLang="ko-KR" dirty="0" smtClean="0"/>
              <a:t>;</a:t>
            </a:r>
            <a:r>
              <a:rPr lang="en-US" altLang="ko-KR" dirty="0" err="1" smtClean="0"/>
              <a:t>Upcasting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것 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클래스의 객체를 파생 클래스 형으로 변환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다운캐스팅</a:t>
            </a:r>
            <a:r>
              <a:rPr lang="en-US" altLang="ko-KR" dirty="0" smtClean="0"/>
              <a:t>;</a:t>
            </a:r>
            <a:r>
              <a:rPr lang="en-US" altLang="ko-KR" dirty="0" err="1" smtClean="0"/>
              <a:t>Downcasting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객체의 포인터를 변환을 원하는 클래스의 포인터로 할당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5536" y="5013176"/>
            <a:ext cx="842493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객체포인터</a:t>
            </a:r>
            <a:r>
              <a:rPr lang="en-US" altLang="ko-KR" sz="2000" dirty="0" smtClean="0"/>
              <a:t>1  = </a:t>
            </a:r>
            <a:r>
              <a:rPr lang="en-US" altLang="ko-KR" sz="2000" dirty="0" err="1" smtClean="0"/>
              <a:t>dynamic_cast</a:t>
            </a:r>
            <a:r>
              <a:rPr lang="en-US" altLang="ko-KR" sz="2000" dirty="0" smtClean="0"/>
              <a:t> &lt;</a:t>
            </a:r>
            <a:r>
              <a:rPr lang="ko-KR" altLang="en-US" sz="2000" dirty="0" smtClean="0"/>
              <a:t>클래스이름</a:t>
            </a:r>
            <a:r>
              <a:rPr lang="en-US" altLang="ko-KR" sz="2000" dirty="0" smtClean="0"/>
              <a:t>*&gt; (</a:t>
            </a:r>
            <a:r>
              <a:rPr lang="ko-KR" altLang="en-US" sz="2000" dirty="0" smtClean="0"/>
              <a:t>객체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포인터</a:t>
            </a:r>
            <a:r>
              <a:rPr lang="en-US" altLang="ko-KR" sz="2000" dirty="0" smtClean="0"/>
              <a:t>2)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15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업 캐스팅 예제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소스 </a:t>
            </a:r>
            <a:r>
              <a:rPr lang="en-US" altLang="ko-KR" sz="3200" dirty="0" smtClean="0"/>
              <a:t>12-11(ch12_05.cpp)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204864"/>
            <a:ext cx="777686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"ch12_GeometricObject.h"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b="1" dirty="0" err="1" smtClean="0">
                <a:solidFill>
                  <a:srgbClr val="C00000"/>
                </a:solidFill>
              </a:rPr>
              <a:t>GeometricObject</a:t>
            </a:r>
            <a:r>
              <a:rPr lang="en-US" altLang="ko-KR" dirty="0" smtClean="0"/>
              <a:t> *p1 = new </a:t>
            </a:r>
            <a:r>
              <a:rPr lang="en-US" altLang="ko-KR" b="1" dirty="0" smtClean="0">
                <a:solidFill>
                  <a:srgbClr val="C00000"/>
                </a:solidFill>
              </a:rPr>
              <a:t>Isosceles</a:t>
            </a:r>
            <a:r>
              <a:rPr lang="en-US" altLang="ko-KR" dirty="0" smtClean="0"/>
              <a:t>(9,15);</a:t>
            </a:r>
          </a:p>
          <a:p>
            <a:r>
              <a:rPr lang="en-US" altLang="ko-KR" dirty="0" smtClean="0"/>
              <a:t>	Isosceles *p2 = new Isosceles(5,6);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"p1 : " &lt;&lt; p1-&gt;GetLine1()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"p2 : " &lt;&lt; p2-&gt;GetLine1()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62880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업캐스팅은</a:t>
            </a:r>
            <a:r>
              <a:rPr lang="ko-KR" altLang="en-US" dirty="0" smtClean="0"/>
              <a:t> 자동으로 </a:t>
            </a:r>
            <a:r>
              <a:rPr lang="ko-KR" altLang="en-US" dirty="0" err="1" smtClean="0"/>
              <a:t>형변환이</a:t>
            </a:r>
            <a:r>
              <a:rPr lang="ko-KR" altLang="en-US" dirty="0" smtClean="0"/>
              <a:t> 실행됨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기반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파생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16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다운 캐스팅 예제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소스 </a:t>
            </a:r>
            <a:r>
              <a:rPr lang="en-US" altLang="ko-KR" sz="3200" dirty="0" smtClean="0"/>
              <a:t>12-12(ch12_06.cpp)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988840"/>
            <a:ext cx="8424936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#include "ch12_GeometricObject.h"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DisplayGeometricObject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GeometricObject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&amp;object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"line1 : " &lt;&lt; object.GetLine1()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"line2 : " &lt;&lt; object.GetLine2()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GeometricObject</a:t>
            </a:r>
            <a:r>
              <a:rPr lang="en-US" altLang="ko-KR" sz="1600" dirty="0" smtClean="0"/>
              <a:t> *p=&amp;object;</a:t>
            </a:r>
          </a:p>
          <a:p>
            <a:r>
              <a:rPr lang="en-US" altLang="ko-KR" sz="1600" dirty="0" smtClean="0"/>
              <a:t>	Isosceles *p1 = </a:t>
            </a:r>
            <a:r>
              <a:rPr lang="en-US" altLang="ko-KR" sz="1600" dirty="0" err="1" smtClean="0"/>
              <a:t>dynamic_cast</a:t>
            </a:r>
            <a:r>
              <a:rPr lang="en-US" altLang="ko-KR" sz="1600" dirty="0" smtClean="0"/>
              <a:t>&lt;Isosceles*&gt;(p</a:t>
            </a:r>
            <a:r>
              <a:rPr lang="en-US" altLang="ko-KR" sz="1600" dirty="0" smtClean="0"/>
              <a:t>);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//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다운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캐스팅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r>
              <a:rPr lang="en-US" altLang="ko-KR" sz="1600" dirty="0" smtClean="0"/>
              <a:t>	Rectangle *p2 = </a:t>
            </a:r>
            <a:r>
              <a:rPr lang="en-US" altLang="ko-KR" sz="1600" dirty="0" err="1" smtClean="0"/>
              <a:t>dynamic_cast</a:t>
            </a:r>
            <a:r>
              <a:rPr lang="en-US" altLang="ko-KR" sz="1600" dirty="0" smtClean="0"/>
              <a:t>&lt;Rectangle*&gt;(p</a:t>
            </a:r>
            <a:r>
              <a:rPr lang="en-US" altLang="ko-KR" sz="1600" dirty="0" smtClean="0"/>
              <a:t>);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//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다운 캐스팅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if (p1 != NULL)</a:t>
            </a:r>
          </a:p>
          <a:p>
            <a:r>
              <a:rPr lang="en-US" altLang="ko-KR" sz="1600" dirty="0" smtClean="0"/>
              <a:t>	{</a:t>
            </a:r>
          </a:p>
          <a:p>
            <a:r>
              <a:rPr lang="en-US" altLang="ko-KR" sz="1600" dirty="0" smtClean="0"/>
              <a:t>		p1-&gt;</a:t>
            </a:r>
            <a:r>
              <a:rPr lang="en-US" altLang="ko-KR" sz="1600" dirty="0" err="1" smtClean="0"/>
              <a:t>AreaCalculation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		p1-&gt;Compute();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</a:t>
            </a:r>
            <a:r>
              <a:rPr lang="ko-KR" altLang="en-US" sz="1600" dirty="0" smtClean="0"/>
              <a:t>이등변 삼각형의 넓이 </a:t>
            </a:r>
            <a:r>
              <a:rPr lang="en-US" altLang="ko-KR" sz="1600" dirty="0" smtClean="0"/>
              <a:t>: " &lt;&lt; p1-&gt;</a:t>
            </a:r>
            <a:r>
              <a:rPr lang="en-US" altLang="ko-KR" sz="1600" dirty="0" err="1" smtClean="0"/>
              <a:t>GetArea</a:t>
            </a:r>
            <a:r>
              <a:rPr lang="en-US" altLang="ko-KR" sz="1600" dirty="0" smtClean="0"/>
              <a:t>()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</a:t>
            </a:r>
            <a:r>
              <a:rPr lang="ko-KR" altLang="en-US" sz="1600" dirty="0" smtClean="0"/>
              <a:t>이등변 삼각형의 등변 </a:t>
            </a:r>
            <a:r>
              <a:rPr lang="en-US" altLang="ko-KR" sz="1600" dirty="0" smtClean="0"/>
              <a:t>: " &lt;&lt; p1-&gt;</a:t>
            </a:r>
            <a:r>
              <a:rPr lang="en-US" altLang="ko-KR" sz="1600" dirty="0" err="1" smtClean="0"/>
              <a:t>GetSide</a:t>
            </a:r>
            <a:r>
              <a:rPr lang="en-US" altLang="ko-KR" sz="1600" dirty="0" smtClean="0"/>
              <a:t>()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smtClean="0"/>
              <a:t>}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3568" y="141277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다운캐스팅은 </a:t>
            </a:r>
            <a:r>
              <a:rPr lang="en-US" altLang="ko-KR" dirty="0" err="1" smtClean="0"/>
              <a:t>dynamic_cast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연산자가 명시되어야 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파생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기반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6176" y="3140968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매개변수로 전달받은 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GeometricObject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객체 포인터 주소를 저장 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rot="10800000" flipV="1">
            <a:off x="4283968" y="3510300"/>
            <a:ext cx="1872208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17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764704"/>
            <a:ext cx="8424936" cy="5755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	if (p2 != NULL)</a:t>
            </a:r>
          </a:p>
          <a:p>
            <a:r>
              <a:rPr lang="en-US" altLang="ko-KR" sz="1600" dirty="0" smtClean="0"/>
              <a:t>	{</a:t>
            </a:r>
          </a:p>
          <a:p>
            <a:r>
              <a:rPr lang="en-US" altLang="ko-KR" sz="1600" dirty="0" smtClean="0"/>
              <a:t>		p2-&gt;</a:t>
            </a:r>
            <a:r>
              <a:rPr lang="en-US" altLang="ko-KR" sz="1600" dirty="0" err="1" smtClean="0"/>
              <a:t>AreaCalculation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		p2-&gt;Compute();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</a:t>
            </a:r>
            <a:r>
              <a:rPr lang="ko-KR" altLang="en-US" sz="1600" dirty="0" smtClean="0"/>
              <a:t>사각형의 넓이 </a:t>
            </a:r>
            <a:r>
              <a:rPr lang="en-US" altLang="ko-KR" sz="1600" dirty="0" smtClean="0"/>
              <a:t>: " &lt;&lt; p2-&gt;</a:t>
            </a:r>
            <a:r>
              <a:rPr lang="en-US" altLang="ko-KR" sz="1600" dirty="0" err="1" smtClean="0"/>
              <a:t>GetArea</a:t>
            </a:r>
            <a:r>
              <a:rPr lang="en-US" altLang="ko-KR" sz="1600" dirty="0" smtClean="0"/>
              <a:t>()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</a:t>
            </a:r>
            <a:r>
              <a:rPr lang="ko-KR" altLang="en-US" sz="1600" dirty="0" smtClean="0"/>
              <a:t>사각형의 둘레 </a:t>
            </a:r>
            <a:r>
              <a:rPr lang="en-US" altLang="ko-KR" sz="1600" dirty="0" smtClean="0"/>
              <a:t>: " &lt;&lt; p2-&gt;</a:t>
            </a:r>
            <a:r>
              <a:rPr lang="en-US" altLang="ko-KR" sz="1600" dirty="0" err="1" smtClean="0"/>
              <a:t>GetRound</a:t>
            </a:r>
            <a:r>
              <a:rPr lang="en-US" altLang="ko-KR" sz="1600" dirty="0" smtClean="0"/>
              <a:t>()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}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Isosceles p1(9, 15);</a:t>
            </a:r>
          </a:p>
          <a:p>
            <a:r>
              <a:rPr lang="en-US" altLang="ko-KR" sz="1600" dirty="0" smtClean="0"/>
              <a:t>	Rectangle p2(10, 12);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DisplayGeometricObject</a:t>
            </a:r>
            <a:r>
              <a:rPr lang="en-US" altLang="ko-KR" sz="1600" dirty="0" smtClean="0"/>
              <a:t>(p1);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"****************************"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DisplayGeometricObject</a:t>
            </a:r>
            <a:r>
              <a:rPr lang="en-US" altLang="ko-KR" sz="1600" dirty="0" smtClean="0"/>
              <a:t>(p2);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return 0;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18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12-12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04864"/>
            <a:ext cx="6240312" cy="1583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941168"/>
            <a:ext cx="6130260" cy="15121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1412776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36</a:t>
            </a:r>
            <a:r>
              <a:rPr lang="ko-KR" altLang="en-US" dirty="0" smtClean="0"/>
              <a:t>번 라인 </a:t>
            </a:r>
            <a:r>
              <a:rPr lang="en-US" altLang="ko-KR" dirty="0" err="1" smtClean="0"/>
              <a:t>DisplayGeometricObject</a:t>
            </a:r>
            <a:r>
              <a:rPr lang="en-US" altLang="ko-KR" dirty="0" smtClean="0"/>
              <a:t>(Isosceles p1); </a:t>
            </a:r>
            <a:r>
              <a:rPr lang="ko-KR" altLang="en-US" dirty="0" smtClean="0"/>
              <a:t>이 호출되면 함수에서 </a:t>
            </a:r>
            <a:r>
              <a:rPr lang="en-US" altLang="ko-KR" dirty="0" smtClean="0"/>
              <a:t>p1</a:t>
            </a:r>
            <a:r>
              <a:rPr lang="ko-KR" altLang="en-US" dirty="0" smtClean="0"/>
              <a:t>은 정상적인 주소의 객체</a:t>
            </a:r>
            <a:r>
              <a:rPr lang="en-US" altLang="ko-KR" dirty="0" smtClean="0"/>
              <a:t>, p2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할당되며 여러 번 동적 형 변환이 발생함</a:t>
            </a:r>
            <a:r>
              <a:rPr lang="en-US" altLang="ko-KR" dirty="0" smtClean="0"/>
              <a:t>!!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4077072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37</a:t>
            </a:r>
            <a:r>
              <a:rPr lang="ko-KR" altLang="en-US" dirty="0" smtClean="0"/>
              <a:t>번 라인 </a:t>
            </a:r>
            <a:r>
              <a:rPr lang="en-US" altLang="ko-KR" dirty="0" err="1" smtClean="0"/>
              <a:t>DisplayGeometricObject</a:t>
            </a:r>
            <a:r>
              <a:rPr lang="en-US" altLang="ko-KR" dirty="0" smtClean="0"/>
              <a:t>(Rectangle p2); </a:t>
            </a:r>
            <a:r>
              <a:rPr lang="ko-KR" altLang="en-US" dirty="0" smtClean="0"/>
              <a:t>이 호출되면 함수에서 </a:t>
            </a:r>
            <a:r>
              <a:rPr lang="en-US" altLang="ko-KR" dirty="0" smtClean="0"/>
              <a:t>p1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할당되고 </a:t>
            </a:r>
            <a:r>
              <a:rPr lang="en-US" altLang="ko-KR" dirty="0" smtClean="0"/>
              <a:t>, p2</a:t>
            </a:r>
            <a:r>
              <a:rPr lang="ko-KR" altLang="en-US" dirty="0" smtClean="0"/>
              <a:t>는 정상적인 </a:t>
            </a:r>
            <a:r>
              <a:rPr lang="ko-KR" altLang="en-US" dirty="0" smtClean="0"/>
              <a:t>주소의 </a:t>
            </a:r>
            <a:r>
              <a:rPr lang="ko-KR" altLang="en-US" dirty="0" smtClean="0"/>
              <a:t>객체가 할당되고 여러 번 동적 변환이 발생함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19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상속에서 멤버 함수 재정의</a:t>
            </a:r>
            <a:endParaRPr lang="en-US" altLang="ko-KR" dirty="0" smtClean="0"/>
          </a:p>
          <a:p>
            <a:r>
              <a:rPr lang="ko-KR" altLang="en-US" dirty="0" smtClean="0"/>
              <a:t>추상 클래스</a:t>
            </a:r>
            <a:endParaRPr lang="en-US" altLang="ko-KR" dirty="0" smtClean="0"/>
          </a:p>
          <a:p>
            <a:r>
              <a:rPr lang="ko-KR" altLang="en-US" dirty="0" smtClean="0"/>
              <a:t>동적 형 변환</a:t>
            </a:r>
            <a:endParaRPr lang="en-US" altLang="ko-KR" dirty="0" smtClean="0"/>
          </a:p>
          <a:p>
            <a:r>
              <a:rPr lang="ko-KR" altLang="en-US" dirty="0" smtClean="0"/>
              <a:t>다중 상속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상속의 형태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5576" y="2348880"/>
            <a:ext cx="25202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기반 클래스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3068960"/>
            <a:ext cx="25202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파</a:t>
            </a:r>
            <a:r>
              <a:rPr lang="ko-KR" altLang="en-US" dirty="0" smtClean="0"/>
              <a:t>생</a:t>
            </a:r>
            <a:r>
              <a:rPr lang="ko-KR" altLang="en-US" dirty="0" smtClean="0"/>
              <a:t> 클래스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 rot="5400000">
            <a:off x="1840342" y="2893586"/>
            <a:ext cx="350748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32040" y="2325733"/>
            <a:ext cx="25202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기반 클래스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08186" y="3066227"/>
            <a:ext cx="25202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파</a:t>
            </a:r>
            <a:r>
              <a:rPr lang="ko-KR" altLang="en-US" dirty="0" smtClean="0"/>
              <a:t>생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2"/>
            <a:endCxn id="10" idx="0"/>
          </p:cNvCxnSpPr>
          <p:nvPr/>
        </p:nvCxnSpPr>
        <p:spPr>
          <a:xfrm rot="5400000">
            <a:off x="5344672" y="2218719"/>
            <a:ext cx="371162" cy="132385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28184" y="3066227"/>
            <a:ext cx="25202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파</a:t>
            </a:r>
            <a:r>
              <a:rPr lang="ko-KR" altLang="en-US" dirty="0" smtClean="0"/>
              <a:t>생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9" idx="2"/>
            <a:endCxn id="13" idx="0"/>
          </p:cNvCxnSpPr>
          <p:nvPr/>
        </p:nvCxnSpPr>
        <p:spPr>
          <a:xfrm rot="16200000" flipH="1">
            <a:off x="6654671" y="2232574"/>
            <a:ext cx="371162" cy="12961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80112" y="3933056"/>
            <a:ext cx="25202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기반 클래스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80112" y="4653136"/>
            <a:ext cx="25202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파</a:t>
            </a:r>
            <a:r>
              <a:rPr lang="ko-KR" altLang="en-US" dirty="0" smtClean="0"/>
              <a:t>생</a:t>
            </a:r>
            <a:r>
              <a:rPr lang="ko-KR" altLang="en-US" dirty="0" smtClean="0"/>
              <a:t> 클래스</a:t>
            </a:r>
            <a:endParaRPr lang="en-US" altLang="ko-KR" dirty="0" smtClean="0"/>
          </a:p>
        </p:txBody>
      </p:sp>
      <p:cxnSp>
        <p:nvCxnSpPr>
          <p:cNvPr id="18" name="직선 화살표 연결선 17"/>
          <p:cNvCxnSpPr>
            <a:stCxn id="16" idx="2"/>
            <a:endCxn id="17" idx="0"/>
          </p:cNvCxnSpPr>
          <p:nvPr/>
        </p:nvCxnSpPr>
        <p:spPr>
          <a:xfrm rot="5400000">
            <a:off x="6664878" y="4477762"/>
            <a:ext cx="350748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0112" y="5373216"/>
            <a:ext cx="25202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파</a:t>
            </a:r>
            <a:r>
              <a:rPr lang="ko-KR" altLang="en-US" dirty="0" smtClean="0"/>
              <a:t>생</a:t>
            </a:r>
            <a:r>
              <a:rPr lang="ko-KR" altLang="en-US" dirty="0" smtClean="0"/>
              <a:t> 클래스</a:t>
            </a:r>
            <a:endParaRPr lang="en-US" altLang="ko-KR" dirty="0" smtClean="0"/>
          </a:p>
        </p:txBody>
      </p:sp>
      <p:cxnSp>
        <p:nvCxnSpPr>
          <p:cNvPr id="20" name="직선 화살표 연결선 19"/>
          <p:cNvCxnSpPr>
            <a:endCxn id="19" idx="0"/>
          </p:cNvCxnSpPr>
          <p:nvPr/>
        </p:nvCxnSpPr>
        <p:spPr>
          <a:xfrm rot="5400000">
            <a:off x="6664878" y="5197842"/>
            <a:ext cx="350748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520" y="3952377"/>
            <a:ext cx="25202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기반 클래스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91680" y="4672457"/>
            <a:ext cx="25202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파</a:t>
            </a:r>
            <a:r>
              <a:rPr lang="ko-KR" altLang="en-US" dirty="0" smtClean="0"/>
              <a:t>생</a:t>
            </a:r>
            <a:r>
              <a:rPr lang="ko-KR" altLang="en-US" dirty="0" smtClean="0"/>
              <a:t> 클래스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6" idx="2"/>
            <a:endCxn id="27" idx="0"/>
          </p:cNvCxnSpPr>
          <p:nvPr/>
        </p:nvCxnSpPr>
        <p:spPr>
          <a:xfrm rot="16200000" flipH="1">
            <a:off x="2056366" y="3777003"/>
            <a:ext cx="350748" cy="144016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43808" y="3952377"/>
            <a:ext cx="25202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기반 클래스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30" idx="2"/>
            <a:endCxn id="27" idx="0"/>
          </p:cNvCxnSpPr>
          <p:nvPr/>
        </p:nvCxnSpPr>
        <p:spPr>
          <a:xfrm rot="5400000">
            <a:off x="3352510" y="3921019"/>
            <a:ext cx="350748" cy="11521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20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소스 </a:t>
            </a:r>
            <a:r>
              <a:rPr lang="en-US" altLang="ko-KR" sz="2800" dirty="0" smtClean="0"/>
              <a:t>12-13~</a:t>
            </a:r>
            <a:r>
              <a:rPr lang="ko-KR" altLang="en-US" sz="2800" dirty="0" smtClean="0"/>
              <a:t>소스 </a:t>
            </a:r>
            <a:r>
              <a:rPr lang="en-US" altLang="ko-KR" sz="2800" dirty="0" smtClean="0"/>
              <a:t>12-17</a:t>
            </a:r>
            <a:br>
              <a:rPr lang="en-US" altLang="ko-KR" sz="2800" dirty="0" smtClean="0"/>
            </a:br>
            <a:r>
              <a:rPr lang="en-US" altLang="ko-KR" sz="2800" dirty="0" smtClean="0"/>
              <a:t>(ch12_multi.h, ch12_multi.cpp, ch12_07.cpp)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95254" y="1535716"/>
            <a:ext cx="8208912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ScoreSource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………………………..</a:t>
            </a:r>
            <a:endParaRPr lang="en-US" altLang="ko-KR" dirty="0" smtClean="0"/>
          </a:p>
          <a:p>
            <a:r>
              <a:rPr lang="en-US" altLang="ko-KR" dirty="0" smtClean="0"/>
              <a:t>};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RankGrade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smtClean="0"/>
              <a:t>………………………..</a:t>
            </a:r>
          </a:p>
          <a:p>
            <a:r>
              <a:rPr lang="en-US" altLang="ko-KR" dirty="0" smtClean="0"/>
              <a:t>};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SungJuk</a:t>
            </a:r>
            <a:r>
              <a:rPr lang="en-US" altLang="ko-KR" dirty="0" smtClean="0"/>
              <a:t> : </a:t>
            </a:r>
            <a:r>
              <a:rPr lang="en-US" altLang="ko-KR" b="1" dirty="0" smtClean="0">
                <a:solidFill>
                  <a:srgbClr val="C00000"/>
                </a:solidFill>
              </a:rPr>
              <a:t>public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ScoreSource</a:t>
            </a:r>
            <a:r>
              <a:rPr lang="en-US" altLang="ko-KR" b="1" dirty="0" smtClean="0">
                <a:solidFill>
                  <a:srgbClr val="C00000"/>
                </a:solidFill>
              </a:rPr>
              <a:t>, public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RankGrade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smtClean="0"/>
              <a:t>………………………..</a:t>
            </a:r>
          </a:p>
          <a:p>
            <a:r>
              <a:rPr lang="en-US" altLang="ko-KR" dirty="0" smtClean="0"/>
              <a:t>};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21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smtClean="0"/>
              <a:t>함수 </a:t>
            </a:r>
            <a:r>
              <a:rPr lang="ko-KR" altLang="en-US" sz="4000" dirty="0" err="1" smtClean="0"/>
              <a:t>오라이딩</a:t>
            </a:r>
            <a:r>
              <a:rPr lang="en-US" altLang="ko-KR" sz="4000" dirty="0" smtClean="0"/>
              <a:t>/</a:t>
            </a:r>
            <a:r>
              <a:rPr lang="ko-KR" altLang="en-US" sz="4000" dirty="0" err="1" smtClean="0"/>
              <a:t>동적결합</a:t>
            </a:r>
            <a:r>
              <a:rPr lang="en-US" altLang="ko-KR" sz="4000" dirty="0" smtClean="0"/>
              <a:t>/</a:t>
            </a:r>
            <a:r>
              <a:rPr lang="ko-KR" altLang="en-US" sz="4000" dirty="0" err="1" smtClean="0"/>
              <a:t>다형성</a:t>
            </a:r>
            <a:r>
              <a:rPr lang="en-US" altLang="ko-KR" sz="4000" dirty="0" smtClean="0"/>
              <a:t>/</a:t>
            </a:r>
            <a:r>
              <a:rPr lang="ko-KR" altLang="en-US" sz="4000" dirty="0" smtClean="0"/>
              <a:t>가상함수 </a:t>
            </a:r>
            <a:r>
              <a:rPr lang="en-US" altLang="ko-KR" sz="4000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(Function Overriding)</a:t>
            </a:r>
          </a:p>
          <a:p>
            <a:pPr lvl="1"/>
            <a:r>
              <a:rPr lang="ko-KR" altLang="en-US" dirty="0" smtClean="0"/>
              <a:t>기반 클래스의 멤버 함수를 파생 클래스에서 다시 정의하는 것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동적 결합 </a:t>
            </a:r>
            <a:r>
              <a:rPr lang="en-US" altLang="ko-KR" dirty="0" smtClean="0"/>
              <a:t>(Dynamic Binding)</a:t>
            </a:r>
          </a:p>
          <a:p>
            <a:pPr lvl="1"/>
            <a:r>
              <a:rPr lang="ko-KR" altLang="en-US" dirty="0" smtClean="0"/>
              <a:t>실행 시 호출될 함수를 결정하는 것으로 이는 하나의 함수가 여러 클래스에서 </a:t>
            </a:r>
            <a:r>
              <a:rPr lang="ko-KR" altLang="en-US" dirty="0" err="1" smtClean="0"/>
              <a:t>오버라이딩되었을때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3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함수 </a:t>
            </a:r>
            <a:r>
              <a:rPr lang="ko-KR" altLang="en-US" sz="3600" dirty="0" err="1" smtClean="0"/>
              <a:t>오라이딩</a:t>
            </a:r>
            <a:r>
              <a:rPr lang="en-US" altLang="ko-KR" sz="3600" dirty="0" smtClean="0"/>
              <a:t>/</a:t>
            </a:r>
            <a:r>
              <a:rPr lang="ko-KR" altLang="en-US" sz="3600" dirty="0" err="1" smtClean="0"/>
              <a:t>동적결합</a:t>
            </a:r>
            <a:r>
              <a:rPr lang="en-US" altLang="ko-KR" sz="3600" dirty="0" smtClean="0"/>
              <a:t>/</a:t>
            </a:r>
            <a:r>
              <a:rPr lang="ko-KR" altLang="en-US" sz="3600" dirty="0" err="1" smtClean="0"/>
              <a:t>다형성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가상함수 </a:t>
            </a:r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</a:t>
            </a:r>
          </a:p>
          <a:p>
            <a:pPr lvl="1"/>
            <a:r>
              <a:rPr lang="ko-KR" altLang="en-US" dirty="0" smtClean="0"/>
              <a:t>하나의 함수가 여러 구현 형태로 정의되는 것을 </a:t>
            </a:r>
            <a:r>
              <a:rPr lang="ko-KR" altLang="en-US" dirty="0" err="1" smtClean="0"/>
              <a:t>다형성이라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다형성에 의해 함수 </a:t>
            </a:r>
            <a:r>
              <a:rPr lang="ko-KR" altLang="en-US" dirty="0" err="1" smtClean="0"/>
              <a:t>재정의시</a:t>
            </a:r>
            <a:r>
              <a:rPr lang="ko-KR" altLang="en-US" dirty="0" smtClean="0"/>
              <a:t> 요구조건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기반 클래스의 </a:t>
            </a:r>
            <a:r>
              <a:rPr lang="ko-KR" altLang="en-US" b="1" dirty="0" smtClean="0">
                <a:solidFill>
                  <a:srgbClr val="C00000"/>
                </a:solidFill>
              </a:rPr>
              <a:t>멤버 함수가 가상함수로 선언</a:t>
            </a:r>
            <a:r>
              <a:rPr lang="ko-KR" altLang="en-US" dirty="0" smtClean="0"/>
              <a:t>되어야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함수에서 </a:t>
            </a:r>
            <a:r>
              <a:rPr lang="ko-KR" altLang="en-US" b="1" dirty="0" smtClean="0">
                <a:solidFill>
                  <a:srgbClr val="C00000"/>
                </a:solidFill>
              </a:rPr>
              <a:t>매개변수로 전달된 변수는 객체의 주소</a:t>
            </a:r>
            <a:r>
              <a:rPr lang="ko-KR" altLang="en-US" dirty="0" smtClean="0"/>
              <a:t>를 포함해야 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4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함수 </a:t>
            </a:r>
            <a:r>
              <a:rPr lang="ko-KR" altLang="en-US" sz="3600" dirty="0" err="1" smtClean="0"/>
              <a:t>오라이딩</a:t>
            </a:r>
            <a:r>
              <a:rPr lang="en-US" altLang="ko-KR" sz="3600" dirty="0" smtClean="0"/>
              <a:t>/</a:t>
            </a:r>
            <a:r>
              <a:rPr lang="ko-KR" altLang="en-US" sz="3600" dirty="0" err="1" smtClean="0"/>
              <a:t>동적결합</a:t>
            </a:r>
            <a:r>
              <a:rPr lang="en-US" altLang="ko-KR" sz="3600" dirty="0" smtClean="0"/>
              <a:t>/</a:t>
            </a:r>
            <a:r>
              <a:rPr lang="ko-KR" altLang="en-US" sz="3600" dirty="0" err="1" smtClean="0"/>
              <a:t>다형성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가상함수 </a:t>
            </a:r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가상함수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ko-KR" altLang="en-US" dirty="0" err="1" smtClean="0"/>
              <a:t>오버라이딩을</a:t>
            </a:r>
            <a:r>
              <a:rPr lang="ko-KR" altLang="en-US" dirty="0" smtClean="0"/>
              <a:t> 목적으로 기반 클래스의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ko-KR" altLang="en-US" dirty="0" err="1" smtClean="0"/>
              <a:t>선언시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키워드를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356992"/>
            <a:ext cx="806489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virtual  </a:t>
            </a:r>
            <a:r>
              <a:rPr lang="ko-KR" altLang="en-US" sz="2000" dirty="0" err="1" smtClean="0"/>
              <a:t>함수리턴형</a:t>
            </a:r>
            <a:r>
              <a:rPr lang="ko-KR" altLang="en-US" sz="2000" dirty="0" smtClean="0"/>
              <a:t>  함수이름</a:t>
            </a:r>
            <a:r>
              <a:rPr lang="en-US" altLang="ko-KR" sz="2000" dirty="0" smtClean="0"/>
              <a:t>( ) ;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5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76470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12-2 (ch12_02.cpp) – </a:t>
            </a:r>
            <a:r>
              <a:rPr lang="ko-KR" altLang="en-US" dirty="0" err="1" smtClean="0"/>
              <a:t>동적결합이</a:t>
            </a:r>
            <a:r>
              <a:rPr lang="ko-KR" altLang="en-US" dirty="0" smtClean="0"/>
              <a:t> 안된 경우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1340768"/>
            <a:ext cx="4032448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iostream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using namespace std;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class A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public:</a:t>
            </a:r>
          </a:p>
          <a:p>
            <a:r>
              <a:rPr lang="en-US" altLang="ko-KR" sz="1600" dirty="0" smtClean="0"/>
              <a:t>	string </a:t>
            </a:r>
            <a:r>
              <a:rPr lang="en-US" altLang="ko-KR" sz="1600" dirty="0" err="1" smtClean="0"/>
              <a:t>ClassMessage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	{</a:t>
            </a:r>
          </a:p>
          <a:p>
            <a:r>
              <a:rPr lang="en-US" altLang="ko-KR" sz="1600" dirty="0" smtClean="0"/>
              <a:t>		return "class A";</a:t>
            </a:r>
          </a:p>
          <a:p>
            <a:r>
              <a:rPr lang="en-US" altLang="ko-KR" sz="1600" dirty="0" smtClean="0"/>
              <a:t>	}</a:t>
            </a:r>
          </a:p>
          <a:p>
            <a:r>
              <a:rPr lang="en-US" altLang="ko-KR" sz="1600" dirty="0" smtClean="0"/>
              <a:t>};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class B : public A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public:</a:t>
            </a:r>
          </a:p>
          <a:p>
            <a:r>
              <a:rPr lang="en-US" altLang="ko-KR" sz="1600" dirty="0" smtClean="0"/>
              <a:t>	string </a:t>
            </a:r>
            <a:r>
              <a:rPr lang="en-US" altLang="ko-KR" sz="1600" dirty="0" err="1" smtClean="0"/>
              <a:t>ClassMessage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	{</a:t>
            </a:r>
          </a:p>
          <a:p>
            <a:r>
              <a:rPr lang="en-US" altLang="ko-KR" sz="1600" dirty="0" smtClean="0"/>
              <a:t>		return "class B";</a:t>
            </a:r>
          </a:p>
          <a:p>
            <a:r>
              <a:rPr lang="en-US" altLang="ko-KR" sz="1600" dirty="0" smtClean="0"/>
              <a:t>	}</a:t>
            </a:r>
          </a:p>
          <a:p>
            <a:r>
              <a:rPr lang="en-US" altLang="ko-KR" sz="1600" dirty="0" smtClean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952" y="1340768"/>
            <a:ext cx="4896544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void TestFunction1(A x)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</a:t>
            </a:r>
            <a:r>
              <a:rPr lang="en-US" altLang="ko-KR" sz="1600" dirty="0" err="1" smtClean="0"/>
              <a:t>x.ClassMessage</a:t>
            </a:r>
            <a:r>
              <a:rPr lang="en-US" altLang="ko-KR" sz="1600" dirty="0" smtClean="0"/>
              <a:t>().data()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A </a:t>
            </a:r>
            <a:r>
              <a:rPr lang="en-US" altLang="ko-KR" sz="1600" dirty="0" err="1" smtClean="0"/>
              <a:t>a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B </a:t>
            </a:r>
            <a:r>
              <a:rPr lang="en-US" altLang="ko-KR" sz="1600" dirty="0" err="1" smtClean="0"/>
              <a:t>b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TestFunction1(a);</a:t>
            </a:r>
          </a:p>
          <a:p>
            <a:r>
              <a:rPr lang="en-US" altLang="ko-KR" sz="1600" dirty="0" smtClean="0"/>
              <a:t>	TestFunction1(b);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return 0;</a:t>
            </a:r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8105" y="5157192"/>
            <a:ext cx="239012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예상 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class A</a:t>
            </a:r>
            <a:endParaRPr lang="ko-KR" altLang="ko-KR" dirty="0" smtClean="0"/>
          </a:p>
          <a:p>
            <a:r>
              <a:rPr lang="en-US" altLang="ko-KR" dirty="0" smtClean="0"/>
              <a:t>class B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88224" y="5157192"/>
            <a:ext cx="239012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:</a:t>
            </a:r>
          </a:p>
          <a:p>
            <a:r>
              <a:rPr lang="en-US" altLang="ko-KR" b="1" dirty="0" smtClean="0"/>
              <a:t>class A</a:t>
            </a:r>
            <a:endParaRPr lang="ko-KR" altLang="ko-KR" b="1" dirty="0" smtClean="0"/>
          </a:p>
          <a:p>
            <a:r>
              <a:rPr lang="en-US" altLang="ko-KR" b="1" dirty="0" smtClean="0"/>
              <a:t>class A</a:t>
            </a:r>
            <a:endParaRPr lang="ko-KR" altLang="ko-KR" b="1" dirty="0" smtClean="0"/>
          </a:p>
          <a:p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6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76470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12-3 (ch12_03.cpp) – </a:t>
            </a:r>
            <a:r>
              <a:rPr lang="ko-KR" altLang="en-US" dirty="0" err="1" smtClean="0"/>
              <a:t>동적결합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580594"/>
            <a:ext cx="4032448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iostream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using namespace std;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class A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public:</a:t>
            </a:r>
          </a:p>
          <a:p>
            <a:r>
              <a:rPr lang="en-US" altLang="ko-KR" sz="1600" dirty="0" smtClean="0"/>
              <a:t>	string </a:t>
            </a:r>
            <a:r>
              <a:rPr lang="en-US" altLang="ko-KR" sz="1600" dirty="0" err="1" smtClean="0"/>
              <a:t>ClassMessage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	{</a:t>
            </a:r>
          </a:p>
          <a:p>
            <a:r>
              <a:rPr lang="en-US" altLang="ko-KR" sz="1600" dirty="0" smtClean="0"/>
              <a:t>		return "class A";</a:t>
            </a:r>
          </a:p>
          <a:p>
            <a:r>
              <a:rPr lang="en-US" altLang="ko-KR" sz="1600" dirty="0" smtClean="0"/>
              <a:t>	}</a:t>
            </a:r>
          </a:p>
          <a:p>
            <a:r>
              <a:rPr lang="en-US" altLang="ko-KR" sz="1600" dirty="0" smtClean="0"/>
              <a:t>};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class B : public A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public:</a:t>
            </a:r>
          </a:p>
          <a:p>
            <a:r>
              <a:rPr lang="en-US" altLang="ko-KR" sz="1600" dirty="0" smtClean="0"/>
              <a:t>	string </a:t>
            </a:r>
            <a:r>
              <a:rPr lang="en-US" altLang="ko-KR" sz="1600" dirty="0" err="1" smtClean="0"/>
              <a:t>ClassMessage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	{</a:t>
            </a:r>
          </a:p>
          <a:p>
            <a:r>
              <a:rPr lang="en-US" altLang="ko-KR" sz="1600" dirty="0" smtClean="0"/>
              <a:t>		return "class B";</a:t>
            </a:r>
          </a:p>
          <a:p>
            <a:r>
              <a:rPr lang="en-US" altLang="ko-KR" sz="1600" dirty="0" smtClean="0"/>
              <a:t>	}</a:t>
            </a:r>
          </a:p>
          <a:p>
            <a:r>
              <a:rPr lang="en-US" altLang="ko-KR" sz="1600" dirty="0" smtClean="0"/>
              <a:t>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4" y="126876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내용 </a:t>
            </a:r>
            <a:r>
              <a:rPr lang="en-US" altLang="ko-KR" sz="1400" dirty="0" smtClean="0"/>
              <a:t>(ch12_02.cpp)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88024" y="1556792"/>
            <a:ext cx="4032448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iostream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using namespace std;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class A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public: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virtual </a:t>
            </a:r>
            <a:r>
              <a:rPr lang="en-US" altLang="ko-KR" sz="1600" dirty="0" smtClean="0"/>
              <a:t>string </a:t>
            </a:r>
            <a:r>
              <a:rPr lang="en-US" altLang="ko-KR" sz="1600" dirty="0" err="1" smtClean="0"/>
              <a:t>ClassMessage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	{</a:t>
            </a:r>
          </a:p>
          <a:p>
            <a:r>
              <a:rPr lang="en-US" altLang="ko-KR" sz="1600" dirty="0" smtClean="0"/>
              <a:t>		return "class A";</a:t>
            </a:r>
          </a:p>
          <a:p>
            <a:r>
              <a:rPr lang="en-US" altLang="ko-KR" sz="1600" dirty="0" smtClean="0"/>
              <a:t>	}</a:t>
            </a:r>
          </a:p>
          <a:p>
            <a:r>
              <a:rPr lang="en-US" altLang="ko-KR" sz="1600" dirty="0" smtClean="0"/>
              <a:t>};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class B : public A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public:</a:t>
            </a:r>
          </a:p>
          <a:p>
            <a:r>
              <a:rPr lang="en-US" altLang="ko-KR" sz="1600" dirty="0" smtClean="0"/>
              <a:t>	string </a:t>
            </a:r>
            <a:r>
              <a:rPr lang="en-US" altLang="ko-KR" sz="1600" dirty="0" err="1" smtClean="0"/>
              <a:t>ClassMessage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	{</a:t>
            </a:r>
          </a:p>
          <a:p>
            <a:r>
              <a:rPr lang="en-US" altLang="ko-KR" sz="1600" dirty="0" smtClean="0"/>
              <a:t>		return "class B";</a:t>
            </a:r>
          </a:p>
          <a:p>
            <a:r>
              <a:rPr lang="en-US" altLang="ko-KR" sz="1600" dirty="0" smtClean="0"/>
              <a:t>	}</a:t>
            </a:r>
          </a:p>
          <a:p>
            <a:r>
              <a:rPr lang="en-US" altLang="ko-KR" sz="1600" dirty="0" smtClean="0"/>
              <a:t>};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36096" y="1244958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내용 </a:t>
            </a:r>
            <a:r>
              <a:rPr lang="en-US" altLang="ko-KR" sz="1400" dirty="0" smtClean="0"/>
              <a:t>(ch12_03.cpp)</a:t>
            </a:r>
            <a:endParaRPr lang="ko-KR" altLang="en-US" sz="1400" dirty="0"/>
          </a:p>
        </p:txBody>
      </p:sp>
      <p:sp>
        <p:nvSpPr>
          <p:cNvPr id="14" name="오른쪽 화살표 13"/>
          <p:cNvSpPr/>
          <p:nvPr/>
        </p:nvSpPr>
        <p:spPr>
          <a:xfrm>
            <a:off x="4139952" y="3212976"/>
            <a:ext cx="79208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7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76470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12-2 (ch12_03.cpp) – </a:t>
            </a:r>
            <a:r>
              <a:rPr lang="ko-KR" altLang="en-US" dirty="0" err="1" smtClean="0"/>
              <a:t>동적결합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496" y="1628800"/>
            <a:ext cx="4464496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void TestFunction1(A x)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</a:t>
            </a:r>
            <a:r>
              <a:rPr lang="en-US" altLang="ko-KR" sz="1600" dirty="0" err="1" smtClean="0"/>
              <a:t>x.ClassMessage</a:t>
            </a:r>
            <a:r>
              <a:rPr lang="en-US" altLang="ko-KR" sz="1600" dirty="0" smtClean="0"/>
              <a:t>().data()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A </a:t>
            </a:r>
            <a:r>
              <a:rPr lang="en-US" altLang="ko-KR" sz="1600" dirty="0" err="1" smtClean="0"/>
              <a:t>a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B </a:t>
            </a:r>
            <a:r>
              <a:rPr lang="en-US" altLang="ko-KR" sz="1600" dirty="0" err="1" smtClean="0"/>
              <a:t>b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TestFunction1(a);</a:t>
            </a:r>
          </a:p>
          <a:p>
            <a:r>
              <a:rPr lang="en-US" altLang="ko-KR" sz="1600" dirty="0" smtClean="0"/>
              <a:t>	TestFunction1(b);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return 0;</a:t>
            </a:r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4" y="126876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내용 </a:t>
            </a:r>
            <a:r>
              <a:rPr lang="en-US" altLang="ko-KR" sz="1400" dirty="0" smtClean="0"/>
              <a:t>(ch12_02.cpp)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1244958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내용 </a:t>
            </a:r>
            <a:r>
              <a:rPr lang="en-US" altLang="ko-KR" sz="1400" dirty="0" smtClean="0"/>
              <a:t>(ch12_03.cpp)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4139952" y="3212976"/>
            <a:ext cx="79208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36504" y="1628800"/>
            <a:ext cx="4572000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void TestFunction1(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A *x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x-&gt;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ClassMessage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().data()</a:t>
            </a:r>
            <a:r>
              <a:rPr lang="en-US" altLang="ko-KR" sz="1600" dirty="0" smtClean="0"/>
              <a:t>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A </a:t>
            </a:r>
            <a:r>
              <a:rPr lang="en-US" altLang="ko-KR" sz="1600" dirty="0" err="1" smtClean="0"/>
              <a:t>a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B </a:t>
            </a:r>
            <a:r>
              <a:rPr lang="en-US" altLang="ko-KR" sz="1600" dirty="0" err="1" smtClean="0"/>
              <a:t>b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TestFunction1(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&amp;a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	TestFunction1(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&amp;b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return 0;</a:t>
            </a:r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02725" y="5455176"/>
            <a:ext cx="45997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:</a:t>
            </a:r>
          </a:p>
          <a:p>
            <a:r>
              <a:rPr lang="en-US" altLang="ko-KR" b="1" dirty="0" smtClean="0"/>
              <a:t>class A</a:t>
            </a:r>
            <a:endParaRPr lang="ko-KR" altLang="ko-KR" b="1" dirty="0" smtClean="0"/>
          </a:p>
          <a:p>
            <a:r>
              <a:rPr lang="en-US" altLang="ko-KR" b="1" dirty="0" smtClean="0"/>
              <a:t>class B</a:t>
            </a:r>
            <a:endParaRPr lang="ko-KR" altLang="ko-KR" b="1" dirty="0" smtClean="0"/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265" y="5455176"/>
            <a:ext cx="443872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:</a:t>
            </a:r>
          </a:p>
          <a:p>
            <a:r>
              <a:rPr lang="en-US" altLang="ko-KR" b="1" dirty="0" smtClean="0"/>
              <a:t>class A</a:t>
            </a:r>
            <a:endParaRPr lang="ko-KR" altLang="ko-KR" b="1" dirty="0" smtClean="0"/>
          </a:p>
          <a:p>
            <a:r>
              <a:rPr lang="en-US" altLang="ko-KR" b="1" dirty="0" smtClean="0"/>
              <a:t>class A</a:t>
            </a:r>
            <a:endParaRPr lang="ko-KR" altLang="ko-KR" b="1" dirty="0" smtClean="0"/>
          </a:p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8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순수 가상 함수 </a:t>
            </a:r>
            <a:r>
              <a:rPr lang="en-US" altLang="ko-KR" dirty="0" smtClean="0"/>
              <a:t>(Pure Virtual Function)</a:t>
            </a:r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정의하지 않고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파생 클래스에서 함수 </a:t>
            </a:r>
            <a:r>
              <a:rPr lang="ko-KR" altLang="en-US" dirty="0" err="1" smtClean="0"/>
              <a:t>오버라이딩에</a:t>
            </a:r>
            <a:r>
              <a:rPr lang="ko-KR" altLang="en-US" dirty="0" smtClean="0"/>
              <a:t> 의해 내용이 결정되는 형태의 함수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(Abstract Class)</a:t>
            </a:r>
          </a:p>
          <a:p>
            <a:pPr lvl="1"/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생성이 목적이 아닌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상속에서 기반 클래스 역할을 담당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순수 가상 함수를 포함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9552" y="3212976"/>
            <a:ext cx="813690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virtual </a:t>
            </a:r>
            <a:r>
              <a:rPr lang="ko-KR" altLang="en-US" sz="2000" dirty="0" smtClean="0"/>
              <a:t>  반환형   함수이름</a:t>
            </a:r>
            <a:r>
              <a:rPr lang="en-US" altLang="ko-KR" sz="2000" dirty="0" smtClean="0"/>
              <a:t>( ) =0;</a:t>
            </a:r>
            <a:endParaRPr lang="ko-KR" altLang="en-US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9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4650</TotalTime>
  <Words>784</Words>
  <Application>Microsoft Office PowerPoint</Application>
  <PresentationFormat>화면 슬라이드 쇼(4:3)</PresentationFormat>
  <Paragraphs>366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12. 상속 : 고급</vt:lpstr>
      <vt:lpstr>차례</vt:lpstr>
      <vt:lpstr>함수 오라이딩/동적결합/다형성/가상함수 1</vt:lpstr>
      <vt:lpstr>함수 오라이딩/동적결합/다형성/가상함수 2</vt:lpstr>
      <vt:lpstr>함수 오라이딩/동적결합/다형성/가상함수 3</vt:lpstr>
      <vt:lpstr>슬라이드 6</vt:lpstr>
      <vt:lpstr>슬라이드 7</vt:lpstr>
      <vt:lpstr>슬라이드 8</vt:lpstr>
      <vt:lpstr>추상 클래스</vt:lpstr>
      <vt:lpstr>슬라이드 10</vt:lpstr>
      <vt:lpstr>슬라이드 11</vt:lpstr>
      <vt:lpstr>실습 1-1</vt:lpstr>
      <vt:lpstr>실습 1-2</vt:lpstr>
      <vt:lpstr>실습 1-3</vt:lpstr>
      <vt:lpstr>동적 형 변환</vt:lpstr>
      <vt:lpstr>업 캐스팅 예제 – 소스 12-11(ch12_05.cpp)</vt:lpstr>
      <vt:lpstr>다운 캐스팅 예제 – 소스 12-12(ch12_06.cpp)</vt:lpstr>
      <vt:lpstr>슬라이드 18</vt:lpstr>
      <vt:lpstr>소스 12-12 설명</vt:lpstr>
      <vt:lpstr>다중 상속</vt:lpstr>
      <vt:lpstr>소스 12-13~소스 12-17 (ch12_multi.h, ch12_multi.cpp, ch12_07.cpp)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Yeog</dc:creator>
  <cp:lastModifiedBy>Yeog</cp:lastModifiedBy>
  <cp:revision>406</cp:revision>
  <dcterms:created xsi:type="dcterms:W3CDTF">2011-05-27T15:11:45Z</dcterms:created>
  <dcterms:modified xsi:type="dcterms:W3CDTF">2011-08-06T05:41:21Z</dcterms:modified>
</cp:coreProperties>
</file>