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660066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2BD6-4F4A-4316-A812-D01C7B8EB74E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B75-7DBB-48A8-80D0-4CC61F1360FB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762D-2275-4B2E-8F06-C87E8F8ACBE7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F5B4-6B47-410A-8767-1480E4485C87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/34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978-C95F-4369-B1DC-FB93BA85B263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6E6-EADF-41EB-A452-0C9D35ED2DE2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5419-38CF-4C57-8ECE-065DE41EBE70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BA99-F405-491C-939C-09E88AC93694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8073-2E38-433F-9B94-4CFA11D5C298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479C-D788-4818-B793-9573EBE148B7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0556-B0FB-4ABB-86F8-AA202133F42A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47AC-4568-49F3-9E07-FF170855378B}" type="datetime1">
              <a:rPr lang="ko-KR" altLang="en-US" smtClean="0"/>
              <a:t>2011-06-12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프로그래밍 시작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400" dirty="0" err="1" smtClean="0">
                <a:latin typeface="나눔고딕 ExtraBold" pitchFamily="50" charset="-127"/>
                <a:ea typeface="나눔고딕 ExtraBold" pitchFamily="50" charset="-127"/>
              </a:rPr>
              <a:t>자료형과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 연산자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분석을 통해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찾기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답</a:t>
            </a:r>
            <a:r>
              <a:rPr lang="en-US" altLang="ko-KR" dirty="0" smtClean="0"/>
              <a:t>1) 6</a:t>
            </a:r>
            <a:r>
              <a:rPr lang="ko-KR" altLang="en-US" dirty="0" smtClean="0"/>
              <a:t>개의 변수를 선언해야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답</a:t>
            </a:r>
            <a:r>
              <a:rPr lang="en-US" altLang="ko-KR" dirty="0" smtClean="0"/>
              <a:t>2) 2</a:t>
            </a:r>
            <a:r>
              <a:rPr lang="ko-KR" altLang="en-US" dirty="0" smtClean="0"/>
              <a:t>개의 변수를 선언해야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</a:t>
            </a:r>
            <a:r>
              <a:rPr lang="en-US" altLang="ko-KR" dirty="0" smtClean="0"/>
              <a:t>2-2</a:t>
            </a:r>
            <a:r>
              <a:rPr lang="ko-KR" altLang="en-US" dirty="0" smtClean="0"/>
              <a:t>에서 확인하기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204864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r>
              <a:rPr lang="ko-KR" altLang="en-US" dirty="0" smtClean="0"/>
              <a:t>두 수를 선언한 변수에 입력하기</a:t>
            </a:r>
            <a:endParaRPr lang="en-US" altLang="ko-KR" dirty="0" smtClean="0"/>
          </a:p>
          <a:p>
            <a:r>
              <a:rPr lang="ko-KR" altLang="en-US" dirty="0" smtClean="0"/>
              <a:t>두 수의 덧셈 수행해서 덧셈 결과를 저장할 변수에 할당</a:t>
            </a:r>
            <a:endParaRPr lang="en-US" altLang="ko-KR" dirty="0" smtClean="0"/>
          </a:p>
          <a:p>
            <a:r>
              <a:rPr lang="ko-KR" altLang="en-US" dirty="0" smtClean="0"/>
              <a:t>두 수의 뺄셈 수행해서 뺄셈 결과를 저장할 변수에 할당</a:t>
            </a:r>
          </a:p>
          <a:p>
            <a:r>
              <a:rPr lang="ko-KR" altLang="en-US" dirty="0" smtClean="0"/>
              <a:t>두 수의 곱셈 수행해서 곱셈 결과를 저장할 변수에 할당</a:t>
            </a:r>
            <a:endParaRPr lang="en-US" altLang="ko-KR" dirty="0" smtClean="0"/>
          </a:p>
          <a:p>
            <a:r>
              <a:rPr lang="ko-KR" altLang="en-US" dirty="0" smtClean="0"/>
              <a:t>두 수의 나눗셈 수행해서 나눗셈 결과를 저장할 변수에 할당</a:t>
            </a:r>
          </a:p>
          <a:p>
            <a:r>
              <a:rPr lang="ko-KR" altLang="en-US" dirty="0" smtClean="0"/>
              <a:t>사칙연산 결과를 저장한 변수에 저장된 값 출력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05228"/>
            <a:ext cx="878497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"</a:t>
            </a:r>
            <a:r>
              <a:rPr lang="ko-KR" altLang="en-US" sz="2000" dirty="0" smtClean="0"/>
              <a:t>정수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";</a:t>
            </a:r>
          </a:p>
          <a:p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  &gt;&gt; num1;</a:t>
            </a:r>
          </a:p>
          <a:p>
            <a:endParaRPr lang="ko-KR" altLang="en-US" sz="2000" dirty="0" smtClean="0"/>
          </a:p>
          <a:p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"</a:t>
            </a:r>
            <a:r>
              <a:rPr lang="ko-KR" altLang="en-US" sz="2000" dirty="0" smtClean="0"/>
              <a:t>정수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";</a:t>
            </a:r>
          </a:p>
          <a:p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  &gt;&gt; num2;</a:t>
            </a:r>
          </a:p>
          <a:p>
            <a:endParaRPr lang="ko-KR" altLang="en-US" sz="2000" dirty="0" smtClean="0"/>
          </a:p>
          <a:p>
            <a:r>
              <a:rPr lang="pt-BR" altLang="ko-KR" sz="2000" dirty="0" smtClean="0"/>
              <a:t>cout &lt;&lt; num1 &lt;&lt; " + " &lt;&lt; num2 &lt;&lt; " = " &lt;&lt; num1+num2 &lt;&lt; endl;</a:t>
            </a:r>
          </a:p>
          <a:p>
            <a:r>
              <a:rPr lang="pt-BR" altLang="ko-KR" sz="2000" dirty="0" smtClean="0"/>
              <a:t>cout &lt;&lt; num1 &lt;&lt; " - " &lt;&lt; num2 &lt;&lt; " = " &lt;&lt; num1-num2 &lt;&lt; endl;</a:t>
            </a:r>
          </a:p>
          <a:p>
            <a:r>
              <a:rPr lang="pt-BR" altLang="ko-KR" sz="2000" dirty="0" smtClean="0"/>
              <a:t>cout &lt;&lt; num1 &lt;&lt; " * " &lt;&lt; num2 &lt;&lt; " = " &lt;&lt; num1*num2 &lt;&lt; endl;</a:t>
            </a:r>
          </a:p>
          <a:p>
            <a:r>
              <a:rPr lang="pt-BR" altLang="ko-KR" sz="2000" dirty="0" smtClean="0"/>
              <a:t>cout &lt;&lt; num1 &lt;&lt; " / " &lt;&lt; num2 &lt;&lt; " = " &lt;&lt; num1/num2 &lt;&lt; endl;</a:t>
            </a:r>
          </a:p>
          <a:p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701" y="3760510"/>
            <a:ext cx="4680520" cy="269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3789040"/>
            <a:ext cx="403244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결과를 통해 다음을 확인하자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프로그램 코드에서 실행 결과 화면에 그대로 출력된 내용은 무엇인가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사용자가 입력한 값이 저장된 곳은 어디인가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계산되어 화면에 출력된 값 </a:t>
            </a:r>
            <a:r>
              <a:rPr lang="en-US" altLang="ko-KR" dirty="0" smtClean="0"/>
              <a:t>14, 6, 40, 2</a:t>
            </a:r>
            <a:r>
              <a:rPr lang="ko-KR" altLang="en-US" dirty="0" smtClean="0"/>
              <a:t>가 계산된 곳을 프로그램 코드에서 찾아보라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2513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660066"/>
                </a:solidFill>
              </a:rPr>
              <a:t>소스 </a:t>
            </a:r>
            <a:r>
              <a:rPr lang="en-US" altLang="ko-KR" b="1" dirty="0" smtClean="0">
                <a:solidFill>
                  <a:srgbClr val="660066"/>
                </a:solidFill>
              </a:rPr>
              <a:t>2-2</a:t>
            </a:r>
            <a:endParaRPr lang="ko-KR" altLang="en-US" b="1" dirty="0">
              <a:solidFill>
                <a:srgbClr val="660066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649" y="233928"/>
            <a:ext cx="8964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r;</a:t>
            </a:r>
          </a:p>
          <a:p>
            <a:pPr lvl="1"/>
            <a:r>
              <a:rPr lang="en-US" altLang="ko-KR" dirty="0" smtClean="0"/>
              <a:t>float </a:t>
            </a:r>
            <a:r>
              <a:rPr lang="en-US" altLang="ko-KR" dirty="0" err="1" smtClean="0"/>
              <a:t>CArea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Cference</a:t>
            </a:r>
            <a:r>
              <a:rPr lang="en-US" altLang="ko-KR" dirty="0" smtClean="0"/>
              <a:t>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ko-KR" altLang="en-US" dirty="0" smtClean="0"/>
              <a:t>반지름 입력 </a:t>
            </a:r>
            <a:r>
              <a:rPr lang="en-US" altLang="ko-KR" dirty="0" smtClean="0"/>
              <a:t>: ";</a:t>
            </a:r>
          </a:p>
          <a:p>
            <a:pPr lvl="1"/>
            <a:r>
              <a:rPr lang="en-US" altLang="ko-KR" dirty="0" err="1" smtClean="0"/>
              <a:t>cin</a:t>
            </a:r>
            <a:r>
              <a:rPr lang="en-US" altLang="ko-KR" dirty="0" smtClean="0"/>
              <a:t>  &gt;&gt; r;</a:t>
            </a:r>
          </a:p>
          <a:p>
            <a:pPr lvl="1"/>
            <a:r>
              <a:rPr lang="en-US" altLang="ko-KR" dirty="0" err="1" smtClean="0"/>
              <a:t>CArea</a:t>
            </a:r>
            <a:r>
              <a:rPr lang="en-US" altLang="ko-KR" dirty="0" smtClean="0"/>
              <a:t>=r*r*(float)3.14;</a:t>
            </a:r>
          </a:p>
          <a:p>
            <a:pPr lvl="1"/>
            <a:r>
              <a:rPr lang="en-US" altLang="ko-KR" dirty="0" err="1" smtClean="0"/>
              <a:t>Cference</a:t>
            </a:r>
            <a:r>
              <a:rPr lang="en-US" altLang="ko-KR" dirty="0" smtClean="0"/>
              <a:t>=2*(float)3.14*r;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ko-KR" altLang="en-US" dirty="0" smtClean="0"/>
              <a:t>원 면적</a:t>
            </a:r>
            <a:r>
              <a:rPr lang="en-US" altLang="ko-KR" dirty="0" smtClean="0"/>
              <a:t> : " &lt;&lt; </a:t>
            </a:r>
            <a:r>
              <a:rPr lang="en-US" altLang="ko-KR" dirty="0" err="1" smtClean="0"/>
              <a:t>CArea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ko-KR" altLang="en-US" dirty="0" smtClean="0"/>
              <a:t>원 둘레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Cference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smtClean="0"/>
              <a:t>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509120"/>
            <a:ext cx="475026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20272" y="2513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660066"/>
                </a:solidFill>
              </a:rPr>
              <a:t>소스 </a:t>
            </a:r>
            <a:r>
              <a:rPr lang="en-US" altLang="ko-KR" b="1" dirty="0" smtClean="0">
                <a:solidFill>
                  <a:srgbClr val="660066"/>
                </a:solidFill>
              </a:rPr>
              <a:t>2-3</a:t>
            </a:r>
            <a:endParaRPr lang="ko-KR" altLang="en-US" b="1" dirty="0">
              <a:solidFill>
                <a:srgbClr val="660066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040" y="78879"/>
            <a:ext cx="5076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pPr lvl="1"/>
            <a:r>
              <a:rPr lang="en-US" altLang="ko-KR" dirty="0" smtClean="0"/>
              <a:t>float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n,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imsi</a:t>
            </a:r>
            <a:r>
              <a:rPr lang="en-US" altLang="ko-KR" dirty="0" smtClean="0"/>
              <a:t>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";</a:t>
            </a:r>
          </a:p>
          <a:p>
            <a:pPr lvl="1"/>
            <a:r>
              <a:rPr lang="en-US" altLang="ko-KR" dirty="0" err="1" smtClean="0"/>
              <a:t>cin</a:t>
            </a:r>
            <a:r>
              <a:rPr lang="en-US" altLang="ko-KR" dirty="0" smtClean="0"/>
              <a:t>  &gt;&gt;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ko-KR" altLang="en-US" dirty="0" smtClean="0"/>
              <a:t>반올림자릿수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";</a:t>
            </a:r>
          </a:p>
          <a:p>
            <a:pPr lvl="1"/>
            <a:r>
              <a:rPr lang="en-US" altLang="ko-KR" dirty="0" err="1" smtClean="0"/>
              <a:t>cin</a:t>
            </a:r>
            <a:r>
              <a:rPr lang="en-US" altLang="ko-KR" dirty="0" smtClean="0"/>
              <a:t> &gt;&gt; n;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lvl="2"/>
            <a:r>
              <a:rPr lang="en-US" altLang="ko-KR" dirty="0" err="1" smtClean="0"/>
              <a:t>su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*10;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20272" y="2513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660066"/>
                </a:solidFill>
              </a:rPr>
              <a:t>소스 </a:t>
            </a:r>
            <a:r>
              <a:rPr lang="en-US" altLang="ko-KR" b="1" dirty="0" smtClean="0">
                <a:solidFill>
                  <a:srgbClr val="660066"/>
                </a:solidFill>
              </a:rPr>
              <a:t>2-4</a:t>
            </a:r>
            <a:endParaRPr lang="ko-KR" altLang="en-US" b="1" dirty="0">
              <a:solidFill>
                <a:srgbClr val="66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177281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rgbClr val="0000CC"/>
                </a:solidFill>
              </a:rPr>
              <a:t>화면에 </a:t>
            </a:r>
            <a:r>
              <a:rPr lang="en-US" altLang="ko-KR" i="1" dirty="0" smtClean="0">
                <a:solidFill>
                  <a:srgbClr val="0000CC"/>
                </a:solidFill>
              </a:rPr>
              <a:t>“</a:t>
            </a:r>
            <a:r>
              <a:rPr lang="ko-KR" altLang="en-US" i="1" dirty="0" smtClean="0">
                <a:solidFill>
                  <a:srgbClr val="0000CC"/>
                </a:solidFill>
              </a:rPr>
              <a:t>실수 입력 </a:t>
            </a:r>
            <a:r>
              <a:rPr lang="en-US" altLang="ko-KR" i="1" dirty="0" smtClean="0">
                <a:solidFill>
                  <a:srgbClr val="0000CC"/>
                </a:solidFill>
              </a:rPr>
              <a:t>: “</a:t>
            </a:r>
            <a:r>
              <a:rPr lang="ko-KR" altLang="en-US" i="1" dirty="0" smtClean="0">
                <a:solidFill>
                  <a:srgbClr val="0000CC"/>
                </a:solidFill>
              </a:rPr>
              <a:t>이 표시되고 이어서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en-US" altLang="ko-KR" i="1" dirty="0" smtClean="0">
                <a:solidFill>
                  <a:srgbClr val="0000CC"/>
                </a:solidFill>
              </a:rPr>
              <a:t> </a:t>
            </a:r>
            <a:r>
              <a:rPr lang="ko-KR" altLang="en-US" i="1" dirty="0" err="1" smtClean="0">
                <a:solidFill>
                  <a:srgbClr val="0000CC"/>
                </a:solidFill>
              </a:rPr>
              <a:t>변수값</a:t>
            </a:r>
            <a:r>
              <a:rPr lang="ko-KR" altLang="en-US" i="1" dirty="0" smtClean="0">
                <a:solidFill>
                  <a:srgbClr val="0000CC"/>
                </a:solidFill>
              </a:rPr>
              <a:t> 입력을 위해 커서가 깜박임  </a:t>
            </a:r>
            <a:r>
              <a:rPr lang="en-US" altLang="ko-KR" i="1" dirty="0" smtClean="0">
                <a:solidFill>
                  <a:srgbClr val="0000CC"/>
                </a:solidFill>
              </a:rPr>
              <a:t>34.576</a:t>
            </a:r>
            <a:r>
              <a:rPr lang="ko-KR" altLang="en-US" i="1" dirty="0" smtClean="0">
                <a:solidFill>
                  <a:srgbClr val="0000CC"/>
                </a:solidFill>
              </a:rPr>
              <a:t>을 입력함</a:t>
            </a:r>
            <a:endParaRPr lang="ko-KR" altLang="en-US" i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278092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rgbClr val="0000CC"/>
                </a:solidFill>
              </a:rPr>
              <a:t>화면에 </a:t>
            </a:r>
            <a:r>
              <a:rPr lang="en-US" altLang="ko-KR" i="1" dirty="0" smtClean="0">
                <a:solidFill>
                  <a:srgbClr val="0000CC"/>
                </a:solidFill>
              </a:rPr>
              <a:t>“</a:t>
            </a:r>
            <a:r>
              <a:rPr lang="ko-KR" altLang="en-US" i="1" dirty="0" err="1" smtClean="0">
                <a:solidFill>
                  <a:srgbClr val="0000CC"/>
                </a:solidFill>
              </a:rPr>
              <a:t>실반올림자릿수</a:t>
            </a:r>
            <a:r>
              <a:rPr lang="ko-KR" altLang="en-US" i="1" dirty="0" smtClean="0">
                <a:solidFill>
                  <a:srgbClr val="0000CC"/>
                </a:solidFill>
              </a:rPr>
              <a:t> 입력 </a:t>
            </a:r>
            <a:r>
              <a:rPr lang="en-US" altLang="ko-KR" i="1" dirty="0" smtClean="0">
                <a:solidFill>
                  <a:srgbClr val="0000CC"/>
                </a:solidFill>
              </a:rPr>
              <a:t>: “</a:t>
            </a:r>
            <a:r>
              <a:rPr lang="ko-KR" altLang="en-US" i="1" dirty="0" smtClean="0">
                <a:solidFill>
                  <a:srgbClr val="0000CC"/>
                </a:solidFill>
              </a:rPr>
              <a:t>이 표시되고 이어서 </a:t>
            </a:r>
            <a:r>
              <a:rPr lang="en-US" altLang="ko-KR" i="1" dirty="0" smtClean="0">
                <a:solidFill>
                  <a:srgbClr val="0000CC"/>
                </a:solidFill>
              </a:rPr>
              <a:t>n </a:t>
            </a:r>
            <a:r>
              <a:rPr lang="ko-KR" altLang="en-US" i="1" dirty="0" err="1" smtClean="0">
                <a:solidFill>
                  <a:srgbClr val="0000CC"/>
                </a:solidFill>
              </a:rPr>
              <a:t>변수값</a:t>
            </a:r>
            <a:r>
              <a:rPr lang="ko-KR" altLang="en-US" i="1" dirty="0" smtClean="0">
                <a:solidFill>
                  <a:srgbClr val="0000CC"/>
                </a:solidFill>
              </a:rPr>
              <a:t> 입력을 위해 커서가 깜박임  </a:t>
            </a:r>
            <a:r>
              <a:rPr lang="en-US" altLang="ko-KR" i="1" dirty="0" smtClean="0">
                <a:solidFill>
                  <a:srgbClr val="0000CC"/>
                </a:solidFill>
              </a:rPr>
              <a:t>2</a:t>
            </a:r>
            <a:r>
              <a:rPr lang="ko-KR" altLang="en-US" i="1" dirty="0" smtClean="0">
                <a:solidFill>
                  <a:srgbClr val="0000CC"/>
                </a:solidFill>
              </a:rPr>
              <a:t>를 입력함</a:t>
            </a:r>
            <a:endParaRPr lang="ko-KR" altLang="en-US" i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378904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0000CC"/>
                </a:solidFill>
              </a:rPr>
              <a:t>34.576*10</a:t>
            </a:r>
            <a:r>
              <a:rPr lang="ko-KR" altLang="en-US" i="1" dirty="0" smtClean="0">
                <a:solidFill>
                  <a:srgbClr val="0000CC"/>
                </a:solidFill>
              </a:rPr>
              <a:t>의 결과를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ko-KR" altLang="en-US" i="1" dirty="0" smtClean="0">
                <a:solidFill>
                  <a:srgbClr val="0000CC"/>
                </a:solidFill>
              </a:rPr>
              <a:t>에 저장 </a:t>
            </a:r>
            <a:r>
              <a:rPr lang="en-US" altLang="ko-KR" i="1" dirty="0" smtClean="0">
                <a:solidFill>
                  <a:srgbClr val="0000CC"/>
                </a:solidFill>
              </a:rPr>
              <a:t>(345.76)</a:t>
            </a:r>
          </a:p>
          <a:p>
            <a:r>
              <a:rPr lang="en-US" altLang="ko-KR" i="1" dirty="0" smtClean="0">
                <a:solidFill>
                  <a:srgbClr val="0000CC"/>
                </a:solidFill>
              </a:rPr>
              <a:t>345.76*10</a:t>
            </a:r>
            <a:r>
              <a:rPr lang="ko-KR" altLang="en-US" i="1" dirty="0" smtClean="0">
                <a:solidFill>
                  <a:srgbClr val="0000CC"/>
                </a:solidFill>
              </a:rPr>
              <a:t>의 결과를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ko-KR" altLang="en-US" i="1" dirty="0" smtClean="0">
                <a:solidFill>
                  <a:srgbClr val="0000CC"/>
                </a:solidFill>
              </a:rPr>
              <a:t>에 저장</a:t>
            </a:r>
            <a:r>
              <a:rPr lang="en-US" altLang="ko-KR" i="1" dirty="0" smtClean="0">
                <a:solidFill>
                  <a:srgbClr val="0000CC"/>
                </a:solidFill>
              </a:rPr>
              <a:t>(3457.6)</a:t>
            </a:r>
            <a:endParaRPr lang="ko-KR" altLang="en-US" i="1" dirty="0">
              <a:solidFill>
                <a:srgbClr val="0000CC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=su+5;</a:t>
            </a:r>
          </a:p>
          <a:p>
            <a:pPr lvl="1"/>
            <a:r>
              <a:rPr lang="en-US" altLang="ko-KR" dirty="0" err="1" smtClean="0"/>
              <a:t>imsi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/10;</a:t>
            </a:r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=(float)</a:t>
            </a:r>
            <a:r>
              <a:rPr lang="en-US" altLang="ko-KR" dirty="0" err="1" smtClean="0"/>
              <a:t>imsi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&lt;n-1;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lvl="2"/>
            <a:r>
              <a:rPr lang="en-US" altLang="ko-KR" dirty="0" err="1" smtClean="0"/>
              <a:t>su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/10;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ko-KR" altLang="en-US" dirty="0" smtClean="0"/>
              <a:t>반올림 </a:t>
            </a:r>
            <a:r>
              <a:rPr lang="ko-KR" altLang="en-US" dirty="0" err="1" smtClean="0"/>
              <a:t>결괏값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smtClean="0"/>
              <a:t>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2513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660066"/>
                </a:solidFill>
              </a:rPr>
              <a:t>소스 </a:t>
            </a:r>
            <a:r>
              <a:rPr lang="en-US" altLang="ko-KR" b="1" dirty="0" smtClean="0">
                <a:solidFill>
                  <a:srgbClr val="660066"/>
                </a:solidFill>
              </a:rPr>
              <a:t>2-4</a:t>
            </a:r>
            <a:endParaRPr lang="ko-KR" altLang="en-US" b="1" dirty="0">
              <a:solidFill>
                <a:srgbClr val="660066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645024"/>
            <a:ext cx="5497868" cy="270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15816" y="188640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0000CC"/>
                </a:solidFill>
              </a:rPr>
              <a:t>3457.6+5</a:t>
            </a:r>
            <a:r>
              <a:rPr lang="ko-KR" altLang="en-US" i="1" dirty="0" smtClean="0">
                <a:solidFill>
                  <a:srgbClr val="0000CC"/>
                </a:solidFill>
              </a:rPr>
              <a:t>의</a:t>
            </a:r>
            <a:r>
              <a:rPr lang="en-US" altLang="ko-KR" i="1" dirty="0" smtClean="0">
                <a:solidFill>
                  <a:srgbClr val="0000CC"/>
                </a:solidFill>
              </a:rPr>
              <a:t> </a:t>
            </a:r>
            <a:r>
              <a:rPr lang="ko-KR" altLang="en-US" i="1" dirty="0" smtClean="0">
                <a:solidFill>
                  <a:srgbClr val="0000CC"/>
                </a:solidFill>
              </a:rPr>
              <a:t>결과를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en-US" altLang="ko-KR" i="1" dirty="0" smtClean="0">
                <a:solidFill>
                  <a:srgbClr val="0000CC"/>
                </a:solidFill>
              </a:rPr>
              <a:t> </a:t>
            </a:r>
            <a:r>
              <a:rPr lang="ko-KR" altLang="en-US" i="1" dirty="0" smtClean="0">
                <a:solidFill>
                  <a:srgbClr val="0000CC"/>
                </a:solidFill>
              </a:rPr>
              <a:t>변수에 </a:t>
            </a:r>
            <a:r>
              <a:rPr lang="en-US" altLang="ko-KR" i="1" dirty="0" smtClean="0">
                <a:solidFill>
                  <a:srgbClr val="0000CC"/>
                </a:solidFill>
              </a:rPr>
              <a:t> </a:t>
            </a:r>
            <a:r>
              <a:rPr lang="ko-KR" altLang="en-US" i="1" dirty="0" smtClean="0">
                <a:solidFill>
                  <a:srgbClr val="0000CC"/>
                </a:solidFill>
              </a:rPr>
              <a:t>저장 </a:t>
            </a:r>
            <a:r>
              <a:rPr lang="en-US" altLang="ko-KR" i="1" dirty="0" smtClean="0">
                <a:solidFill>
                  <a:srgbClr val="0000CC"/>
                </a:solidFill>
              </a:rPr>
              <a:t>(3462.6)</a:t>
            </a:r>
          </a:p>
          <a:p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ko-KR" altLang="en-US" i="1" dirty="0" smtClean="0">
                <a:solidFill>
                  <a:srgbClr val="0000CC"/>
                </a:solidFill>
              </a:rPr>
              <a:t>값을 정수화함 </a:t>
            </a:r>
            <a:r>
              <a:rPr lang="en-US" altLang="ko-KR" i="1" dirty="0" smtClean="0">
                <a:solidFill>
                  <a:srgbClr val="0000CC"/>
                </a:solidFill>
              </a:rPr>
              <a:t>(3462)</a:t>
            </a:r>
          </a:p>
          <a:p>
            <a:r>
              <a:rPr lang="ko-KR" altLang="en-US" i="1" dirty="0" smtClean="0">
                <a:solidFill>
                  <a:srgbClr val="0000CC"/>
                </a:solidFill>
              </a:rPr>
              <a:t>정수화한 </a:t>
            </a:r>
            <a:r>
              <a:rPr lang="en-US" altLang="ko-KR" i="1" dirty="0" smtClean="0">
                <a:solidFill>
                  <a:srgbClr val="0000CC"/>
                </a:solidFill>
              </a:rPr>
              <a:t>3462</a:t>
            </a:r>
            <a:r>
              <a:rPr lang="ko-KR" altLang="en-US" i="1" dirty="0" smtClean="0">
                <a:solidFill>
                  <a:srgbClr val="0000CC"/>
                </a:solidFill>
              </a:rPr>
              <a:t>를 </a:t>
            </a:r>
            <a:r>
              <a:rPr lang="en-US" altLang="ko-KR" i="1" dirty="0" smtClean="0">
                <a:solidFill>
                  <a:srgbClr val="0000CC"/>
                </a:solidFill>
              </a:rPr>
              <a:t>10</a:t>
            </a:r>
            <a:r>
              <a:rPr lang="ko-KR" altLang="en-US" i="1" dirty="0" smtClean="0">
                <a:solidFill>
                  <a:srgbClr val="0000CC"/>
                </a:solidFill>
              </a:rPr>
              <a:t>으로 나누어서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imsi</a:t>
            </a:r>
            <a:r>
              <a:rPr lang="ko-KR" altLang="en-US" i="1" dirty="0" smtClean="0">
                <a:solidFill>
                  <a:srgbClr val="0000CC"/>
                </a:solidFill>
              </a:rPr>
              <a:t>에 저장</a:t>
            </a:r>
            <a:r>
              <a:rPr lang="en-US" altLang="ko-KR" i="1" dirty="0" smtClean="0">
                <a:solidFill>
                  <a:srgbClr val="0000CC"/>
                </a:solidFill>
              </a:rPr>
              <a:t>(346)</a:t>
            </a:r>
          </a:p>
          <a:p>
            <a:r>
              <a:rPr lang="en-US" altLang="ko-KR" i="1" dirty="0" err="1" smtClean="0">
                <a:solidFill>
                  <a:srgbClr val="0000CC"/>
                </a:solidFill>
              </a:rPr>
              <a:t>imsi</a:t>
            </a:r>
            <a:r>
              <a:rPr lang="en-US" altLang="ko-KR" i="1" dirty="0" smtClean="0">
                <a:solidFill>
                  <a:srgbClr val="0000CC"/>
                </a:solidFill>
              </a:rPr>
              <a:t> </a:t>
            </a:r>
            <a:r>
              <a:rPr lang="ko-KR" altLang="en-US" i="1" dirty="0" smtClean="0">
                <a:solidFill>
                  <a:srgbClr val="0000CC"/>
                </a:solidFill>
              </a:rPr>
              <a:t>값을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ko-KR" altLang="en-US" i="1" dirty="0" smtClean="0">
                <a:solidFill>
                  <a:srgbClr val="0000CC"/>
                </a:solidFill>
              </a:rPr>
              <a:t>에 저장 </a:t>
            </a:r>
            <a:r>
              <a:rPr lang="en-US" altLang="ko-KR" i="1" dirty="0" smtClean="0">
                <a:solidFill>
                  <a:srgbClr val="0000CC"/>
                </a:solidFill>
              </a:rPr>
              <a:t>(346)</a:t>
            </a:r>
            <a:endParaRPr lang="ko-KR" altLang="en-US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0000CC"/>
                </a:solidFill>
              </a:rPr>
              <a:t>346</a:t>
            </a:r>
            <a:r>
              <a:rPr lang="ko-KR" altLang="en-US" i="1" dirty="0" smtClean="0">
                <a:solidFill>
                  <a:srgbClr val="0000CC"/>
                </a:solidFill>
              </a:rPr>
              <a:t>을 </a:t>
            </a:r>
            <a:r>
              <a:rPr lang="en-US" altLang="ko-KR" i="1" dirty="0" smtClean="0">
                <a:solidFill>
                  <a:srgbClr val="0000CC"/>
                </a:solidFill>
              </a:rPr>
              <a:t>10</a:t>
            </a:r>
            <a:r>
              <a:rPr lang="ko-KR" altLang="en-US" i="1" dirty="0" smtClean="0">
                <a:solidFill>
                  <a:srgbClr val="0000CC"/>
                </a:solidFill>
              </a:rPr>
              <a:t>으로 나누어서 </a:t>
            </a:r>
            <a:r>
              <a:rPr lang="en-US" altLang="ko-KR" i="1" dirty="0" err="1" smtClean="0">
                <a:solidFill>
                  <a:srgbClr val="0000CC"/>
                </a:solidFill>
              </a:rPr>
              <a:t>su</a:t>
            </a:r>
            <a:r>
              <a:rPr lang="ko-KR" altLang="en-US" i="1" dirty="0" smtClean="0">
                <a:solidFill>
                  <a:srgbClr val="0000CC"/>
                </a:solidFill>
              </a:rPr>
              <a:t>에 저장 </a:t>
            </a:r>
            <a:r>
              <a:rPr lang="en-US" altLang="ko-KR" i="1" dirty="0" smtClean="0">
                <a:solidFill>
                  <a:srgbClr val="0000CC"/>
                </a:solidFill>
              </a:rPr>
              <a:t>(34.6)</a:t>
            </a:r>
            <a:endParaRPr lang="ko-KR" altLang="en-US" i="1" dirty="0">
              <a:solidFill>
                <a:srgbClr val="0000CC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컴퓨터가 표현하는 데이터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소수점 이하 자릿수를 다루지 않는 숫자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정수형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소수점 이하 자릿수를 다루는 숫자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실수형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단정도 </a:t>
            </a:r>
            <a:r>
              <a:rPr lang="ko-KR" altLang="en-US" dirty="0" err="1" smtClean="0">
                <a:sym typeface="Wingdings" pitchFamily="2" charset="2"/>
              </a:rPr>
              <a:t>실수형</a:t>
            </a:r>
            <a:r>
              <a:rPr lang="en-US" altLang="ko-KR" dirty="0" smtClean="0">
                <a:sym typeface="Wingdings" pitchFamily="2" charset="2"/>
              </a:rPr>
              <a:t>(float), </a:t>
            </a:r>
            <a:r>
              <a:rPr lang="ko-KR" altLang="en-US" dirty="0" smtClean="0">
                <a:sym typeface="Wingdings" pitchFamily="2" charset="2"/>
              </a:rPr>
              <a:t>배정도 </a:t>
            </a:r>
            <a:r>
              <a:rPr lang="ko-KR" altLang="en-US" dirty="0" err="1" smtClean="0">
                <a:sym typeface="Wingdings" pitchFamily="2" charset="2"/>
              </a:rPr>
              <a:t>실수형</a:t>
            </a:r>
            <a:r>
              <a:rPr lang="en-US" altLang="ko-KR" dirty="0" smtClean="0">
                <a:sym typeface="Wingdings" pitchFamily="2" charset="2"/>
              </a:rPr>
              <a:t>(double))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문자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하나의 문자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문자가 여러 개 모여있는 형태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문자열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컴퓨터가 표현하는 데이터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컴퓨터가 표현하는 데이터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자료형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자료형에</a:t>
            </a:r>
            <a:r>
              <a:rPr lang="ko-KR" altLang="en-US" dirty="0" smtClean="0">
                <a:sym typeface="Wingdings" pitchFamily="2" charset="2"/>
              </a:rPr>
              <a:t> 따라 컴퓨터 내에서 확보되는 기억공간의 크기가 결정됨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52</a:t>
            </a:r>
            <a:r>
              <a:rPr lang="ko-KR" altLang="en-US" dirty="0" smtClean="0"/>
              <a:t>쪽 소스 </a:t>
            </a:r>
            <a:r>
              <a:rPr lang="en-US" altLang="ko-KR" dirty="0" smtClean="0"/>
              <a:t>2-6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프로그램 작성에서 다룰 데이터와 처리 중 저장할 데이터를 식별하여 적당한 크기의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변수에 저장해야 함</a:t>
            </a:r>
            <a:r>
              <a:rPr lang="en-US" altLang="ko-KR" dirty="0" smtClean="0"/>
              <a:t>!!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컴퓨터가 표현하는 데이터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정수와 정수의 나눗셈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정수형 </a:t>
            </a:r>
            <a:r>
              <a:rPr lang="en-US" altLang="ko-KR" b="1" dirty="0" smtClean="0">
                <a:solidFill>
                  <a:srgbClr val="C00000"/>
                </a:solidFill>
                <a:sym typeface="Wingdings" pitchFamily="2" charset="2"/>
              </a:rPr>
              <a:t>10/4 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할당된 기억장소가 크기가 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결과가 결정됨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정수와 배정도형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배정도형 </a:t>
            </a:r>
            <a:r>
              <a:rPr lang="en-US" altLang="ko-KR" b="1" dirty="0" smtClean="0">
                <a:solidFill>
                  <a:srgbClr val="C00000"/>
                </a:solidFill>
                <a:sym typeface="Wingdings" pitchFamily="2" charset="2"/>
              </a:rPr>
              <a:t>10.0/4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또는 </a:t>
            </a:r>
            <a:r>
              <a:rPr lang="en-US" altLang="ko-KR" b="1" dirty="0" smtClean="0">
                <a:solidFill>
                  <a:srgbClr val="C00000"/>
                </a:solidFill>
                <a:sym typeface="Wingdings" pitchFamily="2" charset="2"/>
              </a:rPr>
              <a:t>10/4.0  2.5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54</a:t>
            </a:r>
            <a:r>
              <a:rPr lang="ko-KR" altLang="en-US" dirty="0" smtClean="0">
                <a:sym typeface="Wingdings" pitchFamily="2" charset="2"/>
              </a:rPr>
              <a:t>쪽 소스 </a:t>
            </a:r>
            <a:r>
              <a:rPr lang="en-US" altLang="ko-KR" dirty="0" smtClean="0">
                <a:sym typeface="Wingdings" pitchFamily="2" charset="2"/>
              </a:rPr>
              <a:t>2-7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종류와 표현 범위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1560" y="2204864"/>
          <a:ext cx="8136904" cy="404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872208"/>
                <a:gridCol w="3078342"/>
                <a:gridCol w="2034226"/>
              </a:tblGrid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표현범위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804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바이트</a:t>
                      </a:r>
                      <a:r>
                        <a:rPr lang="en-US" altLang="ko-KR" sz="1400" dirty="0" smtClean="0"/>
                        <a:t>(-2147483648~2147483647)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-984, 56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short </a:t>
                      </a: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바이트</a:t>
                      </a:r>
                      <a:r>
                        <a:rPr lang="en-US" altLang="ko-KR" sz="1400" dirty="0" smtClean="0"/>
                        <a:t>(-32768~32767(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</a:tr>
              <a:tr h="368041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바이트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unsigned </a:t>
                      </a: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바이트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34, 987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unsigned short </a:t>
                      </a: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바이트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실수형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바이트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-76.345, 674.3</a:t>
                      </a: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소수점이</a:t>
                      </a:r>
                      <a:r>
                        <a:rPr lang="en-US" altLang="ko-KR" sz="14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C00000"/>
                          </a:solidFill>
                        </a:rPr>
                        <a:t>있는 상수는 배정도형 실수로 취급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6804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배정도형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실수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double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바이트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 double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바이트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바이트</a:t>
                      </a:r>
                      <a:r>
                        <a:rPr lang="en-US" altLang="ko-KR" sz="1400" dirty="0" smtClean="0"/>
                        <a:t>(-128~127)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‘A’, ‘4’, ‘*’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804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unsigned 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바이트</a:t>
                      </a:r>
                      <a:r>
                        <a:rPr lang="en-US" altLang="ko-KR" sz="1400" dirty="0" smtClean="0"/>
                        <a:t>(0~255)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자료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프로그램에서 다루는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자료형의</a:t>
            </a:r>
            <a:r>
              <a:rPr lang="ko-KR" altLang="en-US" b="1" dirty="0" smtClean="0">
                <a:solidFill>
                  <a:srgbClr val="C00000"/>
                </a:solidFill>
              </a:rPr>
              <a:t> 범위 내에 있어야 한다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2-8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19941"/>
            <a:ext cx="835292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a=23, r=0;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r=a+1;</a:t>
            </a:r>
          </a:p>
          <a:p>
            <a:r>
              <a:rPr lang="pt-BR" altLang="ko-KR" dirty="0" smtClean="0"/>
              <a:t>cout &lt;&lt; a &lt;&lt; " + 1 = " &lt;&lt; r &lt;&lt; endl;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a=2147483647;</a:t>
            </a:r>
          </a:p>
          <a:p>
            <a:r>
              <a:rPr lang="en-US" altLang="ko-KR" dirty="0" smtClean="0"/>
              <a:t>r=a+1;</a:t>
            </a:r>
          </a:p>
          <a:p>
            <a:r>
              <a:rPr lang="pt-BR" altLang="ko-KR" dirty="0" smtClean="0"/>
              <a:t>cout &lt;&lt; a &lt;&lt; " + 1 = " &lt;&lt; r &lt;&lt; endl;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5661248"/>
            <a:ext cx="388843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23 + 1 = 24</a:t>
            </a:r>
          </a:p>
          <a:p>
            <a:r>
              <a:rPr lang="en-US" altLang="ko-KR" sz="1600" dirty="0" smtClean="0"/>
              <a:t>2147483647 + 1 = -2147483648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</a:t>
            </a:r>
            <a:r>
              <a:rPr lang="ko-KR" altLang="en-US" dirty="0" err="1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변수와 상수</a:t>
            </a:r>
            <a:endParaRPr lang="en-US" altLang="ko-KR" dirty="0" smtClean="0"/>
          </a:p>
          <a:p>
            <a:r>
              <a:rPr lang="ko-KR" altLang="en-US" dirty="0" smtClean="0"/>
              <a:t>컴퓨터가 표현하는 데이터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ko-KR" altLang="en-US" dirty="0" smtClean="0"/>
              <a:t>변수의 자료 범위</a:t>
            </a:r>
            <a:endParaRPr lang="en-US" altLang="ko-KR" dirty="0" smtClean="0"/>
          </a:p>
          <a:p>
            <a:r>
              <a:rPr lang="ko-KR" altLang="en-US" dirty="0" smtClean="0"/>
              <a:t>형 변환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연사자 우선순위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자료의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 범위가 작은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큰 </a:t>
            </a:r>
            <a:r>
              <a:rPr lang="ko-KR" altLang="en-US" dirty="0" err="1" smtClean="0">
                <a:sym typeface="Wingdings" pitchFamily="2" charset="2"/>
              </a:rPr>
              <a:t>자료형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예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 double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표현 범위가 큰 </a:t>
            </a:r>
            <a:r>
              <a:rPr lang="ko-KR" altLang="en-US" dirty="0" err="1" smtClean="0">
                <a:sym typeface="Wingdings" pitchFamily="2" charset="2"/>
              </a:rPr>
              <a:t>자료형에서</a:t>
            </a:r>
            <a:r>
              <a:rPr lang="ko-KR" altLang="en-US" dirty="0" smtClean="0">
                <a:sym typeface="Wingdings" pitchFamily="2" charset="2"/>
              </a:rPr>
              <a:t> 작은 </a:t>
            </a:r>
            <a:r>
              <a:rPr lang="ko-KR" altLang="en-US" dirty="0" err="1" smtClean="0">
                <a:sym typeface="Wingdings" pitchFamily="2" charset="2"/>
              </a:rPr>
              <a:t>자료형으로의</a:t>
            </a:r>
            <a:r>
              <a:rPr lang="ko-KR" altLang="en-US" dirty="0" smtClean="0">
                <a:sym typeface="Wingdings" pitchFamily="2" charset="2"/>
              </a:rPr>
              <a:t> 변환은 자료를 잃어버릴 수 있음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묵시적 </a:t>
            </a:r>
            <a:r>
              <a:rPr lang="ko-KR" altLang="en-US" dirty="0" err="1" smtClean="0">
                <a:sym typeface="Wingdings" pitchFamily="2" charset="2"/>
              </a:rPr>
              <a:t>형변환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소스 </a:t>
            </a:r>
            <a:r>
              <a:rPr lang="en-US" altLang="ko-KR" dirty="0" smtClean="0">
                <a:sym typeface="Wingdings" pitchFamily="2" charset="2"/>
              </a:rPr>
              <a:t>2-9</a:t>
            </a:r>
          </a:p>
          <a:p>
            <a:r>
              <a:rPr lang="ko-KR" altLang="en-US" dirty="0" smtClean="0">
                <a:sym typeface="Wingdings" pitchFamily="2" charset="2"/>
              </a:rPr>
              <a:t>명시적 </a:t>
            </a:r>
            <a:r>
              <a:rPr lang="ko-KR" altLang="en-US" dirty="0" err="1" smtClean="0">
                <a:sym typeface="Wingdings" pitchFamily="2" charset="2"/>
              </a:rPr>
              <a:t>형변환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err="1" smtClean="0">
                <a:sym typeface="Wingdings" pitchFamily="2" charset="2"/>
              </a:rPr>
              <a:t>static_cast</a:t>
            </a:r>
            <a:r>
              <a:rPr lang="en-US" altLang="ko-KR" dirty="0" smtClean="0">
                <a:sym typeface="Wingdings" pitchFamily="2" charset="2"/>
              </a:rPr>
              <a:t>&lt;</a:t>
            </a:r>
            <a:r>
              <a:rPr lang="ko-KR" altLang="en-US" dirty="0" err="1" smtClean="0">
                <a:sym typeface="Wingdings" pitchFamily="2" charset="2"/>
              </a:rPr>
              <a:t>자료형</a:t>
            </a:r>
            <a:r>
              <a:rPr lang="en-US" altLang="ko-KR" dirty="0" smtClean="0">
                <a:sym typeface="Wingdings" pitchFamily="2" charset="2"/>
              </a:rPr>
              <a:t>&gt;(</a:t>
            </a:r>
            <a:r>
              <a:rPr lang="ko-KR" altLang="en-US" dirty="0" smtClean="0">
                <a:sym typeface="Wingdings" pitchFamily="2" charset="2"/>
              </a:rPr>
              <a:t>대상</a:t>
            </a:r>
            <a:r>
              <a:rPr lang="en-US" altLang="ko-KR" dirty="0" smtClean="0">
                <a:sym typeface="Wingdings" pitchFamily="2" charset="2"/>
              </a:rPr>
              <a:t>), (</a:t>
            </a:r>
            <a:r>
              <a:rPr lang="ko-KR" altLang="en-US" dirty="0" err="1" smtClean="0">
                <a:sym typeface="Wingdings" pitchFamily="2" charset="2"/>
              </a:rPr>
              <a:t>자료형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연산의 입출력을 위해 사용된 내용들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내용을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cin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화면에 입력한 내용을 변수에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내용을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연산자로 연결함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</a:t>
            </a:r>
            <a:r>
              <a:rPr lang="en-US" altLang="ko-KR" dirty="0" smtClean="0"/>
              <a:t>2-10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사칙연산</a:t>
            </a:r>
            <a:r>
              <a:rPr lang="en-US" altLang="ko-KR" dirty="0" smtClean="0"/>
              <a:t>(+,-,*,/), </a:t>
            </a:r>
            <a:r>
              <a:rPr lang="ko-KR" altLang="en-US" dirty="0" smtClean="0"/>
              <a:t>나머지 연산자</a:t>
            </a:r>
            <a:r>
              <a:rPr lang="en-US" altLang="ko-KR" dirty="0" smtClean="0"/>
              <a:t>(%)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9552" y="2369838"/>
          <a:ext cx="8064896" cy="261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2160240"/>
                <a:gridCol w="4464496"/>
              </a:tblGrid>
              <a:tr h="37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수의 곱</a:t>
                      </a:r>
                      <a:r>
                        <a:rPr lang="en-US" altLang="ko-KR" dirty="0" smtClean="0"/>
                        <a:t>, 5*7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35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8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수의 나누기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7/51, 7/5.01.4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수의 덧셈</a:t>
                      </a:r>
                      <a:r>
                        <a:rPr lang="en-US" altLang="ko-KR" dirty="0" smtClean="0"/>
                        <a:t>, 7+5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6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수의 </a:t>
                      </a:r>
                      <a:r>
                        <a:rPr lang="ko-KR" altLang="en-US" dirty="0" err="1" smtClean="0"/>
                        <a:t>뺌셈</a:t>
                      </a:r>
                      <a:r>
                        <a:rPr lang="en-US" altLang="ko-KR" dirty="0" smtClean="0"/>
                        <a:t>, 7-5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%(</a:t>
                      </a:r>
                      <a:r>
                        <a:rPr lang="ko-KR" altLang="en-US" dirty="0" smtClean="0"/>
                        <a:t>모드 연산자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수의 나누기에서 나머지</a:t>
                      </a:r>
                      <a:r>
                        <a:rPr lang="en-US" altLang="ko-KR" dirty="0" smtClean="0"/>
                        <a:t>, 7%5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537495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Rix감기조심해 M" pitchFamily="18" charset="-127"/>
                <a:ea typeface="Rix감기조심해 M" pitchFamily="18" charset="-127"/>
              </a:rPr>
              <a:t>정수와</a:t>
            </a:r>
            <a:r>
              <a:rPr lang="en-US" altLang="ko-KR" sz="2000" dirty="0" smtClean="0">
                <a:latin typeface="Rix감기조심해 M" pitchFamily="18" charset="-127"/>
                <a:ea typeface="Rix감기조심해 M" pitchFamily="18" charset="-127"/>
              </a:rPr>
              <a:t> </a:t>
            </a:r>
            <a:r>
              <a:rPr lang="ko-KR" altLang="en-US" sz="2000" dirty="0" smtClean="0">
                <a:latin typeface="Rix감기조심해 M" pitchFamily="18" charset="-127"/>
                <a:ea typeface="Rix감기조심해 M" pitchFamily="18" charset="-127"/>
              </a:rPr>
              <a:t>정수의 덧셈 결과는 정수</a:t>
            </a:r>
            <a:r>
              <a:rPr lang="en-US" altLang="ko-KR" sz="2000" dirty="0" smtClean="0">
                <a:latin typeface="Rix감기조심해 M" pitchFamily="18" charset="-127"/>
                <a:ea typeface="Rix감기조심해 M" pitchFamily="18" charset="-127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Rix감기조심해 M" pitchFamily="18" charset="-127"/>
                <a:ea typeface="Rix감기조심해 M" pitchFamily="18" charset="-127"/>
              </a:rPr>
              <a:t>정수와 정수의 나눗셈 결과는 정수 </a:t>
            </a:r>
            <a:r>
              <a:rPr lang="en-US" altLang="ko-KR" sz="2000" b="1" dirty="0" smtClean="0">
                <a:solidFill>
                  <a:srgbClr val="C00000"/>
                </a:solidFill>
                <a:latin typeface="Rix감기조심해 M" pitchFamily="18" charset="-127"/>
                <a:ea typeface="Rix감기조심해 M" pitchFamily="18" charset="-127"/>
                <a:sym typeface="Wingdings" pitchFamily="2" charset="2"/>
              </a:rPr>
              <a:t> </a:t>
            </a:r>
            <a:r>
              <a:rPr lang="ko-KR" altLang="en-US" sz="2000" b="1" dirty="0" smtClean="0">
                <a:solidFill>
                  <a:srgbClr val="C00000"/>
                </a:solidFill>
                <a:latin typeface="Rix감기조심해 M" pitchFamily="18" charset="-127"/>
                <a:ea typeface="Rix감기조심해 M" pitchFamily="18" charset="-127"/>
                <a:sym typeface="Wingdings" pitchFamily="2" charset="2"/>
              </a:rPr>
              <a:t>몫</a:t>
            </a:r>
            <a:endParaRPr lang="en-US" altLang="ko-KR" sz="2000" b="1" dirty="0" smtClean="0">
              <a:solidFill>
                <a:srgbClr val="C00000"/>
              </a:solidFill>
              <a:latin typeface="Rix감기조심해 M" pitchFamily="18" charset="-127"/>
              <a:ea typeface="Rix감기조심해 M" pitchFamily="18" charset="-127"/>
              <a:sym typeface="Wingdings" pitchFamily="2" charset="2"/>
            </a:endParaRPr>
          </a:p>
          <a:p>
            <a:r>
              <a:rPr lang="ko-KR" altLang="en-US" sz="2000" dirty="0" smtClean="0">
                <a:latin typeface="Rix감기조심해 M" pitchFamily="18" charset="-127"/>
                <a:ea typeface="Rix감기조심해 M" pitchFamily="18" charset="-127"/>
                <a:sym typeface="Wingdings" pitchFamily="2" charset="2"/>
              </a:rPr>
              <a:t>정수와 실수의 뺄셈 결과는 실수</a:t>
            </a:r>
            <a:r>
              <a:rPr lang="en-US" altLang="ko-KR" sz="2000" dirty="0" smtClean="0">
                <a:latin typeface="Rix감기조심해 M" pitchFamily="18" charset="-127"/>
                <a:ea typeface="Rix감기조심해 M" pitchFamily="18" charset="-127"/>
                <a:sym typeface="Wingdings" pitchFamily="2" charset="2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Rix감기조심해 M" pitchFamily="18" charset="-127"/>
                <a:ea typeface="Rix감기조심해 M" pitchFamily="18" charset="-127"/>
                <a:sym typeface="Wingdings" pitchFamily="2" charset="2"/>
              </a:rPr>
              <a:t>정수와 실수의 나눗셈 결과는 실수</a:t>
            </a:r>
            <a:endParaRPr lang="ko-KR" altLang="en-US" sz="2000" b="1" dirty="0">
              <a:solidFill>
                <a:srgbClr val="C00000"/>
              </a:solidFill>
              <a:latin typeface="Rix감기조심해 M" pitchFamily="18" charset="-127"/>
              <a:ea typeface="Rix감기조심해 M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 연산자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변수에 값 누적하기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누적할 변수는 연산에 따라 반드시 초기화</a:t>
            </a:r>
            <a:r>
              <a:rPr lang="en-US" altLang="ko-KR" dirty="0" smtClean="0"/>
              <a:t>!!!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값으로 누적하기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a=a+1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변수 </a:t>
            </a:r>
            <a:r>
              <a:rPr lang="en-US" altLang="ko-KR" dirty="0" smtClean="0">
                <a:sym typeface="Wingdings" pitchFamily="2" charset="2"/>
              </a:rPr>
              <a:t>a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으로 초기화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예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변수 값을 </a:t>
            </a:r>
            <a:r>
              <a:rPr lang="en-US" altLang="ko-KR" dirty="0" smtClean="0">
                <a:sym typeface="Wingdings" pitchFamily="2" charset="2"/>
              </a:rPr>
              <a:t>3</a:t>
            </a:r>
            <a:r>
              <a:rPr lang="ko-KR" altLang="en-US" dirty="0" smtClean="0">
                <a:sym typeface="Wingdings" pitchFamily="2" charset="2"/>
              </a:rPr>
              <a:t>의 곱 만큼 누적하기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b=b*3  </a:t>
            </a:r>
            <a:r>
              <a:rPr lang="ko-KR" altLang="en-US" dirty="0" smtClean="0">
                <a:sym typeface="Wingdings" pitchFamily="2" charset="2"/>
              </a:rPr>
              <a:t>변수 </a:t>
            </a:r>
            <a:r>
              <a:rPr lang="en-US" altLang="ko-KR" dirty="0" smtClean="0">
                <a:sym typeface="Wingdings" pitchFamily="2" charset="2"/>
              </a:rPr>
              <a:t>b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로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초기화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소스 </a:t>
            </a:r>
            <a:r>
              <a:rPr lang="en-US" altLang="ko-KR" dirty="0" smtClean="0">
                <a:sym typeface="Wingdings" pitchFamily="2" charset="2"/>
              </a:rPr>
              <a:t>2-12 (</a:t>
            </a:r>
            <a:r>
              <a:rPr lang="ko-KR" altLang="en-US" dirty="0" smtClean="0">
                <a:sym typeface="Wingdings" pitchFamily="2" charset="2"/>
              </a:rPr>
              <a:t>초기화하지 않고 사용한 경우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 연산자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단축 연산자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1560" y="2204864"/>
          <a:ext cx="8064897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440160"/>
                <a:gridCol w="5040561"/>
              </a:tblGrid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뎃셈</a:t>
                      </a:r>
                      <a:r>
                        <a:rPr lang="ko-KR" altLang="en-US" sz="1600" dirty="0" smtClean="0"/>
                        <a:t> 누적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a=10; a+=3;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13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뺄셈 누적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a=10; a-=3;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7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곱셈 누적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*=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a=10; a*=3;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30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나누기 누적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/=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a=10; a/=3;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3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나머지 누적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%=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a=10; a%=3;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1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누적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a=10; a++;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11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감소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 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a=10; a--;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변수 </a:t>
                      </a: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9</a:t>
                      </a:r>
                      <a:r>
                        <a:rPr lang="ko-KR" altLang="en-US" sz="1600" baseline="0" dirty="0" smtClean="0"/>
                        <a:t>이 저장됨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76672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a=10;  </a:t>
            </a:r>
            <a:r>
              <a:rPr lang="en-US" altLang="ko-KR" sz="2400" dirty="0" smtClean="0">
                <a:solidFill>
                  <a:srgbClr val="0000CC"/>
                </a:solidFill>
              </a:rPr>
              <a:t>//a=10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a++;  </a:t>
            </a:r>
            <a:r>
              <a:rPr lang="en-US" altLang="ko-KR" sz="2400" dirty="0" smtClean="0">
                <a:solidFill>
                  <a:srgbClr val="0000CC"/>
                </a:solidFill>
              </a:rPr>
              <a:t>//a=11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 &lt;&lt; "a=" &lt;&lt; a &lt;&lt; </a:t>
            </a:r>
            <a:r>
              <a:rPr lang="en-US" altLang="ko-KR" sz="2400" dirty="0" err="1" smtClean="0"/>
              <a:t>endl</a:t>
            </a:r>
            <a:r>
              <a:rPr lang="en-US" altLang="ko-KR" sz="2400" dirty="0" smtClean="0"/>
              <a:t>; </a:t>
            </a:r>
            <a:r>
              <a:rPr lang="en-US" altLang="ko-KR" sz="2400" dirty="0" smtClean="0">
                <a:solidFill>
                  <a:srgbClr val="0000CC"/>
                </a:solidFill>
              </a:rPr>
              <a:t>//a=11</a:t>
            </a:r>
          </a:p>
          <a:p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 &lt;&lt; "a=" &lt;&lt; a++ &lt;&lt; </a:t>
            </a:r>
            <a:r>
              <a:rPr lang="en-US" altLang="ko-KR" sz="2400" dirty="0" err="1" smtClean="0"/>
              <a:t>endl</a:t>
            </a:r>
            <a:r>
              <a:rPr lang="en-US" altLang="ko-KR" sz="2400" dirty="0" smtClean="0"/>
              <a:t>; </a:t>
            </a:r>
            <a:r>
              <a:rPr lang="en-US" altLang="ko-KR" sz="2400" dirty="0" smtClean="0">
                <a:solidFill>
                  <a:srgbClr val="0000CC"/>
                </a:solidFill>
              </a:rPr>
              <a:t>//a</a:t>
            </a:r>
            <a:r>
              <a:rPr lang="ko-KR" altLang="en-US" sz="2400" dirty="0" smtClean="0">
                <a:solidFill>
                  <a:srgbClr val="0000CC"/>
                </a:solidFill>
              </a:rPr>
              <a:t>의</a:t>
            </a:r>
            <a:r>
              <a:rPr lang="en-US" altLang="ko-KR" sz="2400" dirty="0" smtClean="0">
                <a:solidFill>
                  <a:srgbClr val="0000CC"/>
                </a:solidFill>
              </a:rPr>
              <a:t> </a:t>
            </a:r>
            <a:r>
              <a:rPr lang="ko-KR" altLang="en-US" sz="2400" dirty="0" smtClean="0">
                <a:solidFill>
                  <a:srgbClr val="0000CC"/>
                </a:solidFill>
              </a:rPr>
              <a:t>값 </a:t>
            </a:r>
            <a:r>
              <a:rPr lang="en-US" altLang="ko-KR" sz="2400" dirty="0" smtClean="0">
                <a:solidFill>
                  <a:srgbClr val="0000CC"/>
                </a:solidFill>
              </a:rPr>
              <a:t>11</a:t>
            </a:r>
            <a:r>
              <a:rPr lang="ko-KR" altLang="en-US" sz="2400" dirty="0" smtClean="0">
                <a:solidFill>
                  <a:srgbClr val="0000CC"/>
                </a:solidFill>
              </a:rPr>
              <a:t>을</a:t>
            </a:r>
            <a:r>
              <a:rPr lang="en-US" altLang="ko-KR" sz="2400" dirty="0" smtClean="0">
                <a:solidFill>
                  <a:srgbClr val="0000CC"/>
                </a:solidFill>
              </a:rPr>
              <a:t> </a:t>
            </a:r>
            <a:r>
              <a:rPr lang="ko-KR" altLang="en-US" sz="2400" dirty="0" smtClean="0">
                <a:solidFill>
                  <a:srgbClr val="0000CC"/>
                </a:solidFill>
              </a:rPr>
              <a:t>출력하고 </a:t>
            </a:r>
            <a:r>
              <a:rPr lang="en-US" altLang="ko-KR" sz="2400" dirty="0" smtClean="0">
                <a:solidFill>
                  <a:srgbClr val="0000CC"/>
                </a:solidFill>
              </a:rPr>
              <a:t>12</a:t>
            </a:r>
            <a:r>
              <a:rPr lang="ko-KR" altLang="en-US" sz="2400" dirty="0" smtClean="0">
                <a:solidFill>
                  <a:srgbClr val="0000CC"/>
                </a:solidFill>
              </a:rPr>
              <a:t>로 증가함</a:t>
            </a:r>
            <a:endParaRPr lang="en-US" altLang="ko-KR" sz="2400" dirty="0" smtClean="0">
              <a:solidFill>
                <a:srgbClr val="0000CC"/>
              </a:solidFill>
            </a:endParaRPr>
          </a:p>
          <a:p>
            <a:endParaRPr lang="ko-KR" altLang="en-US" sz="2400" dirty="0" smtClean="0"/>
          </a:p>
          <a:p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 &lt;&lt; "a=" &lt;&lt; ++a &lt;&lt; </a:t>
            </a:r>
            <a:r>
              <a:rPr lang="en-US" altLang="ko-KR" sz="2400" dirty="0" err="1" smtClean="0"/>
              <a:t>endl</a:t>
            </a:r>
            <a:r>
              <a:rPr lang="en-US" altLang="ko-KR" sz="2400" dirty="0" smtClean="0"/>
              <a:t>; </a:t>
            </a:r>
            <a:r>
              <a:rPr lang="en-US" altLang="ko-KR" sz="2400" dirty="0" smtClean="0">
                <a:solidFill>
                  <a:srgbClr val="0000CC"/>
                </a:solidFill>
              </a:rPr>
              <a:t>//a</a:t>
            </a:r>
            <a:r>
              <a:rPr lang="ko-KR" altLang="en-US" sz="2400" dirty="0" smtClean="0">
                <a:solidFill>
                  <a:srgbClr val="0000CC"/>
                </a:solidFill>
              </a:rPr>
              <a:t>가 증가하여 </a:t>
            </a:r>
            <a:r>
              <a:rPr lang="en-US" altLang="ko-KR" sz="2400" dirty="0" smtClean="0">
                <a:solidFill>
                  <a:srgbClr val="0000CC"/>
                </a:solidFill>
              </a:rPr>
              <a:t>13</a:t>
            </a:r>
            <a:r>
              <a:rPr lang="ko-KR" altLang="en-US" sz="2400" dirty="0" smtClean="0">
                <a:solidFill>
                  <a:srgbClr val="0000CC"/>
                </a:solidFill>
              </a:rPr>
              <a:t>이 되고 </a:t>
            </a:r>
            <a:r>
              <a:rPr lang="en-US" altLang="ko-KR" sz="2400" dirty="0" smtClean="0">
                <a:solidFill>
                  <a:srgbClr val="0000CC"/>
                </a:solidFill>
              </a:rPr>
              <a:t>13</a:t>
            </a:r>
            <a:r>
              <a:rPr lang="ko-KR" altLang="en-US" sz="2400" dirty="0" smtClean="0">
                <a:solidFill>
                  <a:srgbClr val="0000CC"/>
                </a:solidFill>
              </a:rPr>
              <a:t>을 출력함</a:t>
            </a:r>
            <a:endParaRPr lang="en-US" altLang="ko-KR" sz="2400" dirty="0" smtClean="0">
              <a:solidFill>
                <a:srgbClr val="0000CC"/>
              </a:solidFill>
            </a:endParaRPr>
          </a:p>
          <a:p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 &lt;&lt; "a=" &lt;&lt; a &lt;&lt; </a:t>
            </a:r>
            <a:r>
              <a:rPr lang="en-US" altLang="ko-KR" sz="2400" dirty="0" err="1" smtClean="0"/>
              <a:t>endl</a:t>
            </a:r>
            <a:r>
              <a:rPr lang="en-US" altLang="ko-KR" sz="2400" dirty="0" smtClean="0"/>
              <a:t>; </a:t>
            </a:r>
            <a:r>
              <a:rPr lang="en-US" altLang="ko-KR" sz="2400" dirty="0" smtClean="0">
                <a:solidFill>
                  <a:srgbClr val="0000CC"/>
                </a:solidFill>
              </a:rPr>
              <a:t>//a</a:t>
            </a:r>
            <a:r>
              <a:rPr lang="ko-KR" altLang="en-US" sz="2400" dirty="0" smtClean="0">
                <a:solidFill>
                  <a:srgbClr val="0000CC"/>
                </a:solidFill>
              </a:rPr>
              <a:t>는 </a:t>
            </a:r>
            <a:r>
              <a:rPr lang="en-US" altLang="ko-KR" sz="2400" dirty="0" smtClean="0">
                <a:solidFill>
                  <a:srgbClr val="0000CC"/>
                </a:solidFill>
              </a:rPr>
              <a:t>13</a:t>
            </a:r>
          </a:p>
          <a:p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2606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소스 </a:t>
            </a:r>
            <a:r>
              <a:rPr lang="en-US" altLang="ko-KR" dirty="0" smtClean="0"/>
              <a:t>2-13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</a:t>
            </a:r>
            <a:r>
              <a:rPr lang="en-US" altLang="ko-KR" dirty="0" smtClean="0"/>
              <a:t> : true</a:t>
            </a:r>
            <a:r>
              <a:rPr lang="ko-KR" altLang="en-US" dirty="0" smtClean="0"/>
              <a:t> </a:t>
            </a:r>
            <a:r>
              <a:rPr lang="en-US" altLang="ko-KR" dirty="0" smtClean="0"/>
              <a:t>/ false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 :</a:t>
            </a:r>
            <a:r>
              <a:rPr lang="en-US" altLang="ko-KR" dirty="0" smtClean="0">
                <a:sym typeface="Wingdings" pitchFamily="2" charset="2"/>
              </a:rPr>
              <a:t> 0</a:t>
            </a:r>
            <a:r>
              <a:rPr lang="ko-KR" altLang="en-US" dirty="0" smtClean="0">
                <a:sym typeface="Wingdings" pitchFamily="2" charset="2"/>
              </a:rPr>
              <a:t>이 아닌 값 </a:t>
            </a:r>
            <a:r>
              <a:rPr lang="en-US" altLang="ko-KR" dirty="0" smtClean="0">
                <a:sym typeface="Wingdings" pitchFamily="2" charset="2"/>
              </a:rPr>
              <a:t> true, </a:t>
            </a:r>
            <a:r>
              <a:rPr lang="en-US" altLang="ko-KR" dirty="0" smtClean="0"/>
              <a:t>0 </a:t>
            </a:r>
            <a:r>
              <a:rPr lang="en-US" altLang="ko-KR" dirty="0" smtClean="0">
                <a:sym typeface="Wingdings" pitchFamily="2" charset="2"/>
              </a:rPr>
              <a:t> false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출력</a:t>
            </a:r>
            <a:r>
              <a:rPr lang="en-US" altLang="ko-KR" dirty="0" smtClean="0">
                <a:sym typeface="Wingdings" pitchFamily="2" charset="2"/>
              </a:rPr>
              <a:t> : true  1, false  0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소스</a:t>
            </a:r>
            <a:r>
              <a:rPr lang="en-US" altLang="ko-KR" dirty="0" smtClean="0">
                <a:sym typeface="Wingdings" pitchFamily="2" charset="2"/>
              </a:rPr>
              <a:t> 2-14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연산자의 결과 </a:t>
            </a:r>
            <a:r>
              <a:rPr lang="en-US" altLang="ko-KR" dirty="0" smtClean="0">
                <a:sym typeface="Wingdings" pitchFamily="2" charset="2"/>
              </a:rPr>
              <a:t> true / false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3" y="2276873"/>
          <a:ext cx="8064896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008112"/>
                <a:gridCol w="4896544"/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크다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크거나 같다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&gt;,</a:t>
                      </a:r>
                      <a:r>
                        <a:rPr lang="en-US" altLang="ko-KR" sz="1600" baseline="0" dirty="0" smtClean="0"/>
                        <a:t> &gt;=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10&gt;3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 true, 20&gt;=60  false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작다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작거나 같다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&lt;, &lt;=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10&lt;10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 false, 13&lt;=10  false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같다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==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r>
                        <a:rPr lang="en-US" altLang="ko-KR" sz="1600" baseline="0" dirty="0" smtClean="0"/>
                        <a:t> == 20 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 true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다르다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!=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 != 30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 true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연산자의 결과 </a:t>
            </a:r>
            <a:r>
              <a:rPr lang="en-US" altLang="ko-KR" dirty="0" smtClean="0">
                <a:sym typeface="Wingdings" pitchFamily="2" charset="2"/>
              </a:rPr>
              <a:t> true / false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3" y="2276873"/>
          <a:ext cx="8064896" cy="17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008112"/>
                <a:gridCol w="4896544"/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논리곱</a:t>
                      </a:r>
                      <a:r>
                        <a:rPr lang="en-US" altLang="ko-KR" sz="1600" dirty="0" smtClean="0"/>
                        <a:t>(AND)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&amp;&amp;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(3+10) &amp;&amp; (4&lt;3)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 true &amp;&amp; false  false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논리합</a:t>
                      </a:r>
                      <a:r>
                        <a:rPr lang="en-US" altLang="ko-KR" sz="1600" dirty="0" smtClean="0"/>
                        <a:t>(OR)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||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(3+10) || (4&lt;3)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 true &amp;&amp; false  true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논리부정</a:t>
                      </a:r>
                      <a:r>
                        <a:rPr lang="en-US" altLang="ko-KR" sz="1600" dirty="0" smtClean="0"/>
                        <a:t>(NOT)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!3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 false, !(4&lt;3)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 true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149080"/>
            <a:ext cx="842493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트레이닝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2-15)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주어진 순서대로 프로그램 코드를 작성하기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논리형 변수 하나를 선언한다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bool</a:t>
            </a:r>
            <a:r>
              <a:rPr lang="en-US" altLang="ko-KR" dirty="0" smtClean="0">
                <a:sym typeface="Wingdings" pitchFamily="2" charset="2"/>
              </a:rPr>
              <a:t> a;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ym typeface="Wingdings" pitchFamily="2" charset="2"/>
              </a:rPr>
              <a:t>각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설명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앞의 관계연산자와 논리연산자의 표 설명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에 사용된 수식의 결과를 선언한 변수에 할당한다</a:t>
            </a:r>
            <a:r>
              <a:rPr lang="en-US" altLang="ko-KR" dirty="0" smtClean="0">
                <a:sym typeface="Wingdings" pitchFamily="2" charset="2"/>
              </a:rPr>
              <a:t>.  a=10&gt;3;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변숫값을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cout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&lt;&lt; “10&lt;3 </a:t>
            </a:r>
            <a:r>
              <a:rPr lang="ko-KR" altLang="en-US" dirty="0" smtClean="0">
                <a:sym typeface="Wingdings" pitchFamily="2" charset="2"/>
              </a:rPr>
              <a:t>의 결과 </a:t>
            </a:r>
            <a:r>
              <a:rPr lang="en-US" altLang="ko-KR" dirty="0" smtClean="0">
                <a:sym typeface="Wingdings" pitchFamily="2" charset="2"/>
              </a:rPr>
              <a:t>“ &lt;&lt; a &lt;&lt; </a:t>
            </a:r>
            <a:r>
              <a:rPr lang="en-US" altLang="ko-KR" dirty="0" err="1" smtClean="0">
                <a:sym typeface="Wingdings" pitchFamily="2" charset="2"/>
              </a:rPr>
              <a:t>endl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번과 </a:t>
            </a:r>
            <a:r>
              <a:rPr lang="en-US" altLang="ko-KR" dirty="0" smtClean="0">
                <a:sym typeface="Wingdings" pitchFamily="2" charset="2"/>
              </a:rPr>
              <a:t>3</a:t>
            </a:r>
            <a:r>
              <a:rPr lang="ko-KR" altLang="en-US" dirty="0" smtClean="0">
                <a:sym typeface="Wingdings" pitchFamily="2" charset="2"/>
              </a:rPr>
              <a:t>번을 반복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비트 단위 확인을 위해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표기</a:t>
            </a:r>
            <a:endParaRPr lang="en-US" altLang="ko-KR" dirty="0" smtClean="0"/>
          </a:p>
          <a:p>
            <a:r>
              <a:rPr lang="ko-KR" altLang="en-US" dirty="0" smtClean="0"/>
              <a:t>출력에서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진수로 형식 지정하기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소스 </a:t>
            </a:r>
            <a:r>
              <a:rPr lang="en-US" altLang="ko-KR" dirty="0" smtClean="0">
                <a:sym typeface="Wingdings" pitchFamily="2" charset="2"/>
              </a:rPr>
              <a:t>2-16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111912"/>
            <a:ext cx="87129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a=1234, b=</a:t>
            </a:r>
            <a:r>
              <a:rPr lang="en-US" altLang="ko-KR" b="1" dirty="0" smtClean="0">
                <a:solidFill>
                  <a:srgbClr val="C00000"/>
                </a:solidFill>
              </a:rPr>
              <a:t>0x</a:t>
            </a:r>
            <a:r>
              <a:rPr lang="en-US" altLang="ko-KR" dirty="0" smtClean="0"/>
              <a:t>12345678;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hex &lt;&lt; 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a= " &lt;&lt; a &lt;&lt;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&lt;&lt; "\t\t10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a= " &lt;&lt; a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hex &lt;&lt; 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b= " &lt;&lt; b &lt;&lt;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&lt;&lt; "\t10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b= " &lt;&lt; b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작성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처리 대상</a:t>
            </a:r>
            <a:r>
              <a:rPr lang="ko-KR" altLang="en-US" dirty="0" smtClean="0"/>
              <a:t>의 데이터를 요구사항에 맞게 처리하여 </a:t>
            </a:r>
            <a:r>
              <a:rPr lang="ko-KR" altLang="en-US" b="1" dirty="0" smtClean="0">
                <a:solidFill>
                  <a:srgbClr val="C00000"/>
                </a:solidFill>
              </a:rPr>
              <a:t>결과</a:t>
            </a:r>
            <a:r>
              <a:rPr lang="ko-KR" altLang="en-US" dirty="0" smtClean="0"/>
              <a:t>를 구하는 절차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처리 대상 또는 결과를 저장하는 </a:t>
            </a:r>
            <a:r>
              <a:rPr lang="ko-KR" altLang="en-US" b="1" dirty="0" smtClean="0">
                <a:solidFill>
                  <a:srgbClr val="C00000"/>
                </a:solidFill>
              </a:rPr>
              <a:t>공간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주기억장치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상수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처리 대상이나 결과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데이터</a:t>
            </a:r>
            <a:r>
              <a:rPr lang="ko-KR" altLang="en-US" dirty="0" smtClean="0">
                <a:sym typeface="Wingdings" pitchFamily="2" charset="2"/>
              </a:rPr>
              <a:t> 자체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5085184"/>
            <a:ext cx="6336704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score=100;</a:t>
            </a:r>
          </a:p>
          <a:p>
            <a:r>
              <a:rPr lang="en-US" altLang="ko-KR" b="1" dirty="0" smtClean="0"/>
              <a:t>double height;</a:t>
            </a:r>
          </a:p>
          <a:p>
            <a:r>
              <a:rPr lang="en-US" altLang="ko-KR" b="1" dirty="0" smtClean="0"/>
              <a:t>char name[50]=“</a:t>
            </a:r>
            <a:r>
              <a:rPr lang="ko-KR" altLang="en-US" b="1" dirty="0" smtClean="0"/>
              <a:t>김동현</a:t>
            </a:r>
            <a:r>
              <a:rPr lang="en-US" altLang="ko-KR" b="1" dirty="0" smtClean="0"/>
              <a:t>”;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height=175.2;</a:t>
            </a:r>
            <a:endParaRPr lang="ko-KR" altLang="en-US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단위로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689" y="2204864"/>
            <a:ext cx="829377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a=0x12345678, b, c, d, e;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b=a&gt;&gt;4;</a:t>
            </a:r>
          </a:p>
          <a:p>
            <a:r>
              <a:rPr lang="en-US" altLang="ko-KR" dirty="0" smtClean="0"/>
              <a:t>c=a&lt;&lt;4; </a:t>
            </a:r>
          </a:p>
          <a:p>
            <a:r>
              <a:rPr lang="en-US" altLang="ko-KR" dirty="0" smtClean="0"/>
              <a:t>d=</a:t>
            </a:r>
            <a:r>
              <a:rPr lang="en-US" altLang="ko-KR" dirty="0" err="1" smtClean="0"/>
              <a:t>a^b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e=~a;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hex &lt;&lt; 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b=" &lt;&lt; b &lt;&lt;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&lt;&lt; "\t10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b=" &lt;&lt; b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hex &lt;&lt; 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b=" &lt;&lt; </a:t>
            </a:r>
            <a:r>
              <a:rPr lang="en-US" altLang="ko-KR" dirty="0" smtClean="0"/>
              <a:t>c </a:t>
            </a:r>
            <a:r>
              <a:rPr lang="en-US" altLang="ko-KR" dirty="0" smtClean="0"/>
              <a:t>&lt;&lt;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&lt;&lt; "\t10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c=" </a:t>
            </a:r>
            <a:r>
              <a:rPr lang="en-US" altLang="ko-KR" dirty="0" smtClean="0"/>
              <a:t>&lt;&lt; </a:t>
            </a:r>
            <a:r>
              <a:rPr lang="en-US" altLang="ko-KR" dirty="0" smtClean="0"/>
              <a:t>c </a:t>
            </a:r>
            <a:r>
              <a:rPr lang="en-US" altLang="ko-KR" dirty="0" smtClean="0"/>
              <a:t>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hex &lt;&lt; 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b=" &lt;&lt; </a:t>
            </a:r>
            <a:r>
              <a:rPr lang="en-US" altLang="ko-KR" dirty="0" smtClean="0"/>
              <a:t>d </a:t>
            </a:r>
            <a:r>
              <a:rPr lang="en-US" altLang="ko-KR" dirty="0" smtClean="0"/>
              <a:t>&lt;&lt;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&lt;&lt; "\t10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d=" </a:t>
            </a:r>
            <a:r>
              <a:rPr lang="en-US" altLang="ko-KR" dirty="0" smtClean="0"/>
              <a:t>&lt;&lt; </a:t>
            </a:r>
            <a:r>
              <a:rPr lang="en-US" altLang="ko-KR" dirty="0" smtClean="0"/>
              <a:t>d </a:t>
            </a:r>
            <a:r>
              <a:rPr lang="en-US" altLang="ko-KR" dirty="0" smtClean="0"/>
              <a:t>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hex &lt;&lt; 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b=" &lt;&lt; </a:t>
            </a:r>
            <a:r>
              <a:rPr lang="en-US" altLang="ko-KR" dirty="0" smtClean="0"/>
              <a:t>e </a:t>
            </a:r>
            <a:r>
              <a:rPr lang="en-US" altLang="ko-KR" dirty="0" smtClean="0"/>
              <a:t>&lt;&lt; </a:t>
            </a:r>
            <a:r>
              <a:rPr lang="en-US" altLang="ko-KR" dirty="0" err="1" smtClean="0"/>
              <a:t>dec</a:t>
            </a:r>
            <a:r>
              <a:rPr lang="en-US" altLang="ko-KR" dirty="0" smtClean="0"/>
              <a:t> &lt;&lt; "\t10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e=" </a:t>
            </a:r>
            <a:r>
              <a:rPr lang="en-US" altLang="ko-KR" dirty="0" smtClean="0"/>
              <a:t>&lt;&lt; </a:t>
            </a:r>
            <a:r>
              <a:rPr lang="en-US" altLang="ko-KR" dirty="0" smtClean="0"/>
              <a:t>e </a:t>
            </a:r>
            <a:r>
              <a:rPr lang="en-US" altLang="ko-KR" dirty="0" smtClean="0"/>
              <a:t>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8304" y="548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2-17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712879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결과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b=1234567       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b=19088743</a:t>
            </a:r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c=23456780      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b=591751040</a:t>
            </a:r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d=1317131f      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b=320279327</a:t>
            </a:r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e=edcba987      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b=-</a:t>
            </a:r>
            <a:r>
              <a:rPr lang="en-US" altLang="ko-KR" dirty="0" smtClean="0"/>
              <a:t>305419897</a:t>
            </a:r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우선순위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 방향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오른쪽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우선순위가 높은 연산자가 먼저 실행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65036"/>
            <a:ext cx="7632848" cy="315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우선순위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492896"/>
            <a:ext cx="67687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3 * 4 – 78 &lt; 12 – 8 % 5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3429000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 순서 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3 * 4 </a:t>
            </a:r>
            <a:r>
              <a:rPr lang="en-US" altLang="ko-KR" dirty="0" smtClean="0">
                <a:sym typeface="Wingdings" pitchFamily="2" charset="2"/>
              </a:rPr>
              <a:t> 12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12 – 78 </a:t>
            </a:r>
            <a:r>
              <a:rPr lang="en-US" altLang="ko-KR" dirty="0" smtClean="0">
                <a:sym typeface="Wingdings" pitchFamily="2" charset="2"/>
              </a:rPr>
              <a:t> -66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8 % 5 </a:t>
            </a:r>
            <a:r>
              <a:rPr lang="en-US" altLang="ko-KR" dirty="0" smtClean="0">
                <a:sym typeface="Wingdings" pitchFamily="2" charset="2"/>
              </a:rPr>
              <a:t> 3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sym typeface="Wingdings" pitchFamily="2" charset="2"/>
              </a:rPr>
              <a:t>12 – 3  9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sym typeface="Wingdings" pitchFamily="2" charset="2"/>
              </a:rPr>
              <a:t>-66 &lt; 9  </a:t>
            </a:r>
            <a:r>
              <a:rPr lang="ko-KR" altLang="en-US" dirty="0" smtClean="0">
                <a:sym typeface="Wingdings" pitchFamily="2" charset="2"/>
              </a:rPr>
              <a:t>참 </a:t>
            </a:r>
            <a:r>
              <a:rPr lang="en-US" altLang="ko-KR" dirty="0" smtClean="0">
                <a:sym typeface="Wingdings" pitchFamily="2" charset="2"/>
              </a:rPr>
              <a:t>(1)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장을 마치면서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변수와 상수에 대한 이해와 프로그램에서 변수와 상수 식별하기</a:t>
            </a:r>
            <a:endParaRPr lang="en-US" altLang="ko-KR" dirty="0" smtClean="0"/>
          </a:p>
          <a:p>
            <a:r>
              <a:rPr lang="ko-KR" altLang="en-US" dirty="0" smtClean="0"/>
              <a:t>주어진 문제에서 필요한 변수 식별하기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범위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rPr>
              <a:t>연습문제 풀어보기</a:t>
            </a:r>
            <a:r>
              <a:rPr lang="en-US" altLang="ko-KR" dirty="0" smtClean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rPr>
              <a:t>!!!</a:t>
            </a:r>
            <a:endParaRPr lang="ko-KR" altLang="en-US" dirty="0">
              <a:solidFill>
                <a:srgbClr val="C0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분석으로 변수 식별하기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원의 반지름을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넓이와 둘레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반지름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원주율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넓이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반지름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원의 크기에 따라 다름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변수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원주율 </a:t>
            </a:r>
            <a:r>
              <a:rPr lang="en-US" altLang="ko-KR" dirty="0" smtClean="0">
                <a:sym typeface="Wingdings" pitchFamily="2" charset="2"/>
              </a:rPr>
              <a:t>: 3.1415192  </a:t>
            </a:r>
            <a:r>
              <a:rPr lang="ko-KR" altLang="en-US" dirty="0" smtClean="0">
                <a:sym typeface="Wingdings" pitchFamily="2" charset="2"/>
              </a:rPr>
              <a:t>변수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상수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넓이와 둘레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계산에 의해 결정됨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변수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식별된 변수를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표현하기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변수는 주기억장치의 임의 공간인데 컴퓨터는 기억공간을 번지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10234</a:t>
            </a:r>
            <a:r>
              <a:rPr lang="ko-KR" altLang="en-US" dirty="0" smtClean="0"/>
              <a:t>번지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식별함</a:t>
            </a:r>
            <a:endParaRPr lang="en-US" altLang="ko-KR" dirty="0" smtClean="0"/>
          </a:p>
          <a:p>
            <a:r>
              <a:rPr lang="ko-KR" altLang="en-US" dirty="0" smtClean="0"/>
              <a:t>프로그래머가 번지로 변수를 식별하면 기억하기 어려움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변수 이름</a:t>
            </a:r>
            <a:r>
              <a:rPr lang="ko-KR" altLang="en-US" dirty="0" smtClean="0">
                <a:sym typeface="Wingdings" pitchFamily="2" charset="2"/>
              </a:rPr>
              <a:t> 사용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C++</a:t>
            </a:r>
            <a:r>
              <a:rPr lang="ko-KR" altLang="en-US" dirty="0" smtClean="0">
                <a:sym typeface="Wingdings" pitchFamily="2" charset="2"/>
              </a:rPr>
              <a:t>에서 변수 이름 규칙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영문 소문자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대문자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숫자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밑줄</a:t>
            </a:r>
            <a:r>
              <a:rPr lang="en-US" altLang="ko-KR" dirty="0" smtClean="0">
                <a:sym typeface="Wingdings" pitchFamily="2" charset="2"/>
              </a:rPr>
              <a:t>(_)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숫자는 변수 첫 글자로 사용할 수 없음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예약어는</a:t>
            </a:r>
            <a:r>
              <a:rPr lang="ko-KR" altLang="en-US" dirty="0" smtClean="0">
                <a:sym typeface="Wingdings" pitchFamily="2" charset="2"/>
              </a:rPr>
              <a:t> 사용될 수 없음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</a:t>
            </a:r>
            <a:r>
              <a:rPr lang="en-US" altLang="ko-KR" dirty="0" smtClean="0"/>
              <a:t>98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</a:t>
            </a:r>
            <a:r>
              <a:rPr lang="en-US" altLang="ko-KR" dirty="0" smtClean="0"/>
              <a:t>79</a:t>
            </a:r>
            <a:r>
              <a:rPr lang="ko-KR" altLang="en-US" dirty="0" smtClean="0"/>
              <a:t>점의 합과 평균을 구하여 다음과 같이 출력하자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소스 </a:t>
            </a:r>
            <a:r>
              <a:rPr lang="en-US" altLang="ko-KR" dirty="0" smtClean="0"/>
              <a:t>2-1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상수를 찾아보자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소스 </a:t>
            </a:r>
            <a:r>
              <a:rPr lang="en-US" altLang="ko-KR" dirty="0" smtClean="0"/>
              <a:t>2-1</a:t>
            </a:r>
            <a:r>
              <a:rPr lang="ko-KR" altLang="en-US" dirty="0" smtClean="0"/>
              <a:t>에서 예약어를 찾아보자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708920"/>
            <a:ext cx="1944216" cy="7078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총점</a:t>
            </a:r>
            <a:r>
              <a:rPr lang="en-US" altLang="ko-KR" sz="2000" b="1" dirty="0" smtClean="0"/>
              <a:t> : 277</a:t>
            </a:r>
          </a:p>
          <a:p>
            <a:r>
              <a:rPr lang="ko-KR" altLang="en-US" sz="2000" b="1" dirty="0" smtClean="0"/>
              <a:t>평균 </a:t>
            </a:r>
            <a:r>
              <a:rPr lang="en-US" altLang="ko-KR" sz="2000" b="1" dirty="0" smtClean="0"/>
              <a:t>: 92.3</a:t>
            </a:r>
            <a:endParaRPr lang="ko-KR" altLang="en-US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 장소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사용 전 반드시 선언</a:t>
            </a:r>
            <a:r>
              <a:rPr lang="en-US" altLang="ko-KR" b="1" dirty="0" smtClean="0">
                <a:solidFill>
                  <a:srgbClr val="C00000"/>
                </a:solidFill>
              </a:rPr>
              <a:t>!!</a:t>
            </a:r>
            <a:endParaRPr lang="en-US" altLang="ko-KR" b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코드 내에서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576" y="3933056"/>
          <a:ext cx="7704856" cy="225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  <a:gridCol w="3384376"/>
              </a:tblGrid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 이하 값을 취급하지 않는 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-45, 987</a:t>
                      </a:r>
                      <a:endParaRPr lang="ko-KR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 이하 값을 취급하는 숫자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(float,</a:t>
                      </a:r>
                      <a:r>
                        <a:rPr lang="en-US" altLang="ko-KR" baseline="0" dirty="0" smtClean="0"/>
                        <a:t> double)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-528.12, 876.3456</a:t>
                      </a:r>
                      <a:endParaRPr lang="ko-KR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‘Y’, ‘C’, ‘a’, ‘K’</a:t>
                      </a:r>
                      <a:endParaRPr lang="ko-KR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모음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“Programming”, “interesting”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7667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2400" b="1" dirty="0" smtClean="0">
                <a:solidFill>
                  <a:srgbClr val="0000CC"/>
                </a:solidFill>
              </a:rPr>
              <a:t>int</a:t>
            </a:r>
            <a:r>
              <a:rPr lang="nn-NO" altLang="ko-KR" sz="2400" dirty="0" smtClean="0"/>
              <a:t> </a:t>
            </a:r>
            <a:r>
              <a:rPr lang="nn-NO" altLang="ko-KR" sz="2400" b="1" dirty="0" smtClean="0">
                <a:solidFill>
                  <a:srgbClr val="FF0066"/>
                </a:solidFill>
              </a:rPr>
              <a:t>kor, math, eng, sum</a:t>
            </a:r>
            <a:r>
              <a:rPr lang="nn-NO" altLang="ko-KR" sz="2400" dirty="0" smtClean="0"/>
              <a:t>;</a:t>
            </a:r>
          </a:p>
          <a:p>
            <a:r>
              <a:rPr lang="en-US" altLang="ko-KR" sz="2400" b="1" dirty="0" smtClean="0">
                <a:solidFill>
                  <a:srgbClr val="0000CC"/>
                </a:solidFill>
              </a:rPr>
              <a:t>float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66"/>
                </a:solidFill>
              </a:rPr>
              <a:t>average</a:t>
            </a:r>
            <a:r>
              <a:rPr lang="en-US" altLang="ko-KR" sz="2400" dirty="0" smtClean="0"/>
              <a:t>;</a:t>
            </a:r>
          </a:p>
          <a:p>
            <a:endParaRPr lang="ko-KR" altLang="en-US" sz="2400" dirty="0" smtClean="0"/>
          </a:p>
          <a:p>
            <a:r>
              <a:rPr lang="en-US" altLang="ko-KR" sz="2400" b="1" dirty="0" err="1" smtClean="0">
                <a:solidFill>
                  <a:srgbClr val="FF0066"/>
                </a:solidFill>
              </a:rPr>
              <a:t>kor</a:t>
            </a:r>
            <a:r>
              <a:rPr lang="en-US" altLang="ko-KR" sz="2400" dirty="0" smtClean="0"/>
              <a:t>=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100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b="1" dirty="0" smtClean="0">
                <a:solidFill>
                  <a:srgbClr val="FF0066"/>
                </a:solidFill>
              </a:rPr>
              <a:t>math</a:t>
            </a:r>
            <a:r>
              <a:rPr lang="en-US" altLang="ko-KR" sz="2400" dirty="0" smtClean="0"/>
              <a:t>=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98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b="1" dirty="0" smtClean="0">
                <a:solidFill>
                  <a:srgbClr val="FF0066"/>
                </a:solidFill>
              </a:rPr>
              <a:t>eng</a:t>
            </a:r>
            <a:r>
              <a:rPr lang="en-US" altLang="ko-KR" sz="2400" dirty="0" smtClean="0"/>
              <a:t>=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79</a:t>
            </a:r>
            <a:r>
              <a:rPr lang="en-US" altLang="ko-KR" sz="2400" dirty="0" smtClean="0"/>
              <a:t>;</a:t>
            </a:r>
          </a:p>
          <a:p>
            <a:endParaRPr lang="ko-KR" altLang="en-US" sz="2400" dirty="0" smtClean="0"/>
          </a:p>
          <a:p>
            <a:r>
              <a:rPr lang="en-US" altLang="ko-KR" sz="2400" b="1" dirty="0" smtClean="0">
                <a:solidFill>
                  <a:srgbClr val="FF0066"/>
                </a:solidFill>
              </a:rPr>
              <a:t>sum</a:t>
            </a:r>
            <a:r>
              <a:rPr lang="en-US" altLang="ko-KR" sz="2400" dirty="0" smtClean="0"/>
              <a:t>=</a:t>
            </a:r>
            <a:r>
              <a:rPr lang="en-US" altLang="ko-KR" sz="2400" b="1" dirty="0" err="1" smtClean="0">
                <a:solidFill>
                  <a:srgbClr val="FF0066"/>
                </a:solidFill>
              </a:rPr>
              <a:t>kor</a:t>
            </a:r>
            <a:r>
              <a:rPr lang="en-US" altLang="ko-KR" sz="2400" dirty="0" err="1" smtClean="0"/>
              <a:t>+</a:t>
            </a:r>
            <a:r>
              <a:rPr lang="en-US" altLang="ko-KR" sz="2400" b="1" dirty="0" err="1" smtClean="0">
                <a:solidFill>
                  <a:srgbClr val="FF0066"/>
                </a:solidFill>
              </a:rPr>
              <a:t>math</a:t>
            </a:r>
            <a:r>
              <a:rPr lang="en-US" altLang="ko-KR" sz="2400" dirty="0" err="1" smtClean="0"/>
              <a:t>+</a:t>
            </a:r>
            <a:r>
              <a:rPr lang="en-US" altLang="ko-KR" sz="2400" b="1" dirty="0" err="1" smtClean="0">
                <a:solidFill>
                  <a:srgbClr val="FF0066"/>
                </a:solidFill>
              </a:rPr>
              <a:t>eng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b="1" dirty="0" smtClean="0">
                <a:solidFill>
                  <a:srgbClr val="FF0066"/>
                </a:solidFill>
              </a:rPr>
              <a:t>average</a:t>
            </a:r>
            <a:r>
              <a:rPr lang="en-US" altLang="ko-KR" sz="2400" dirty="0" smtClean="0"/>
              <a:t>=</a:t>
            </a:r>
            <a:r>
              <a:rPr lang="en-US" altLang="ko-KR" sz="2400" b="1" dirty="0" smtClean="0">
                <a:solidFill>
                  <a:srgbClr val="FF0066"/>
                </a:solidFill>
              </a:rPr>
              <a:t>sum</a:t>
            </a:r>
            <a:r>
              <a:rPr lang="en-US" altLang="ko-KR" sz="2400" dirty="0" smtClean="0"/>
              <a:t>/(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float</a:t>
            </a:r>
            <a:r>
              <a:rPr lang="en-US" altLang="ko-KR" sz="2400" dirty="0" smtClean="0"/>
              <a:t>)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3</a:t>
            </a:r>
            <a:r>
              <a:rPr lang="en-US" altLang="ko-KR" sz="2400" dirty="0" smtClean="0"/>
              <a:t>;</a:t>
            </a:r>
          </a:p>
          <a:p>
            <a:endParaRPr lang="ko-KR" altLang="en-US" sz="2400" dirty="0" smtClean="0"/>
          </a:p>
          <a:p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 &lt;&lt; 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"</a:t>
            </a:r>
            <a:r>
              <a:rPr lang="ko-KR" altLang="en-US" sz="2400" b="1" dirty="0" smtClean="0">
                <a:solidFill>
                  <a:srgbClr val="660066"/>
                </a:solidFill>
              </a:rPr>
              <a:t>총점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 : " </a:t>
            </a:r>
            <a:r>
              <a:rPr lang="en-US" altLang="ko-KR" sz="2400" dirty="0" smtClean="0"/>
              <a:t>&lt;&lt; </a:t>
            </a:r>
            <a:r>
              <a:rPr lang="en-US" altLang="ko-KR" sz="2400" b="1" dirty="0" smtClean="0">
                <a:solidFill>
                  <a:srgbClr val="FF0066"/>
                </a:solidFill>
              </a:rPr>
              <a:t>sum</a:t>
            </a:r>
            <a:r>
              <a:rPr lang="en-US" altLang="ko-KR" sz="2400" dirty="0" smtClean="0"/>
              <a:t> &lt;&lt; </a:t>
            </a:r>
            <a:r>
              <a:rPr lang="en-US" altLang="ko-KR" sz="2400" dirty="0" err="1" smtClean="0"/>
              <a:t>endl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err="1" smtClean="0"/>
              <a:t>cout</a:t>
            </a:r>
            <a:r>
              <a:rPr lang="en-US" altLang="ko-KR" sz="2400" dirty="0" smtClean="0"/>
              <a:t> &lt;&lt; 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"</a:t>
            </a:r>
            <a:r>
              <a:rPr lang="ko-KR" altLang="en-US" sz="2400" b="1" dirty="0" smtClean="0">
                <a:solidFill>
                  <a:srgbClr val="660066"/>
                </a:solidFill>
              </a:rPr>
              <a:t>평균 </a:t>
            </a:r>
            <a:r>
              <a:rPr lang="en-US" altLang="ko-KR" sz="2400" b="1" dirty="0" smtClean="0">
                <a:solidFill>
                  <a:srgbClr val="660066"/>
                </a:solidFill>
              </a:rPr>
              <a:t>: " </a:t>
            </a:r>
            <a:r>
              <a:rPr lang="en-US" altLang="ko-KR" sz="2400" dirty="0" smtClean="0"/>
              <a:t>&lt;&lt; </a:t>
            </a:r>
            <a:r>
              <a:rPr lang="en-US" altLang="ko-KR" sz="2400" b="1" dirty="0" smtClean="0">
                <a:solidFill>
                  <a:srgbClr val="FF0066"/>
                </a:solidFill>
              </a:rPr>
              <a:t>average</a:t>
            </a:r>
            <a:r>
              <a:rPr lang="en-US" altLang="ko-KR" sz="2400" dirty="0" smtClean="0"/>
              <a:t> &lt;&lt; </a:t>
            </a:r>
            <a:r>
              <a:rPr lang="en-US" altLang="ko-KR" sz="2400" dirty="0" err="1" smtClean="0"/>
              <a:t>endl</a:t>
            </a:r>
            <a:r>
              <a:rPr lang="en-US" altLang="ko-KR" sz="2400" dirty="0" smtClean="0"/>
              <a:t>;</a:t>
            </a:r>
          </a:p>
          <a:p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141277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 smtClean="0">
                <a:solidFill>
                  <a:srgbClr val="0000CC"/>
                </a:solidFill>
              </a:rPr>
              <a:t>예약어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0000CC"/>
                </a:solidFill>
              </a:rPr>
              <a:t>자료형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)</a:t>
            </a:r>
          </a:p>
          <a:p>
            <a:pPr algn="r"/>
            <a:r>
              <a:rPr lang="ko-KR" altLang="en-US" sz="2400" b="1" dirty="0" smtClean="0">
                <a:solidFill>
                  <a:srgbClr val="FF0066"/>
                </a:solidFill>
              </a:rPr>
              <a:t>변수</a:t>
            </a:r>
            <a:endParaRPr lang="en-US" altLang="ko-KR" sz="2400" b="1" dirty="0" smtClean="0">
              <a:solidFill>
                <a:srgbClr val="FF0066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rgbClr val="660066"/>
                </a:solidFill>
              </a:rPr>
              <a:t>상수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537321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latin typeface="Rix감기조심해 M" pitchFamily="18" charset="-127"/>
                <a:ea typeface="Rix감기조심해 M" pitchFamily="18" charset="-127"/>
              </a:rPr>
              <a:t>프로그램</a:t>
            </a:r>
            <a:r>
              <a:rPr lang="en-US" altLang="ko-KR" u="sng" dirty="0" smtClean="0">
                <a:latin typeface="Rix감기조심해 M" pitchFamily="18" charset="-127"/>
                <a:ea typeface="Rix감기조심해 M" pitchFamily="18" charset="-127"/>
              </a:rPr>
              <a:t> </a:t>
            </a:r>
            <a:r>
              <a:rPr lang="ko-KR" altLang="en-US" u="sng" dirty="0" smtClean="0">
                <a:latin typeface="Rix감기조심해 M" pitchFamily="18" charset="-127"/>
                <a:ea typeface="Rix감기조심해 M" pitchFamily="18" charset="-127"/>
              </a:rPr>
              <a:t>코드로 살펴본 기본 </a:t>
            </a:r>
            <a:r>
              <a:rPr lang="en-US" altLang="ko-KR" u="sng" dirty="0" smtClean="0">
                <a:latin typeface="Rix감기조심해 M" pitchFamily="18" charset="-127"/>
                <a:ea typeface="Rix감기조심해 M" pitchFamily="18" charset="-127"/>
              </a:rPr>
              <a:t>C++ </a:t>
            </a:r>
            <a:r>
              <a:rPr lang="ko-KR" altLang="en-US" u="sng" dirty="0" smtClean="0">
                <a:latin typeface="Rix감기조심해 M" pitchFamily="18" charset="-127"/>
                <a:ea typeface="Rix감기조심해 M" pitchFamily="18" charset="-127"/>
              </a:rPr>
              <a:t>문법</a:t>
            </a:r>
            <a:endParaRPr lang="en-US" altLang="ko-KR" u="sng" dirty="0" smtClean="0">
              <a:latin typeface="Rix감기조심해 M" pitchFamily="18" charset="-127"/>
              <a:ea typeface="Rix감기조심해 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항목 구별은 콤마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(,)</a:t>
            </a: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로 한다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문장이 끝나면 세미콜론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(;)</a:t>
            </a: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을 붙인다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.</a:t>
            </a:r>
            <a:endParaRPr lang="ko-KR" altLang="en-US" dirty="0">
              <a:latin typeface="Rix감기조심해 M" pitchFamily="18" charset="-127"/>
              <a:ea typeface="Rix감기조심해 M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분석을 통해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찾기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수의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 출력하기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13729" y="2420888"/>
            <a:ext cx="756084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답</a:t>
            </a:r>
            <a:r>
              <a:rPr lang="en-US" altLang="ko-KR" sz="2400" b="1" dirty="0" smtClean="0">
                <a:latin typeface="+mn-ea"/>
              </a:rPr>
              <a:t>1)</a:t>
            </a:r>
          </a:p>
          <a:p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변수에 두 수 그리고 사칙 연산의 결과를 저장할 경우 </a:t>
            </a:r>
            <a:r>
              <a:rPr lang="en-US" altLang="ko-KR" sz="2400" b="1" dirty="0" smtClean="0">
                <a:latin typeface="+mn-ea"/>
                <a:sym typeface="Wingdings" pitchFamily="2" charset="2"/>
              </a:rPr>
              <a:t> </a:t>
            </a:r>
            <a:r>
              <a:rPr lang="ko-KR" altLang="en-US" sz="2400" b="1" dirty="0" smtClean="0">
                <a:latin typeface="+mn-ea"/>
                <a:sym typeface="Wingdings" pitchFamily="2" charset="2"/>
              </a:rPr>
              <a:t>변수 </a:t>
            </a:r>
            <a:r>
              <a:rPr lang="en-US" altLang="ko-KR" sz="2400" b="1" dirty="0" smtClean="0">
                <a:latin typeface="+mn-ea"/>
                <a:sym typeface="Wingdings" pitchFamily="2" charset="2"/>
              </a:rPr>
              <a:t>6</a:t>
            </a:r>
            <a:r>
              <a:rPr lang="ko-KR" altLang="en-US" sz="2400" b="1" dirty="0" smtClean="0">
                <a:latin typeface="+mn-ea"/>
                <a:sym typeface="Wingdings" pitchFamily="2" charset="2"/>
              </a:rPr>
              <a:t>개 필요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729" y="4293096"/>
            <a:ext cx="756084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답</a:t>
            </a:r>
            <a:r>
              <a:rPr lang="en-US" altLang="ko-KR" sz="2400" b="1" dirty="0" smtClean="0">
                <a:latin typeface="+mn-ea"/>
              </a:rPr>
              <a:t>2)</a:t>
            </a:r>
          </a:p>
          <a:p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변수에 두 수를 저장하고 사칙 연산의 결과를 변수 저장 없이 그대로 출력할 경우 </a:t>
            </a:r>
            <a:r>
              <a:rPr lang="en-US" altLang="ko-KR" sz="2400" b="1" dirty="0" smtClean="0">
                <a:latin typeface="+mn-ea"/>
                <a:sym typeface="Wingdings" pitchFamily="2" charset="2"/>
              </a:rPr>
              <a:t> </a:t>
            </a:r>
            <a:r>
              <a:rPr lang="ko-KR" altLang="en-US" sz="2400" b="1" dirty="0" smtClean="0">
                <a:latin typeface="+mn-ea"/>
                <a:sym typeface="Wingdings" pitchFamily="2" charset="2"/>
              </a:rPr>
              <a:t>변수 </a:t>
            </a:r>
            <a:r>
              <a:rPr lang="en-US" altLang="ko-KR" sz="2400" b="1" dirty="0" smtClean="0">
                <a:latin typeface="+mn-ea"/>
                <a:sym typeface="Wingdings" pitchFamily="2" charset="2"/>
              </a:rPr>
              <a:t>2</a:t>
            </a:r>
            <a:r>
              <a:rPr lang="ko-KR" altLang="en-US" sz="2400" b="1" dirty="0" smtClean="0">
                <a:latin typeface="+mn-ea"/>
                <a:sym typeface="Wingdings" pitchFamily="2" charset="2"/>
              </a:rPr>
              <a:t>개 필요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2161</Words>
  <Application>Microsoft Office PowerPoint</Application>
  <PresentationFormat>화면 슬라이드 쇼(4:3)</PresentationFormat>
  <Paragraphs>448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2. 프로그래밍 시작  (자료형과 연산자)</vt:lpstr>
      <vt:lpstr>차 례</vt:lpstr>
      <vt:lpstr>변수와 상수</vt:lpstr>
      <vt:lpstr>문제를 분석으로 변수 식별하기</vt:lpstr>
      <vt:lpstr>식별된 변수를 C++로 표현하기</vt:lpstr>
      <vt:lpstr>예제 소스 2-1</vt:lpstr>
      <vt:lpstr>프로그램 – 변수, 상수</vt:lpstr>
      <vt:lpstr>슬라이드 8</vt:lpstr>
      <vt:lpstr>문제 분석을 통해 변수, 상수 찾기1</vt:lpstr>
      <vt:lpstr>문제 분석을 통해 변수, 상수 찾기2</vt:lpstr>
      <vt:lpstr>슬라이드 11</vt:lpstr>
      <vt:lpstr>슬라이드 12</vt:lpstr>
      <vt:lpstr>슬라이드 13</vt:lpstr>
      <vt:lpstr>슬라이드 14</vt:lpstr>
      <vt:lpstr>컴퓨터가 표현하는 데이터 1</vt:lpstr>
      <vt:lpstr>컴퓨터가 표현하는 데이터 2</vt:lpstr>
      <vt:lpstr>컴퓨터가 표현하는 데이터 3</vt:lpstr>
      <vt:lpstr>기본 자료형</vt:lpstr>
      <vt:lpstr>변수의 자료 범위</vt:lpstr>
      <vt:lpstr>형변환</vt:lpstr>
      <vt:lpstr>연산자</vt:lpstr>
      <vt:lpstr>산술 연산자</vt:lpstr>
      <vt:lpstr>단축 연산자 1</vt:lpstr>
      <vt:lpstr>단축 연산자 2</vt:lpstr>
      <vt:lpstr>슬라이드 25</vt:lpstr>
      <vt:lpstr>논리형</vt:lpstr>
      <vt:lpstr>관계 연산자</vt:lpstr>
      <vt:lpstr>논리 연산자</vt:lpstr>
      <vt:lpstr>비트 연산자 1</vt:lpstr>
      <vt:lpstr>비트 연산자 2</vt:lpstr>
      <vt:lpstr>슬라이드 31</vt:lpstr>
      <vt:lpstr>연산자 우선순위 1</vt:lpstr>
      <vt:lpstr>연산자 우선순위 2</vt:lpstr>
      <vt:lpstr>2장을 마치면서~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148</cp:revision>
  <dcterms:created xsi:type="dcterms:W3CDTF">2011-05-27T15:11:45Z</dcterms:created>
  <dcterms:modified xsi:type="dcterms:W3CDTF">2011-06-12T05:05:52Z</dcterms:modified>
</cp:coreProperties>
</file>