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CC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8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03AF8-0014-44D1-AE7F-D4267BF1D6CA}" type="datetimeFigureOut">
              <a:rPr lang="ko-KR" altLang="en-US" smtClean="0"/>
              <a:pPr/>
              <a:t>2012-07-24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089D-DB7E-4846-9A02-1F3BA8515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5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0441-5695-4383-983E-AAD0D3840853}" type="datetime1">
              <a:rPr lang="ko-KR" altLang="en-US" smtClean="0"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c++언어본색_시작화면_.bmp"/>
          <p:cNvPicPr>
            <a:picLocks noChangeAspect="1"/>
          </p:cNvPicPr>
          <p:nvPr userDrawn="1"/>
        </p:nvPicPr>
        <p:blipFill>
          <a:blip r:embed="rId2" cstate="print"/>
          <a:srcRect l="9690" t="22123" r="12886"/>
          <a:stretch>
            <a:fillRect/>
          </a:stretch>
        </p:blipFill>
        <p:spPr>
          <a:xfrm>
            <a:off x="1115616" y="836712"/>
            <a:ext cx="6984776" cy="526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0F23-F8F5-43C4-B4CA-1F56D0D72378}" type="datetime1">
              <a:rPr lang="ko-KR" altLang="en-US" smtClean="0"/>
              <a:t>2012-07-24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35EE-B455-468D-A084-5E6D528C3BEA}" type="datetime1">
              <a:rPr lang="ko-KR" altLang="en-US" smtClean="0"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1BE3-E1CD-4283-BE44-6405FB41A769}" type="datetime1">
              <a:rPr lang="ko-KR" altLang="en-US" smtClean="0"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41379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39FB-E1A7-4F46-925D-934BE48C4BA5}" type="datetime1">
              <a:rPr lang="ko-KR" altLang="en-US" smtClean="0"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7752-D5AC-4AB9-9A78-55856E23B7B5}" type="datetime1">
              <a:rPr lang="ko-KR" altLang="en-US" smtClean="0"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309B-0DA8-4D6E-B556-A59080A29070}" type="datetime1">
              <a:rPr lang="ko-KR" altLang="en-US" smtClean="0"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E608-57B2-4518-B664-9CDD0A8E74F6}" type="datetime1">
              <a:rPr lang="ko-KR" altLang="en-US" smtClean="0"/>
              <a:t>2012-07-24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6A69-D83C-49D9-B6C0-23AD3A872116}" type="datetime1">
              <a:rPr lang="ko-KR" altLang="en-US" smtClean="0"/>
              <a:t>2012-07-24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A517-6FE4-4E7F-8632-4B82E50B36E6}" type="datetime1">
              <a:rPr lang="ko-KR" altLang="en-US" smtClean="0"/>
              <a:t>2012-07-24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E6AD-984B-48C8-95D8-1ADE111669A7}" type="datetime1">
              <a:rPr lang="ko-KR" altLang="en-US" smtClean="0"/>
              <a:t>2012-07-24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3C0F-E0BF-4A50-A424-14D792CF5C7C}" type="datetime1">
              <a:rPr lang="ko-KR" altLang="en-US" smtClean="0"/>
              <a:t>2012-07-24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F03F6-CE29-406D-96E3-DE3FE74ADEEA}" type="datetime1">
              <a:rPr lang="ko-KR" altLang="en-US" smtClean="0"/>
              <a:t>2012-07-24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85800" y="36450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5.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논리적 자료표현 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구조체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typedef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이미 정의된 내용을 재정의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integer; </a:t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ko-KR" altLang="en-US" dirty="0" smtClean="0">
                <a:sym typeface="Wingdings" pitchFamily="2" charset="2"/>
              </a:rPr>
              <a:t>프로그램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코드에서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를 </a:t>
            </a:r>
            <a:r>
              <a:rPr lang="en-US" altLang="ko-KR" dirty="0" smtClean="0">
                <a:sym typeface="Wingdings" pitchFamily="2" charset="2"/>
              </a:rPr>
              <a:t>integer</a:t>
            </a:r>
            <a:r>
              <a:rPr lang="ko-KR" altLang="en-US" dirty="0" smtClean="0">
                <a:sym typeface="Wingdings" pitchFamily="2" charset="2"/>
              </a:rPr>
              <a:t>로 사용하겠다는 의미</a:t>
            </a:r>
            <a:r>
              <a:rPr lang="en-US" altLang="ko-KR" dirty="0" smtClean="0">
                <a:sym typeface="Wingdings" pitchFamily="2" charset="2"/>
              </a:rPr>
              <a:t>!!!</a:t>
            </a:r>
          </a:p>
          <a:p>
            <a:r>
              <a:rPr lang="ko-KR" altLang="en-US" dirty="0" smtClean="0">
                <a:sym typeface="Wingdings" pitchFamily="2" charset="2"/>
              </a:rPr>
              <a:t>구조체 선언에서 </a:t>
            </a:r>
            <a:r>
              <a:rPr lang="en-US" altLang="ko-KR" dirty="0" err="1" smtClean="0">
                <a:sym typeface="Wingdings" pitchFamily="2" charset="2"/>
              </a:rPr>
              <a:t>typedef</a:t>
            </a:r>
            <a:r>
              <a:rPr lang="ko-KR" altLang="en-US" dirty="0" smtClean="0">
                <a:sym typeface="Wingdings" pitchFamily="2" charset="2"/>
              </a:rPr>
              <a:t>와 함께 사용하면 프로그램 코딩이 효율적</a:t>
            </a:r>
            <a:r>
              <a:rPr lang="en-US" altLang="ko-KR" dirty="0" smtClean="0">
                <a:sym typeface="Wingdings" pitchFamily="2" charset="2"/>
              </a:rPr>
              <a:t>!!!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276872"/>
            <a:ext cx="727280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/>
              <a:t>typedef</a:t>
            </a:r>
            <a:r>
              <a:rPr lang="en-US" altLang="ko-KR" sz="2000" b="1" dirty="0" smtClean="0"/>
              <a:t>    </a:t>
            </a:r>
            <a:r>
              <a:rPr lang="ko-KR" altLang="en-US" sz="2000" b="1" dirty="0" err="1" smtClean="0"/>
              <a:t>이미정의된내용</a:t>
            </a:r>
            <a:r>
              <a:rPr lang="ko-KR" altLang="en-US" sz="2000" b="1" dirty="0" smtClean="0"/>
              <a:t>   </a:t>
            </a:r>
            <a:r>
              <a:rPr lang="ko-KR" altLang="en-US" sz="2000" b="1" dirty="0" err="1" smtClean="0"/>
              <a:t>새로정의해서사용할내용</a:t>
            </a:r>
            <a:r>
              <a:rPr lang="en-US" altLang="ko-KR" sz="2000" b="1" dirty="0" smtClean="0"/>
              <a:t>;</a:t>
            </a:r>
            <a:endParaRPr lang="ko-KR" altLang="en-US" sz="20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10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1102753"/>
            <a:ext cx="43204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sam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char Name[30];</a:t>
            </a:r>
          </a:p>
          <a:p>
            <a:r>
              <a:rPr lang="en-US" altLang="ko-KR" dirty="0" smtClean="0"/>
              <a:t>     char </a:t>
            </a:r>
            <a:r>
              <a:rPr lang="en-US" altLang="ko-KR" dirty="0" err="1" smtClean="0"/>
              <a:t>MPhoneNum</a:t>
            </a:r>
            <a:r>
              <a:rPr lang="en-US" altLang="ko-KR" dirty="0" smtClean="0"/>
              <a:t>[20];</a:t>
            </a:r>
          </a:p>
          <a:p>
            <a:r>
              <a:rPr lang="en-US" altLang="ko-KR" dirty="0" smtClean="0"/>
              <a:t>} 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sam</a:t>
            </a:r>
            <a:r>
              <a:rPr lang="en-US" altLang="ko-KR" dirty="0" smtClean="0"/>
              <a:t> friend1, friend2;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1094301"/>
            <a:ext cx="43204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sam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char Name[30];</a:t>
            </a:r>
          </a:p>
          <a:p>
            <a:r>
              <a:rPr lang="en-US" altLang="ko-KR" dirty="0" smtClean="0"/>
              <a:t>     char </a:t>
            </a:r>
            <a:r>
              <a:rPr lang="en-US" altLang="ko-KR" dirty="0" err="1" smtClean="0"/>
              <a:t>MPhoneNum</a:t>
            </a:r>
            <a:r>
              <a:rPr lang="en-US" altLang="ko-KR" dirty="0" smtClean="0"/>
              <a:t>[20];</a:t>
            </a:r>
          </a:p>
          <a:p>
            <a:r>
              <a:rPr lang="en-US" altLang="ko-KR" dirty="0" smtClean="0"/>
              <a:t>} ;</a:t>
            </a:r>
          </a:p>
          <a:p>
            <a:endParaRPr lang="en-US" altLang="ko-KR" dirty="0" smtClean="0"/>
          </a:p>
          <a:p>
            <a:r>
              <a:rPr lang="en-US" altLang="ko-KR" b="1" dirty="0" err="1" smtClean="0"/>
              <a:t>typedef</a:t>
            </a:r>
            <a:r>
              <a:rPr lang="en-US" altLang="ko-KR" b="1" dirty="0" smtClean="0"/>
              <a:t>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struct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sam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SAM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SAM</a:t>
            </a:r>
            <a:r>
              <a:rPr lang="en-US" altLang="ko-KR" dirty="0" smtClean="0"/>
              <a:t>  friend1, friend2;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856980"/>
            <a:ext cx="43204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660066"/>
                </a:solidFill>
              </a:rPr>
              <a:t>struct</a:t>
            </a:r>
            <a:r>
              <a:rPr lang="en-US" altLang="ko-KR" b="1" dirty="0" smtClean="0">
                <a:solidFill>
                  <a:srgbClr val="660066"/>
                </a:solidFill>
              </a:rPr>
              <a:t>  </a:t>
            </a:r>
            <a:r>
              <a:rPr lang="en-US" altLang="ko-KR" b="1" dirty="0" err="1" smtClean="0">
                <a:solidFill>
                  <a:srgbClr val="660066"/>
                </a:solidFill>
              </a:rPr>
              <a:t>sam</a:t>
            </a:r>
            <a:endParaRPr lang="en-US" altLang="ko-KR" b="1" dirty="0" smtClean="0">
              <a:solidFill>
                <a:srgbClr val="660066"/>
              </a:solidFill>
            </a:endParaRPr>
          </a:p>
          <a:p>
            <a:r>
              <a:rPr lang="en-US" altLang="ko-KR" b="1" dirty="0" smtClean="0">
                <a:solidFill>
                  <a:srgbClr val="660066"/>
                </a:solidFill>
              </a:rPr>
              <a:t>{</a:t>
            </a:r>
          </a:p>
          <a:p>
            <a:r>
              <a:rPr lang="en-US" altLang="ko-KR" b="1" dirty="0" smtClean="0">
                <a:solidFill>
                  <a:srgbClr val="660066"/>
                </a:solidFill>
              </a:rPr>
              <a:t>     char Name[30];</a:t>
            </a:r>
          </a:p>
          <a:p>
            <a:r>
              <a:rPr lang="en-US" altLang="ko-KR" b="1" dirty="0" smtClean="0">
                <a:solidFill>
                  <a:srgbClr val="660066"/>
                </a:solidFill>
              </a:rPr>
              <a:t>     char </a:t>
            </a:r>
            <a:r>
              <a:rPr lang="en-US" altLang="ko-KR" b="1" dirty="0" err="1" smtClean="0">
                <a:solidFill>
                  <a:srgbClr val="660066"/>
                </a:solidFill>
              </a:rPr>
              <a:t>MPhoneNum</a:t>
            </a:r>
            <a:r>
              <a:rPr lang="en-US" altLang="ko-KR" b="1" dirty="0" smtClean="0">
                <a:solidFill>
                  <a:srgbClr val="660066"/>
                </a:solidFill>
              </a:rPr>
              <a:t>[20];</a:t>
            </a:r>
          </a:p>
          <a:p>
            <a:r>
              <a:rPr lang="en-US" altLang="ko-KR" b="1" dirty="0" smtClean="0">
                <a:solidFill>
                  <a:srgbClr val="660066"/>
                </a:solidFill>
              </a:rPr>
              <a:t>}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SAM</a:t>
            </a:r>
            <a:r>
              <a:rPr lang="en-US" altLang="ko-KR" dirty="0" smtClean="0"/>
              <a:t> ;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SAM</a:t>
            </a:r>
            <a:r>
              <a:rPr lang="en-US" altLang="ko-KR" dirty="0" smtClean="0"/>
              <a:t>  friend1, friend2;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6926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1718" y="67038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34290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851632"/>
            <a:ext cx="3384376" cy="21696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11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926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</a:t>
            </a:r>
            <a:r>
              <a:rPr lang="en-US" altLang="ko-KR" dirty="0" smtClean="0"/>
              <a:t> 5-7 (ch05_02_3.cpp)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085" y="1108156"/>
            <a:ext cx="8568952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sam</a:t>
            </a:r>
            <a:endParaRPr lang="en-US" altLang="ko-KR" dirty="0" smtClean="0"/>
          </a:p>
          <a:p>
            <a:r>
              <a:rPr lang="en-US" altLang="ko-KR" dirty="0" smtClean="0"/>
              <a:t>	{</a:t>
            </a:r>
          </a:p>
          <a:p>
            <a:r>
              <a:rPr lang="en-US" altLang="ko-KR" dirty="0" smtClean="0"/>
              <a:t>		char Name[30];</a:t>
            </a:r>
          </a:p>
          <a:p>
            <a:r>
              <a:rPr lang="en-US" altLang="ko-KR" dirty="0" smtClean="0"/>
              <a:t>		char </a:t>
            </a:r>
            <a:r>
              <a:rPr lang="en-US" altLang="ko-KR" dirty="0" err="1" smtClean="0"/>
              <a:t>MPhoneNum</a:t>
            </a:r>
            <a:r>
              <a:rPr lang="en-US" altLang="ko-KR" dirty="0" smtClean="0"/>
              <a:t>[20];</a:t>
            </a:r>
          </a:p>
          <a:p>
            <a:r>
              <a:rPr lang="en-US" altLang="ko-KR" dirty="0" smtClean="0"/>
              <a:t>	} SAM;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SAM Friend, Friend1;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strcpy_s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Friend.Name</a:t>
            </a:r>
            <a:r>
              <a:rPr lang="en-US" altLang="ko-KR" dirty="0" smtClean="0"/>
              <a:t>, 30, "</a:t>
            </a:r>
            <a:r>
              <a:rPr lang="ko-KR" altLang="en-US" dirty="0" err="1" smtClean="0"/>
              <a:t>김갑돌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strcpy_s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Friend.MPhoneNum</a:t>
            </a:r>
            <a:r>
              <a:rPr lang="en-US" altLang="ko-KR" dirty="0" smtClean="0"/>
              <a:t>, 20, "010-8741-0000");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Friend1=Friend;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Friend.Name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Friend.MPhoneNum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Friend1.Name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Friend1.MPhoneNum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12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형 변수 초기화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구조체 멤버 순서에 맞게 값을 할당하여 표시할 수 있음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2848868"/>
            <a:ext cx="655272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b="1" dirty="0" err="1" smtClean="0">
                <a:solidFill>
                  <a:srgbClr val="660066"/>
                </a:solidFill>
              </a:rPr>
              <a:t>struct</a:t>
            </a:r>
            <a:r>
              <a:rPr lang="en-US" altLang="ko-KR" b="1" dirty="0" smtClean="0">
                <a:solidFill>
                  <a:srgbClr val="660066"/>
                </a:solidFill>
              </a:rPr>
              <a:t>  </a:t>
            </a:r>
            <a:r>
              <a:rPr lang="en-US" altLang="ko-KR" b="1" dirty="0" err="1" smtClean="0">
                <a:solidFill>
                  <a:srgbClr val="660066"/>
                </a:solidFill>
              </a:rPr>
              <a:t>sam</a:t>
            </a:r>
            <a:endParaRPr lang="en-US" altLang="ko-KR" b="1" dirty="0" smtClean="0">
              <a:solidFill>
                <a:srgbClr val="660066"/>
              </a:solidFill>
            </a:endParaRPr>
          </a:p>
          <a:p>
            <a:r>
              <a:rPr lang="en-US" altLang="ko-KR" b="1" dirty="0" smtClean="0">
                <a:solidFill>
                  <a:srgbClr val="660066"/>
                </a:solidFill>
              </a:rPr>
              <a:t>{</a:t>
            </a:r>
          </a:p>
          <a:p>
            <a:r>
              <a:rPr lang="en-US" altLang="ko-KR" b="1" dirty="0" smtClean="0">
                <a:solidFill>
                  <a:srgbClr val="660066"/>
                </a:solidFill>
              </a:rPr>
              <a:t>     char Name[30];</a:t>
            </a:r>
          </a:p>
          <a:p>
            <a:r>
              <a:rPr lang="en-US" altLang="ko-KR" b="1" dirty="0" smtClean="0">
                <a:solidFill>
                  <a:srgbClr val="660066"/>
                </a:solidFill>
              </a:rPr>
              <a:t>     char </a:t>
            </a:r>
            <a:r>
              <a:rPr lang="en-US" altLang="ko-KR" b="1" dirty="0" err="1" smtClean="0">
                <a:solidFill>
                  <a:srgbClr val="660066"/>
                </a:solidFill>
              </a:rPr>
              <a:t>MPhoneNum</a:t>
            </a:r>
            <a:r>
              <a:rPr lang="en-US" altLang="ko-KR" b="1" dirty="0" smtClean="0">
                <a:solidFill>
                  <a:srgbClr val="660066"/>
                </a:solidFill>
              </a:rPr>
              <a:t>[20];</a:t>
            </a:r>
          </a:p>
          <a:p>
            <a:r>
              <a:rPr lang="en-US" altLang="ko-KR" b="1" dirty="0" smtClean="0">
                <a:solidFill>
                  <a:srgbClr val="660066"/>
                </a:solidFill>
              </a:rPr>
              <a:t>}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SAM</a:t>
            </a:r>
            <a:r>
              <a:rPr lang="en-US" altLang="ko-KR" dirty="0" smtClean="0"/>
              <a:t> ;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SAM</a:t>
            </a:r>
            <a:r>
              <a:rPr lang="en-US" altLang="ko-KR" dirty="0" smtClean="0"/>
              <a:t>  friend1={“</a:t>
            </a:r>
            <a:r>
              <a:rPr lang="ko-KR" altLang="en-US" dirty="0" err="1" smtClean="0"/>
              <a:t>채치수</a:t>
            </a:r>
            <a:r>
              <a:rPr lang="en-US" altLang="ko-KR" dirty="0" smtClean="0"/>
              <a:t>”, “010-1111-2222”},  friend2;</a:t>
            </a:r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13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헤더파일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헤더파일의 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프로그램에 필요한 선언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iostream.h</a:t>
            </a:r>
            <a:r>
              <a:rPr lang="ko-KR" altLang="en-US" dirty="0" smtClean="0"/>
              <a:t>의 경우 프로그램 작성에서 입출력관련 동작을 수행할때 프로그램 파일에 포함시키면 간단하게 관련 내용을 컴파일러가 인지함</a:t>
            </a:r>
            <a:r>
              <a:rPr lang="en-US" altLang="ko-KR" dirty="0" smtClean="0"/>
              <a:t>!!</a:t>
            </a:r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 라이브러리는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명시하지 않는 것을 원칙으로 함 </a:t>
            </a:r>
            <a:r>
              <a:rPr lang="en-US" altLang="ko-KR" dirty="0" smtClean="0"/>
              <a:t>(1998</a:t>
            </a:r>
            <a:r>
              <a:rPr lang="ko-KR" altLang="en-US" dirty="0" smtClean="0"/>
              <a:t>년 표준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프로그램 시작 부분에 </a:t>
            </a:r>
            <a:r>
              <a:rPr lang="en-US" altLang="ko-KR" dirty="0" smtClean="0"/>
              <a:t>#include &lt;</a:t>
            </a:r>
            <a:r>
              <a:rPr lang="ko-KR" altLang="en-US" dirty="0" smtClean="0"/>
              <a:t>헤더파일이름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으로 포함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14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헤더파일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작성한 헤더파일은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표기하고 </a:t>
            </a:r>
            <a:r>
              <a:rPr lang="en-US" altLang="ko-KR" dirty="0" smtClean="0"/>
              <a:t>#include “</a:t>
            </a:r>
            <a:r>
              <a:rPr lang="ko-KR" altLang="en-US" dirty="0" smtClean="0"/>
              <a:t>헤더파일이름</a:t>
            </a:r>
            <a:r>
              <a:rPr lang="en-US" altLang="ko-KR" dirty="0" smtClean="0"/>
              <a:t>.h”</a:t>
            </a:r>
            <a:r>
              <a:rPr lang="ko-KR" altLang="en-US" dirty="0" smtClean="0"/>
              <a:t>로 표기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구조체는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선언이므로 일반적으로 헤더에 포함시키는 것이 적절함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15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83671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헤더파일에 새 항목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config.h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추가하기 </a:t>
            </a:r>
            <a:r>
              <a:rPr lang="en-US" altLang="ko-KR" dirty="0" smtClean="0"/>
              <a:t>(234, 235</a:t>
            </a:r>
            <a:r>
              <a:rPr lang="ko-KR" altLang="en-US" dirty="0" smtClean="0"/>
              <a:t>쪽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352928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#include &lt;string&gt;</a:t>
            </a:r>
          </a:p>
          <a:p>
            <a:r>
              <a:rPr lang="en-US" altLang="ko-KR" dirty="0" smtClean="0"/>
              <a:t>using namespace std;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char Name[30];</a:t>
            </a:r>
          </a:p>
          <a:p>
            <a:r>
              <a:rPr lang="en-US" altLang="ko-KR" dirty="0" smtClean="0"/>
              <a:t>	char </a:t>
            </a:r>
            <a:r>
              <a:rPr lang="en-US" altLang="ko-KR" dirty="0" err="1" smtClean="0"/>
              <a:t>MPhoneNum</a:t>
            </a:r>
            <a:r>
              <a:rPr lang="en-US" altLang="ko-KR" dirty="0" smtClean="0"/>
              <a:t>[20];</a:t>
            </a:r>
          </a:p>
          <a:p>
            <a:r>
              <a:rPr lang="en-US" altLang="ko-KR" dirty="0" smtClean="0"/>
              <a:t>} SAM;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16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83671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파일 </a:t>
            </a:r>
            <a:r>
              <a:rPr lang="en-US" altLang="ko-KR" dirty="0" smtClean="0"/>
              <a:t>ch05_02_3.cpp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(236</a:t>
            </a:r>
            <a:r>
              <a:rPr lang="ko-KR" altLang="en-US" dirty="0" smtClean="0"/>
              <a:t>쪽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340768"/>
            <a:ext cx="8352928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#include "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config.h</a:t>
            </a:r>
            <a:r>
              <a:rPr lang="en-US" altLang="ko-KR" b="1" dirty="0" smtClean="0">
                <a:solidFill>
                  <a:srgbClr val="C00000"/>
                </a:solidFill>
              </a:rPr>
              <a:t>“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SAM Friend;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strcpy_s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Friend.Name</a:t>
            </a:r>
            <a:r>
              <a:rPr lang="en-US" altLang="ko-KR" dirty="0" smtClean="0"/>
              <a:t>, 30, "</a:t>
            </a:r>
            <a:r>
              <a:rPr lang="ko-KR" altLang="en-US" dirty="0" err="1" smtClean="0"/>
              <a:t>김갑돌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strcpy_s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Friend.MPhoneNum</a:t>
            </a:r>
            <a:r>
              <a:rPr lang="en-US" altLang="ko-KR" dirty="0" smtClean="0"/>
              <a:t>, 20, "010-8741-0000");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SAM Friend1;</a:t>
            </a:r>
          </a:p>
          <a:p>
            <a:r>
              <a:rPr lang="en-US" altLang="ko-KR" dirty="0" smtClean="0"/>
              <a:t>	Friend1=Friend;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Friend.Name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Friend.MPhoneNum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Friend1.Name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Friend1.MPhoneNum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17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배열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 형 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연속적인 기억장소 할당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7809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5-11 (ch05_04.cpp)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284984"/>
            <a:ext cx="842493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using namespace std;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char Name[30];</a:t>
            </a:r>
          </a:p>
          <a:p>
            <a:r>
              <a:rPr lang="en-US" altLang="ko-KR" dirty="0" smtClean="0"/>
              <a:t>	char </a:t>
            </a:r>
            <a:r>
              <a:rPr lang="en-US" altLang="ko-KR" dirty="0" err="1" smtClean="0"/>
              <a:t>MPhoneNum</a:t>
            </a:r>
            <a:r>
              <a:rPr lang="en-US" altLang="ko-KR" dirty="0" smtClean="0"/>
              <a:t>[20];</a:t>
            </a:r>
          </a:p>
          <a:p>
            <a:r>
              <a:rPr lang="en-US" altLang="ko-KR" dirty="0" smtClean="0"/>
              <a:t>} SAM;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18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908720"/>
            <a:ext cx="8712968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SAM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[5]={"</a:t>
            </a:r>
            <a:r>
              <a:rPr lang="ko-KR" altLang="en-US" dirty="0" err="1" smtClean="0"/>
              <a:t>김갑돌</a:t>
            </a:r>
            <a:r>
              <a:rPr lang="en-US" altLang="ko-KR" dirty="0" smtClean="0"/>
              <a:t>", "010-8741-0000", </a:t>
            </a:r>
          </a:p>
          <a:p>
            <a:r>
              <a:rPr lang="en-US" altLang="ko-KR" dirty="0" smtClean="0"/>
              <a:t>		      "</a:t>
            </a:r>
            <a:r>
              <a:rPr lang="ko-KR" altLang="en-US" dirty="0" smtClean="0"/>
              <a:t>이치수</a:t>
            </a:r>
            <a:r>
              <a:rPr lang="en-US" altLang="ko-KR" dirty="0" smtClean="0"/>
              <a:t>", "010-3456-0000", </a:t>
            </a:r>
          </a:p>
          <a:p>
            <a:r>
              <a:rPr lang="en-US" altLang="ko-KR" dirty="0" smtClean="0"/>
              <a:t>		      "</a:t>
            </a:r>
            <a:r>
              <a:rPr lang="ko-KR" altLang="en-US" dirty="0" smtClean="0"/>
              <a:t>정대호</a:t>
            </a:r>
            <a:r>
              <a:rPr lang="en-US" altLang="ko-KR" dirty="0" smtClean="0"/>
              <a:t>", "010-8765-0000", </a:t>
            </a:r>
          </a:p>
          <a:p>
            <a:r>
              <a:rPr lang="en-US" altLang="ko-KR" dirty="0" smtClean="0"/>
              <a:t>		      "</a:t>
            </a:r>
            <a:r>
              <a:rPr lang="ko-KR" altLang="en-US" dirty="0" err="1" smtClean="0"/>
              <a:t>한치욱</a:t>
            </a:r>
            <a:r>
              <a:rPr lang="en-US" altLang="ko-KR" dirty="0" smtClean="0"/>
              <a:t>", "010-1234-0000",</a:t>
            </a:r>
          </a:p>
          <a:p>
            <a:r>
              <a:rPr lang="en-US" altLang="ko-KR" dirty="0" smtClean="0"/>
              <a:t>		      "</a:t>
            </a:r>
            <a:r>
              <a:rPr lang="ko-KR" altLang="en-US" dirty="0" smtClean="0"/>
              <a:t>박사랑</a:t>
            </a:r>
            <a:r>
              <a:rPr lang="en-US" altLang="ko-KR" dirty="0" smtClean="0"/>
              <a:t>", "010-4567-0000"};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기본 크기 </a:t>
            </a:r>
            <a:r>
              <a:rPr lang="en-US" altLang="ko-KR" dirty="0" smtClean="0"/>
              <a:t>: " &lt;&lt;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(SAM)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&lt;5;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[" &lt;&lt;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&lt;&lt; "]</a:t>
            </a:r>
            <a:r>
              <a:rPr lang="ko-KR" altLang="en-US" dirty="0" smtClean="0"/>
              <a:t>의 주소 </a:t>
            </a:r>
            <a:r>
              <a:rPr lang="en-US" altLang="ko-KR" dirty="0" smtClean="0"/>
              <a:t>: " &lt;&lt; &amp;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for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&lt;5;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" &lt;&lt;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arr</a:t>
            </a:r>
            <a:r>
              <a:rPr lang="en-US" altLang="ko-KR" b="1" dirty="0" smtClean="0">
                <a:solidFill>
                  <a:srgbClr val="C00000"/>
                </a:solidFill>
              </a:rPr>
              <a:t>[</a:t>
            </a:r>
            <a:r>
              <a:rPr lang="en-US" altLang="ko-KR" b="1" dirty="0" err="1" smtClean="0">
                <a:solidFill>
                  <a:srgbClr val="C00000"/>
                </a:solidFill>
              </a:rPr>
              <a:t>i</a:t>
            </a:r>
            <a:r>
              <a:rPr lang="en-US" altLang="ko-KR" b="1" dirty="0" smtClean="0">
                <a:solidFill>
                  <a:srgbClr val="C00000"/>
                </a:solidFill>
              </a:rPr>
              <a:t>].Name </a:t>
            </a:r>
            <a:r>
              <a:rPr lang="en-US" altLang="ko-KR" dirty="0" smtClean="0"/>
              <a:t>&lt;&lt; ",  </a:t>
            </a:r>
            <a:r>
              <a:rPr lang="ko-KR" altLang="en-US" dirty="0" smtClean="0"/>
              <a:t>휴대폰 번호 </a:t>
            </a:r>
            <a:r>
              <a:rPr lang="en-US" altLang="ko-KR" dirty="0" smtClean="0"/>
              <a:t>: " &lt;&lt;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arr</a:t>
            </a:r>
            <a:r>
              <a:rPr lang="en-US" altLang="ko-KR" b="1" dirty="0" smtClean="0">
                <a:solidFill>
                  <a:srgbClr val="C00000"/>
                </a:solidFill>
              </a:rPr>
              <a:t>[</a:t>
            </a:r>
            <a:r>
              <a:rPr lang="en-US" altLang="ko-KR" b="1" dirty="0" err="1" smtClean="0">
                <a:solidFill>
                  <a:srgbClr val="C00000"/>
                </a:solidFill>
              </a:rPr>
              <a:t>i</a:t>
            </a:r>
            <a:r>
              <a:rPr lang="en-US" altLang="ko-KR" b="1" dirty="0" smtClean="0">
                <a:solidFill>
                  <a:srgbClr val="C00000"/>
                </a:solidFill>
              </a:rPr>
              <a:t>].</a:t>
            </a:r>
            <a:r>
              <a:rPr lang="en-US" altLang="ko-KR" b="1" dirty="0" err="1" smtClean="0">
                <a:solidFill>
                  <a:srgbClr val="C00000"/>
                </a:solidFill>
              </a:rPr>
              <a:t>MPhoneNum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19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 </a:t>
            </a:r>
            <a:r>
              <a:rPr lang="ko-KR" altLang="en-US" dirty="0" err="1" smtClean="0"/>
              <a:t>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r>
              <a:rPr lang="ko-KR" altLang="en-US" dirty="0" smtClean="0"/>
              <a:t>구조체 배열과 포인터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구조체형 변수의 주소를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구조체 포인터의 멤버 참조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(*</a:t>
            </a:r>
            <a:r>
              <a:rPr lang="ko-KR" altLang="en-US" dirty="0" smtClean="0"/>
              <a:t>구조체형 포인터 변수</a:t>
            </a:r>
            <a:r>
              <a:rPr lang="en-US" altLang="ko-KR" dirty="0" smtClean="0"/>
              <a:t>).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구조체형포인터변수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멤버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20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7647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5-13 (ch05_05_1.cpp)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8712968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char Name[30];</a:t>
            </a:r>
          </a:p>
          <a:p>
            <a:r>
              <a:rPr lang="en-US" altLang="ko-KR" dirty="0" smtClean="0"/>
              <a:t>	char </a:t>
            </a:r>
            <a:r>
              <a:rPr lang="en-US" altLang="ko-KR" dirty="0" err="1" smtClean="0"/>
              <a:t>MPhoneNum</a:t>
            </a:r>
            <a:r>
              <a:rPr lang="en-US" altLang="ko-KR" dirty="0" smtClean="0"/>
              <a:t>[20];</a:t>
            </a:r>
          </a:p>
          <a:p>
            <a:r>
              <a:rPr lang="en-US" altLang="ko-KR" dirty="0" smtClean="0"/>
              <a:t>} SAM;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SAM a={"</a:t>
            </a:r>
            <a:r>
              <a:rPr lang="ko-KR" altLang="en-US" dirty="0" err="1" smtClean="0"/>
              <a:t>김행복</a:t>
            </a:r>
            <a:r>
              <a:rPr lang="en-US" altLang="ko-KR" dirty="0" smtClean="0"/>
              <a:t>", "010-7777-3333"};</a:t>
            </a:r>
          </a:p>
          <a:p>
            <a:r>
              <a:rPr lang="en-US" altLang="ko-KR" dirty="0" smtClean="0"/>
              <a:t>	SAM </a:t>
            </a:r>
            <a:r>
              <a:rPr lang="en-US" altLang="ko-KR" b="1" dirty="0" smtClean="0">
                <a:solidFill>
                  <a:srgbClr val="C00000"/>
                </a:solidFill>
              </a:rPr>
              <a:t>*pa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C00000"/>
                </a:solidFill>
              </a:rPr>
              <a:t>pa=&amp;a;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" &lt;&lt; </a:t>
            </a:r>
            <a:r>
              <a:rPr lang="en-US" altLang="ko-KR" dirty="0" err="1" smtClean="0"/>
              <a:t>a.Name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 &lt;&lt; "</a:t>
            </a:r>
            <a:r>
              <a:rPr lang="ko-KR" altLang="en-US" dirty="0"/>
              <a:t>이름 </a:t>
            </a:r>
            <a:r>
              <a:rPr lang="en-US" altLang="ko-KR" dirty="0"/>
              <a:t>: " &lt;&lt; </a:t>
            </a:r>
            <a:r>
              <a:rPr lang="en-US" altLang="ko-KR" smtClean="0"/>
              <a:t>(*</a:t>
            </a:r>
            <a:r>
              <a:rPr lang="en-US" altLang="ko-KR" b="1" smtClean="0">
                <a:solidFill>
                  <a:srgbClr val="C00000"/>
                </a:solidFill>
              </a:rPr>
              <a:t>pa).Name</a:t>
            </a:r>
            <a:r>
              <a:rPr lang="en-US" altLang="ko-KR" smtClean="0"/>
              <a:t> </a:t>
            </a:r>
            <a:r>
              <a:rPr lang="en-US" altLang="ko-KR" dirty="0"/>
              <a:t>&lt;&lt; </a:t>
            </a:r>
            <a:r>
              <a:rPr lang="en-US" altLang="ko-KR" dirty="0" err="1"/>
              <a:t>endl</a:t>
            </a:r>
            <a:r>
              <a:rPr lang="en-US" altLang="ko-KR" dirty="0" smtClean="0"/>
              <a:t>;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" &lt;&lt; </a:t>
            </a:r>
            <a:r>
              <a:rPr lang="en-US" altLang="ko-KR" b="1" dirty="0" smtClean="0">
                <a:solidFill>
                  <a:srgbClr val="C00000"/>
                </a:solidFill>
              </a:rPr>
              <a:t>pa-&gt;Name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</a:t>
            </a:r>
            <a:r>
              <a:rPr lang="ko-KR" altLang="en-US" dirty="0" smtClean="0"/>
              <a:t>전화번호 </a:t>
            </a:r>
            <a:r>
              <a:rPr lang="en-US" altLang="ko-KR" dirty="0" smtClean="0"/>
              <a:t>: " &lt;&lt; </a:t>
            </a:r>
            <a:r>
              <a:rPr lang="en-US" altLang="ko-KR" b="1" dirty="0" smtClean="0">
                <a:solidFill>
                  <a:srgbClr val="C00000"/>
                </a:solidFill>
              </a:rPr>
              <a:t>pa-&gt;</a:t>
            </a:r>
            <a:r>
              <a:rPr lang="en-US" altLang="ko-KR" b="1" dirty="0" err="1" smtClean="0">
                <a:solidFill>
                  <a:srgbClr val="C00000"/>
                </a:solidFill>
              </a:rPr>
              <a:t>MPhoneNum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21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자료의 논리적 표현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필요에 의해 여러 자료를 하나의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베이스의 레코드 형식을 하나의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077072"/>
            <a:ext cx="4104456" cy="243494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구조체 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구조체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생략 가능함</a:t>
            </a:r>
            <a:endParaRPr lang="en-US" altLang="ko-KR" dirty="0" smtClean="0"/>
          </a:p>
          <a:p>
            <a:r>
              <a:rPr lang="ko-KR" altLang="en-US" dirty="0" smtClean="0"/>
              <a:t>구조체 멤버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구조체를 구성하는 항목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구조체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하나의 </a:t>
            </a:r>
            <a:r>
              <a:rPr lang="ko-KR" altLang="en-US" dirty="0" err="1" smtClean="0">
                <a:sym typeface="Wingdings" pitchFamily="2" charset="2"/>
              </a:rPr>
              <a:t>자료형</a:t>
            </a:r>
            <a:r>
              <a:rPr lang="en-US" altLang="ko-KR" dirty="0" smtClean="0">
                <a:sym typeface="Wingdings" pitchFamily="2" charset="2"/>
              </a:rPr>
              <a:t>!!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285" y="2879065"/>
            <a:ext cx="396044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구조체 선언하여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 선언하기</a:t>
            </a:r>
            <a:r>
              <a:rPr lang="en-US" altLang="ko-KR" sz="1600" dirty="0" smtClean="0"/>
              <a:t>1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 [</a:t>
            </a:r>
            <a:r>
              <a:rPr lang="ko-KR" altLang="en-US" sz="1600" dirty="0" smtClean="0"/>
              <a:t>태그이름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    </a:t>
            </a:r>
            <a:r>
              <a:rPr lang="ko-KR" altLang="en-US" sz="1600" dirty="0" smtClean="0"/>
              <a:t>구조체 멤버 선언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};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[</a:t>
            </a:r>
            <a:r>
              <a:rPr lang="ko-KR" altLang="en-US" sz="1600" dirty="0" smtClean="0"/>
              <a:t>태그 이름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변수이름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변수이름</a:t>
            </a:r>
            <a:r>
              <a:rPr lang="en-US" altLang="ko-KR" sz="1600" dirty="0" smtClean="0"/>
              <a:t>2;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6741" y="2879065"/>
            <a:ext cx="396044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//</a:t>
            </a:r>
            <a:r>
              <a:rPr lang="ko-KR" altLang="en-US" sz="1600" dirty="0" smtClean="0"/>
              <a:t>구조체 선언하여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 선언하기</a:t>
            </a:r>
            <a:r>
              <a:rPr lang="en-US" altLang="ko-KR" sz="1600" dirty="0" smtClean="0"/>
              <a:t>2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struct</a:t>
            </a:r>
            <a:r>
              <a:rPr lang="en-US" altLang="ko-KR" sz="1600" dirty="0" smtClean="0"/>
              <a:t>  [</a:t>
            </a:r>
            <a:r>
              <a:rPr lang="ko-KR" altLang="en-US" sz="1600" dirty="0" smtClean="0"/>
              <a:t>태그이름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      </a:t>
            </a:r>
            <a:r>
              <a:rPr lang="ko-KR" altLang="en-US" sz="1600" dirty="0" smtClean="0"/>
              <a:t>구조체 멤버 선언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 </a:t>
            </a:r>
            <a:r>
              <a:rPr lang="ko-KR" altLang="en-US" sz="1600" dirty="0" smtClean="0"/>
              <a:t>변수이름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변수이름</a:t>
            </a:r>
            <a:r>
              <a:rPr lang="en-US" altLang="ko-KR" sz="1600" dirty="0" smtClean="0"/>
              <a:t>2;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4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583" y="631620"/>
            <a:ext cx="80648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일반 변수를 사용한 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char Name[30]="";</a:t>
            </a:r>
            <a:endParaRPr lang="ko-KR" altLang="ko-KR" dirty="0" smtClean="0"/>
          </a:p>
          <a:p>
            <a:r>
              <a:rPr lang="en-US" altLang="ko-KR" dirty="0" smtClean="0"/>
              <a:t>char </a:t>
            </a:r>
            <a:r>
              <a:rPr lang="en-US" altLang="ko-KR" dirty="0" err="1" smtClean="0"/>
              <a:t>MPhoneNum</a:t>
            </a:r>
            <a:r>
              <a:rPr lang="en-US" altLang="ko-KR" dirty="0" smtClean="0"/>
              <a:t>[20]="";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864145"/>
            <a:ext cx="806489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구조체를 정의해서 사용한 예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태그명이</a:t>
            </a:r>
            <a:r>
              <a:rPr lang="ko-KR" altLang="en-US" dirty="0" smtClean="0"/>
              <a:t> 생략된 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	char Name[30];</a:t>
            </a:r>
            <a:endParaRPr lang="ko-KR" altLang="ko-KR" dirty="0" smtClean="0"/>
          </a:p>
          <a:p>
            <a:r>
              <a:rPr lang="en-US" altLang="ko-KR" dirty="0" smtClean="0"/>
              <a:t>	char </a:t>
            </a:r>
            <a:r>
              <a:rPr lang="en-US" altLang="ko-KR" dirty="0" err="1" smtClean="0"/>
              <a:t>MPhoneNum</a:t>
            </a:r>
            <a:r>
              <a:rPr lang="en-US" altLang="ko-KR" dirty="0" smtClean="0"/>
              <a:t>[20];</a:t>
            </a:r>
            <a:endParaRPr lang="ko-KR" altLang="ko-KR" dirty="0" smtClean="0"/>
          </a:p>
          <a:p>
            <a:r>
              <a:rPr lang="en-US" altLang="ko-KR" dirty="0" smtClean="0"/>
              <a:t>} friend;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3927400"/>
            <a:ext cx="806489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구조체를 정의해서 사용한 예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태그명을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 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FriendInfo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	char Name[30];</a:t>
            </a:r>
            <a:endParaRPr lang="ko-KR" altLang="ko-KR" dirty="0" smtClean="0"/>
          </a:p>
          <a:p>
            <a:r>
              <a:rPr lang="en-US" altLang="ko-KR" dirty="0" smtClean="0"/>
              <a:t>	char </a:t>
            </a:r>
            <a:r>
              <a:rPr lang="en-US" altLang="ko-KR" dirty="0" err="1" smtClean="0"/>
              <a:t>MPhoneNum</a:t>
            </a:r>
            <a:r>
              <a:rPr lang="en-US" altLang="ko-KR" dirty="0" smtClean="0"/>
              <a:t>[20];</a:t>
            </a:r>
            <a:endParaRPr lang="ko-KR" altLang="ko-KR" dirty="0" smtClean="0"/>
          </a:p>
          <a:p>
            <a:r>
              <a:rPr lang="en-US" altLang="ko-KR" dirty="0" smtClean="0"/>
              <a:t>};</a:t>
            </a:r>
          </a:p>
          <a:p>
            <a:r>
              <a:rPr lang="en-US" altLang="ko-KR" dirty="0" err="1" smtClean="0"/>
              <a:t>FriendInfo</a:t>
            </a:r>
            <a:r>
              <a:rPr lang="en-US" altLang="ko-KR" dirty="0" smtClean="0"/>
              <a:t> friend;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5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85986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smtClean="0"/>
              <a:t>일반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변수는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변수이름 그대로 사용 </a:t>
            </a:r>
            <a:r>
              <a:rPr lang="en-US" altLang="ko-KR" sz="2000" u="sng" dirty="0" smtClean="0"/>
              <a:t>:</a:t>
            </a:r>
          </a:p>
          <a:p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strcpy_s</a:t>
            </a:r>
            <a:r>
              <a:rPr lang="en-US" altLang="ko-KR" sz="2000" dirty="0" smtClean="0"/>
              <a:t>(Name, 30, “</a:t>
            </a:r>
            <a:r>
              <a:rPr lang="ko-KR" altLang="en-US" sz="2000" dirty="0" err="1" smtClean="0"/>
              <a:t>김갑돌</a:t>
            </a:r>
            <a:r>
              <a:rPr lang="en-US" altLang="ko-KR" sz="2000" dirty="0" smtClean="0"/>
              <a:t>”);</a:t>
            </a:r>
          </a:p>
          <a:p>
            <a:r>
              <a:rPr lang="ko-KR" altLang="en-US" sz="2000" u="sng" dirty="0" smtClean="0"/>
              <a:t>구조체형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변수의 멤버 사용 </a:t>
            </a:r>
            <a:r>
              <a:rPr lang="en-US" altLang="ko-KR" sz="2000" u="sng" dirty="0" smtClean="0"/>
              <a:t>– </a:t>
            </a:r>
            <a:r>
              <a:rPr lang="ko-KR" altLang="en-US" sz="2000" u="sng" dirty="0" smtClean="0"/>
              <a:t>구조체 멤버 참조 연산자</a:t>
            </a:r>
            <a:r>
              <a:rPr lang="en-US" altLang="ko-KR" sz="2000" u="sng" dirty="0" smtClean="0"/>
              <a:t>(.)</a:t>
            </a:r>
            <a:r>
              <a:rPr lang="ko-KR" altLang="en-US" sz="2000" u="sng" dirty="0" smtClean="0"/>
              <a:t>를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사용함</a:t>
            </a:r>
            <a:endParaRPr lang="en-US" altLang="ko-KR" sz="2000" u="sng" dirty="0" smtClean="0"/>
          </a:p>
          <a:p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strcpy_s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friend.Name</a:t>
            </a:r>
            <a:r>
              <a:rPr lang="en-US" altLang="ko-KR" sz="2000" dirty="0" smtClean="0"/>
              <a:t>, 30, “</a:t>
            </a:r>
            <a:r>
              <a:rPr lang="ko-KR" altLang="en-US" sz="2000" dirty="0" smtClean="0"/>
              <a:t>김갑순</a:t>
            </a:r>
            <a:r>
              <a:rPr lang="en-US" altLang="ko-KR" sz="2000" dirty="0" smtClean="0"/>
              <a:t>”);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908720"/>
            <a:ext cx="4803560" cy="187220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710661"/>
            <a:ext cx="5724275" cy="12961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75656" y="3934797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강M" pitchFamily="18" charset="-127"/>
                <a:ea typeface="HY강M" pitchFamily="18" charset="-127"/>
              </a:rPr>
              <a:t>선언한 변수 </a:t>
            </a:r>
            <a:r>
              <a:rPr lang="en-US" altLang="ko-KR" b="1" dirty="0" smtClean="0">
                <a:latin typeface="HY강M" pitchFamily="18" charset="-127"/>
                <a:ea typeface="HY강M" pitchFamily="18" charset="-127"/>
              </a:rPr>
              <a:t>: </a:t>
            </a:r>
            <a:br>
              <a:rPr lang="en-US" altLang="ko-KR" b="1" dirty="0" smtClean="0">
                <a:latin typeface="HY강M" pitchFamily="18" charset="-127"/>
                <a:ea typeface="HY강M" pitchFamily="18" charset="-127"/>
              </a:rPr>
            </a:br>
            <a:r>
              <a:rPr lang="en-US" altLang="ko-KR" b="1" dirty="0" smtClean="0">
                <a:latin typeface="HY강M" pitchFamily="18" charset="-127"/>
                <a:ea typeface="HY강M" pitchFamily="18" charset="-127"/>
              </a:rPr>
              <a:t>Name, </a:t>
            </a:r>
            <a:r>
              <a:rPr lang="en-US" altLang="ko-KR" b="1" dirty="0" err="1" smtClean="0">
                <a:latin typeface="HY강M" pitchFamily="18" charset="-127"/>
                <a:ea typeface="HY강M" pitchFamily="18" charset="-127"/>
              </a:rPr>
              <a:t>MPhoneNum</a:t>
            </a:r>
            <a:endParaRPr lang="ko-KR" altLang="en-US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8306" y="4080554"/>
            <a:ext cx="319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HY강M" pitchFamily="18" charset="-127"/>
                <a:ea typeface="HY강M" pitchFamily="18" charset="-127"/>
              </a:rPr>
              <a:t>선언한 변수 </a:t>
            </a:r>
            <a:r>
              <a:rPr lang="en-US" altLang="ko-KR" b="1" dirty="0" smtClean="0">
                <a:latin typeface="HY강M" pitchFamily="18" charset="-127"/>
                <a:ea typeface="HY강M" pitchFamily="18" charset="-127"/>
              </a:rPr>
              <a:t>: friend</a:t>
            </a:r>
            <a:endParaRPr lang="ko-KR" altLang="en-US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6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276" y="651131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소스 </a:t>
            </a:r>
            <a:r>
              <a:rPr lang="en-US" altLang="ko-KR" u="sng" dirty="0" smtClean="0"/>
              <a:t>5-4 (ch05_02.cpp)</a:t>
            </a:r>
            <a:endParaRPr lang="ko-KR" alt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025026"/>
            <a:ext cx="8496944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	{</a:t>
            </a:r>
          </a:p>
          <a:p>
            <a:r>
              <a:rPr lang="en-US" altLang="ko-KR" dirty="0" smtClean="0"/>
              <a:t>		char Name[30];</a:t>
            </a:r>
          </a:p>
          <a:p>
            <a:r>
              <a:rPr lang="en-US" altLang="ko-KR" dirty="0" smtClean="0"/>
              <a:t>		char </a:t>
            </a:r>
            <a:r>
              <a:rPr lang="en-US" altLang="ko-KR" dirty="0" err="1" smtClean="0"/>
              <a:t>MPhoneNum</a:t>
            </a:r>
            <a:r>
              <a:rPr lang="en-US" altLang="ko-KR" dirty="0" smtClean="0"/>
              <a:t>[20];</a:t>
            </a:r>
          </a:p>
          <a:p>
            <a:r>
              <a:rPr lang="en-US" altLang="ko-KR" dirty="0" smtClean="0"/>
              <a:t>	} Friend, Friend1;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strcpy_s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Friend.Name</a:t>
            </a:r>
            <a:r>
              <a:rPr lang="en-US" altLang="ko-KR" dirty="0" smtClean="0"/>
              <a:t>, 30, "</a:t>
            </a:r>
            <a:r>
              <a:rPr lang="ko-KR" altLang="en-US" dirty="0" err="1" smtClean="0"/>
              <a:t>김갑돌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strcpy_s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Friend.MPhoneNum</a:t>
            </a:r>
            <a:r>
              <a:rPr lang="en-US" altLang="ko-KR" dirty="0" smtClean="0"/>
              <a:t>, 20, "010-8741-0000");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Friend1=Friend;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Friend.Name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Friend.MPhoneNum</a:t>
            </a:r>
            <a:r>
              <a:rPr lang="en-US" altLang="ko-KR" dirty="0" smtClean="0"/>
              <a:t>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Friend1.Name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Friend1.MPhoneNum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7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구조체를 구조체 멤버로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 멤버에 또 다른 구조체형 변수가 멤버로 사용이 가능함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80928"/>
            <a:ext cx="7848872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POINT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x;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y;</a:t>
            </a:r>
            <a:endParaRPr lang="ko-KR" altLang="ko-KR" dirty="0" smtClean="0"/>
          </a:p>
          <a:p>
            <a:r>
              <a:rPr lang="en-US" altLang="ko-KR" dirty="0" smtClean="0"/>
              <a:t>};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RECT </a:t>
            </a:r>
            <a:endParaRPr lang="ko-KR" altLang="ko-KR" dirty="0" smtClean="0"/>
          </a:p>
          <a:p>
            <a:r>
              <a:rPr lang="en-US" altLang="ko-KR" dirty="0" smtClean="0"/>
              <a:t>{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POINT </a:t>
            </a:r>
            <a:r>
              <a:rPr lang="en-US" altLang="ko-KR" dirty="0" err="1" smtClean="0"/>
              <a:t>LeftTop</a:t>
            </a:r>
            <a:r>
              <a:rPr lang="en-US" altLang="ko-KR" dirty="0" smtClean="0"/>
              <a:t>; //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POINT </a:t>
            </a:r>
            <a:r>
              <a:rPr lang="ko-KR" altLang="en-US" dirty="0" smtClean="0"/>
              <a:t>구조체형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POINT </a:t>
            </a:r>
            <a:r>
              <a:rPr lang="en-US" altLang="ko-KR" dirty="0" err="1" smtClean="0"/>
              <a:t>RightBottom</a:t>
            </a:r>
            <a:r>
              <a:rPr lang="en-US" altLang="ko-KR" dirty="0" smtClean="0"/>
              <a:t>; //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POINT </a:t>
            </a:r>
            <a:r>
              <a:rPr lang="ko-KR" altLang="en-US" dirty="0" smtClean="0"/>
              <a:t>구조체형</a:t>
            </a:r>
            <a:endParaRPr lang="ko-KR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 area;</a:t>
            </a:r>
            <a:endParaRPr lang="ko-KR" altLang="ko-KR" dirty="0" smtClean="0"/>
          </a:p>
          <a:p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8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276" y="651131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소스 </a:t>
            </a:r>
            <a:r>
              <a:rPr lang="en-US" altLang="ko-KR" u="sng" dirty="0" smtClean="0"/>
              <a:t>5-5 (ch05_03.cpp)</a:t>
            </a:r>
            <a:endParaRPr lang="ko-KR" alt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124744"/>
            <a:ext cx="8784976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 RECT a;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a.LeftTop.x</a:t>
            </a:r>
            <a:r>
              <a:rPr lang="en-US" altLang="ko-KR" sz="2000" dirty="0" smtClean="0"/>
              <a:t>=10;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a.LeftTop.y</a:t>
            </a:r>
            <a:r>
              <a:rPr lang="en-US" altLang="ko-KR" sz="2000" dirty="0" smtClean="0"/>
              <a:t>=100;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a.RightBottom.x</a:t>
            </a:r>
            <a:r>
              <a:rPr lang="en-US" altLang="ko-KR" sz="2000" dirty="0" smtClean="0"/>
              <a:t>=50;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a.RightBottom.y</a:t>
            </a:r>
            <a:r>
              <a:rPr lang="en-US" altLang="ko-KR" sz="2000" dirty="0" smtClean="0"/>
              <a:t>=15;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a.area</a:t>
            </a:r>
            <a:r>
              <a:rPr lang="en-US" altLang="ko-KR" sz="2000" dirty="0" smtClean="0"/>
              <a:t>=(</a:t>
            </a:r>
            <a:r>
              <a:rPr lang="en-US" altLang="ko-KR" sz="2000" dirty="0" err="1" smtClean="0"/>
              <a:t>a.RightBottom.x-a.LeftTop.x</a:t>
            </a:r>
            <a:r>
              <a:rPr lang="en-US" altLang="ko-KR" sz="2000" dirty="0" smtClean="0"/>
              <a:t>)*(</a:t>
            </a:r>
            <a:r>
              <a:rPr lang="en-US" altLang="ko-KR" sz="2000" dirty="0" err="1" smtClean="0"/>
              <a:t>a.LeftTop.y-a.RightBottom.y</a:t>
            </a:r>
            <a:r>
              <a:rPr lang="en-US" altLang="ko-KR" sz="2000" dirty="0" smtClean="0"/>
              <a:t>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"</a:t>
            </a:r>
            <a:r>
              <a:rPr lang="ko-KR" altLang="en-US" sz="2000" dirty="0" smtClean="0"/>
              <a:t>직사각형 면적 </a:t>
            </a:r>
            <a:r>
              <a:rPr lang="en-US" altLang="ko-KR" sz="2000" dirty="0" smtClean="0"/>
              <a:t>: " &lt;&lt; </a:t>
            </a:r>
            <a:r>
              <a:rPr lang="en-US" altLang="ko-KR" sz="2000" dirty="0" err="1" smtClean="0"/>
              <a:t>a.area</a:t>
            </a:r>
            <a:r>
              <a:rPr lang="en-US" altLang="ko-KR" sz="2000" dirty="0" smtClean="0"/>
              <a:t> &lt;&lt; </a:t>
            </a:r>
            <a:r>
              <a:rPr lang="en-US" altLang="ko-KR" sz="2000" dirty="0" err="1" smtClean="0"/>
              <a:t>endl</a:t>
            </a:r>
            <a:r>
              <a:rPr lang="en-US" altLang="ko-KR" sz="2000" dirty="0" smtClean="0"/>
              <a:t>;</a:t>
            </a:r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9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556</Words>
  <Application>Microsoft Office PowerPoint</Application>
  <PresentationFormat>화면 슬라이드 쇼(4:3)</PresentationFormat>
  <Paragraphs>280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5. 논리적 자료표현 : 구조체</vt:lpstr>
      <vt:lpstr>차 례</vt:lpstr>
      <vt:lpstr>구조체</vt:lpstr>
      <vt:lpstr>구조체 정의</vt:lpstr>
      <vt:lpstr>PowerPoint 프레젠테이션</vt:lpstr>
      <vt:lpstr>PowerPoint 프레젠테이션</vt:lpstr>
      <vt:lpstr>PowerPoint 프레젠테이션</vt:lpstr>
      <vt:lpstr>구조체를 구조체 멤버로</vt:lpstr>
      <vt:lpstr>PowerPoint 프레젠테이션</vt:lpstr>
      <vt:lpstr>typedef</vt:lpstr>
      <vt:lpstr>PowerPoint 프레젠테이션</vt:lpstr>
      <vt:lpstr>PowerPoint 프레젠테이션</vt:lpstr>
      <vt:lpstr>구조체 형 변수 초기화</vt:lpstr>
      <vt:lpstr>헤더파일 1</vt:lpstr>
      <vt:lpstr>헤더파일 2</vt:lpstr>
      <vt:lpstr>PowerPoint 프레젠테이션</vt:lpstr>
      <vt:lpstr>PowerPoint 프레젠테이션</vt:lpstr>
      <vt:lpstr>구조체 배열</vt:lpstr>
      <vt:lpstr>PowerPoint 프레젠테이션</vt:lpstr>
      <vt:lpstr>구조체 포인터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Yeog</dc:creator>
  <cp:lastModifiedBy>KUT</cp:lastModifiedBy>
  <cp:revision>299</cp:revision>
  <dcterms:created xsi:type="dcterms:W3CDTF">2011-05-27T15:11:45Z</dcterms:created>
  <dcterms:modified xsi:type="dcterms:W3CDTF">2012-07-24T04:49:59Z</dcterms:modified>
</cp:coreProperties>
</file>