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660066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D5AE-E296-4203-823B-4281BF143A20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BE75-A086-405B-8EA7-B317BD94278E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6E1-64AD-40D0-938D-94F21A686ABF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0899-4F9D-4BA5-BB66-10B0F3920736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A66F-DC65-4D36-96A1-D69310F74D4E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CC2-FA01-4F32-B85E-EC33D8B490C4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788A-0B37-4A0D-BC82-CA0FC179ABEE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210-FB19-4E32-9A5C-186E48BB79EE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61BE-FF01-46C4-9729-07182CC46A8C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A9F7-DBA1-4F21-BBCA-1B162B13ABC1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77C9-4737-4A72-99F1-B4EA2724AA24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E04-8495-464E-BE48-4CBB96568B9A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628B-0A19-4428-87ED-88A51EBCFF9E}" type="datetime1">
              <a:rPr lang="ko-KR" altLang="en-US" smtClean="0"/>
              <a:t>2011-07-17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6.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함수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261" y="1055469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과목의 점수를 모두 합한 총점을 구하는 사용자 정의함수를 작성하자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69269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사용자 정의 함수 </a:t>
            </a:r>
            <a:r>
              <a:rPr lang="en-US" altLang="ko-KR" b="1" u="sng" dirty="0" smtClean="0"/>
              <a:t>– </a:t>
            </a:r>
            <a:r>
              <a:rPr lang="ko-KR" altLang="en-US" b="1" u="sng" dirty="0" smtClean="0"/>
              <a:t>함수 </a:t>
            </a:r>
            <a:r>
              <a:rPr lang="ko-KR" altLang="en-US" b="1" u="sng" dirty="0" err="1" smtClean="0"/>
              <a:t>프로토타입</a:t>
            </a:r>
            <a:r>
              <a:rPr lang="ko-KR" altLang="en-US" b="1" u="sng" dirty="0" smtClean="0"/>
              <a:t> 정하기</a:t>
            </a:r>
            <a:r>
              <a:rPr lang="en-US" altLang="ko-KR" b="1" u="sng" dirty="0" smtClean="0"/>
              <a:t>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62880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함수 입력 값 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여러 과목의 점수 들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변수로 입력 하려면 정확히 과목에 따라 매개변수로 전달해야 함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배열로 처리하면 과목별 이름을 부여하지 않아도 됨</a:t>
            </a:r>
            <a:r>
              <a:rPr lang="en-US" altLang="ko-KR" dirty="0" smtClean="0">
                <a:sym typeface="Wingdings" pitchFamily="2" charset="2"/>
              </a:rPr>
              <a:t>!!!  </a:t>
            </a:r>
            <a:r>
              <a:rPr lang="ko-KR" altLang="en-US" b="1" dirty="0" smtClean="0">
                <a:solidFill>
                  <a:srgbClr val="FF0066"/>
                </a:solidFill>
                <a:sym typeface="Wingdings" pitchFamily="2" charset="2"/>
              </a:rPr>
              <a:t>정수 배열</a:t>
            </a:r>
            <a:r>
              <a:rPr lang="ko-KR" altLang="en-US" dirty="0" smtClean="0">
                <a:sym typeface="Wingdings" pitchFamily="2" charset="2"/>
              </a:rPr>
              <a:t> 또는 배정도형 배열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정수로 정의해 보자</a:t>
            </a:r>
            <a:r>
              <a:rPr lang="en-US" altLang="ko-KR" dirty="0" smtClean="0">
                <a:sym typeface="Wingdings" pitchFamily="2" charset="2"/>
              </a:rPr>
              <a:t>!!)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>
                <a:sym typeface="Wingdings" pitchFamily="2" charset="2"/>
              </a:rPr>
              <a:t>과목 수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배열로 과목 점수를 함수에 입력하는 경우 과목 수를 알아야 배열의 크기를 알 수 있다</a:t>
            </a:r>
            <a:r>
              <a:rPr lang="en-US" altLang="ko-KR" dirty="0" smtClean="0">
                <a:sym typeface="Wingdings" pitchFamily="2" charset="2"/>
              </a:rPr>
              <a:t>.  </a:t>
            </a:r>
            <a:r>
              <a:rPr lang="ko-KR" altLang="en-US" b="1" dirty="0" smtClean="0">
                <a:solidFill>
                  <a:srgbClr val="FF0066"/>
                </a:solidFill>
                <a:sym typeface="Wingdings" pitchFamily="2" charset="2"/>
              </a:rPr>
              <a:t>정수형</a:t>
            </a:r>
            <a:endParaRPr lang="en-US" altLang="ko-KR" b="1" dirty="0" smtClean="0">
              <a:solidFill>
                <a:srgbClr val="FF0066"/>
              </a:solidFill>
              <a:sym typeface="Wingdings" pitchFamily="2" charset="2"/>
            </a:endParaRP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함수 결과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함수를 정상적으로 실행한 경우 결과값인 총점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정수형</a:t>
            </a:r>
            <a:endParaRPr lang="en-US" altLang="ko-KR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>
                <a:sym typeface="Wingdings" pitchFamily="2" charset="2"/>
              </a:rPr>
              <a:t>함수를 비정상적으로 실행한 경우 오류를 나타내기 위해 </a:t>
            </a:r>
            <a:r>
              <a:rPr lang="en-US" altLang="ko-KR" dirty="0" smtClean="0">
                <a:sym typeface="Wingdings" pitchFamily="2" charset="2"/>
              </a:rPr>
              <a:t>-1</a:t>
            </a:r>
            <a:r>
              <a:rPr lang="ko-KR" altLang="en-US" dirty="0" smtClean="0">
                <a:sym typeface="Wingdings" pitchFamily="2" charset="2"/>
              </a:rPr>
              <a:t>을 리턴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정수형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3) </a:t>
            </a:r>
            <a:r>
              <a:rPr lang="ko-KR" altLang="en-US" dirty="0" smtClean="0"/>
              <a:t>함수 이름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err="1" smtClean="0">
                <a:solidFill>
                  <a:srgbClr val="0000CC"/>
                </a:solidFill>
              </a:rPr>
              <a:t>TotalCalculation</a:t>
            </a:r>
            <a:r>
              <a:rPr lang="ko-KR" altLang="en-US" dirty="0" smtClean="0"/>
              <a:t>으로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611560" y="5805264"/>
            <a:ext cx="6480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34091" y="5919663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2400" dirty="0" smtClean="0"/>
              <a:t>   </a:t>
            </a:r>
            <a:r>
              <a:rPr lang="en-US" altLang="ko-KR" sz="2400" b="1" dirty="0" err="1" smtClean="0">
                <a:solidFill>
                  <a:srgbClr val="0000CC"/>
                </a:solidFill>
              </a:rPr>
              <a:t>TotalCalculation</a:t>
            </a:r>
            <a:r>
              <a:rPr lang="en-US" altLang="ko-KR" sz="2400" dirty="0" smtClean="0"/>
              <a:t> (</a:t>
            </a:r>
            <a:r>
              <a:rPr lang="en-US" altLang="ko-KR" sz="2400" b="1" dirty="0" err="1" smtClean="0">
                <a:solidFill>
                  <a:srgbClr val="FF0066"/>
                </a:solidFill>
                <a:sym typeface="Wingdings" pitchFamily="2" charset="2"/>
              </a:rPr>
              <a:t>int</a:t>
            </a:r>
            <a:r>
              <a:rPr lang="en-US" altLang="ko-KR" sz="2400" b="1" dirty="0" smtClean="0">
                <a:solidFill>
                  <a:srgbClr val="FF0066"/>
                </a:solidFill>
                <a:sym typeface="Wingdings" pitchFamily="2" charset="2"/>
              </a:rPr>
              <a:t> score[], </a:t>
            </a:r>
            <a:r>
              <a:rPr lang="en-US" altLang="ko-KR" sz="2400" b="1" dirty="0" err="1" smtClean="0">
                <a:solidFill>
                  <a:srgbClr val="FF0066"/>
                </a:solidFill>
                <a:sym typeface="Wingdings" pitchFamily="2" charset="2"/>
              </a:rPr>
              <a:t>int</a:t>
            </a:r>
            <a:r>
              <a:rPr lang="en-US" altLang="ko-KR" sz="2400" b="1" dirty="0" smtClean="0">
                <a:solidFill>
                  <a:srgbClr val="FF0066"/>
                </a:solidFill>
                <a:sym typeface="Wingdings" pitchFamily="2" charset="2"/>
              </a:rPr>
              <a:t> num</a:t>
            </a:r>
            <a:r>
              <a:rPr lang="en-US" altLang="ko-KR" sz="2400" dirty="0" smtClean="0"/>
              <a:t>);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62068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u="sng" dirty="0" smtClean="0"/>
              <a:t>소스 </a:t>
            </a:r>
            <a:r>
              <a:rPr lang="en-US" altLang="ko-KR" sz="1600" u="sng" dirty="0" smtClean="0"/>
              <a:t>6-2 (</a:t>
            </a:r>
            <a:r>
              <a:rPr lang="en-US" altLang="ko-KR" sz="1600" u="sng" dirty="0" err="1" smtClean="0"/>
              <a:t>config.h</a:t>
            </a:r>
            <a:r>
              <a:rPr lang="en-US" altLang="ko-KR" sz="1600" u="sng" dirty="0" smtClean="0"/>
              <a:t>)</a:t>
            </a:r>
            <a:endParaRPr lang="ko-KR" altLang="en-US" sz="1600" u="sng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261" y="1055469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과목의 점수를 모두 합한 총점을 구하는 사용자 정의함수를 작성하자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69269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사용자 정의 함수 </a:t>
            </a:r>
            <a:r>
              <a:rPr lang="en-US" altLang="ko-KR" b="1" u="sng" dirty="0" smtClean="0"/>
              <a:t>– </a:t>
            </a:r>
            <a:r>
              <a:rPr lang="ko-KR" altLang="en-US" b="1" u="sng" dirty="0" smtClean="0"/>
              <a:t>함수 </a:t>
            </a:r>
            <a:r>
              <a:rPr lang="ko-KR" altLang="en-US" b="1" u="sng" dirty="0" smtClean="0"/>
              <a:t>정의</a:t>
            </a:r>
            <a:r>
              <a:rPr lang="ko-KR" altLang="en-US" b="1" u="sng" dirty="0" smtClean="0"/>
              <a:t>하기</a:t>
            </a:r>
            <a:r>
              <a:rPr lang="en-US" altLang="ko-KR" b="1" u="sng" dirty="0" smtClean="0"/>
              <a:t>!!!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7544" y="1628801"/>
          <a:ext cx="8280920" cy="4693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590"/>
                <a:gridCol w="2098930"/>
                <a:gridCol w="3600400"/>
              </a:tblGrid>
              <a:tr h="46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프로그램 코드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완성된 함수 정의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67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보다 작은 경우 점수가 잘못 입력된 것이므로 </a:t>
                      </a:r>
                      <a:r>
                        <a:rPr lang="en-US" altLang="ko-KR" sz="1400" dirty="0" smtClean="0"/>
                        <a:t>-1</a:t>
                      </a:r>
                      <a:r>
                        <a:rPr lang="ko-KR" altLang="en-US" sz="1400" dirty="0" smtClean="0"/>
                        <a:t>을 반환하고 함수를 종료함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각 과목 점수를 과목 개수 만큼 하나씩 확인해야 하므로 </a:t>
                      </a:r>
                      <a:r>
                        <a:rPr lang="ko-KR" altLang="en-US" sz="1400" dirty="0" err="1" smtClean="0"/>
                        <a:t>반복문</a:t>
                      </a:r>
                      <a:r>
                        <a:rPr lang="ko-KR" altLang="en-US" sz="1400" baseline="0" dirty="0" smtClean="0"/>
                        <a:t> 사용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1400" baseline="0" dirty="0" err="1" smtClean="0"/>
                        <a:t>반복문</a:t>
                      </a:r>
                      <a:r>
                        <a:rPr lang="ko-KR" altLang="en-US" sz="1400" baseline="0" dirty="0" smtClean="0"/>
                        <a:t> 제어 변수 필요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for (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=0 ;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&lt;num;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++)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 if (score[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]&lt;0)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      return -1;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err="1" smtClean="0"/>
                        <a:t>TotalCalculation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score[],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num)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, sum=0;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for (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=0; 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&lt;num; 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++)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{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       if (score[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] &lt;0)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           return -1;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}</a:t>
                      </a:r>
                    </a:p>
                    <a:p>
                      <a:pPr latinLnBrk="1"/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for (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=0; 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&lt;num; 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++)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        sum += score[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];</a:t>
                      </a:r>
                    </a:p>
                    <a:p>
                      <a:pPr latinLnBrk="1"/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return  sum;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}</a:t>
                      </a:r>
                    </a:p>
                  </a:txBody>
                  <a:tcPr anchor="ctr"/>
                </a:tc>
              </a:tr>
              <a:tr h="15438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정상적인 점수가 입력된 경우 총점을 계산함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이때 과목 개수 만큼 </a:t>
                      </a:r>
                      <a:r>
                        <a:rPr lang="ko-KR" altLang="en-US" sz="1400" baseline="0" dirty="0" err="1" smtClean="0"/>
                        <a:t>반복문으로</a:t>
                      </a:r>
                      <a:r>
                        <a:rPr lang="ko-KR" altLang="en-US" sz="1400" baseline="0" dirty="0" smtClean="0"/>
                        <a:t> 총점을 누적하여 계산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itchFamily="2" charset="2"/>
                        </a:rPr>
                        <a:t>총점 변수 필요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 sum=0;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for (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=0;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&lt;num;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++)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   sum += score[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];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총점을 반환하여 함수를 종료함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</a:t>
                      </a:r>
                      <a:r>
                        <a:rPr lang="en-US" altLang="ko-KR" sz="1400" baseline="0" dirty="0" smtClean="0"/>
                        <a:t>  sum;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60232" y="6206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u="sng" dirty="0" smtClean="0"/>
              <a:t>소스 </a:t>
            </a:r>
            <a:r>
              <a:rPr lang="en-US" altLang="ko-KR" sz="1600" u="sng" dirty="0" smtClean="0"/>
              <a:t>6-3 (ch06_02.cpp)</a:t>
            </a:r>
            <a:endParaRPr lang="ko-KR" altLang="en-US" sz="1600" u="sng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261" y="1055469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과목의 점수를 모두 합한 총점을 구하는 사용자 정의함수를 작성하자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69269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사용자 정의 함수 </a:t>
            </a:r>
            <a:r>
              <a:rPr lang="en-US" altLang="ko-KR" b="1" u="sng" dirty="0" smtClean="0"/>
              <a:t>– </a:t>
            </a:r>
            <a:r>
              <a:rPr lang="ko-KR" altLang="en-US" b="1" u="sng" dirty="0" smtClean="0"/>
              <a:t>함수 </a:t>
            </a:r>
            <a:r>
              <a:rPr lang="ko-KR" altLang="en-US" b="1" u="sng" dirty="0" smtClean="0"/>
              <a:t>호출</a:t>
            </a:r>
            <a:r>
              <a:rPr lang="ko-KR" altLang="en-US" b="1" u="sng" dirty="0" smtClean="0"/>
              <a:t>하기</a:t>
            </a:r>
            <a:r>
              <a:rPr lang="en-US" altLang="ko-KR" b="1" u="sng" dirty="0" smtClean="0"/>
              <a:t>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496944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main() </a:t>
            </a:r>
            <a:r>
              <a:rPr lang="ko-KR" altLang="en-US" sz="1600" dirty="0" smtClean="0"/>
              <a:t>함수에서 직접 호출해서 테스트 하기</a:t>
            </a:r>
            <a:r>
              <a:rPr lang="en-US" altLang="ko-KR" sz="1600" dirty="0" smtClean="0"/>
              <a:t>!!!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함수호출은 함수의 </a:t>
            </a:r>
            <a:r>
              <a:rPr lang="ko-KR" altLang="en-US" sz="1600" dirty="0" err="1" smtClean="0"/>
              <a:t>프로토타입에</a:t>
            </a:r>
            <a:r>
              <a:rPr lang="ko-KR" altLang="en-US" sz="1600" dirty="0" smtClean="0"/>
              <a:t> 맞게 사용하면 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함수 이름 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매개변수 형식에 맞게 전달</a:t>
            </a:r>
            <a:r>
              <a:rPr lang="en-US" altLang="ko-KR" sz="1600" dirty="0" smtClean="0"/>
              <a:t>~ 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매개변수가 일반 변수이면 값 이나 값을 저장한 변수 형태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    나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매개변수가 포인터 변수이면 주소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변수의 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배열의 이름 형태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전달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2) </a:t>
            </a:r>
            <a:r>
              <a:rPr lang="ko-KR" altLang="en-US" sz="1600" dirty="0" err="1" smtClean="0"/>
              <a:t>반환값을</a:t>
            </a:r>
            <a:r>
              <a:rPr lang="ko-KR" altLang="en-US" sz="1600" dirty="0" smtClean="0"/>
              <a:t> 사용할 경우 함수 </a:t>
            </a:r>
            <a:r>
              <a:rPr lang="ko-KR" altLang="en-US" sz="1600" dirty="0" err="1" smtClean="0"/>
              <a:t>반환값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변수에 할당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133" y="4665576"/>
            <a:ext cx="763284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s[6]={100, 90, 76, 89, 100, 88</a:t>
            </a:r>
            <a:r>
              <a:rPr lang="en-US" altLang="ko-KR" sz="1600" dirty="0" smtClean="0"/>
              <a:t>}, sum=0;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sum=</a:t>
            </a:r>
            <a:r>
              <a:rPr lang="en-US" altLang="ko-KR" sz="1600" dirty="0" err="1" smtClean="0"/>
              <a:t>TotalCalculation</a:t>
            </a:r>
            <a:r>
              <a:rPr lang="en-US" altLang="ko-KR" sz="1600" dirty="0" smtClean="0"/>
              <a:t>( </a:t>
            </a:r>
            <a:r>
              <a:rPr lang="en-US" altLang="ko-KR" sz="1600" dirty="0" smtClean="0"/>
              <a:t>s, 6);  //</a:t>
            </a:r>
            <a:r>
              <a:rPr lang="ko-KR" altLang="en-US" sz="1600" dirty="0" err="1" smtClean="0"/>
              <a:t>반환값을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sum </a:t>
            </a:r>
            <a:r>
              <a:rPr lang="ko-KR" altLang="en-US" sz="1600" dirty="0" smtClean="0"/>
              <a:t>변수에 할당</a:t>
            </a:r>
            <a:r>
              <a:rPr lang="en-US" altLang="ko-KR" sz="1600" dirty="0" smtClean="0"/>
              <a:t>!!!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if (sum!=-1)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“</a:t>
            </a:r>
            <a:r>
              <a:rPr lang="ko-KR" altLang="en-US" sz="1600" dirty="0" smtClean="0"/>
              <a:t>총점 </a:t>
            </a:r>
            <a:r>
              <a:rPr lang="en-US" altLang="ko-KR" sz="1600" dirty="0" smtClean="0"/>
              <a:t>: “ &lt;&lt; sum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084168" y="62068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u="sng" dirty="0" smtClean="0"/>
              <a:t>소스 </a:t>
            </a:r>
            <a:r>
              <a:rPr lang="en-US" altLang="ko-KR" sz="1600" u="sng" dirty="0" smtClean="0"/>
              <a:t>6-7 (ch06_02_main.cpp)</a:t>
            </a:r>
            <a:endParaRPr lang="ko-KR" altLang="en-US" sz="1600" u="sng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헤더파일 작성에서 </a:t>
            </a:r>
            <a:r>
              <a:rPr lang="ko-KR" altLang="en-US" dirty="0" err="1" smtClean="0"/>
              <a:t>전처리기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전처리기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(preprocessor)</a:t>
            </a:r>
          </a:p>
          <a:p>
            <a:pPr lvl="1"/>
            <a:r>
              <a:rPr lang="ko-KR" altLang="en-US" dirty="0" smtClean="0"/>
              <a:t>컴파일 전에 처리하기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‘#’ </a:t>
            </a:r>
            <a:r>
              <a:rPr lang="ko-KR" altLang="en-US" dirty="0" smtClean="0"/>
              <a:t>기호로 시작함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#define  : </a:t>
            </a:r>
            <a:r>
              <a:rPr lang="ko-KR" altLang="en-US" dirty="0" smtClean="0"/>
              <a:t>기호상수 정의하기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en-US" altLang="ko-KR" dirty="0" smtClean="0"/>
              <a:t>~ ① #else ② #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ifdef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 지정한 기호상수가 정의되어 있으면 </a:t>
            </a:r>
            <a:r>
              <a:rPr lang="en-US" altLang="ko-KR" dirty="0" smtClean="0"/>
              <a:t>①</a:t>
            </a:r>
            <a:r>
              <a:rPr lang="ko-KR" altLang="en-US" dirty="0" smtClean="0"/>
              <a:t>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②</a:t>
            </a:r>
            <a:r>
              <a:rPr lang="ko-KR" altLang="en-US" dirty="0" smtClean="0"/>
              <a:t>를 실행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3212976"/>
            <a:ext cx="7848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#define  //</a:t>
            </a:r>
            <a:r>
              <a:rPr lang="ko-KR" altLang="en-US" dirty="0" smtClean="0"/>
              <a:t>기호상수 정의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en-US" altLang="ko-KR" dirty="0" smtClean="0"/>
              <a:t> ~#else~#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 //</a:t>
            </a:r>
            <a:r>
              <a:rPr lang="ko-KR" altLang="en-US" dirty="0" smtClean="0"/>
              <a:t>지정한 기호상수가 정의되어 있다면</a:t>
            </a:r>
            <a:r>
              <a:rPr lang="en-US" altLang="ko-KR" dirty="0" smtClean="0"/>
              <a:t>~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~#else~#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 //</a:t>
            </a:r>
            <a:r>
              <a:rPr lang="ko-KR" altLang="en-US" dirty="0" smtClean="0"/>
              <a:t>지정한 기호상수가 정의되어 있지 않다면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6-7 (ch06_03.cpp)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268760"/>
            <a:ext cx="871296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//#define TEST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en-US" altLang="ko-KR" dirty="0" smtClean="0"/>
              <a:t> TEST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  TESTTESTTESTTEST   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#else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972" y="4941168"/>
            <a:ext cx="36195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6-7 (ch06_03.cpp)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268760"/>
            <a:ext cx="871296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#</a:t>
            </a:r>
            <a:r>
              <a:rPr lang="en-US" altLang="ko-KR" b="1" dirty="0" smtClean="0">
                <a:solidFill>
                  <a:srgbClr val="C00000"/>
                </a:solidFill>
              </a:rPr>
              <a:t>define TEST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en-US" altLang="ko-KR" dirty="0" smtClean="0"/>
              <a:t> TEST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  TESTTESTTESTTEST   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#else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941168"/>
            <a:ext cx="35433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config.h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정의한 헤더파일의 중복 참조를 막기 위해 </a:t>
            </a:r>
            <a:r>
              <a:rPr lang="ko-KR" altLang="en-US" dirty="0" err="1" smtClean="0"/>
              <a:t>전처리기로</a:t>
            </a:r>
            <a:r>
              <a:rPr lang="ko-KR" altLang="en-US" dirty="0" smtClean="0"/>
              <a:t> 표시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924944"/>
            <a:ext cx="799288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 _CONFIG_H_</a:t>
            </a:r>
          </a:p>
          <a:p>
            <a:r>
              <a:rPr lang="en-US" altLang="ko-KR" dirty="0" smtClean="0"/>
              <a:t>#define _CONFIG_H_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TotalCalculation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[],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num);</a:t>
            </a:r>
          </a:p>
          <a:p>
            <a:r>
              <a:rPr lang="en-US" altLang="ko-KR" dirty="0" smtClean="0"/>
              <a:t>float Round(float average,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digits);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#else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2987825" y="3212976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7904" y="299695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Rix감기조심해 M" pitchFamily="18" charset="-127"/>
                <a:ea typeface="Rix감기조심해 M" pitchFamily="18" charset="-127"/>
              </a:rPr>
              <a:t>일반적으로 사용자 정의헤더파일 식별을 위한 기호상수는 파일이름을 대문자로 앞뒤</a:t>
            </a:r>
            <a:r>
              <a:rPr lang="en-US" altLang="ko-KR" dirty="0" smtClean="0">
                <a:latin typeface="Rix감기조심해 M" pitchFamily="18" charset="-127"/>
                <a:ea typeface="Rix감기조심해 M" pitchFamily="18" charset="-127"/>
              </a:rPr>
              <a:t>, </a:t>
            </a:r>
            <a:r>
              <a:rPr lang="ko-KR" altLang="en-US" dirty="0" smtClean="0">
                <a:latin typeface="Rix감기조심해 M" pitchFamily="18" charset="-127"/>
                <a:ea typeface="Rix감기조심해 M" pitchFamily="18" charset="-127"/>
              </a:rPr>
              <a:t>중간을 밑줄</a:t>
            </a:r>
            <a:r>
              <a:rPr lang="en-US" altLang="ko-KR" dirty="0" smtClean="0">
                <a:latin typeface="Rix감기조심해 M" pitchFamily="18" charset="-127"/>
                <a:ea typeface="Rix감기조심해 M" pitchFamily="18" charset="-127"/>
              </a:rPr>
              <a:t>(_)</a:t>
            </a:r>
            <a:r>
              <a:rPr lang="ko-KR" altLang="en-US" dirty="0" smtClean="0">
                <a:latin typeface="Rix감기조심해 M" pitchFamily="18" charset="-127"/>
                <a:ea typeface="Rix감기조심해 M" pitchFamily="18" charset="-127"/>
              </a:rPr>
              <a:t>로</a:t>
            </a:r>
            <a:r>
              <a:rPr lang="en-US" altLang="ko-KR" dirty="0" smtClean="0">
                <a:latin typeface="Rix감기조심해 M" pitchFamily="18" charset="-127"/>
                <a:ea typeface="Rix감기조심해 M" pitchFamily="18" charset="-127"/>
              </a:rPr>
              <a:t> </a:t>
            </a:r>
            <a:r>
              <a:rPr lang="ko-KR" altLang="en-US" dirty="0" smtClean="0">
                <a:latin typeface="Rix감기조심해 M" pitchFamily="18" charset="-127"/>
                <a:ea typeface="Rix감기조심해 M" pitchFamily="18" charset="-127"/>
              </a:rPr>
              <a:t>함께 표기해서 사용</a:t>
            </a:r>
            <a:r>
              <a:rPr lang="en-US" altLang="ko-KR" dirty="0" smtClean="0">
                <a:latin typeface="Rix감기조심해 M" pitchFamily="18" charset="-127"/>
                <a:ea typeface="Rix감기조심해 M" pitchFamily="18" charset="-127"/>
              </a:rPr>
              <a:t>~</a:t>
            </a:r>
            <a:endParaRPr lang="ko-KR" altLang="en-US" dirty="0">
              <a:latin typeface="Rix감기조심해 M" pitchFamily="18" charset="-127"/>
              <a:ea typeface="Rix감기조심해 M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매개변수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함수 실행에 필요한 값을 함수 호출에서 전달하는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매개변수로 전달된 값이 함수 내에서 값이 변경되지 않을 경우 </a:t>
            </a:r>
            <a:r>
              <a:rPr lang="en-US" altLang="ko-KR" dirty="0" smtClean="0"/>
              <a:t>const</a:t>
            </a:r>
            <a:r>
              <a:rPr lang="ko-KR" altLang="en-US" dirty="0" smtClean="0"/>
              <a:t>로 표기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사용자에게 함수의 매개변수 값을 예측하도록 도움을 줌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4653136"/>
            <a:ext cx="90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errno_t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strcpy_s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66"/>
                </a:solidFill>
              </a:rPr>
              <a:t>char *_</a:t>
            </a:r>
            <a:r>
              <a:rPr lang="en-US" altLang="ko-KR" sz="2400" dirty="0" err="1" smtClean="0">
                <a:solidFill>
                  <a:srgbClr val="FF0066"/>
                </a:solidFill>
              </a:rPr>
              <a:t>Dst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rsize_t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SizeInBytes</a:t>
            </a:r>
            <a:r>
              <a:rPr lang="en-US" altLang="ko-KR" sz="2400" dirty="0" smtClean="0"/>
              <a:t>,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const</a:t>
            </a:r>
            <a:r>
              <a:rPr lang="en-US" altLang="ko-KR" sz="2400" dirty="0" smtClean="0"/>
              <a:t> char *_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);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7776356" y="5193196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0272" y="5445224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strcpy_s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실행에서 </a:t>
            </a:r>
            <a:r>
              <a:rPr lang="ko-KR" altLang="en-US" sz="1600" dirty="0" err="1" smtClean="0"/>
              <a:t>입력값의</a:t>
            </a:r>
            <a:r>
              <a:rPr lang="ko-KR" altLang="en-US" sz="1600" dirty="0" smtClean="0"/>
              <a:t> 역할을 의미함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2951820" y="5121188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5373216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strcpy_s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실행 후 값이 수정될 수 있음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출력값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 의미함</a:t>
            </a:r>
            <a:endParaRPr lang="ko-KR" altLang="en-US" sz="16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전달 하기</a:t>
            </a:r>
            <a:r>
              <a:rPr lang="en-US" altLang="ko-KR" dirty="0" smtClean="0"/>
              <a:t>(Call by Value)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선언에서 인수가 일반 변수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함수가 호출될 때 값이 전달됨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전달된 매개변수와 함수 실행 시 사용한 </a:t>
            </a:r>
            <a:r>
              <a:rPr lang="ko-KR" altLang="en-US" dirty="0" err="1" smtClean="0"/>
              <a:t>실인수가</a:t>
            </a:r>
            <a:r>
              <a:rPr lang="ko-KR" altLang="en-US" dirty="0" smtClean="0"/>
              <a:t> 별도의 기억공간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3689" y="3777918"/>
            <a:ext cx="8280920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TestFunc1(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a); //</a:t>
            </a:r>
            <a:r>
              <a:rPr lang="ko-KR" altLang="en-US" sz="1600" dirty="0" smtClean="0"/>
              <a:t>선언된 함수를 아래와 같이 호출한 경우</a:t>
            </a:r>
            <a:endParaRPr lang="en-US" altLang="ko-KR" sz="1600" dirty="0" smtClean="0"/>
          </a:p>
          <a:p>
            <a:r>
              <a:rPr lang="en-US" altLang="ko-KR" sz="1600" dirty="0" smtClean="0"/>
              <a:t>…………………………………….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b=200;</a:t>
            </a:r>
          </a:p>
          <a:p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“b=“ &lt;&lt; b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  </a:t>
            </a:r>
          </a:p>
          <a:p>
            <a:r>
              <a:rPr lang="en-US" altLang="ko-KR" sz="1600" dirty="0" smtClean="0"/>
              <a:t>TestFunc1(b);  // TestFunc1() </a:t>
            </a:r>
            <a:r>
              <a:rPr lang="ko-KR" altLang="en-US" sz="1600" dirty="0" smtClean="0"/>
              <a:t>함수에 변수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에 저장된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이 전달됨</a:t>
            </a:r>
            <a:endParaRPr lang="en-US" altLang="ko-KR" sz="1600" dirty="0" smtClean="0"/>
          </a:p>
          <a:p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“b=“ &lt;&lt; b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 //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TestFunc1() </a:t>
            </a:r>
            <a:r>
              <a:rPr lang="ko-KR" altLang="en-US" sz="1600" dirty="0" smtClean="0"/>
              <a:t>함수 실행 후에도 값이 영향 받지 않아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이 출력됨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6-12 (ch06_04.cpp)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24744"/>
            <a:ext cx="8784976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TestFunc1(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</a:t>
            </a:r>
            <a:r>
              <a:rPr lang="en-US" altLang="ko-KR" sz="1600" dirty="0" smtClean="0"/>
              <a:t>); //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b=200;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"b= " &lt;&lt; b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TestFunc1(b</a:t>
            </a:r>
            <a:r>
              <a:rPr lang="en-US" altLang="ko-KR" sz="1600" dirty="0" smtClean="0"/>
              <a:t>);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함수 호출</a:t>
            </a:r>
            <a:r>
              <a:rPr lang="en-US" altLang="ko-KR" sz="1600" dirty="0" smtClean="0"/>
              <a:t>, 11</a:t>
            </a:r>
            <a:r>
              <a:rPr lang="ko-KR" altLang="en-US" sz="1600" dirty="0" smtClean="0"/>
              <a:t>번</a:t>
            </a:r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"b= " &lt;&lt; b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TestFunc1(999</a:t>
            </a:r>
            <a:r>
              <a:rPr lang="en-US" altLang="ko-KR" sz="1600" dirty="0" smtClean="0"/>
              <a:t>);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함수 호출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TestFunc1(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</a:t>
            </a:r>
            <a:r>
              <a:rPr lang="en-US" altLang="ko-KR" sz="1600" dirty="0" smtClean="0"/>
              <a:t>)  //</a:t>
            </a:r>
            <a:r>
              <a:rPr lang="ko-KR" altLang="en-US" sz="1600" dirty="0" smtClean="0"/>
              <a:t>함수 정의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"a= " &lt;&lt; a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a=100;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"a= " &lt;&lt; a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6932" y="1412776"/>
            <a:ext cx="4372706" cy="31683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 </a:t>
            </a:r>
            <a:r>
              <a:rPr lang="ko-KR" altLang="en-US" dirty="0" err="1" smtClean="0"/>
              <a:t>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역할</a:t>
            </a:r>
            <a:endParaRPr lang="en-US" altLang="ko-KR" dirty="0" smtClean="0"/>
          </a:p>
          <a:p>
            <a:r>
              <a:rPr lang="ko-KR" altLang="en-US" dirty="0" smtClean="0"/>
              <a:t>사용자 정의함수</a:t>
            </a:r>
            <a:endParaRPr lang="en-US" altLang="ko-KR" dirty="0" smtClean="0"/>
          </a:p>
          <a:p>
            <a:r>
              <a:rPr lang="ko-KR" altLang="en-US" dirty="0" smtClean="0"/>
              <a:t>헤더 파일 작성에서 </a:t>
            </a:r>
            <a:r>
              <a:rPr lang="ko-KR" altLang="en-US" dirty="0" err="1" smtClean="0"/>
              <a:t>전처리기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함수의 매개변수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r>
              <a:rPr lang="ko-KR" altLang="en-US" dirty="0" smtClean="0"/>
              <a:t>함수와 </a:t>
            </a:r>
            <a:r>
              <a:rPr lang="en-US" altLang="ko-KR" dirty="0" smtClean="0"/>
              <a:t>const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함수 오버로딩</a:t>
            </a:r>
            <a:endParaRPr lang="en-US" altLang="ko-KR" dirty="0" smtClean="0"/>
          </a:p>
          <a:p>
            <a:r>
              <a:rPr lang="ko-KR" altLang="en-US" dirty="0" smtClean="0"/>
              <a:t>구조체를 함수의 인수로 사용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전달하기 </a:t>
            </a:r>
            <a:r>
              <a:rPr lang="en-US" altLang="ko-KR" dirty="0" smtClean="0"/>
              <a:t>(Call by Reference)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선언에서 인수가 포인터 또는 배열 형태 또는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함수가 호출될 때 주소가 전달됨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실행에서 함수 호출에 전달된 기억공간을 참조할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689" y="4217020"/>
            <a:ext cx="828092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TestFunc2(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&amp;a); //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TestFunc3(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*a); //</a:t>
            </a:r>
            <a:r>
              <a:rPr lang="ko-KR" altLang="en-US" sz="1600" dirty="0" smtClean="0"/>
              <a:t>포인터 변수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………………………………</a:t>
            </a:r>
          </a:p>
          <a:p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b=200;</a:t>
            </a:r>
          </a:p>
          <a:p>
            <a:r>
              <a:rPr lang="en-US" altLang="ko-KR" sz="1600" dirty="0" smtClean="0"/>
              <a:t>TestFunc2(b); //</a:t>
            </a:r>
            <a:r>
              <a:rPr lang="ko-KR" altLang="en-US" sz="1600" dirty="0" err="1" smtClean="0"/>
              <a:t>레퍼런스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변수에 매개변수 전달하기</a:t>
            </a:r>
            <a:endParaRPr lang="en-US" altLang="ko-KR" sz="1600" dirty="0" smtClean="0"/>
          </a:p>
          <a:p>
            <a:r>
              <a:rPr lang="en-US" altLang="ko-KR" sz="1600" dirty="0" smtClean="0"/>
              <a:t>TestFunc3(&amp;b); //</a:t>
            </a:r>
            <a:r>
              <a:rPr lang="ko-KR" altLang="en-US" sz="1600" dirty="0" smtClean="0"/>
              <a:t>포인터변수에 매개변수 전달하기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6-14 (ch06_04.cpp)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24744"/>
            <a:ext cx="8784976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TestFunc2(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&amp;a); //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TestFunc3(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*a); //</a:t>
            </a:r>
            <a:r>
              <a:rPr lang="ko-KR" altLang="en-US" sz="1600" dirty="0" smtClean="0"/>
              <a:t>포인터 변수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main()</a:t>
            </a:r>
          </a:p>
          <a:p>
            <a:r>
              <a:rPr lang="en-US" altLang="ko-KR" sz="1600" dirty="0" smtClean="0"/>
              <a:t>{</a:t>
            </a:r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b=200;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&amp;</a:t>
            </a:r>
            <a:r>
              <a:rPr lang="en-US" altLang="ko-KR" sz="1600" dirty="0" err="1" smtClean="0"/>
              <a:t>r_b</a:t>
            </a:r>
            <a:r>
              <a:rPr lang="en-US" altLang="ko-KR" sz="1600" dirty="0" smtClean="0"/>
              <a:t>=b;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"b= " &lt;&lt; b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TestFunc1(b);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"b= " &lt;&lt; b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TestFunc1(999);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"************************************"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TestFunc2(</a:t>
            </a:r>
            <a:r>
              <a:rPr lang="en-US" altLang="ko-KR" sz="1600" dirty="0" err="1" smtClean="0"/>
              <a:t>r_b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"b= " &lt;&lt; b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"************************************"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       return 0;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36712"/>
            <a:ext cx="8856984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TestFunc2(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&amp;a)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"a= " &lt;&lt; a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a=777</a:t>
            </a:r>
            <a:r>
              <a:rPr lang="en-US" altLang="ko-KR" sz="1600" dirty="0" smtClean="0"/>
              <a:t>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//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매개변수 값 갱신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"a= " &lt;&lt; a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TestFunc3(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*a)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"*a= " &lt;&lt; *a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*a=999</a:t>
            </a:r>
            <a:r>
              <a:rPr lang="en-US" altLang="ko-KR" sz="1600" dirty="0" smtClean="0"/>
              <a:t>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//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매개변수 값 갱신</a:t>
            </a:r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"*a= " &lt;&lt; *a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0855" y="908720"/>
            <a:ext cx="4589617" cy="33123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매개변수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선언에서 함수의 매개변수에 초기값을 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호출에서 매개변수를 전달하지 않은 경우 초기값으로 함수의 인수 값을 설정</a:t>
            </a:r>
            <a:r>
              <a:rPr lang="en-US" altLang="ko-KR" dirty="0" smtClean="0"/>
              <a:t>!!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933056"/>
            <a:ext cx="82089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TestFunc4(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a=888);  //</a:t>
            </a:r>
            <a:r>
              <a:rPr lang="ko-KR" altLang="en-US" dirty="0" smtClean="0"/>
              <a:t>디폴트 매개변수를 사용한 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TestFunc4() </a:t>
            </a:r>
            <a:r>
              <a:rPr lang="ko-KR" altLang="en-US" dirty="0" smtClean="0"/>
              <a:t>함수는 다음의 형태로 호출 가능하다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TestFunc4(20);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 </a:t>
            </a:r>
            <a:r>
              <a:rPr lang="en-US" altLang="ko-KR" dirty="0" smtClean="0"/>
              <a:t>b=200;  TestFunc4(b);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smtClean="0"/>
              <a:t>TestFunc4(); //</a:t>
            </a:r>
            <a:r>
              <a:rPr lang="ko-KR" altLang="en-US" dirty="0" smtClean="0"/>
              <a:t>매개변수 전달 없이 호출한 경우 </a:t>
            </a:r>
            <a:r>
              <a:rPr lang="en-US" altLang="ko-KR" dirty="0" smtClean="0"/>
              <a:t>TestFunc4()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실변수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888</a:t>
            </a:r>
            <a:r>
              <a:rPr lang="ko-KR" altLang="en-US" dirty="0" smtClean="0"/>
              <a:t>로 할당됨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6-15 (ch06_06.cpp)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24744"/>
            <a:ext cx="8784976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TestFunc4(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a=888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main()</a:t>
            </a:r>
          </a:p>
          <a:p>
            <a:r>
              <a:rPr lang="en-US" altLang="ko-KR" sz="1600" dirty="0" smtClean="0"/>
              <a:t>{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……………………………………….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TestFunc4(b);</a:t>
            </a:r>
          </a:p>
          <a:p>
            <a:r>
              <a:rPr lang="en-US" altLang="ko-KR" sz="1600" dirty="0" smtClean="0"/>
              <a:t>	TestFunc4();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       return 0;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TestFunc4(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"a= " &lt;&lt; a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a=100;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"a= " &lt;&lt; a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함수와 </a:t>
            </a:r>
            <a:r>
              <a:rPr lang="en-US" altLang="ko-KR" dirty="0" smtClean="0"/>
              <a:t>const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매개변수에 </a:t>
            </a:r>
            <a:r>
              <a:rPr lang="en-US" altLang="ko-KR" dirty="0" smtClean="0"/>
              <a:t>const</a:t>
            </a:r>
            <a:r>
              <a:rPr lang="ko-KR" altLang="en-US" dirty="0" smtClean="0"/>
              <a:t>를 명시하면 함수 내에서 값을 변경할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함수 실행에서 입력 값으로 사용됨을 의미한다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6-17(</a:t>
            </a:r>
            <a:r>
              <a:rPr lang="en-US" altLang="ko-KR" dirty="0" err="1" smtClean="0"/>
              <a:t>config.h</a:t>
            </a:r>
            <a:r>
              <a:rPr lang="en-US" altLang="ko-KR" dirty="0" smtClean="0"/>
              <a:t>), </a:t>
            </a:r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6-18(ch06_1_02.cpp), </a:t>
            </a:r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6-19(ch06_1_02_main.cpp)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오버로딩</a:t>
            </a:r>
            <a:r>
              <a:rPr lang="en-US" altLang="ko-KR" dirty="0" smtClean="0"/>
              <a:t>(Function Overloading)</a:t>
            </a:r>
            <a:r>
              <a:rPr lang="ko-KR" altLang="en-US" dirty="0" smtClean="0"/>
              <a:t>은 동일한 함수 이름이면서 함수 반환형과 함수의 매개변수를 다르게 하여 함수를 재정의하는 것을 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식별에 </a:t>
            </a:r>
            <a:r>
              <a:rPr lang="ko-KR" altLang="en-US" b="1" dirty="0" smtClean="0">
                <a:solidFill>
                  <a:srgbClr val="C00000"/>
                </a:solidFill>
              </a:rPr>
              <a:t>함수의 반환형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함수이름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</a:t>
            </a:r>
            <a:r>
              <a:rPr lang="ko-KR" altLang="en-US" dirty="0" smtClean="0"/>
              <a:t>를 사용하는 것을 의미한다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오버로딩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개의 값을 비교해서 첫 번째 매개변수가 크면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같으면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두 번째 매개변수가 크면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을 반환하는 함수를 작성하자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두 개의 값은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또는 문자열 모두 대상으로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149080"/>
            <a:ext cx="78488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함수 오버로딩이 지원되지 않으면 매번 다른 함수 이름을 사용해야 함</a:t>
            </a:r>
            <a:r>
              <a:rPr lang="en-US" altLang="ko-KR" sz="1400" dirty="0" smtClean="0"/>
              <a:t>!!!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Compare_int</a:t>
            </a:r>
            <a:r>
              <a:rPr lang="en-US" altLang="ko-KR" sz="1400" dirty="0" smtClean="0"/>
              <a:t>(const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const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b);</a:t>
            </a:r>
            <a:endParaRPr lang="ko-KR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Compare_float</a:t>
            </a:r>
            <a:r>
              <a:rPr lang="en-US" altLang="ko-KR" sz="1400" dirty="0" smtClean="0"/>
              <a:t>(const float a, const float b);</a:t>
            </a:r>
            <a:endParaRPr lang="ko-KR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Compare_char</a:t>
            </a:r>
            <a:r>
              <a:rPr lang="en-US" altLang="ko-KR" sz="1400" dirty="0" smtClean="0"/>
              <a:t>(const char a, const char b);</a:t>
            </a:r>
            <a:endParaRPr lang="ko-KR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Compare_str</a:t>
            </a:r>
            <a:r>
              <a:rPr lang="en-US" altLang="ko-KR" sz="1400" dirty="0" smtClean="0"/>
              <a:t>(const char str1[], const char str2</a:t>
            </a:r>
            <a:r>
              <a:rPr lang="en-US" altLang="ko-KR" sz="1400" dirty="0" smtClean="0"/>
              <a:t>[]);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//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함수 오버로딩이 지원되므로 함수이름은 같고 매개변수가 다른 형태로 정의 가능함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!!</a:t>
            </a:r>
          </a:p>
          <a:p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Compare(const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a, const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b);</a:t>
            </a:r>
          </a:p>
          <a:p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Compare(const float a, const float b);</a:t>
            </a:r>
          </a:p>
          <a:p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Compare(const char a, const char b);</a:t>
            </a:r>
          </a:p>
          <a:p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Compare(const char str1[], const char str2</a:t>
            </a:r>
            <a:r>
              <a:rPr lang="en-US" altLang="ko-KR" sz="1400" b="1" dirty="0" smtClean="0"/>
              <a:t>[]);</a:t>
            </a:r>
            <a:endParaRPr lang="en-US" altLang="ko-KR" sz="1400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836712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6-20 (ch06_compare.h),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6- 21 (ch06_06_compare.cpp), </a:t>
            </a:r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6-22(ch06_06_main.cpp)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527" y="1628800"/>
            <a:ext cx="4561481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//ch06_compare.h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ifndef</a:t>
            </a:r>
            <a:r>
              <a:rPr lang="en-US" altLang="ko-KR" sz="1400" dirty="0" smtClean="0"/>
              <a:t> _CH06_COMPARE_H_</a:t>
            </a:r>
          </a:p>
          <a:p>
            <a:r>
              <a:rPr lang="en-US" altLang="ko-KR" sz="1400" dirty="0" smtClean="0"/>
              <a:t>#define _CH06_COMPARE_H_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using namespace std;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Compare(const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const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b);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Compare(const float a, const float b);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Compare(const char a, const char b);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Compare(const char str1[], const char str2[]);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#else</a:t>
            </a:r>
          </a:p>
          <a:p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endif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04894" y="1642655"/>
            <a:ext cx="4283968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//ch06_06_compare.cpp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</a:t>
            </a:r>
            <a:r>
              <a:rPr lang="en-US" altLang="ko-KR" sz="1400" dirty="0" smtClean="0"/>
              <a:t>include "ch06_compare.h"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Compare(const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const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if (a&gt;b)</a:t>
            </a:r>
          </a:p>
          <a:p>
            <a:r>
              <a:rPr lang="en-US" altLang="ko-KR" sz="1400" dirty="0" smtClean="0"/>
              <a:t>		return 1;</a:t>
            </a:r>
          </a:p>
          <a:p>
            <a:r>
              <a:rPr lang="en-US" altLang="ko-KR" sz="1400" dirty="0" smtClean="0"/>
              <a:t>	else if (a==b)</a:t>
            </a:r>
          </a:p>
          <a:p>
            <a:r>
              <a:rPr lang="en-US" altLang="ko-KR" sz="1400" dirty="0" smtClean="0"/>
              <a:t>		return 0;</a:t>
            </a:r>
          </a:p>
          <a:p>
            <a:r>
              <a:rPr lang="en-US" altLang="ko-KR" sz="1400" dirty="0" smtClean="0"/>
              <a:t>	else</a:t>
            </a:r>
          </a:p>
          <a:p>
            <a:r>
              <a:rPr lang="en-US" altLang="ko-KR" sz="1400" dirty="0" smtClean="0"/>
              <a:t>		return -1;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Compare(const float a, const float b)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if (a&gt;b)</a:t>
            </a:r>
          </a:p>
          <a:p>
            <a:r>
              <a:rPr lang="en-US" altLang="ko-KR" sz="1400" dirty="0" smtClean="0"/>
              <a:t>		return 1;</a:t>
            </a:r>
          </a:p>
          <a:p>
            <a:r>
              <a:rPr lang="en-US" altLang="ko-KR" sz="1400" dirty="0" smtClean="0"/>
              <a:t>	else if (a==b)</a:t>
            </a:r>
          </a:p>
          <a:p>
            <a:r>
              <a:rPr lang="en-US" altLang="ko-KR" sz="1400" dirty="0" smtClean="0"/>
              <a:t>		return 0;</a:t>
            </a:r>
          </a:p>
          <a:p>
            <a:r>
              <a:rPr lang="en-US" altLang="ko-KR" sz="1400" dirty="0" smtClean="0"/>
              <a:t>	else</a:t>
            </a:r>
          </a:p>
          <a:p>
            <a:r>
              <a:rPr lang="en-US" altLang="ko-KR" sz="1400" dirty="0" smtClean="0"/>
              <a:t>		return -1;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084" y="45351"/>
            <a:ext cx="4591924" cy="67710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Compare(const char a, const char b)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if (a&gt;b)</a:t>
            </a:r>
          </a:p>
          <a:p>
            <a:r>
              <a:rPr lang="en-US" altLang="ko-KR" sz="1400" dirty="0" smtClean="0"/>
              <a:t>		return 1;</a:t>
            </a:r>
          </a:p>
          <a:p>
            <a:r>
              <a:rPr lang="en-US" altLang="ko-KR" sz="1400" dirty="0" smtClean="0"/>
              <a:t>	else if (a==b)</a:t>
            </a:r>
          </a:p>
          <a:p>
            <a:r>
              <a:rPr lang="en-US" altLang="ko-KR" sz="1400" dirty="0" smtClean="0"/>
              <a:t>		return 0;</a:t>
            </a:r>
          </a:p>
          <a:p>
            <a:r>
              <a:rPr lang="en-US" altLang="ko-KR" sz="1400" dirty="0" smtClean="0"/>
              <a:t>	else</a:t>
            </a:r>
          </a:p>
          <a:p>
            <a:r>
              <a:rPr lang="en-US" altLang="ko-KR" sz="1400" dirty="0" smtClean="0"/>
              <a:t>		return -1;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Compare(const char str1[], const char str2[])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for 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str1[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]!='\0' &amp;&amp; str2[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]!='\0';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r>
              <a:rPr lang="en-US" altLang="ko-KR" sz="1400" dirty="0" smtClean="0"/>
              <a:t>	{</a:t>
            </a:r>
          </a:p>
          <a:p>
            <a:r>
              <a:rPr lang="en-US" altLang="ko-KR" sz="1400" dirty="0" smtClean="0"/>
              <a:t>		if (str1[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]&gt;str2[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</a:t>
            </a:r>
          </a:p>
          <a:p>
            <a:r>
              <a:rPr lang="en-US" altLang="ko-KR" sz="1400" dirty="0" smtClean="0"/>
              <a:t>			return 1;</a:t>
            </a:r>
          </a:p>
          <a:p>
            <a:r>
              <a:rPr lang="en-US" altLang="ko-KR" sz="1400" dirty="0" smtClean="0"/>
              <a:t>		else if (str1[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]&lt;str2[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</a:t>
            </a:r>
          </a:p>
          <a:p>
            <a:r>
              <a:rPr lang="en-US" altLang="ko-KR" sz="1400" dirty="0" smtClean="0"/>
              <a:t>			return -1;</a:t>
            </a:r>
          </a:p>
          <a:p>
            <a:r>
              <a:rPr lang="en-US" altLang="ko-KR" sz="1400" dirty="0" smtClean="0"/>
              <a:t>		else</a:t>
            </a:r>
          </a:p>
          <a:p>
            <a:r>
              <a:rPr lang="en-US" altLang="ko-KR" sz="1400" dirty="0" smtClean="0"/>
              <a:t>			;</a:t>
            </a:r>
          </a:p>
          <a:p>
            <a:r>
              <a:rPr lang="en-US" altLang="ko-KR" sz="1400" dirty="0" smtClean="0"/>
              <a:t>	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if (str1[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]=='\0' &amp;&amp; str2[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]!='\0')</a:t>
            </a:r>
          </a:p>
          <a:p>
            <a:r>
              <a:rPr lang="en-US" altLang="ko-KR" sz="1400" dirty="0" smtClean="0"/>
              <a:t>		return -1;</a:t>
            </a:r>
          </a:p>
          <a:p>
            <a:r>
              <a:rPr lang="en-US" altLang="ko-KR" sz="1400" dirty="0" smtClean="0"/>
              <a:t>	else if (str1[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]!='\0' &amp;&amp; str2[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]=='\0')</a:t>
            </a:r>
          </a:p>
          <a:p>
            <a:r>
              <a:rPr lang="en-US" altLang="ko-KR" sz="1400" dirty="0" smtClean="0"/>
              <a:t>		return 1;</a:t>
            </a:r>
          </a:p>
          <a:p>
            <a:r>
              <a:rPr lang="en-US" altLang="ko-KR" sz="1400" dirty="0" smtClean="0"/>
              <a:t>	else</a:t>
            </a:r>
          </a:p>
          <a:p>
            <a:r>
              <a:rPr lang="en-US" altLang="ko-KR" sz="1400" dirty="0" smtClean="0"/>
              <a:t>		return 0;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660596" y="69275"/>
            <a:ext cx="4427984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//ch06_06_main.cpp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</a:t>
            </a:r>
            <a:r>
              <a:rPr lang="en-US" altLang="ko-KR" sz="1400" dirty="0" smtClean="0"/>
              <a:t>include "ch06_compare.h"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a=34, b=4;</a:t>
            </a:r>
          </a:p>
          <a:p>
            <a:r>
              <a:rPr lang="en-US" altLang="ko-KR" sz="1400" dirty="0" smtClean="0"/>
              <a:t>	float c=1.234f, d=98.34f;</a:t>
            </a:r>
          </a:p>
          <a:p>
            <a:r>
              <a:rPr lang="en-US" altLang="ko-KR" sz="1400" dirty="0" smtClean="0"/>
              <a:t>	char e='H', f='K';</a:t>
            </a:r>
          </a:p>
          <a:p>
            <a:r>
              <a:rPr lang="en-US" altLang="ko-KR" sz="1400" dirty="0" smtClean="0"/>
              <a:t>	char str1[]="computer", str2[]="computers";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 ("%d\n", Compare(a, b));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 ("%d\n", Compare(c, d));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 ("%d\n", Compare(e, f));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 ("%d\n", Compare(str1, str2));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return 0;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약속된 기능을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함수 또는 표준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컴파일러가 자주 사용하는 기능에 대해 이미 정의한 함수로써 함수가 선언된 헤더파일을 포함하고 프로그램에서 호출해서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정의함수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필요에 의해 정의해서 사용하는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호출을 모두 사용자가 직접 구현해야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인수로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인수로 구조체 변수</a:t>
            </a:r>
            <a:r>
              <a:rPr lang="en-US" altLang="ko-KR" dirty="0" smtClean="0"/>
              <a:t>(Call by Value), </a:t>
            </a:r>
            <a:r>
              <a:rPr lang="ko-KR" altLang="en-US" dirty="0" smtClean="0"/>
              <a:t>구조체 포인터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배열 모두 사용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정리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일련의 주어진 기능을 갖고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자주 사용하는 기능은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컴파일러가 함수로 정의해서 제공한다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표준 함수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정의되지 않은 함수는 사용자가 정의해서 사용할 수 있다</a:t>
            </a:r>
            <a:r>
              <a:rPr lang="en-US" altLang="ko-KR" dirty="0" smtClean="0">
                <a:sym typeface="Wingdings" pitchFamily="2" charset="2"/>
              </a:rPr>
              <a:t>. 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사용자 정의함수</a:t>
            </a:r>
            <a:endParaRPr lang="en-US" altLang="ko-KR" b="1" dirty="0" smtClean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ko-KR" altLang="en-US" dirty="0" smtClean="0"/>
              <a:t>함수는 </a:t>
            </a:r>
            <a:r>
              <a:rPr lang="ko-KR" altLang="en-US" b="1" dirty="0" smtClean="0">
                <a:solidFill>
                  <a:srgbClr val="C00000"/>
                </a:solidFill>
              </a:rPr>
              <a:t>함수 선언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함수 정의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함수 호출</a:t>
            </a:r>
            <a:r>
              <a:rPr lang="ko-KR" altLang="en-US" dirty="0" smtClean="0"/>
              <a:t>로 코드가 구분될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정리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함수는 </a:t>
            </a:r>
            <a:r>
              <a:rPr lang="ko-KR" altLang="en-US" b="1" dirty="0" smtClean="0">
                <a:solidFill>
                  <a:srgbClr val="C00000"/>
                </a:solidFill>
              </a:rPr>
              <a:t>함수 오버로딩</a:t>
            </a:r>
            <a:r>
              <a:rPr lang="ko-KR" altLang="en-US" dirty="0" smtClean="0"/>
              <a:t>을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 이름이 같으나 반환형과 매개변수를 다르게 해서 재정의 가능하다</a:t>
            </a:r>
            <a:r>
              <a:rPr lang="en-US" altLang="ko-KR" dirty="0" smtClean="0"/>
              <a:t>!!!</a:t>
            </a:r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</a:rPr>
              <a:t>함수 디폴트 매개변수</a:t>
            </a:r>
            <a:r>
              <a:rPr lang="ko-KR" altLang="en-US" dirty="0" smtClean="0"/>
              <a:t>를 제공하여 함수 매개변수 전달 없이 호출할 때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5"/>
            <a:ext cx="8784976" cy="864096"/>
          </a:xfrm>
        </p:spPr>
        <p:txBody>
          <a:bodyPr/>
          <a:lstStyle/>
          <a:p>
            <a:r>
              <a:rPr lang="en-US" altLang="ko-KR" dirty="0" err="1" smtClean="0"/>
              <a:t>strcpy_s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함수의 사용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132856"/>
            <a:ext cx="842493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#include 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iostream</a:t>
            </a:r>
            <a:r>
              <a:rPr lang="en-US" altLang="ko-KR" b="1" dirty="0" smtClean="0">
                <a:solidFill>
                  <a:srgbClr val="C00000"/>
                </a:solidFill>
              </a:rPr>
              <a:t>&gt; //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strcpy_s</a:t>
            </a:r>
            <a:r>
              <a:rPr lang="en-US" altLang="ko-KR" b="1" dirty="0" smtClean="0">
                <a:solidFill>
                  <a:srgbClr val="C00000"/>
                </a:solidFill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</a:rPr>
              <a:t>함수 선언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main() //</a:t>
            </a:r>
            <a:r>
              <a:rPr lang="ko-KR" altLang="en-US" b="1" dirty="0" smtClean="0">
                <a:solidFill>
                  <a:srgbClr val="C00000"/>
                </a:solidFill>
              </a:rPr>
              <a:t>프로그램 시작과 끝을 담당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char Name[50];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FunResult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FunResult</a:t>
            </a:r>
            <a:r>
              <a:rPr lang="en-US" altLang="ko-KR" dirty="0" smtClean="0"/>
              <a:t>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strcpy_s</a:t>
            </a:r>
            <a:r>
              <a:rPr lang="en-US" altLang="ko-KR" b="1" dirty="0" smtClean="0">
                <a:solidFill>
                  <a:srgbClr val="C00000"/>
                </a:solidFill>
              </a:rPr>
              <a:t>(Name, 50, "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채치수</a:t>
            </a:r>
            <a:r>
              <a:rPr lang="en-US" altLang="ko-KR" b="1" dirty="0" smtClean="0">
                <a:solidFill>
                  <a:srgbClr val="C00000"/>
                </a:solidFill>
              </a:rPr>
              <a:t>")</a:t>
            </a:r>
            <a:r>
              <a:rPr lang="en-US" altLang="ko-KR" dirty="0" smtClean="0"/>
              <a:t>; </a:t>
            </a:r>
            <a:r>
              <a:rPr lang="en-US" altLang="ko-KR" b="1" dirty="0" smtClean="0">
                <a:solidFill>
                  <a:srgbClr val="C00000"/>
                </a:solidFill>
              </a:rPr>
              <a:t>//</a:t>
            </a:r>
            <a:r>
              <a:rPr lang="ko-KR" altLang="en-US" b="1" dirty="0" smtClean="0">
                <a:solidFill>
                  <a:srgbClr val="C00000"/>
                </a:solidFill>
              </a:rPr>
              <a:t>함수 호출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FunResult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Name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283968" y="3429000"/>
            <a:ext cx="3744416" cy="792088"/>
          </a:xfrm>
          <a:prstGeom prst="wedgeRectCallou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strcpy_s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 사용규칙에 맞게 사용해야 함</a:t>
            </a:r>
            <a:endParaRPr lang="en-US" altLang="ko-KR" sz="1600" dirty="0" smtClean="0"/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50</a:t>
            </a:r>
            <a:r>
              <a:rPr lang="ko-KR" altLang="en-US" sz="1400" dirty="0" smtClean="0">
                <a:solidFill>
                  <a:schemeClr val="tx1"/>
                </a:solidFill>
              </a:rPr>
              <a:t>의 크기를 갖는 </a:t>
            </a:r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  <a:r>
              <a:rPr lang="ko-KR" altLang="en-US" sz="1400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채치수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 복사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역할과 사용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 라이브러리라고도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컴파일러에 의해 이미 정의된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자주 사용하는 기능 위주로 정의되어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제곱근 계산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정의함수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필요에 의해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실행의 시작과 끝을 제어함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파일을 작성할 때 반드시 하나의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함수가 있어야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역할과 사용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프로토타입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컴파일러에게 함수의 사용 형태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함수인 경우 컴파일러에서 제공하는 헤더 파일에 함수가 선언되어 있음</a:t>
            </a:r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실제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함수인 경우 이미 정의되어 있음</a:t>
            </a:r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선언 형태에 맞게 함수를 사용 해야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역할과 사용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선언의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3545004"/>
          <a:ext cx="8136903" cy="1767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5040560"/>
                <a:gridCol w="2088231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r>
                        <a:rPr lang="ko-KR" altLang="en-US" sz="1600" baseline="0" dirty="0" smtClean="0"/>
                        <a:t> 선언에서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여러 가지 입력 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매개변수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함수를 구분하는 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 이름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함수의 주어진 기능을 수행한 후 반환하는 값으로 </a:t>
                      </a:r>
                      <a:r>
                        <a:rPr lang="en-US" altLang="ko-KR" sz="1600" dirty="0" smtClean="0"/>
                        <a:t>return </a:t>
                      </a:r>
                      <a:r>
                        <a:rPr lang="ko-KR" altLang="en-US" sz="1600" dirty="0" smtClean="0"/>
                        <a:t>명령으로 실행됨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반환 값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하나의 값만이 반환될 수 있음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12776"/>
            <a:ext cx="1716088" cy="2062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5517232"/>
            <a:ext cx="7848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반환자료형</a:t>
            </a:r>
            <a:r>
              <a:rPr lang="ko-KR" altLang="en-US" dirty="0" smtClean="0"/>
              <a:t>   함수이름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,………………);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949280"/>
            <a:ext cx="7848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errno_t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(char *_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SizeInBytes</a:t>
            </a:r>
            <a:r>
              <a:rPr lang="en-US" altLang="ko-KR" dirty="0" smtClean="0"/>
              <a:t>, const char *_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);</a:t>
            </a:r>
            <a:endParaRPr lang="ko-KR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역할과 사용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strcpy_s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 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260438"/>
            <a:ext cx="3096344" cy="29048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2132856"/>
            <a:ext cx="79208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errno_t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(char *_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SizeInBytes</a:t>
            </a:r>
            <a:r>
              <a:rPr lang="en-US" altLang="ko-KR" dirty="0" smtClean="0"/>
              <a:t>, const char *_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ko-KR" altLang="ko-KR" dirty="0" smtClean="0"/>
              <a:t> </a:t>
            </a:r>
          </a:p>
          <a:p>
            <a:r>
              <a:rPr lang="ko-KR" altLang="ko-KR" dirty="0" smtClean="0"/>
              <a:t>	FunResult=strcpy_s(Name, 50, "</a:t>
            </a:r>
            <a:r>
              <a:rPr lang="ar-SA" altLang="ko-KR" dirty="0" smtClean="0"/>
              <a:t>채치수</a:t>
            </a:r>
            <a:r>
              <a:rPr lang="ko-KR" altLang="ko-KR" dirty="0" smtClean="0"/>
              <a:t>");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19672" y="2420888"/>
            <a:ext cx="504056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75856" y="2420888"/>
            <a:ext cx="648072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067944" y="2492896"/>
            <a:ext cx="432048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5436096" y="2420888"/>
            <a:ext cx="504056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필요에 의해 작성하고 함수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호출을 모두 수행함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 정의함수 작성하기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기본순서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3789040"/>
            <a:ext cx="80648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함수로 정의할 내용 결정하기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함수의 작업 순서 결정</a:t>
            </a:r>
            <a:endParaRPr lang="en-US" altLang="ko-KR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ym typeface="Wingdings" pitchFamily="2" charset="2"/>
              </a:rPr>
              <a:t>함수의 </a:t>
            </a:r>
            <a:r>
              <a:rPr lang="ko-KR" altLang="en-US" dirty="0" err="1" smtClean="0">
                <a:sym typeface="Wingdings" pitchFamily="2" charset="2"/>
              </a:rPr>
              <a:t>프로토타입</a:t>
            </a:r>
            <a:r>
              <a:rPr lang="ko-KR" altLang="en-US" dirty="0" smtClean="0">
                <a:sym typeface="Wingdings" pitchFamily="2" charset="2"/>
              </a:rPr>
              <a:t> 결정하기 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함수 </a:t>
            </a:r>
            <a:r>
              <a:rPr lang="ko-KR" altLang="en-US" dirty="0" err="1" smtClean="0">
                <a:sym typeface="Wingdings" pitchFamily="2" charset="2"/>
              </a:rPr>
              <a:t>리턴형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함수 이름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함수의 매개변수 결정</a:t>
            </a:r>
            <a:endParaRPr lang="en-US" altLang="ko-KR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ym typeface="Wingdings" pitchFamily="2" charset="2"/>
              </a:rPr>
              <a:t>함수 정의하기                   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함수를 프로그램 코드로 작성</a:t>
            </a:r>
            <a:endParaRPr lang="en-US" altLang="ko-KR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ym typeface="Wingdings" pitchFamily="2" charset="2"/>
              </a:rPr>
              <a:t>정의된 형태로 함수 호출하기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함수 실행 확인을 위한 테스트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1812</Words>
  <Application>Microsoft Office PowerPoint</Application>
  <PresentationFormat>화면 슬라이드 쇼(4:3)</PresentationFormat>
  <Paragraphs>497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6. 함수</vt:lpstr>
      <vt:lpstr>차 례</vt:lpstr>
      <vt:lpstr>함수</vt:lpstr>
      <vt:lpstr>함수의 사용 예</vt:lpstr>
      <vt:lpstr>함수 역할과 사용 1</vt:lpstr>
      <vt:lpstr>함수 역할과 사용 2</vt:lpstr>
      <vt:lpstr>함수 역할과 사용 3</vt:lpstr>
      <vt:lpstr>함수 역할과 사용 3</vt:lpstr>
      <vt:lpstr>사용자 정의함수</vt:lpstr>
      <vt:lpstr>슬라이드 10</vt:lpstr>
      <vt:lpstr>슬라이드 11</vt:lpstr>
      <vt:lpstr>슬라이드 12</vt:lpstr>
      <vt:lpstr>헤더파일 작성에서 전처리기 사용</vt:lpstr>
      <vt:lpstr>슬라이드 14</vt:lpstr>
      <vt:lpstr>슬라이드 15</vt:lpstr>
      <vt:lpstr>config.h 파일 수정하기</vt:lpstr>
      <vt:lpstr>함수의 매개변수 전달</vt:lpstr>
      <vt:lpstr>값 전달 하기(Call by Value)</vt:lpstr>
      <vt:lpstr>슬라이드 19</vt:lpstr>
      <vt:lpstr>주소 전달하기 (Call by Reference)</vt:lpstr>
      <vt:lpstr>슬라이드 21</vt:lpstr>
      <vt:lpstr>슬라이드 22</vt:lpstr>
      <vt:lpstr>디폴트 매개변수</vt:lpstr>
      <vt:lpstr>슬라이드 24</vt:lpstr>
      <vt:lpstr>함수와 const 활용</vt:lpstr>
      <vt:lpstr>함수 오버로딩</vt:lpstr>
      <vt:lpstr>함수 오버로딩 예</vt:lpstr>
      <vt:lpstr>슬라이드 28</vt:lpstr>
      <vt:lpstr>슬라이드 29</vt:lpstr>
      <vt:lpstr>구조체를 함수의 인수로 사용</vt:lpstr>
      <vt:lpstr>6장 정리 1</vt:lpstr>
      <vt:lpstr>6장 정리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Yeog</cp:lastModifiedBy>
  <cp:revision>368</cp:revision>
  <dcterms:created xsi:type="dcterms:W3CDTF">2011-05-27T15:11:45Z</dcterms:created>
  <dcterms:modified xsi:type="dcterms:W3CDTF">2011-07-17T14:44:33Z</dcterms:modified>
</cp:coreProperties>
</file>