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660066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9C43-186D-4775-9606-B79ED87C37E5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C1E7-A77A-4C96-9107-A35052F5FC47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EA3D-0E1E-4739-AEBF-C38C5E5F7406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A213-AA12-4098-A483-916054BC4E7C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3254-B6DA-4B75-BABD-3A317A70A905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2CD6-C3B2-4D98-B2A1-ACFEC5067C8F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57A6-65A1-46A1-AF9C-61E1306EB5D9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FA62-EADE-4DB2-94BE-410E6F8D7C98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1B6A-26CE-4A0F-AEB3-491388CD178B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C70B-0CB8-42FA-A3E0-E00ECC39897C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DE8F-63BD-48B4-8C8B-7E8F589E8643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15C-7D53-4AE2-B56F-591ACBFE0736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E23D-4788-4D9E-B431-C0D1D754D36C}" type="datetime1">
              <a:rPr lang="ko-KR" altLang="en-US" smtClean="0"/>
              <a:pPr/>
              <a:t>2011-07-28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7.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중간정리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if, </a:t>
            </a:r>
            <a:r>
              <a:rPr lang="en-US" altLang="ko-KR" dirty="0" err="1" smtClean="0"/>
              <a:t>switch~case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2276872"/>
          <a:ext cx="3816424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참이면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참이면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거짓이면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참이면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참이면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if (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참이면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………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 모두 만족되지 못할 경우 수행할 문장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139952" y="2276872"/>
          <a:ext cx="4824536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 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수식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1: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수식의 결과가 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 수행할 내용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2: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수식의 결과가 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 수행할 내용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3: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수식의 결과가 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 수행할 내용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4: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수식의 결과가 상수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때 수행할 내용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: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수식 결과가 주어진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case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모두 만족되지 않을 경우 수행할 내용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for, while, </a:t>
            </a:r>
            <a:r>
              <a:rPr lang="en-US" altLang="ko-KR" dirty="0" err="1" smtClean="0"/>
              <a:t>do~while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576" y="2316832"/>
          <a:ext cx="7560840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0"/>
              </a:tblGrid>
              <a:tr h="384043">
                <a:tc>
                  <a:txBody>
                    <a:bodyPr/>
                    <a:lstStyle/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ko-KR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ko-KR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증감문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반복할 내용들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600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</a:t>
                      </a:r>
                      <a:r>
                        <a:rPr lang="ko-KR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반복할 내용들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600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반복할 내용들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 (</a:t>
                      </a:r>
                      <a:r>
                        <a:rPr lang="ko-KR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문제에서 조건문과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중 어떤 명령 사용이 적절한지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80928"/>
            <a:ext cx="82089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성적 처리 프로그램을 작성할 것이다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처리 대상 과목은 국어</a:t>
            </a:r>
            <a:r>
              <a:rPr lang="en-US" altLang="ko-KR" dirty="0" smtClean="0"/>
              <a:t>, </a:t>
            </a:r>
            <a:r>
              <a:rPr lang="ko-KR" altLang="ko-KR" dirty="0" smtClean="0"/>
              <a:t>수학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영어 세 과목이다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한 반 학생의 과목점수를 입력</a:t>
            </a:r>
            <a:r>
              <a:rPr lang="en-US" altLang="ko-KR" dirty="0" smtClean="0"/>
              <a:t>, </a:t>
            </a:r>
            <a:r>
              <a:rPr lang="ko-KR" altLang="ko-KR" dirty="0" smtClean="0"/>
              <a:t>총점과 평균을 계산하고 총점을 기준으로 등수를 매기고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등급은 총점이</a:t>
            </a:r>
            <a:r>
              <a:rPr lang="en-US" altLang="ko-KR" dirty="0" smtClean="0"/>
              <a:t> 270~300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‘A’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240~269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‘B’</a:t>
            </a:r>
            <a:r>
              <a:rPr lang="ko-KR" altLang="ko-KR" dirty="0" smtClean="0"/>
              <a:t>를</a:t>
            </a:r>
            <a:r>
              <a:rPr lang="en-US" altLang="ko-KR" dirty="0" smtClean="0"/>
              <a:t>, 210~239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‘C’</a:t>
            </a:r>
            <a:r>
              <a:rPr lang="ko-KR" altLang="ko-KR" dirty="0" smtClean="0"/>
              <a:t>를 그 이하이면 </a:t>
            </a:r>
            <a:r>
              <a:rPr lang="en-US" altLang="ko-KR" dirty="0" smtClean="0"/>
              <a:t>‘D’</a:t>
            </a:r>
            <a:r>
              <a:rPr lang="ko-KR" altLang="ko-KR" dirty="0" smtClean="0"/>
              <a:t>를 부여해서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답과 설명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성적 처리 대상이 한 반 학생들이 모두 포함되며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한 학생 당 총점</a:t>
            </a:r>
            <a:r>
              <a:rPr lang="en-US" altLang="ko-KR" dirty="0" smtClean="0"/>
              <a:t>, </a:t>
            </a:r>
            <a:r>
              <a:rPr lang="ko-KR" altLang="ko-KR" dirty="0" smtClean="0"/>
              <a:t>평균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등급 부여의 내용이 실행되어야 한다</a:t>
            </a:r>
            <a:r>
              <a:rPr lang="en-US" altLang="ko-KR" dirty="0" smtClean="0"/>
              <a:t>. </a:t>
            </a:r>
            <a:r>
              <a:rPr lang="ko-KR" altLang="ko-KR" u="sng" dirty="0" smtClean="0">
                <a:solidFill>
                  <a:srgbClr val="C00000"/>
                </a:solidFill>
              </a:rPr>
              <a:t>학생이</a:t>
            </a:r>
            <a:r>
              <a:rPr lang="en-US" altLang="ko-KR" u="sng" dirty="0" smtClean="0">
                <a:solidFill>
                  <a:srgbClr val="C00000"/>
                </a:solidFill>
              </a:rPr>
              <a:t> 10</a:t>
            </a:r>
            <a:r>
              <a:rPr lang="ko-KR" altLang="ko-KR" u="sng" dirty="0" smtClean="0">
                <a:solidFill>
                  <a:srgbClr val="C00000"/>
                </a:solidFill>
              </a:rPr>
              <a:t>명이면</a:t>
            </a:r>
            <a:r>
              <a:rPr lang="en-US" altLang="ko-KR" u="sng" dirty="0" smtClean="0">
                <a:solidFill>
                  <a:srgbClr val="C00000"/>
                </a:solidFill>
              </a:rPr>
              <a:t> 10</a:t>
            </a:r>
            <a:r>
              <a:rPr lang="ko-KR" altLang="ko-KR" u="sng" dirty="0" smtClean="0">
                <a:solidFill>
                  <a:srgbClr val="C00000"/>
                </a:solidFill>
              </a:rPr>
              <a:t>번을</a:t>
            </a:r>
            <a:r>
              <a:rPr lang="en-US" altLang="ko-KR" u="sng" dirty="0" smtClean="0">
                <a:solidFill>
                  <a:srgbClr val="C00000"/>
                </a:solidFill>
              </a:rPr>
              <a:t> 30</a:t>
            </a:r>
            <a:r>
              <a:rPr lang="ko-KR" altLang="ko-KR" u="sng" dirty="0" smtClean="0">
                <a:solidFill>
                  <a:srgbClr val="C00000"/>
                </a:solidFill>
              </a:rPr>
              <a:t>명이면</a:t>
            </a:r>
            <a:r>
              <a:rPr lang="en-US" altLang="ko-KR" u="sng" dirty="0" smtClean="0">
                <a:solidFill>
                  <a:srgbClr val="C00000"/>
                </a:solidFill>
              </a:rPr>
              <a:t> 30</a:t>
            </a:r>
            <a:r>
              <a:rPr lang="ko-KR" altLang="ko-KR" u="sng" dirty="0" smtClean="0">
                <a:solidFill>
                  <a:srgbClr val="C00000"/>
                </a:solidFill>
              </a:rPr>
              <a:t>번을 실행해야 한다</a:t>
            </a:r>
            <a:r>
              <a:rPr lang="en-US" altLang="ko-KR" u="sng" dirty="0" smtClean="0">
                <a:solidFill>
                  <a:srgbClr val="C00000"/>
                </a:solidFill>
              </a:rPr>
              <a:t>. </a:t>
            </a:r>
            <a:r>
              <a:rPr lang="ko-KR" altLang="ko-KR" u="sng" dirty="0" smtClean="0">
                <a:solidFill>
                  <a:srgbClr val="C00000"/>
                </a:solidFill>
              </a:rPr>
              <a:t>따라서 </a:t>
            </a:r>
            <a:r>
              <a:rPr lang="ko-KR" altLang="ko-KR" b="1" i="1" u="sng" dirty="0" err="1" smtClean="0">
                <a:solidFill>
                  <a:srgbClr val="C00000"/>
                </a:solidFill>
              </a:rPr>
              <a:t>반복문</a:t>
            </a:r>
            <a:r>
              <a:rPr lang="ko-KR" altLang="ko-KR" u="sng" dirty="0" err="1" smtClean="0">
                <a:solidFill>
                  <a:srgbClr val="C00000"/>
                </a:solidFill>
              </a:rPr>
              <a:t>이</a:t>
            </a:r>
            <a:r>
              <a:rPr lang="ko-KR" altLang="ko-KR" u="sng" dirty="0" smtClean="0">
                <a:solidFill>
                  <a:srgbClr val="C00000"/>
                </a:solidFill>
              </a:rPr>
              <a:t> 필요하다</a:t>
            </a:r>
            <a:r>
              <a:rPr lang="en-US" altLang="ko-KR" u="sng" dirty="0" smtClean="0">
                <a:solidFill>
                  <a:srgbClr val="C00000"/>
                </a:solidFill>
              </a:rPr>
              <a:t>.</a:t>
            </a:r>
            <a:endParaRPr lang="ko-KR" altLang="ko-KR" u="sng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ko-KR" altLang="ko-KR" dirty="0" smtClean="0"/>
              <a:t>등급을 부여할 때 주어진 조건에 맞게 총점이 어느 범위에 존재하는지 판단해야 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이때 </a:t>
            </a:r>
            <a:r>
              <a:rPr lang="ko-KR" altLang="ko-KR" u="sng" dirty="0" smtClean="0">
                <a:solidFill>
                  <a:srgbClr val="C00000"/>
                </a:solidFill>
              </a:rPr>
              <a:t>총점이</a:t>
            </a:r>
            <a:r>
              <a:rPr lang="en-US" altLang="ko-KR" u="sng" dirty="0" smtClean="0">
                <a:solidFill>
                  <a:srgbClr val="C00000"/>
                </a:solidFill>
              </a:rPr>
              <a:t> 270~300</a:t>
            </a:r>
            <a:r>
              <a:rPr lang="ko-KR" altLang="ko-KR" u="sng" dirty="0" smtClean="0">
                <a:solidFill>
                  <a:srgbClr val="C00000"/>
                </a:solidFill>
              </a:rPr>
              <a:t>점 사이인지</a:t>
            </a:r>
            <a:r>
              <a:rPr lang="en-US" altLang="ko-KR" u="sng" dirty="0" smtClean="0">
                <a:solidFill>
                  <a:srgbClr val="C00000"/>
                </a:solidFill>
              </a:rPr>
              <a:t>, 240~269</a:t>
            </a:r>
            <a:r>
              <a:rPr lang="ko-KR" altLang="ko-KR" u="sng" dirty="0" smtClean="0">
                <a:solidFill>
                  <a:srgbClr val="C00000"/>
                </a:solidFill>
              </a:rPr>
              <a:t>점 사이인지</a:t>
            </a:r>
            <a:r>
              <a:rPr lang="en-US" altLang="ko-KR" u="sng" dirty="0" smtClean="0">
                <a:solidFill>
                  <a:srgbClr val="C00000"/>
                </a:solidFill>
              </a:rPr>
              <a:t>, </a:t>
            </a:r>
            <a:r>
              <a:rPr lang="ko-KR" altLang="ko-KR" u="sng" dirty="0" smtClean="0">
                <a:solidFill>
                  <a:srgbClr val="C00000"/>
                </a:solidFill>
              </a:rPr>
              <a:t>아니면</a:t>
            </a:r>
            <a:r>
              <a:rPr lang="en-US" altLang="ko-KR" u="sng" dirty="0" smtClean="0">
                <a:solidFill>
                  <a:srgbClr val="C00000"/>
                </a:solidFill>
              </a:rPr>
              <a:t> 210~239</a:t>
            </a:r>
            <a:r>
              <a:rPr lang="ko-KR" altLang="ko-KR" u="sng" dirty="0" smtClean="0">
                <a:solidFill>
                  <a:srgbClr val="C00000"/>
                </a:solidFill>
              </a:rPr>
              <a:t>점 사이인지 아니면 그</a:t>
            </a:r>
            <a:r>
              <a:rPr lang="en-US" altLang="ko-KR" u="sng" dirty="0" smtClean="0">
                <a:solidFill>
                  <a:srgbClr val="C00000"/>
                </a:solidFill>
              </a:rPr>
              <a:t> 209</a:t>
            </a:r>
            <a:r>
              <a:rPr lang="ko-KR" altLang="ko-KR" u="sng" dirty="0" smtClean="0">
                <a:solidFill>
                  <a:srgbClr val="C00000"/>
                </a:solidFill>
              </a:rPr>
              <a:t>점 이하인지 판단해서 각 상황에 맞는 등급을 부여해야 한다</a:t>
            </a:r>
            <a:r>
              <a:rPr lang="en-US" altLang="ko-KR" u="sng" dirty="0" smtClean="0">
                <a:solidFill>
                  <a:srgbClr val="C00000"/>
                </a:solidFill>
              </a:rPr>
              <a:t>. </a:t>
            </a:r>
            <a:r>
              <a:rPr lang="ko-KR" altLang="ko-KR" u="sng" dirty="0" smtClean="0">
                <a:solidFill>
                  <a:srgbClr val="C00000"/>
                </a:solidFill>
              </a:rPr>
              <a:t>이때 </a:t>
            </a:r>
            <a:r>
              <a:rPr lang="ko-KR" altLang="ko-KR" u="sng" dirty="0" err="1" smtClean="0">
                <a:solidFill>
                  <a:srgbClr val="C00000"/>
                </a:solidFill>
              </a:rPr>
              <a:t>조건문</a:t>
            </a:r>
            <a:r>
              <a:rPr lang="en-US" altLang="ko-KR" u="sng" dirty="0" smtClean="0">
                <a:solidFill>
                  <a:srgbClr val="C00000"/>
                </a:solidFill>
              </a:rPr>
              <a:t> if </a:t>
            </a:r>
            <a:r>
              <a:rPr lang="ko-KR" altLang="ko-KR" u="sng" dirty="0" smtClean="0">
                <a:solidFill>
                  <a:srgbClr val="C00000"/>
                </a:solidFill>
              </a:rPr>
              <a:t>또는</a:t>
            </a:r>
            <a:r>
              <a:rPr lang="en-US" altLang="ko-KR" u="sng" dirty="0" smtClean="0">
                <a:solidFill>
                  <a:srgbClr val="C00000"/>
                </a:solidFill>
              </a:rPr>
              <a:t> switch</a:t>
            </a:r>
            <a:r>
              <a:rPr lang="ko-KR" altLang="ko-KR" u="sng" dirty="0" smtClean="0">
                <a:solidFill>
                  <a:srgbClr val="C00000"/>
                </a:solidFill>
              </a:rPr>
              <a:t>를 사용해야 한다</a:t>
            </a:r>
            <a:r>
              <a:rPr lang="en-US" altLang="ko-KR" u="sng" dirty="0" smtClean="0">
                <a:solidFill>
                  <a:srgbClr val="C00000"/>
                </a:solidFill>
              </a:rPr>
              <a:t>.</a:t>
            </a:r>
            <a:endParaRPr lang="ko-KR" altLang="ko-KR" u="sng" dirty="0" smtClean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등수 매기기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등수를 매길 경우 총점이 다 계산된 상태에서 먼저 전체 학생의 등수를</a:t>
            </a:r>
            <a:r>
              <a:rPr lang="en-US" altLang="ko-KR" dirty="0" smtClean="0"/>
              <a:t> 1</a:t>
            </a:r>
            <a:r>
              <a:rPr lang="ko-KR" altLang="ko-KR" dirty="0" smtClean="0"/>
              <a:t>로 초기화한다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첫 번 째 학생의 총점을 두 번째 학생 총점부터 마지막 번째 학생의 총점까지 비교하면서 첫 번째 학생의 총점이 작을 경우 첫 번째 학생 등수에</a:t>
            </a:r>
            <a:r>
              <a:rPr lang="en-US" altLang="ko-KR" dirty="0" smtClean="0"/>
              <a:t> 1</a:t>
            </a:r>
            <a:r>
              <a:rPr lang="ko-KR" altLang="ko-KR" dirty="0" smtClean="0"/>
              <a:t>을 증가하고 첫 번째 학생의 총점이 클 경우에는 비교대상 학생의 등수에</a:t>
            </a:r>
            <a:r>
              <a:rPr lang="en-US" altLang="ko-KR" dirty="0" smtClean="0"/>
              <a:t> 1 </a:t>
            </a:r>
            <a:r>
              <a:rPr lang="ko-KR" altLang="ko-KR" dirty="0" smtClean="0"/>
              <a:t>증가한다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마지막 번째 학생의 총점까지 비교를 마치면 첫 번째 학생의 등수가 완료된다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이어서 두 번째 학생의 총점이 기준이 되어 세 번째 학생의 총점부터 마지막 번째 학생의 총점을 비교하면서 등수를 완성한다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이때 </a:t>
            </a:r>
            <a:r>
              <a:rPr lang="ko-KR" altLang="ko-KR" dirty="0" err="1" smtClean="0"/>
              <a:t>반복문이</a:t>
            </a:r>
            <a:r>
              <a:rPr lang="ko-KR" altLang="ko-KR" dirty="0" smtClean="0"/>
              <a:t> 중복되어 필요하고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총점 비교에서는 </a:t>
            </a:r>
            <a:r>
              <a:rPr lang="ko-KR" altLang="ko-KR" dirty="0" err="1" smtClean="0"/>
              <a:t>조건문이</a:t>
            </a:r>
            <a:r>
              <a:rPr lang="ko-KR" altLang="ko-KR" dirty="0" smtClean="0"/>
              <a:t> 필요하다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처리 과정을 정리하면 다음과 같다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4-4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115501" cy="22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7704" y="4005064"/>
            <a:ext cx="6048672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600" dirty="0" smtClean="0"/>
              <a:t>	for (i=0; i&lt;9; i++)</a:t>
            </a:r>
          </a:p>
          <a:p>
            <a:r>
              <a:rPr lang="da-DK" altLang="ko-KR" sz="1600" dirty="0" smtClean="0"/>
              <a:t>	{</a:t>
            </a:r>
          </a:p>
          <a:p>
            <a:r>
              <a:rPr lang="da-DK" altLang="ko-KR" sz="1600" dirty="0" smtClean="0"/>
              <a:t>		for (j=i+1; j&lt;10; j++)</a:t>
            </a:r>
          </a:p>
          <a:p>
            <a:r>
              <a:rPr lang="da-DK" altLang="ko-KR" sz="1600" dirty="0" smtClean="0"/>
              <a:t>		{</a:t>
            </a:r>
          </a:p>
          <a:p>
            <a:r>
              <a:rPr lang="da-DK" altLang="ko-KR" sz="1600" dirty="0" smtClean="0"/>
              <a:t>			if (score[i][3]&lt;score[j][3])</a:t>
            </a:r>
          </a:p>
          <a:p>
            <a:r>
              <a:rPr lang="da-DK" altLang="ko-KR" sz="1600" dirty="0" smtClean="0"/>
              <a:t>				score[i][4]++;</a:t>
            </a:r>
          </a:p>
          <a:p>
            <a:r>
              <a:rPr lang="da-DK" altLang="ko-KR" sz="1600" dirty="0" smtClean="0"/>
              <a:t>			else</a:t>
            </a:r>
          </a:p>
          <a:p>
            <a:r>
              <a:rPr lang="da-DK" altLang="ko-KR" sz="1600" dirty="0" smtClean="0"/>
              <a:t>				score[j][4]++;</a:t>
            </a:r>
          </a:p>
          <a:p>
            <a:r>
              <a:rPr lang="da-DK" altLang="ko-KR" sz="1600" dirty="0" smtClean="0"/>
              <a:t>		}</a:t>
            </a:r>
          </a:p>
          <a:p>
            <a:r>
              <a:rPr lang="da-DK" altLang="ko-KR" sz="1600" dirty="0" smtClean="0"/>
              <a:t>	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이름으로 범위 내에 변수 함수 모두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연산자를 통해 해당 범위 내의 멤버 참조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005064"/>
            <a:ext cx="648072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 A_RANGE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score=100;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TEST(const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s)</a:t>
            </a:r>
            <a:endParaRPr lang="ko-KR" altLang="ko-KR" dirty="0" smtClean="0"/>
          </a:p>
          <a:p>
            <a:r>
              <a:rPr lang="en-US" altLang="ko-KR" dirty="0" smtClean="0"/>
              <a:t>	{</a:t>
            </a:r>
            <a:endParaRPr lang="ko-KR" altLang="ko-KR" dirty="0" smtClean="0"/>
          </a:p>
          <a:p>
            <a:r>
              <a:rPr lang="en-US" altLang="ko-KR" dirty="0" smtClean="0"/>
              <a:t>		return s/10;</a:t>
            </a:r>
            <a:endParaRPr lang="ko-KR" altLang="ko-KR" dirty="0" smtClean="0"/>
          </a:p>
          <a:p>
            <a:r>
              <a:rPr lang="en-US" altLang="ko-KR" dirty="0" smtClean="0"/>
              <a:t>	}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ko-KR" dirty="0" smtClean="0"/>
          </a:p>
          <a:p>
            <a:r>
              <a:rPr lang="en-US" altLang="ko-KR" dirty="0" smtClean="0"/>
              <a:t>using namespace A_RANGE;</a:t>
            </a:r>
            <a:endParaRPr lang="ko-KR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고급변수 사용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일반변수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값을 저장</a:t>
            </a:r>
            <a:endParaRPr lang="en-US" altLang="ko-KR" dirty="0" smtClean="0"/>
          </a:p>
          <a:p>
            <a:r>
              <a:rPr lang="ko-KR" altLang="en-US" dirty="0" smtClean="0"/>
              <a:t>포인터 변수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변수의 주소를 저장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2494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 smtClean="0"/>
              <a:t>일반 변수와 포인터 변수의 사용 형태</a:t>
            </a:r>
            <a:endParaRPr lang="ko-KR" altLang="en-US" sz="2400" u="sng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1560" y="3573016"/>
          <a:ext cx="7920879" cy="1767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293"/>
                <a:gridCol w="2640293"/>
                <a:gridCol w="2640293"/>
              </a:tblGrid>
              <a:tr h="39604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 변수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포인터 변수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선언문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자료형</a:t>
                      </a:r>
                      <a:r>
                        <a:rPr lang="ko-KR" altLang="en-US" sz="1600" dirty="0" smtClean="0"/>
                        <a:t>  일반변수  이름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자료형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*</a:t>
                      </a:r>
                      <a:r>
                        <a:rPr lang="ko-KR" altLang="en-US" sz="1600" dirty="0" smtClean="0"/>
                        <a:t>포인터변수  이름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대입문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일반변수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포인터변수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주소</a:t>
                      </a:r>
                      <a:r>
                        <a:rPr lang="en-US" altLang="ko-KR" sz="16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*</a:t>
                      </a:r>
                      <a:r>
                        <a:rPr lang="ko-KR" altLang="en-US" sz="1600" dirty="0" smtClean="0"/>
                        <a:t>포인터변수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선언과 동시에 초기화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자료형</a:t>
                      </a:r>
                      <a:r>
                        <a:rPr lang="ko-KR" altLang="en-US" sz="1600" dirty="0" smtClean="0"/>
                        <a:t>  일반변수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자료형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*</a:t>
                      </a:r>
                      <a:r>
                        <a:rPr lang="ko-KR" altLang="en-US" sz="1600" dirty="0" smtClean="0"/>
                        <a:t>포인터변수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주소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고급변수 사용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배열변수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연속적인 기억공간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204864"/>
            <a:ext cx="640871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a=100,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*pa=&amp;a;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[5]={1,2,3,4,5};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835292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개의 정수를 입력한 후 그 중에서 가장 큰 수와 가장 작은 수를 출력하자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주어진 수 중에서 가장 큰 수와 가장 작은 수를 구하는 것은 사용자 정의함수로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일반변수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포인터변수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배열변수가 필요한 곳을 적어보자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 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항목을 하나로 묶어서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참조 연산자 </a:t>
            </a:r>
            <a:r>
              <a:rPr lang="en-US" altLang="ko-KR" dirty="0" smtClean="0"/>
              <a:t>(.)</a:t>
            </a:r>
          </a:p>
          <a:p>
            <a:pPr lvl="1"/>
            <a:r>
              <a:rPr lang="ko-KR" altLang="en-US" dirty="0" smtClean="0"/>
              <a:t>구조체 </a:t>
            </a:r>
            <a:r>
              <a:rPr lang="ko-KR" altLang="en-US" dirty="0" err="1" smtClean="0"/>
              <a:t>포인터형</a:t>
            </a:r>
            <a:r>
              <a:rPr lang="ko-KR" altLang="en-US" dirty="0" smtClean="0"/>
              <a:t> 변수의 멤버 참조 연산자 </a:t>
            </a:r>
            <a:r>
              <a:rPr lang="en-US" altLang="ko-KR" dirty="0" smtClean="0"/>
              <a:t>(-&gt;)</a:t>
            </a:r>
          </a:p>
          <a:p>
            <a:pPr lvl="1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4320806"/>
            <a:ext cx="439248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태그명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ko-KR" dirty="0" smtClean="0"/>
              <a:t>구조체 멤버</a:t>
            </a:r>
            <a:r>
              <a:rPr lang="en-US" altLang="ko-KR" dirty="0" smtClean="0"/>
              <a:t>;</a:t>
            </a:r>
          </a:p>
          <a:p>
            <a:endParaRPr lang="ko-KR" altLang="ko-KR" dirty="0" smtClean="0"/>
          </a:p>
          <a:p>
            <a:r>
              <a:rPr lang="en-US" altLang="ko-KR" dirty="0" smtClean="0"/>
              <a:t>} </a:t>
            </a:r>
            <a:r>
              <a:rPr lang="ko-KR" altLang="ko-KR" dirty="0" smtClean="0"/>
              <a:t>재정의이름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r>
              <a:rPr lang="ko-KR" altLang="en-US" dirty="0" smtClean="0"/>
              <a:t>프로그래밍 시작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네임스페이스</a:t>
            </a:r>
            <a:endParaRPr lang="en-US" altLang="ko-KR" dirty="0" smtClean="0"/>
          </a:p>
          <a:p>
            <a:r>
              <a:rPr lang="ko-KR" altLang="en-US" dirty="0" smtClean="0"/>
              <a:t>고급변수 사용</a:t>
            </a:r>
            <a:endParaRPr lang="en-US" altLang="ko-KR" dirty="0" smtClean="0"/>
          </a:p>
          <a:p>
            <a:r>
              <a:rPr lang="ko-KR" altLang="en-US" dirty="0" smtClean="0"/>
              <a:t>논리적 자료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7-5 (ch07_10.cpp)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388843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r>
              <a:rPr lang="en-US" altLang="ko-KR" dirty="0" smtClean="0"/>
              <a:t>using namespace std;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char name[20];</a:t>
            </a:r>
            <a:endParaRPr lang="ko-KR" altLang="ko-KR" dirty="0" smtClean="0"/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</a:t>
            </a:r>
            <a:r>
              <a:rPr lang="en-US" altLang="ko-KR" dirty="0" smtClean="0"/>
              <a:t>[20];</a:t>
            </a:r>
            <a:endParaRPr lang="ko-KR" altLang="ko-KR" dirty="0" smtClean="0"/>
          </a:p>
          <a:p>
            <a:r>
              <a:rPr lang="en-US" altLang="ko-KR" dirty="0" smtClean="0"/>
              <a:t>	char group[20];	</a:t>
            </a:r>
            <a:endParaRPr lang="ko-KR" altLang="ko-KR" dirty="0" smtClean="0"/>
          </a:p>
          <a:p>
            <a:r>
              <a:rPr lang="en-US" altLang="ko-KR" dirty="0" smtClean="0"/>
              <a:t>} </a:t>
            </a:r>
            <a:r>
              <a:rPr lang="en-US" altLang="ko-KR" dirty="0" err="1" smtClean="0"/>
              <a:t>AddressBook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AddressList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char name[20];</a:t>
            </a:r>
            <a:endParaRPr lang="ko-KR" altLang="ko-KR" dirty="0" smtClean="0"/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</a:t>
            </a:r>
            <a:r>
              <a:rPr lang="en-US" altLang="ko-KR" dirty="0" smtClean="0"/>
              <a:t>[20];	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AddressList</a:t>
            </a:r>
            <a:r>
              <a:rPr lang="en-US" altLang="ko-KR" dirty="0" smtClean="0"/>
              <a:t> *next;</a:t>
            </a:r>
            <a:endParaRPr lang="ko-KR" altLang="ko-KR" dirty="0" smtClean="0"/>
          </a:p>
          <a:p>
            <a:r>
              <a:rPr lang="en-US" altLang="ko-KR" dirty="0" smtClean="0"/>
              <a:t>} </a:t>
            </a:r>
            <a:r>
              <a:rPr lang="en-US" altLang="ko-KR" dirty="0" err="1" smtClean="0"/>
              <a:t>AddressList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764704"/>
            <a:ext cx="864096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  <a:endParaRPr lang="ko-KR" altLang="ko-KR" sz="1600" dirty="0" smtClean="0"/>
          </a:p>
          <a:p>
            <a:r>
              <a:rPr lang="en-US" altLang="ko-KR" sz="1600" dirty="0" smtClean="0"/>
              <a:t>{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AddressBook</a:t>
            </a:r>
            <a:r>
              <a:rPr lang="en-US" altLang="ko-KR" sz="1600" dirty="0" smtClean="0"/>
              <a:t> p1={"</a:t>
            </a:r>
            <a:r>
              <a:rPr lang="ko-KR" altLang="ko-KR" sz="1600" dirty="0" smtClean="0"/>
              <a:t>김동현</a:t>
            </a:r>
            <a:r>
              <a:rPr lang="en-US" altLang="ko-KR" sz="1600" dirty="0" smtClean="0"/>
              <a:t>", "010-2222-8888", "</a:t>
            </a:r>
            <a:r>
              <a:rPr lang="ko-KR" altLang="ko-KR" sz="1600" dirty="0" smtClean="0"/>
              <a:t>가족</a:t>
            </a:r>
            <a:r>
              <a:rPr lang="en-US" altLang="ko-KR" sz="1600" dirty="0" smtClean="0"/>
              <a:t>"};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ko-KR" sz="1600" dirty="0" smtClean="0"/>
              <a:t>이  름</a:t>
            </a:r>
            <a:r>
              <a:rPr lang="en-US" altLang="ko-KR" sz="1600" dirty="0" smtClean="0"/>
              <a:t> : " &lt;&lt; p1.name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ko-KR" sz="1600" dirty="0" smtClean="0"/>
              <a:t>핸드폰</a:t>
            </a:r>
            <a:r>
              <a:rPr lang="en-US" altLang="ko-KR" sz="1600" dirty="0" smtClean="0"/>
              <a:t> : " &lt;&lt; p1.mphone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ko-KR" sz="1600" dirty="0" smtClean="0"/>
              <a:t>그</a:t>
            </a:r>
            <a:r>
              <a:rPr lang="en-US" altLang="ko-KR" sz="1600" dirty="0" smtClean="0"/>
              <a:t>  </a:t>
            </a:r>
            <a:r>
              <a:rPr lang="ko-KR" altLang="ko-KR" sz="1600" dirty="0" err="1" smtClean="0"/>
              <a:t>룹</a:t>
            </a:r>
            <a:r>
              <a:rPr lang="en-US" altLang="ko-KR" sz="1600" dirty="0" smtClean="0"/>
              <a:t> : " &lt;&lt; p1.group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AddressList</a:t>
            </a:r>
            <a:r>
              <a:rPr lang="en-US" altLang="ko-KR" sz="1600" dirty="0" smtClean="0"/>
              <a:t> *item, *head, *current;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item=new </a:t>
            </a:r>
            <a:r>
              <a:rPr lang="en-US" altLang="ko-KR" sz="1600" dirty="0" err="1" smtClean="0"/>
              <a:t>AddressList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(item-&gt;name,20, "Park");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(item-&gt;</a:t>
            </a:r>
            <a:r>
              <a:rPr lang="en-US" altLang="ko-KR" sz="1600" dirty="0" err="1" smtClean="0"/>
              <a:t>mphone</a:t>
            </a:r>
            <a:r>
              <a:rPr lang="en-US" altLang="ko-KR" sz="1600" dirty="0" smtClean="0"/>
              <a:t>, 20, "010-1111-2222");</a:t>
            </a:r>
            <a:endParaRPr lang="ko-KR" altLang="ko-KR" sz="1600" dirty="0" smtClean="0"/>
          </a:p>
          <a:p>
            <a:r>
              <a:rPr lang="en-US" altLang="ko-KR" sz="1600" dirty="0" smtClean="0"/>
              <a:t>	item-&gt;next=NULL;</a:t>
            </a:r>
            <a:endParaRPr lang="ko-KR" altLang="ko-KR" sz="1600" dirty="0" smtClean="0"/>
          </a:p>
          <a:p>
            <a:r>
              <a:rPr lang="en-US" altLang="ko-KR" sz="1600" dirty="0" smtClean="0"/>
              <a:t> 	head=current=item;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item=new </a:t>
            </a:r>
            <a:r>
              <a:rPr lang="en-US" altLang="ko-KR" sz="1600" dirty="0" err="1" smtClean="0"/>
              <a:t>AddressList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(item-&gt;name,20, "Kim");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(item-&gt;</a:t>
            </a:r>
            <a:r>
              <a:rPr lang="en-US" altLang="ko-KR" sz="1600" dirty="0" err="1" smtClean="0"/>
              <a:t>mphone</a:t>
            </a:r>
            <a:r>
              <a:rPr lang="en-US" altLang="ko-KR" sz="1600" dirty="0" smtClean="0"/>
              <a:t>, 20, "010-3333-2222");</a:t>
            </a:r>
            <a:endParaRPr lang="ko-KR" altLang="ko-KR" sz="1600" dirty="0" smtClean="0"/>
          </a:p>
          <a:p>
            <a:r>
              <a:rPr lang="en-US" altLang="ko-KR" sz="1600" dirty="0" smtClean="0"/>
              <a:t>	item-&gt;next=NULL;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current-&gt;next=item;</a:t>
            </a:r>
            <a:endParaRPr lang="ko-KR" altLang="ko-KR" sz="1600" dirty="0" smtClean="0"/>
          </a:p>
        </p:txBody>
      </p:sp>
      <p:pic>
        <p:nvPicPr>
          <p:cNvPr id="1026" name="Picture 2" descr="c07_a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060848"/>
            <a:ext cx="2664296" cy="377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836712"/>
            <a:ext cx="8640960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	current=item;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item=new </a:t>
            </a:r>
            <a:r>
              <a:rPr lang="en-US" altLang="ko-KR" sz="1600" dirty="0" err="1" smtClean="0"/>
              <a:t>AddressList</a:t>
            </a:r>
            <a:r>
              <a:rPr lang="en-US" altLang="ko-KR" sz="1600" dirty="0" smtClean="0"/>
              <a:t>();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(item-&gt;name,20, "Jung");</a:t>
            </a:r>
            <a:endParaRPr lang="ko-KR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strcpy_s</a:t>
            </a:r>
            <a:r>
              <a:rPr lang="en-US" altLang="ko-KR" sz="1600" dirty="0" smtClean="0"/>
              <a:t>(item-&gt;</a:t>
            </a:r>
            <a:r>
              <a:rPr lang="en-US" altLang="ko-KR" sz="1600" dirty="0" err="1" smtClean="0"/>
              <a:t>mphone</a:t>
            </a:r>
            <a:r>
              <a:rPr lang="en-US" altLang="ko-KR" sz="1600" dirty="0" smtClean="0"/>
              <a:t>, 20, "010-4444-2222");</a:t>
            </a:r>
            <a:endParaRPr lang="ko-KR" altLang="ko-KR" sz="1600" dirty="0" smtClean="0"/>
          </a:p>
          <a:p>
            <a:r>
              <a:rPr lang="en-US" altLang="ko-KR" sz="1600" dirty="0" smtClean="0"/>
              <a:t>	item-&gt;next=NULL;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current-&gt;next=item;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current=head;</a:t>
            </a:r>
            <a:endParaRPr lang="ko-KR" altLang="ko-KR" sz="1600" dirty="0" smtClean="0"/>
          </a:p>
          <a:p>
            <a:r>
              <a:rPr lang="en-US" altLang="ko-KR" sz="1600" dirty="0" smtClean="0"/>
              <a:t>	while (current!=NULL)</a:t>
            </a:r>
            <a:endParaRPr lang="ko-KR" altLang="ko-KR" sz="1600" dirty="0" smtClean="0"/>
          </a:p>
          <a:p>
            <a:r>
              <a:rPr lang="en-US" altLang="ko-KR" sz="1600" dirty="0" smtClean="0"/>
              <a:t>	{</a:t>
            </a:r>
            <a:endParaRPr lang="ko-KR" altLang="ko-KR" sz="1600" dirty="0" smtClean="0"/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current-&gt;name &lt;&lt; "  " &lt;&lt;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         current-&gt;</a:t>
            </a:r>
            <a:r>
              <a:rPr lang="en-US" altLang="ko-KR" sz="1600" dirty="0" err="1" smtClean="0"/>
              <a:t>mphone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r>
              <a:rPr lang="en-US" altLang="ko-KR" sz="1600" dirty="0" smtClean="0"/>
              <a:t>		current=current-&gt;next;</a:t>
            </a:r>
            <a:endParaRPr lang="ko-KR" altLang="ko-KR" sz="1600" dirty="0" smtClean="0"/>
          </a:p>
          <a:p>
            <a:r>
              <a:rPr lang="en-US" altLang="ko-KR" sz="1600" dirty="0" smtClean="0"/>
              <a:t>	}</a:t>
            </a:r>
            <a:endParaRPr lang="ko-KR" altLang="ko-KR" sz="1600" dirty="0" smtClean="0"/>
          </a:p>
          <a:p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r>
              <a:rPr lang="en-US" altLang="ko-KR" sz="1600" dirty="0" smtClean="0"/>
              <a:t>	return 0;</a:t>
            </a:r>
            <a:endParaRPr lang="ko-KR" altLang="ko-KR" sz="1600" dirty="0" smtClean="0"/>
          </a:p>
          <a:p>
            <a:r>
              <a:rPr lang="en-US" altLang="ko-KR" sz="1600" dirty="0" smtClean="0"/>
              <a:t>}</a:t>
            </a:r>
            <a:endParaRPr lang="ko-KR" altLang="ko-KR" sz="1600" dirty="0" smtClean="0"/>
          </a:p>
        </p:txBody>
      </p:sp>
      <p:pic>
        <p:nvPicPr>
          <p:cNvPr id="2051" name="Picture 3" descr="c07_a_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908720"/>
            <a:ext cx="2880320" cy="403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약속된 기능을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함수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표준 라이브러리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라이브러리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(Overloading)</a:t>
            </a:r>
          </a:p>
          <a:p>
            <a:pPr lvl="1"/>
            <a:r>
              <a:rPr lang="ko-KR" altLang="en-US" dirty="0" smtClean="0"/>
              <a:t>동일한 함수 이름이지만 매개변수가 다른 경우 함수 정의가 가능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7-6, 7-7, 7-8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84784"/>
            <a:ext cx="324036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//ch07_func.h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 _FUNC_H_</a:t>
            </a:r>
            <a:endParaRPr lang="ko-KR" altLang="ko-KR" dirty="0" smtClean="0"/>
          </a:p>
          <a:p>
            <a:r>
              <a:rPr lang="en-US" altLang="ko-KR" dirty="0" smtClean="0"/>
              <a:t>#define _FUNC_H_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r>
              <a:rPr lang="en-US" altLang="ko-KR" dirty="0" smtClean="0"/>
              <a:t>using namespace std;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TEST(const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*b);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TEST(const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a=100);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#else</a:t>
            </a:r>
            <a:endParaRPr lang="ko-KR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484784"/>
            <a:ext cx="532859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//ch07_func.cpp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#include "ch07_func.h"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TEST(const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*b)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"1. TEST : " &lt;&lt; a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*b=100;</a:t>
            </a:r>
            <a:endParaRPr lang="ko-KR" altLang="ko-KR" dirty="0" smtClean="0"/>
          </a:p>
          <a:p>
            <a:r>
              <a:rPr lang="en-US" altLang="ko-KR" dirty="0" smtClean="0"/>
              <a:t>	return 1;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TEST(const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"2. TEST : " &lt;&lt; a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return 1;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836712"/>
            <a:ext cx="871296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//ch07_11.cpp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#include "ch07_func.h"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=90, math=80;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 main :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 = " &lt;&lt; 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 main : math = " &lt;&lt; math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TEST(</a:t>
            </a:r>
            <a:r>
              <a:rPr lang="en-US" altLang="ko-KR" dirty="0" err="1" smtClean="0"/>
              <a:t>kor</a:t>
            </a:r>
            <a:r>
              <a:rPr lang="en-US" altLang="ko-KR" dirty="0" smtClean="0"/>
              <a:t>, &amp;math);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TEST(math);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TEST();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endParaRPr lang="ko-KR" altLang="ko-KR" dirty="0" smtClean="0"/>
          </a:p>
          <a:p>
            <a:r>
              <a:rPr lang="en-US" altLang="ko-KR" dirty="0" smtClean="0"/>
              <a:t>	return 0;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C++ 2010 Express Edition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편집기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로더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Visual C++ 2010 Express</a:t>
            </a:r>
          </a:p>
          <a:p>
            <a:pPr lvl="1"/>
            <a:r>
              <a:rPr lang="ko-KR" altLang="en-US" dirty="0" smtClean="0"/>
              <a:t>작업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솔루션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여러 개의 파일을 포함해서 실행 파일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smtClean="0"/>
              <a:t>함수는 반드시 하나만 포함해야 함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ch07 </a:t>
            </a:r>
            <a:r>
              <a:rPr lang="ko-KR" altLang="en-US" sz="2800" dirty="0" smtClean="0"/>
              <a:t>프로젝트 작성</a:t>
            </a:r>
            <a:endParaRPr lang="en-US" altLang="ko-KR" sz="2800" dirty="0" smtClean="0"/>
          </a:p>
          <a:p>
            <a:r>
              <a:rPr lang="en-US" altLang="ko-KR" sz="2800" dirty="0" smtClean="0"/>
              <a:t>ch07_01.cpp </a:t>
            </a:r>
            <a:r>
              <a:rPr lang="ko-KR" altLang="en-US" sz="2800" dirty="0" smtClean="0"/>
              <a:t>파일 작성해서 실행한 후 프로젝트에서 제거하고 </a:t>
            </a:r>
            <a:r>
              <a:rPr lang="en-US" altLang="ko-KR" sz="2800" dirty="0" smtClean="0"/>
              <a:t>ch07_02.cpp </a:t>
            </a:r>
            <a:r>
              <a:rPr lang="ko-KR" altLang="en-US" sz="2800" dirty="0" smtClean="0"/>
              <a:t>작성해서 실행해 보기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7665" y="3089602"/>
            <a:ext cx="414602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//ch07_01.cpp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a=100;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"a=" &lt;&lt; a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4129" y="3085548"/>
            <a:ext cx="457806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//ch07_02.cpp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a=10, b=20, c;</a:t>
            </a:r>
          </a:p>
          <a:p>
            <a:r>
              <a:rPr lang="en-US" altLang="ko-KR" dirty="0" smtClean="0"/>
              <a:t>	c=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" + " &lt;&lt; b &lt;&lt; " = " &lt;&lt; c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분석을 통해 다룰 자료 식별 및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결정</a:t>
            </a:r>
            <a:r>
              <a:rPr lang="en-US" altLang="ko-KR" dirty="0" smtClean="0"/>
              <a:t>-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상수 정하기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double, char</a:t>
            </a:r>
          </a:p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산술연산자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비트연산자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설명에 맞게 프로그램 코드 작성하기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92088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나이를 저장하는 변수</a:t>
            </a:r>
            <a:r>
              <a:rPr lang="en-US" altLang="ko-KR" dirty="0" smtClean="0"/>
              <a:t> age</a:t>
            </a:r>
            <a:r>
              <a:rPr lang="ko-KR" altLang="ko-KR" dirty="0" smtClean="0"/>
              <a:t>를 선언하자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①에서 선언한 변수에</a:t>
            </a:r>
            <a:r>
              <a:rPr lang="en-US" altLang="ko-KR" dirty="0" smtClean="0"/>
              <a:t> 18</a:t>
            </a:r>
            <a:r>
              <a:rPr lang="ko-KR" altLang="ko-KR" dirty="0" smtClean="0"/>
              <a:t>을 할당하자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키를 저장할 변수</a:t>
            </a:r>
            <a:r>
              <a:rPr lang="en-US" altLang="ko-KR" dirty="0" smtClean="0"/>
              <a:t> height</a:t>
            </a:r>
            <a:r>
              <a:rPr lang="ko-KR" altLang="ko-KR" dirty="0" smtClean="0"/>
              <a:t>를 선언하자</a:t>
            </a:r>
            <a:r>
              <a:rPr lang="en-US" altLang="ko-KR" dirty="0" smtClean="0"/>
              <a:t>. </a:t>
            </a:r>
            <a:r>
              <a:rPr lang="ko-KR" altLang="ko-KR" dirty="0" smtClean="0"/>
              <a:t>이때 키는 소수 첫째 자리까지 표시한다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변수</a:t>
            </a:r>
            <a:r>
              <a:rPr lang="en-US" altLang="ko-KR" dirty="0" smtClean="0"/>
              <a:t> height</a:t>
            </a:r>
            <a:r>
              <a:rPr lang="ko-KR" altLang="ko-KR" dirty="0" smtClean="0"/>
              <a:t>에 키를 입력하자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원의 반지름을 저장할 변수</a:t>
            </a:r>
            <a:r>
              <a:rPr lang="en-US" altLang="ko-KR" dirty="0" smtClean="0"/>
              <a:t> radius</a:t>
            </a:r>
            <a:r>
              <a:rPr lang="ko-KR" altLang="ko-KR" dirty="0" smtClean="0"/>
              <a:t>를 선언하자</a:t>
            </a:r>
            <a:r>
              <a:rPr lang="en-US" altLang="ko-KR" dirty="0" smtClean="0"/>
              <a:t>. </a:t>
            </a:r>
            <a:r>
              <a:rPr lang="ko-KR" altLang="ko-KR" dirty="0" smtClean="0"/>
              <a:t>반지름은 소수점 이하 자릿수를 표시하지 않는다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원의 면적으로 저장할 변수를</a:t>
            </a:r>
            <a:r>
              <a:rPr lang="en-US" altLang="ko-KR" dirty="0" smtClean="0"/>
              <a:t> area</a:t>
            </a:r>
            <a:r>
              <a:rPr lang="ko-KR" altLang="ko-KR" dirty="0" smtClean="0"/>
              <a:t>를 선언하자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en-US" altLang="ko-KR" dirty="0" smtClean="0"/>
              <a:t>radius</a:t>
            </a:r>
            <a:r>
              <a:rPr lang="ko-KR" altLang="ko-KR" dirty="0" smtClean="0"/>
              <a:t>에 값을 입력 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원 면적으로 계산하여</a:t>
            </a:r>
            <a:r>
              <a:rPr lang="en-US" altLang="ko-KR" dirty="0" smtClean="0"/>
              <a:t> area</a:t>
            </a:r>
            <a:r>
              <a:rPr lang="ko-KR" altLang="ko-KR" dirty="0" smtClean="0"/>
              <a:t>에 저장하자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나이</a:t>
            </a:r>
            <a:r>
              <a:rPr lang="en-US" altLang="ko-KR" dirty="0" smtClean="0"/>
              <a:t>, </a:t>
            </a:r>
            <a:r>
              <a:rPr lang="ko-KR" altLang="ko-KR" dirty="0" smtClean="0"/>
              <a:t>키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원 반지름과 면적을 출력하자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indent="-34290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문제를 프로그램으로 작성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204864"/>
            <a:ext cx="75608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은행에서 임의 금액을</a:t>
            </a:r>
            <a:r>
              <a:rPr lang="en-US" altLang="ko-KR" dirty="0" smtClean="0"/>
              <a:t> 1</a:t>
            </a:r>
            <a:r>
              <a:rPr lang="ko-KR" altLang="ko-KR" dirty="0" smtClean="0"/>
              <a:t>년 단위로 대출 받았을 때 개월 별 납입금액을 계산하여 출력하자</a:t>
            </a:r>
            <a:r>
              <a:rPr lang="en-US" altLang="ko-KR" dirty="0" smtClean="0"/>
              <a:t>. </a:t>
            </a:r>
            <a:r>
              <a:rPr lang="ko-KR" altLang="ko-KR" dirty="0" smtClean="0"/>
              <a:t>연 이율은</a:t>
            </a:r>
            <a:r>
              <a:rPr lang="en-US" altLang="ko-KR" dirty="0" smtClean="0"/>
              <a:t> 2.5%, </a:t>
            </a:r>
            <a:r>
              <a:rPr lang="ko-KR" altLang="ko-KR" dirty="0" smtClean="0"/>
              <a:t>매월 납입금액은 원금과 이자의 합으로 원금은 대출금액을</a:t>
            </a:r>
            <a:r>
              <a:rPr lang="en-US" altLang="ko-KR" dirty="0" smtClean="0"/>
              <a:t> 12</a:t>
            </a:r>
            <a:r>
              <a:rPr lang="ko-KR" altLang="ko-KR" dirty="0" smtClean="0"/>
              <a:t>로 나눈 몫으로 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대출금액과 납입금액은 원 단위로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904464"/>
            <a:ext cx="28803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다룰 자료와 </a:t>
            </a:r>
            <a:r>
              <a:rPr lang="ko-KR" altLang="en-US" sz="1600" dirty="0" err="1" smtClean="0"/>
              <a:t>자료형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2645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대출금액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원 단위 이므로 정수형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연 이율</a:t>
            </a:r>
            <a:r>
              <a:rPr lang="en-US" altLang="ko-KR" dirty="0" smtClean="0"/>
              <a:t> : </a:t>
            </a:r>
            <a:r>
              <a:rPr lang="en-US" altLang="ko-KR" dirty="0" smtClean="0"/>
              <a:t>2.5</a:t>
            </a:r>
            <a:r>
              <a:rPr lang="en-US" altLang="ko-KR" dirty="0" smtClean="0"/>
              <a:t>%</a:t>
            </a:r>
            <a:r>
              <a:rPr lang="ko-KR" altLang="ko-KR" dirty="0" smtClean="0"/>
              <a:t>이므로 이는 계산에서</a:t>
            </a:r>
            <a:r>
              <a:rPr lang="en-US" altLang="ko-KR" smtClean="0"/>
              <a:t> </a:t>
            </a:r>
            <a:r>
              <a:rPr lang="en-US" altLang="ko-KR" smtClean="0"/>
              <a:t>0.025</a:t>
            </a:r>
            <a:r>
              <a:rPr lang="ko-KR" altLang="ko-KR" dirty="0" smtClean="0"/>
              <a:t>를 사용한다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 배정도형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월 이율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연 이율을</a:t>
            </a:r>
            <a:r>
              <a:rPr lang="en-US" altLang="ko-KR" dirty="0" smtClean="0"/>
              <a:t> 12</a:t>
            </a:r>
            <a:r>
              <a:rPr lang="ko-KR" altLang="ko-KR" dirty="0" smtClean="0"/>
              <a:t>로 나누어야 하므로 배정도형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월 납입금액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원단위로 계산하므로 정수형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352" y="3629923"/>
            <a:ext cx="28803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작업 순서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90352" y="3989963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필요한 변수를 선언한다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대출금액을 입력 받는다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월별 이자율을 계산한다</a:t>
            </a:r>
            <a:r>
              <a:rPr lang="en-US" altLang="ko-KR" dirty="0" smtClean="0"/>
              <a:t>. : </a:t>
            </a:r>
            <a:r>
              <a:rPr lang="ko-KR" altLang="ko-KR" dirty="0" smtClean="0"/>
              <a:t>연 이자율이 주어져 있으므로</a:t>
            </a:r>
            <a:r>
              <a:rPr lang="en-US" altLang="ko-KR" dirty="0" smtClean="0"/>
              <a:t> 12</a:t>
            </a:r>
            <a:r>
              <a:rPr lang="ko-KR" altLang="ko-KR" dirty="0" smtClean="0"/>
              <a:t>로 나누면 월별 이자율이 됨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월 납입금액을 계산한다</a:t>
            </a:r>
            <a:r>
              <a:rPr lang="en-US" altLang="ko-KR" dirty="0" smtClean="0"/>
              <a:t>. : </a:t>
            </a:r>
            <a:r>
              <a:rPr lang="ko-KR" altLang="ko-KR" dirty="0" smtClean="0"/>
              <a:t>대출기간이</a:t>
            </a:r>
            <a:r>
              <a:rPr lang="en-US" altLang="ko-KR" dirty="0" smtClean="0"/>
              <a:t> 12</a:t>
            </a:r>
            <a:r>
              <a:rPr lang="ko-KR" altLang="ko-KR" dirty="0" smtClean="0"/>
              <a:t>이므로 대출액을</a:t>
            </a:r>
            <a:r>
              <a:rPr lang="en-US" altLang="ko-KR" dirty="0" smtClean="0"/>
              <a:t> 12</a:t>
            </a:r>
            <a:r>
              <a:rPr lang="ko-KR" altLang="ko-KR" dirty="0" smtClean="0"/>
              <a:t>로 나누어서 구한 금액에 이자를 합한 것이 월 납입액으로 처리한다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ko-KR" altLang="ko-KR" dirty="0" smtClean="0"/>
              <a:t>월별 납입금액을 출력한다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3-3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95536" y="1700808"/>
          <a:ext cx="8424936" cy="3047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6120680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작업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순서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프로그램 코드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marL="342900" lvl="0" indent="-342900">
                        <a:buFont typeface="+mj-ea"/>
                        <a:buAutoNum type="circleNumDbPlain"/>
                      </a:pP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필요한 변수를 선언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대출금액을 입력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월별 이자율을 계산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납입금액을 계산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ea"/>
                        <a:buAutoNum type="circleNumDbPlain"/>
                      </a:pP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월별 납입금액을 출력한다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latinLnBrk="1">
                        <a:buFont typeface="+mj-ea"/>
                        <a:buAutoNum type="circleNumDbPlain"/>
                      </a:pP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lt"/>
                        </a:rPr>
                        <a:t>int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LoanAmount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MonthPayment</a:t>
                      </a:r>
                      <a:r>
                        <a:rPr lang="en-US" altLang="ko-KR" sz="1400" dirty="0" smtClean="0">
                          <a:latin typeface="+mn-lt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double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YearOfInterest</a:t>
                      </a:r>
                      <a:r>
                        <a:rPr lang="en-US" altLang="ko-KR" sz="1400" dirty="0" smtClean="0">
                          <a:latin typeface="+mn-lt"/>
                        </a:rPr>
                        <a:t>=0.025,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MonthOfInterest</a:t>
                      </a:r>
                      <a:r>
                        <a:rPr lang="en-US" altLang="ko-KR" sz="1400" dirty="0" smtClean="0">
                          <a:latin typeface="+mn-lt"/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+mn-lt"/>
                        </a:rPr>
                        <a:t>cout</a:t>
                      </a:r>
                      <a:r>
                        <a:rPr lang="en-US" altLang="ko-KR" sz="1400" dirty="0" smtClean="0">
                          <a:latin typeface="+mn-lt"/>
                        </a:rPr>
                        <a:t> &lt;&lt; “</a:t>
                      </a:r>
                      <a:r>
                        <a:rPr lang="ko-KR" altLang="en-US" sz="1400" dirty="0" smtClean="0">
                          <a:latin typeface="+mn-lt"/>
                        </a:rPr>
                        <a:t>대출 금액 입력 </a:t>
                      </a:r>
                      <a:r>
                        <a:rPr lang="en-US" altLang="ko-KR" sz="1400" dirty="0" smtClean="0">
                          <a:latin typeface="+mn-lt"/>
                        </a:rPr>
                        <a:t>: “;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+mn-lt"/>
                        </a:rPr>
                        <a:t>cin</a:t>
                      </a:r>
                      <a:r>
                        <a:rPr lang="en-US" altLang="ko-KR" sz="1400" dirty="0" smtClean="0">
                          <a:latin typeface="+mn-lt"/>
                        </a:rPr>
                        <a:t>  &gt;&gt;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LoanAmount</a:t>
                      </a:r>
                      <a:r>
                        <a:rPr lang="en-US" altLang="ko-KR" sz="1400" dirty="0" smtClean="0">
                          <a:latin typeface="+mn-lt"/>
                        </a:rPr>
                        <a:t>;</a:t>
                      </a:r>
                    </a:p>
                    <a:p>
                      <a:pPr latinLnBrk="1"/>
                      <a:endParaRPr lang="en-US" altLang="ko-KR" sz="14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+mn-lt"/>
                        </a:rPr>
                        <a:t>MonthOfInterest</a:t>
                      </a:r>
                      <a:r>
                        <a:rPr lang="en-US" altLang="ko-KR" sz="1400" dirty="0" smtClean="0">
                          <a:latin typeface="+mn-lt"/>
                        </a:rPr>
                        <a:t>=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YearOfInterest</a:t>
                      </a:r>
                      <a:r>
                        <a:rPr lang="en-US" altLang="ko-KR" sz="1400" dirty="0" smtClean="0">
                          <a:latin typeface="+mn-lt"/>
                        </a:rPr>
                        <a:t>/12;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+mn-lt"/>
                        </a:rPr>
                        <a:t>MonthPayment</a:t>
                      </a:r>
                      <a:r>
                        <a:rPr lang="en-US" altLang="ko-KR" sz="1400" dirty="0" smtClean="0">
                          <a:latin typeface="+mn-lt"/>
                        </a:rPr>
                        <a:t>=(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LoanAmount</a:t>
                      </a:r>
                      <a:r>
                        <a:rPr lang="en-US" altLang="ko-KR" sz="1400" dirty="0" smtClean="0">
                          <a:latin typeface="+mn-lt"/>
                        </a:rPr>
                        <a:t>/12)+ 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int</a:t>
                      </a:r>
                      <a:r>
                        <a:rPr lang="en-US" altLang="ko-KR" sz="1400" dirty="0" smtClean="0">
                          <a:latin typeface="+mn-lt"/>
                        </a:rPr>
                        <a:t>)(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LoanAmount</a:t>
                      </a:r>
                      <a:r>
                        <a:rPr lang="en-US" altLang="ko-KR" sz="1400" dirty="0" smtClean="0">
                          <a:latin typeface="+mn-lt"/>
                        </a:rPr>
                        <a:t>*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MonthOfInterest</a:t>
                      </a:r>
                      <a:r>
                        <a:rPr lang="en-US" altLang="ko-KR" sz="1400" dirty="0" smtClean="0">
                          <a:latin typeface="+mn-lt"/>
                        </a:rPr>
                        <a:t>);</a:t>
                      </a:r>
                    </a:p>
                    <a:p>
                      <a:pPr latinLnBrk="1"/>
                      <a:endParaRPr lang="en-US" altLang="ko-KR" sz="14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for (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int</a:t>
                      </a:r>
                      <a:r>
                        <a:rPr lang="en-US" altLang="ko-KR" sz="1400" dirty="0" smtClean="0">
                          <a:latin typeface="+mn-lt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i</a:t>
                      </a:r>
                      <a:r>
                        <a:rPr lang="en-US" altLang="ko-KR" sz="1400" dirty="0" smtClean="0">
                          <a:latin typeface="+mn-lt"/>
                        </a:rPr>
                        <a:t>=1;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i</a:t>
                      </a:r>
                      <a:r>
                        <a:rPr lang="en-US" altLang="ko-KR" sz="1400" dirty="0" smtClean="0">
                          <a:latin typeface="+mn-lt"/>
                        </a:rPr>
                        <a:t>&lt;12;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i</a:t>
                      </a:r>
                      <a:r>
                        <a:rPr lang="en-US" altLang="ko-KR" sz="1400" dirty="0" smtClean="0">
                          <a:latin typeface="+mn-lt"/>
                        </a:rPr>
                        <a:t>++)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cout</a:t>
                      </a:r>
                      <a:r>
                        <a:rPr lang="en-US" altLang="ko-KR" sz="1400" dirty="0" smtClean="0">
                          <a:latin typeface="+mn-lt"/>
                        </a:rPr>
                        <a:t> &lt;&lt;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i</a:t>
                      </a:r>
                      <a:r>
                        <a:rPr lang="en-US" altLang="ko-KR" sz="1400" dirty="0" smtClean="0">
                          <a:latin typeface="+mn-lt"/>
                        </a:rPr>
                        <a:t> &lt;&lt; “</a:t>
                      </a:r>
                      <a:r>
                        <a:rPr lang="ko-KR" altLang="en-US" sz="1400" dirty="0" smtClean="0">
                          <a:latin typeface="+mn-lt"/>
                        </a:rPr>
                        <a:t>번째 달 납입 액 </a:t>
                      </a:r>
                      <a:r>
                        <a:rPr lang="en-US" altLang="ko-KR" sz="1400" dirty="0" smtClean="0">
                          <a:latin typeface="+mn-lt"/>
                        </a:rPr>
                        <a:t>: “ &lt;&lt;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MonthPayment</a:t>
                      </a:r>
                      <a:r>
                        <a:rPr lang="en-US" altLang="ko-KR" sz="1400" dirty="0" smtClean="0">
                          <a:latin typeface="+mn-lt"/>
                        </a:rPr>
                        <a:t> &lt;&lt; </a:t>
                      </a:r>
                      <a:r>
                        <a:rPr lang="en-US" altLang="ko-KR" sz="1400" dirty="0" err="1" smtClean="0">
                          <a:latin typeface="+mn-lt"/>
                        </a:rPr>
                        <a:t>endl</a:t>
                      </a:r>
                      <a:r>
                        <a:rPr lang="en-US" altLang="ko-KR" sz="1400" dirty="0" smtClean="0">
                          <a:latin typeface="+mn-lt"/>
                        </a:rPr>
                        <a:t>;</a:t>
                      </a:r>
                    </a:p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1196</Words>
  <Application>Microsoft Office PowerPoint</Application>
  <PresentationFormat>화면 슬라이드 쇼(4:3)</PresentationFormat>
  <Paragraphs>362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7. 중간정리</vt:lpstr>
      <vt:lpstr>차례</vt:lpstr>
      <vt:lpstr>C++ 시작하기</vt:lpstr>
      <vt:lpstr>실습 1</vt:lpstr>
      <vt:lpstr>프로그래밍 시작 : 자료형과 연산자</vt:lpstr>
      <vt:lpstr>실습 2</vt:lpstr>
      <vt:lpstr>실습 3-1</vt:lpstr>
      <vt:lpstr>실습 3-2</vt:lpstr>
      <vt:lpstr>실습 3-3</vt:lpstr>
      <vt:lpstr>조건문</vt:lpstr>
      <vt:lpstr>반복문</vt:lpstr>
      <vt:lpstr>실습 4-1</vt:lpstr>
      <vt:lpstr>실습 4-2</vt:lpstr>
      <vt:lpstr>실습 4-3</vt:lpstr>
      <vt:lpstr>실습 4-4</vt:lpstr>
      <vt:lpstr>네임스페이스</vt:lpstr>
      <vt:lpstr>고급변수 사용 1</vt:lpstr>
      <vt:lpstr>고급변수 사용 2</vt:lpstr>
      <vt:lpstr>논리적 자료의 표현 : 구조체</vt:lpstr>
      <vt:lpstr>실습 : 소스 7-5 (ch07_10.cpp)</vt:lpstr>
      <vt:lpstr>슬라이드 21</vt:lpstr>
      <vt:lpstr>슬라이드 22</vt:lpstr>
      <vt:lpstr>함수</vt:lpstr>
      <vt:lpstr>실습 : 소스 7-6, 7-7, 7-8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219</cp:revision>
  <dcterms:created xsi:type="dcterms:W3CDTF">2011-05-27T15:11:45Z</dcterms:created>
  <dcterms:modified xsi:type="dcterms:W3CDTF">2011-07-28T13:13:07Z</dcterms:modified>
</cp:coreProperties>
</file>