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66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39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5066-9BD4-4E55-BF37-720BD851BD3C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86A4-D5E9-4852-9563-068498D4FF87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E665-31EC-42DD-A3FC-33AD5E2B19FE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7C42-8C81-4935-AB90-8C361F1F2FBA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5479-95BD-423E-A032-7F8F3D697E05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9585-EE4C-4461-89FD-F4B8DFDCDBE6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/20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1A1A-7B17-4793-AE5C-31D705E7B1E0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A660-5EAB-4FF5-80D5-10FC9BE16BB1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9AC3-EADA-448A-BCE5-F916007F5E58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B80D-F8F7-45E6-8795-CAE6AEC836AC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0D81-95D6-497D-88F7-A8613CC5248F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BA41-ACB5-4757-8802-DBC65F001B73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D201-129B-4C92-BD6A-D7B7E8BA8A04}" type="datetime1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8.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객체와 클래스 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기본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코딩으로 살펴본 클래스와 객체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7544" y="1700809"/>
          <a:ext cx="8280920" cy="4439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4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</a:t>
                      </a:r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구조체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클래스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정의 형태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이미 정의되어 있음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구조체형을 정의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사용자가 클래스를 정의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, float, double,</a:t>
                      </a:r>
                      <a:r>
                        <a:rPr lang="en-US" altLang="ko-KR" sz="1400" baseline="0" dirty="0" smtClean="0"/>
                        <a:t> char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여러 </a:t>
                      </a:r>
                      <a:r>
                        <a:rPr lang="ko-KR" altLang="en-US" sz="1400" dirty="0" err="1" smtClean="0"/>
                        <a:t>자료형</a:t>
                      </a:r>
                      <a:r>
                        <a:rPr lang="ko-KR" altLang="en-US" sz="1400" dirty="0" smtClean="0"/>
                        <a:t> 멤버를 포함할 수 있음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여러 </a:t>
                      </a:r>
                      <a:r>
                        <a:rPr lang="ko-KR" altLang="en-US" sz="1400" dirty="0" err="1" smtClean="0"/>
                        <a:t>자료형</a:t>
                      </a:r>
                      <a:r>
                        <a:rPr lang="ko-KR" altLang="en-US" sz="1400" dirty="0" smtClean="0"/>
                        <a:t> 멤버 </a:t>
                      </a:r>
                      <a:r>
                        <a:rPr lang="en-US" altLang="ko-KR" sz="1400" dirty="0" smtClean="0"/>
                        <a:t>+ </a:t>
                      </a:r>
                      <a:r>
                        <a:rPr lang="ko-KR" altLang="en-US" sz="1400" dirty="0" smtClean="0"/>
                        <a:t>여러 기능을 갖는 함수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사용 형태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자료형의</a:t>
                      </a:r>
                      <a:r>
                        <a:rPr lang="ko-KR" altLang="en-US" sz="1400" dirty="0" smtClean="0"/>
                        <a:t> 변수를 선언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rgbClr val="C00000"/>
                          </a:solidFill>
                        </a:rPr>
                        <a:t>자료형</a:t>
                      </a:r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   변수이름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 </a:t>
                      </a:r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  a;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정의한 구조체형 변수 선언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구조체형 변수이름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typedef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struct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 char name[30];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    </a:t>
                      </a:r>
                      <a:r>
                        <a:rPr lang="en-US" altLang="ko-KR" sz="1400" baseline="0" dirty="0" err="1" smtClean="0"/>
                        <a:t>int</a:t>
                      </a:r>
                      <a:r>
                        <a:rPr lang="en-US" altLang="ko-KR" sz="1400" baseline="0" dirty="0" smtClean="0"/>
                        <a:t>  age;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} PERSON;</a:t>
                      </a:r>
                    </a:p>
                    <a:p>
                      <a:pPr latinLnBrk="1"/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baseline="0" dirty="0" smtClean="0"/>
                        <a:t>PERSON  b;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정의한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클래스의 객체 생성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</a:rPr>
                        <a:t>클래스이름  객체이름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예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class  </a:t>
                      </a:r>
                      <a:r>
                        <a:rPr lang="en-US" altLang="ko-KR" sz="1400" dirty="0" err="1" smtClean="0"/>
                        <a:t>SamClass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{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    ………….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};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SamClass</a:t>
                      </a:r>
                      <a:r>
                        <a:rPr lang="en-US" altLang="ko-KR" sz="1400" dirty="0" smtClean="0"/>
                        <a:t>  </a:t>
                      </a:r>
                      <a:r>
                        <a:rPr lang="en-US" altLang="ko-KR" sz="1400" dirty="0" err="1" smtClean="0"/>
                        <a:t>obj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변수 하나에 하나의 자료 저장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하나의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변수에 각 멤버 별로 자료 저장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자료를 저장할 수 있는 변수와 기능을 수행하는 함수가 포함됨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 접근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멤버의 접근 속성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</a:rPr>
              <a:t>private</a:t>
            </a:r>
            <a:r>
              <a:rPr lang="en-US" altLang="ko-KR" dirty="0" smtClean="0"/>
              <a:t> : </a:t>
            </a:r>
            <a:r>
              <a:rPr lang="ko-KR" altLang="en-US" b="1" dirty="0" smtClean="0">
                <a:solidFill>
                  <a:srgbClr val="C00000"/>
                </a:solidFill>
              </a:rPr>
              <a:t>기본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접근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클래스 멤버 내에서만 접근 허용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protected : </a:t>
            </a:r>
            <a:r>
              <a:rPr lang="ko-KR" altLang="en-US" dirty="0" smtClean="0"/>
              <a:t>클래스 상속에서 사용됨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: </a:t>
            </a:r>
            <a:r>
              <a:rPr lang="ko-KR" altLang="en-US" dirty="0" smtClean="0"/>
              <a:t>모든 위치에서 접근 허용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멤버 참조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점</a:t>
            </a:r>
            <a:r>
              <a:rPr lang="en-US" altLang="ko-KR" dirty="0" smtClean="0"/>
              <a:t>(.)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581856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#include &lt;iostream&gt;</a:t>
            </a:r>
          </a:p>
          <a:p>
            <a:r>
              <a:rPr lang="ko-KR" altLang="ko-KR" sz="1600" dirty="0" smtClean="0"/>
              <a:t>using namespace std;</a:t>
            </a:r>
          </a:p>
          <a:p>
            <a:r>
              <a:rPr lang="ko-KR" altLang="ko-KR" sz="1600" dirty="0" smtClean="0"/>
              <a:t> </a:t>
            </a:r>
            <a:br>
              <a:rPr lang="ko-KR" altLang="ko-KR" sz="1600" dirty="0" smtClean="0"/>
            </a:br>
            <a:r>
              <a:rPr lang="ko-KR" altLang="ko-KR" sz="1600" dirty="0" smtClean="0"/>
              <a:t>class IntSample </a:t>
            </a:r>
          </a:p>
          <a:p>
            <a:r>
              <a:rPr lang="ko-KR" altLang="ko-KR" sz="1600" dirty="0" smtClean="0"/>
              <a:t>{ 	void ShowScore();</a:t>
            </a:r>
          </a:p>
          <a:p>
            <a:r>
              <a:rPr lang="ko-KR" altLang="ko-KR" sz="1600" dirty="0" smtClean="0"/>
              <a:t>	int Score;</a:t>
            </a:r>
          </a:p>
          <a:p>
            <a:r>
              <a:rPr lang="ko-KR" altLang="ko-KR" sz="1600" dirty="0" smtClean="0"/>
              <a:t>};</a:t>
            </a:r>
          </a:p>
          <a:p>
            <a:r>
              <a:rPr lang="ko-KR" altLang="ko-KR" sz="1600" dirty="0" smtClean="0"/>
              <a:t/>
            </a:r>
            <a:br>
              <a:rPr lang="ko-KR" altLang="ko-KR" sz="1600" dirty="0" smtClean="0"/>
            </a:br>
            <a:r>
              <a:rPr lang="ko-KR" altLang="ko-KR" sz="1600" dirty="0" smtClean="0"/>
              <a:t>void IntSample::ShowScore()</a:t>
            </a:r>
          </a:p>
          <a:p>
            <a:r>
              <a:rPr lang="ko-KR" altLang="ko-KR" sz="1600" dirty="0" smtClean="0"/>
              <a:t>{</a:t>
            </a:r>
            <a:endParaRPr lang="en-US" altLang="ko-KR" sz="1600" dirty="0" smtClean="0"/>
          </a:p>
          <a:p>
            <a:r>
              <a:rPr lang="ko-KR" altLang="ko-KR" sz="1600" dirty="0" smtClean="0"/>
              <a:t> 	cout &lt;&lt; "</a:t>
            </a:r>
            <a:r>
              <a:rPr lang="ar-SA" altLang="ko-KR" sz="1600" dirty="0" smtClean="0"/>
              <a:t>점수</a:t>
            </a:r>
            <a:r>
              <a:rPr lang="ko-KR" altLang="ko-KR" sz="1600" dirty="0" smtClean="0"/>
              <a:t>: " &lt;&lt; Score &lt;&lt; endl;</a:t>
            </a:r>
          </a:p>
          <a:p>
            <a:r>
              <a:rPr lang="ko-KR" altLang="ko-KR" sz="1600" dirty="0" smtClean="0"/>
              <a:t>}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int main()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	IntSample Obj;</a:t>
            </a:r>
            <a:r>
              <a:rPr lang="en-US" altLang="ko-KR" sz="1600" dirty="0" smtClean="0"/>
              <a:t>  //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ko-KR" altLang="ko-KR" sz="1600" dirty="0" smtClean="0"/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	Obj.Score=100; //</a:t>
            </a:r>
            <a:r>
              <a:rPr lang="ar-SA" altLang="ko-KR" sz="1600" dirty="0" smtClean="0"/>
              <a:t>객체</a:t>
            </a:r>
            <a:r>
              <a:rPr lang="ko-KR" altLang="ko-KR" sz="1600" dirty="0" smtClean="0"/>
              <a:t> Obj</a:t>
            </a:r>
            <a:r>
              <a:rPr lang="ar-SA" altLang="ko-KR" sz="1600" dirty="0" smtClean="0"/>
              <a:t>의 멤버 변수</a:t>
            </a:r>
            <a:r>
              <a:rPr lang="ko-KR" altLang="ko-KR" sz="1600" dirty="0" smtClean="0"/>
              <a:t> Score</a:t>
            </a:r>
            <a:r>
              <a:rPr lang="ko-KR" altLang="en-US" sz="1600" dirty="0" smtClean="0"/>
              <a:t>에 값 할당하기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에러</a:t>
            </a:r>
            <a:endParaRPr lang="ko-KR" altLang="ko-KR" sz="1600" dirty="0" smtClean="0"/>
          </a:p>
          <a:p>
            <a:r>
              <a:rPr lang="ko-KR" altLang="ko-KR" sz="1600" dirty="0" smtClean="0"/>
              <a:t>	Obj.ShowScore(); //</a:t>
            </a:r>
            <a:r>
              <a:rPr lang="ar-SA" altLang="ko-KR" sz="1600" dirty="0" smtClean="0"/>
              <a:t>객체</a:t>
            </a:r>
            <a:r>
              <a:rPr lang="ko-KR" altLang="ko-KR" sz="1600" dirty="0" smtClean="0"/>
              <a:t> Obj</a:t>
            </a:r>
            <a:r>
              <a:rPr lang="ar-SA" altLang="ko-KR" sz="1600" dirty="0" smtClean="0"/>
              <a:t>의 멤버 함수</a:t>
            </a:r>
            <a:r>
              <a:rPr lang="ko-KR" altLang="ko-KR" sz="1600" dirty="0" smtClean="0"/>
              <a:t> ShowScore() </a:t>
            </a:r>
            <a:r>
              <a:rPr lang="ar-SA" altLang="ko-KR" sz="1600" dirty="0" smtClean="0"/>
              <a:t>호출하기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ko-KR" altLang="en-US" sz="1600" dirty="0" smtClean="0">
                <a:sym typeface="Wingdings" pitchFamily="2" charset="2"/>
              </a:rPr>
              <a:t>에러</a:t>
            </a:r>
            <a:endParaRPr lang="ko-KR" altLang="ko-KR" sz="1600" dirty="0" smtClean="0"/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	return 0;</a:t>
            </a:r>
          </a:p>
          <a:p>
            <a:r>
              <a:rPr lang="ko-KR" altLang="ko-KR" sz="1600" dirty="0" smtClean="0"/>
              <a:t>}</a:t>
            </a:r>
            <a:endParaRPr lang="ko-KR" altLang="en-US" sz="1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123728" y="144595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3527884" y="18419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09873" y="223804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>
            <a:off x="3923928" y="1805992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70113" y="1659243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선언</a:t>
            </a:r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3090275" y="273097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4494431" y="312701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76420" y="352306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>
            <a:off x="4890475" y="309101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36660" y="294426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 멤버 함수 정의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436096" y="150924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smtClean="0">
                <a:solidFill>
                  <a:srgbClr val="C00000"/>
                </a:solidFill>
              </a:rPr>
              <a:t>멤버 접근속성을 명시하지 않으면 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private</a:t>
            </a:r>
            <a:r>
              <a:rPr lang="ko-KR" altLang="en-US" sz="1600" i="1" dirty="0" smtClean="0">
                <a:solidFill>
                  <a:srgbClr val="C00000"/>
                </a:solidFill>
              </a:rPr>
              <a:t>로 간주됨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!!!!</a:t>
            </a:r>
            <a:endParaRPr lang="ko-KR" altLang="en-US" sz="1600" i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8024" y="533438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smtClean="0">
                <a:solidFill>
                  <a:srgbClr val="C00000"/>
                </a:solidFill>
              </a:rPr>
              <a:t>main( ) </a:t>
            </a:r>
            <a:r>
              <a:rPr lang="ko-KR" altLang="en-US" sz="1600" i="1" dirty="0" smtClean="0">
                <a:solidFill>
                  <a:srgbClr val="C00000"/>
                </a:solidFill>
              </a:rPr>
              <a:t>함수는 </a:t>
            </a:r>
            <a:r>
              <a:rPr lang="en-US" altLang="ko-KR" sz="1600" i="1" dirty="0" err="1" smtClean="0">
                <a:solidFill>
                  <a:srgbClr val="C00000"/>
                </a:solidFill>
              </a:rPr>
              <a:t>IntSample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i="1" dirty="0" smtClean="0">
                <a:solidFill>
                  <a:srgbClr val="C00000"/>
                </a:solidFill>
              </a:rPr>
              <a:t>클래스 내가 아닌 클래스 밖이므로 해당 멤버에 직접 참조할 수 없음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!!!</a:t>
            </a:r>
            <a:endParaRPr lang="ko-KR" altLang="en-US" sz="1600" i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6056" y="3246152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 err="1" smtClean="0">
                <a:solidFill>
                  <a:srgbClr val="C00000"/>
                </a:solidFill>
              </a:rPr>
              <a:t>ShowScore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( ) </a:t>
            </a:r>
            <a:r>
              <a:rPr lang="ko-KR" altLang="en-US" sz="1600" i="1" dirty="0" smtClean="0">
                <a:solidFill>
                  <a:srgbClr val="C00000"/>
                </a:solidFill>
              </a:rPr>
              <a:t>멤버 함수는 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Score</a:t>
            </a:r>
            <a:r>
              <a:rPr lang="ko-KR" altLang="en-US" sz="1600" i="1" dirty="0" smtClean="0">
                <a:solidFill>
                  <a:srgbClr val="C00000"/>
                </a:solidFill>
              </a:rPr>
              <a:t>와 동일한 </a:t>
            </a:r>
            <a:r>
              <a:rPr lang="en-US" altLang="ko-KR" sz="1600" i="1" dirty="0" err="1" smtClean="0">
                <a:solidFill>
                  <a:srgbClr val="C00000"/>
                </a:solidFill>
              </a:rPr>
              <a:t>IntSample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i="1" dirty="0" smtClean="0">
                <a:solidFill>
                  <a:srgbClr val="C00000"/>
                </a:solidFill>
              </a:rPr>
              <a:t>클래스의 멤버이므로 멤버 변수를 직접 참조 가능함</a:t>
            </a:r>
            <a:r>
              <a:rPr lang="en-US" altLang="ko-KR" sz="1600" i="1" dirty="0" smtClean="0">
                <a:solidFill>
                  <a:srgbClr val="C00000"/>
                </a:solidFill>
              </a:rPr>
              <a:t>!!</a:t>
            </a:r>
            <a:endParaRPr lang="ko-KR" altLang="en-US" sz="1600" i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398" y="5990845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에러 메시지 </a:t>
            </a:r>
            <a:r>
              <a:rPr lang="en-US" altLang="ko-KR" sz="1400" dirty="0" smtClean="0"/>
              <a:t>:</a:t>
            </a:r>
          </a:p>
          <a:p>
            <a:r>
              <a:rPr lang="ko-KR" altLang="ko-KR" sz="1400" dirty="0" smtClean="0"/>
              <a:t>error C2248: 'IntSample::Score': private </a:t>
            </a:r>
            <a:r>
              <a:rPr lang="ar-SA" altLang="ko-KR" sz="1400" dirty="0" smtClean="0"/>
              <a:t>멤버</a:t>
            </a:r>
            <a:r>
              <a:rPr lang="ko-KR" altLang="ko-KR" sz="1400" dirty="0" smtClean="0"/>
              <a:t>('IntSample' </a:t>
            </a:r>
            <a:r>
              <a:rPr lang="ar-SA" altLang="ko-KR" sz="1400" dirty="0" smtClean="0"/>
              <a:t>클래스에서 선언</a:t>
            </a:r>
            <a:r>
              <a:rPr lang="ko-KR" altLang="ko-KR" sz="1400" dirty="0" smtClean="0"/>
              <a:t>)</a:t>
            </a:r>
            <a:r>
              <a:rPr lang="ar-SA" altLang="ko-KR" sz="1400" dirty="0" smtClean="0"/>
              <a:t>에 액세스할 수 없습니다</a:t>
            </a:r>
            <a:r>
              <a:rPr lang="ko-KR" altLang="ko-KR" sz="1400" dirty="0" smtClean="0"/>
              <a:t>.</a:t>
            </a:r>
          </a:p>
          <a:p>
            <a:r>
              <a:rPr lang="ko-KR" altLang="ko-KR" sz="1400" dirty="0" smtClean="0"/>
              <a:t>error C2248: 'IntSample::ShowScore': private </a:t>
            </a:r>
            <a:r>
              <a:rPr lang="ar-SA" altLang="ko-KR" sz="1400" dirty="0" smtClean="0"/>
              <a:t>멤버</a:t>
            </a:r>
            <a:r>
              <a:rPr lang="ko-KR" altLang="ko-KR" sz="1400" dirty="0" smtClean="0"/>
              <a:t>('IntSample' </a:t>
            </a:r>
            <a:r>
              <a:rPr lang="ar-SA" altLang="ko-KR" sz="1400" dirty="0" smtClean="0"/>
              <a:t>클래스에서 선언</a:t>
            </a:r>
            <a:r>
              <a:rPr lang="ko-KR" altLang="ko-KR" sz="1400" dirty="0" smtClean="0"/>
              <a:t>)</a:t>
            </a:r>
            <a:r>
              <a:rPr lang="ar-SA" altLang="ko-KR" sz="1400" dirty="0" smtClean="0"/>
              <a:t>에 액세스할 수 없습니다</a:t>
            </a:r>
            <a:r>
              <a:rPr lang="ko-KR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일반적으로 정의되는 형태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멤버 접근 속성</a:t>
            </a:r>
            <a:endParaRPr lang="ko-KR" alt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멤버 접근 속성이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인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생성된 객체 정보는 접근 권한이 있는 경우에만 참조케 함을 목적으로 함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olidFill>
                  <a:srgbClr val="C00000"/>
                </a:solidFill>
                <a:sym typeface="Wingdings" pitchFamily="2" charset="2"/>
              </a:rPr>
              <a:t>보안성</a:t>
            </a:r>
            <a:r>
              <a:rPr lang="ko-KR" altLang="en-US" dirty="0" smtClean="0">
                <a:sym typeface="Wingdings" pitchFamily="2" charset="2"/>
              </a:rPr>
              <a:t> 고려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private </a:t>
            </a:r>
            <a:r>
              <a:rPr lang="ko-KR" altLang="en-US" dirty="0" smtClean="0">
                <a:sym typeface="Wingdings" pitchFamily="2" charset="2"/>
              </a:rPr>
              <a:t>멤버는 </a:t>
            </a:r>
            <a:r>
              <a:rPr lang="en-US" altLang="ko-KR" dirty="0" smtClean="0">
                <a:sym typeface="Wingdings" pitchFamily="2" charset="2"/>
              </a:rPr>
              <a:t>public </a:t>
            </a:r>
            <a:r>
              <a:rPr lang="ko-KR" altLang="en-US" dirty="0" smtClean="0">
                <a:sym typeface="Wingdings" pitchFamily="2" charset="2"/>
              </a:rPr>
              <a:t>멤버 함수를 통해 접근토록 클래스를 설계함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직접적 접근 허용 방지</a:t>
            </a:r>
            <a:endParaRPr lang="en-US" altLang="ko-KR" dirty="0" smtClean="0"/>
          </a:p>
          <a:p>
            <a:r>
              <a:rPr lang="ko-KR" altLang="en-US" dirty="0" smtClean="0"/>
              <a:t>일반적으로 멤버 변수는 </a:t>
            </a:r>
            <a:r>
              <a:rPr lang="en-US" altLang="ko-KR" dirty="0" smtClean="0"/>
              <a:t>private,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선언에서 멤버 접근 속성이 </a:t>
            </a:r>
            <a:r>
              <a:rPr lang="en-US" altLang="ko-KR" dirty="0" smtClean="0"/>
              <a:t>public </a:t>
            </a:r>
            <a:r>
              <a:rPr lang="en-US" altLang="ko-KR" dirty="0" smtClean="0">
                <a:sym typeface="Wingdings" pitchFamily="2" charset="2"/>
              </a:rPr>
              <a:t> protected  private </a:t>
            </a:r>
            <a:r>
              <a:rPr lang="ko-KR" altLang="en-US" dirty="0" smtClean="0">
                <a:sym typeface="Wingdings" pitchFamily="2" charset="2"/>
              </a:rPr>
              <a:t>순으로 코딩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16" y="725624"/>
            <a:ext cx="4211960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#include &lt;iostream&gt;</a:t>
            </a:r>
          </a:p>
          <a:p>
            <a:r>
              <a:rPr lang="ko-KR" altLang="ko-KR" sz="1600" dirty="0" smtClean="0"/>
              <a:t>using namespace std;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class IntSample 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public :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void ShowScore();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void setScore(const int s);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int  getScore();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private :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int Score;</a:t>
            </a:r>
          </a:p>
          <a:p>
            <a:r>
              <a:rPr lang="ko-KR" altLang="ko-KR" sz="1600" dirty="0" smtClean="0"/>
              <a:t>};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void IntSample::ShowScore()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cout &lt;&lt; "</a:t>
            </a:r>
            <a:r>
              <a:rPr lang="ar-SA" altLang="ko-KR" sz="1600" dirty="0" smtClean="0"/>
              <a:t>점수</a:t>
            </a:r>
            <a:r>
              <a:rPr lang="ko-KR" altLang="ko-KR" sz="1600" dirty="0" smtClean="0"/>
              <a:t>: " &lt;&lt; Score &lt;&lt; endl;</a:t>
            </a:r>
          </a:p>
          <a:p>
            <a:r>
              <a:rPr lang="ko-KR" altLang="ko-KR" sz="1600" dirty="0" smtClean="0"/>
              <a:t>}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void IntSample::setScore(const int s)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Score=s;</a:t>
            </a:r>
          </a:p>
          <a:p>
            <a:r>
              <a:rPr lang="ko-KR" altLang="ko-KR" sz="16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750849"/>
            <a:ext cx="4644008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int IntSample::getScore()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ko-KR" altLang="ko-KR" sz="1600" dirty="0" smtClean="0"/>
              <a:t>	return Score;</a:t>
            </a:r>
          </a:p>
          <a:p>
            <a:r>
              <a:rPr lang="ko-KR" altLang="ko-KR" sz="1600" dirty="0" smtClean="0"/>
              <a:t>}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int main()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IntSample Obj;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Obj.setScore(100);</a:t>
            </a:r>
          </a:p>
          <a:p>
            <a:r>
              <a:rPr lang="en-US" altLang="ko-KR" sz="1600" dirty="0" smtClean="0"/>
              <a:t>    </a:t>
            </a:r>
            <a:r>
              <a:rPr lang="ko-KR" altLang="ko-KR" sz="1600" dirty="0" smtClean="0"/>
              <a:t>cout &lt;&lt; "</a:t>
            </a:r>
            <a:r>
              <a:rPr lang="ar-SA" altLang="ko-KR" sz="1600" dirty="0" smtClean="0"/>
              <a:t>점수</a:t>
            </a:r>
            <a:r>
              <a:rPr lang="ko-KR" altLang="ko-KR" sz="1600" dirty="0" smtClean="0"/>
              <a:t>: " &lt;&lt; Obj.getScore() &lt;&lt; endl;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en-US" altLang="ko-KR" sz="1600" dirty="0" smtClean="0"/>
              <a:t>   </a:t>
            </a:r>
            <a:r>
              <a:rPr lang="ko-KR" altLang="ko-KR" sz="1600" dirty="0" smtClean="0"/>
              <a:t>return 0;</a:t>
            </a:r>
          </a:p>
          <a:p>
            <a:r>
              <a:rPr lang="ko-KR" altLang="ko-KR" sz="1600" dirty="0" smtClean="0"/>
              <a:t>}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코딩에서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선언은 헤더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정의는 소스 파일</a:t>
            </a:r>
            <a:endParaRPr lang="en-US" altLang="ko-KR" dirty="0" smtClean="0"/>
          </a:p>
          <a:p>
            <a:r>
              <a:rPr lang="ko-KR" altLang="en-US" dirty="0" smtClean="0"/>
              <a:t>객체 생성 및 테스트는 </a:t>
            </a:r>
            <a:r>
              <a:rPr lang="en-US" altLang="ko-KR" dirty="0" smtClean="0"/>
              <a:t>main( ) </a:t>
            </a:r>
            <a:r>
              <a:rPr lang="ko-KR" altLang="en-US" dirty="0" smtClean="0"/>
              <a:t>함수에서 실행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5818" y="2722775"/>
            <a:ext cx="2201805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//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IntSample.h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r>
              <a:rPr lang="ko-KR" altLang="ko-KR" sz="1200" dirty="0" smtClean="0"/>
              <a:t>#ifndef _INTSAMPLE_H_</a:t>
            </a:r>
          </a:p>
          <a:p>
            <a:r>
              <a:rPr lang="ko-KR" altLang="ko-KR" sz="1200" dirty="0" smtClean="0"/>
              <a:t>#define _INTSAMPLE_H_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#include &lt;iostream&gt;</a:t>
            </a:r>
          </a:p>
          <a:p>
            <a:r>
              <a:rPr lang="ko-KR" altLang="ko-KR" sz="1200" dirty="0" smtClean="0"/>
              <a:t>using namespace std;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class IntSample </a:t>
            </a:r>
          </a:p>
          <a:p>
            <a:r>
              <a:rPr lang="ko-KR" altLang="ko-KR" sz="1200" dirty="0" smtClean="0"/>
              <a:t>{</a:t>
            </a:r>
          </a:p>
          <a:p>
            <a:r>
              <a:rPr lang="ko-KR" altLang="ko-KR" sz="1200" dirty="0" smtClean="0"/>
              <a:t>public :</a:t>
            </a:r>
          </a:p>
          <a:p>
            <a:r>
              <a:rPr lang="en-US" altLang="ko-KR" sz="1200" dirty="0" smtClean="0"/>
              <a:t>     </a:t>
            </a:r>
            <a:r>
              <a:rPr lang="ko-KR" altLang="ko-KR" sz="1200" dirty="0" smtClean="0"/>
              <a:t>void ShowScore();</a:t>
            </a:r>
          </a:p>
          <a:p>
            <a:r>
              <a:rPr lang="en-US" altLang="ko-KR" sz="1200" dirty="0" smtClean="0"/>
              <a:t>     </a:t>
            </a:r>
            <a:r>
              <a:rPr lang="ko-KR" altLang="ko-KR" sz="1200" dirty="0" smtClean="0"/>
              <a:t>void setScore(const int s);</a:t>
            </a:r>
          </a:p>
          <a:p>
            <a:r>
              <a:rPr lang="en-US" altLang="ko-KR" sz="1200" dirty="0" smtClean="0"/>
              <a:t>     </a:t>
            </a:r>
            <a:r>
              <a:rPr lang="ko-KR" altLang="ko-KR" sz="1200" dirty="0" smtClean="0"/>
              <a:t>int  getScore();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private :</a:t>
            </a:r>
          </a:p>
          <a:p>
            <a:r>
              <a:rPr lang="en-US" altLang="ko-KR" sz="1200" dirty="0" smtClean="0"/>
              <a:t>    </a:t>
            </a:r>
            <a:r>
              <a:rPr lang="ko-KR" altLang="ko-KR" sz="1200" dirty="0" smtClean="0"/>
              <a:t>int Score;</a:t>
            </a:r>
          </a:p>
          <a:p>
            <a:r>
              <a:rPr lang="ko-KR" altLang="ko-KR" sz="1200" dirty="0" smtClean="0"/>
              <a:t>};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#else</a:t>
            </a:r>
          </a:p>
          <a:p>
            <a:r>
              <a:rPr lang="ko-KR" altLang="ko-KR" sz="1200" dirty="0" smtClean="0"/>
              <a:t>#endif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2722775"/>
            <a:ext cx="288032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//IntSample.cpp</a:t>
            </a:r>
          </a:p>
          <a:p>
            <a:r>
              <a:rPr lang="ko-KR" altLang="ko-KR" sz="1200" dirty="0" smtClean="0"/>
              <a:t>#include "IntSample.h"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void IntSample::ShowScore()</a:t>
            </a:r>
          </a:p>
          <a:p>
            <a:r>
              <a:rPr lang="ko-KR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ko-KR" altLang="ko-KR" sz="1200" dirty="0" smtClean="0"/>
              <a:t>cout &lt;&lt; "</a:t>
            </a:r>
            <a:r>
              <a:rPr lang="ar-SA" altLang="ko-KR" sz="1200" dirty="0" smtClean="0"/>
              <a:t>점수</a:t>
            </a:r>
            <a:r>
              <a:rPr lang="ko-KR" altLang="ko-KR" sz="1200" dirty="0" smtClean="0"/>
              <a:t>: " &lt;&lt; Score &lt;&lt; endl;</a:t>
            </a:r>
          </a:p>
          <a:p>
            <a:r>
              <a:rPr lang="ko-KR" altLang="ko-KR" sz="1200" dirty="0" smtClean="0"/>
              <a:t>}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void IntSample::setScore(const int s)</a:t>
            </a:r>
          </a:p>
          <a:p>
            <a:r>
              <a:rPr lang="ko-KR" altLang="ko-KR" sz="1200" dirty="0" smtClean="0"/>
              <a:t>{</a:t>
            </a:r>
          </a:p>
          <a:p>
            <a:r>
              <a:rPr lang="ko-KR" altLang="ko-KR" sz="1200" dirty="0" smtClean="0"/>
              <a:t>	Score=s;</a:t>
            </a:r>
          </a:p>
          <a:p>
            <a:r>
              <a:rPr lang="ko-KR" altLang="ko-KR" sz="1200" dirty="0" smtClean="0"/>
              <a:t>}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int IntSample::getScore()</a:t>
            </a:r>
          </a:p>
          <a:p>
            <a:r>
              <a:rPr lang="ko-KR" altLang="ko-KR" sz="1200" dirty="0" smtClean="0"/>
              <a:t>{</a:t>
            </a:r>
          </a:p>
          <a:p>
            <a:r>
              <a:rPr lang="ko-KR" altLang="ko-KR" sz="1200" dirty="0" smtClean="0"/>
              <a:t>	return Score;</a:t>
            </a:r>
          </a:p>
          <a:p>
            <a:r>
              <a:rPr lang="ko-KR" altLang="ko-KR" sz="1200" dirty="0" smtClean="0"/>
              <a:t>}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2722775"/>
            <a:ext cx="3456384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//IntSample_main.cpp</a:t>
            </a:r>
          </a:p>
          <a:p>
            <a:r>
              <a:rPr lang="ko-KR" altLang="ko-KR" sz="1200" dirty="0" smtClean="0"/>
              <a:t>#include "IntSample.h"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ko-KR" altLang="ko-KR" sz="1200" dirty="0" smtClean="0"/>
              <a:t>int main()</a:t>
            </a:r>
          </a:p>
          <a:p>
            <a:r>
              <a:rPr lang="ko-KR" altLang="ko-KR" sz="1200" dirty="0" smtClean="0"/>
              <a:t>{</a:t>
            </a:r>
          </a:p>
          <a:p>
            <a:r>
              <a:rPr lang="en-US" altLang="ko-KR" sz="1200" dirty="0" smtClean="0"/>
              <a:t>    </a:t>
            </a:r>
            <a:r>
              <a:rPr lang="ko-KR" altLang="ko-KR" sz="1200" dirty="0" smtClean="0"/>
              <a:t>IntSample Obj;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en-US" altLang="ko-KR" sz="1200" dirty="0" smtClean="0"/>
              <a:t>    </a:t>
            </a:r>
            <a:r>
              <a:rPr lang="ko-KR" altLang="ko-KR" sz="1200" dirty="0" smtClean="0"/>
              <a:t>Obj.setScore(100);</a:t>
            </a:r>
          </a:p>
          <a:p>
            <a:r>
              <a:rPr lang="en-US" altLang="ko-KR" sz="1200" dirty="0" smtClean="0"/>
              <a:t>    </a:t>
            </a:r>
            <a:r>
              <a:rPr lang="ko-KR" altLang="ko-KR" sz="1200" dirty="0" smtClean="0"/>
              <a:t>cout &lt;&lt; "</a:t>
            </a:r>
            <a:r>
              <a:rPr lang="ar-SA" altLang="ko-KR" sz="1200" dirty="0" smtClean="0"/>
              <a:t>점수</a:t>
            </a:r>
            <a:r>
              <a:rPr lang="ko-KR" altLang="ko-KR" sz="1200" dirty="0" smtClean="0"/>
              <a:t>: " &lt;&lt; Obj.getScore() &lt;&lt; endl;</a:t>
            </a:r>
          </a:p>
          <a:p>
            <a:r>
              <a:rPr lang="ko-KR" altLang="ko-KR" sz="1200" dirty="0" smtClean="0"/>
              <a:t> </a:t>
            </a:r>
          </a:p>
          <a:p>
            <a:r>
              <a:rPr lang="en-US" altLang="ko-KR" sz="1200" dirty="0" smtClean="0"/>
              <a:t>    </a:t>
            </a:r>
            <a:r>
              <a:rPr lang="ko-KR" altLang="ko-KR" sz="1200" dirty="0" smtClean="0"/>
              <a:t>return 0;</a:t>
            </a:r>
          </a:p>
          <a:p>
            <a:r>
              <a:rPr lang="ko-KR" altLang="ko-KR" sz="1200" dirty="0" smtClean="0"/>
              <a:t>}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828092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ko-KR" dirty="0" smtClean="0"/>
              <a:t>키와 몸무게를 </a:t>
            </a:r>
            <a:r>
              <a:rPr lang="ko-KR" altLang="ko-KR" dirty="0" err="1" smtClean="0"/>
              <a:t>입력받아</a:t>
            </a:r>
            <a:r>
              <a:rPr lang="ko-KR" altLang="ko-KR" dirty="0" smtClean="0"/>
              <a:t> 표준 몸무게를 계산하여 </a:t>
            </a:r>
            <a:r>
              <a:rPr lang="en-US" altLang="ko-KR" dirty="0" smtClean="0"/>
              <a:t>“</a:t>
            </a:r>
            <a:r>
              <a:rPr lang="ko-KR" altLang="ko-KR" dirty="0" err="1" smtClean="0"/>
              <a:t>저체중</a:t>
            </a:r>
            <a:r>
              <a:rPr lang="en-US" altLang="ko-KR" dirty="0" smtClean="0"/>
              <a:t>”, “</a:t>
            </a:r>
            <a:r>
              <a:rPr lang="ko-KR" altLang="ko-KR" dirty="0" smtClean="0"/>
              <a:t>정상체중</a:t>
            </a:r>
            <a:r>
              <a:rPr lang="en-US" altLang="ko-KR" dirty="0" smtClean="0"/>
              <a:t>”, “</a:t>
            </a:r>
            <a:r>
              <a:rPr lang="ko-KR" altLang="ko-KR" dirty="0" err="1" smtClean="0"/>
              <a:t>과체중</a:t>
            </a:r>
            <a:r>
              <a:rPr lang="en-US" altLang="ko-KR" dirty="0" smtClean="0"/>
              <a:t>”</a:t>
            </a:r>
            <a:r>
              <a:rPr lang="ko-KR" altLang="ko-KR" dirty="0" smtClean="0"/>
              <a:t>인가를 표시하자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276872"/>
            <a:ext cx="8064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문제를 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“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누가 무엇을 가지고 어떻게 동작하는가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”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의 시각으로 바라보자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. </a:t>
            </a:r>
            <a:endParaRPr lang="ko-KR" altLang="ko-KR" sz="1400" dirty="0" smtClean="0">
              <a:latin typeface="새굴림" pitchFamily="18" charset="-127"/>
              <a:ea typeface="새굴림" pitchFamily="18" charset="-127"/>
            </a:endParaRPr>
          </a:p>
          <a:p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먼저 생성될 객체의 작업 대상인 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“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무엇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”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을 식별해 보자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작업 대상이 되는 항목은 키와 몸무게 이다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그리고 어떻게 동작하는가는 먼저 키와 몸무게를 외부에서 동작하는 객체에 전달받을 수 있어야 하고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, 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키를 이용해서 표준 몸무게를 계산할 수 있어야 한다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. </a:t>
            </a:r>
            <a:r>
              <a:rPr lang="ko-KR" altLang="ko-KR" sz="1400" dirty="0" smtClean="0">
                <a:latin typeface="새굴림" pitchFamily="18" charset="-127"/>
                <a:ea typeface="새굴림" pitchFamily="18" charset="-127"/>
              </a:rPr>
              <a:t>또한 표준 몸무게와 전달받은 몸무게를 비교하여 체중의 상태를 판단해서 객체 밖으로 전달할 수 있어야 한다</a:t>
            </a:r>
            <a:r>
              <a:rPr lang="en-US" altLang="ko-KR" sz="1400" dirty="0" smtClean="0">
                <a:latin typeface="새굴림" pitchFamily="18" charset="-127"/>
                <a:ea typeface="새굴림" pitchFamily="18" charset="-127"/>
              </a:rPr>
              <a:t>.</a:t>
            </a:r>
            <a:endParaRPr lang="ko-KR" altLang="en-US" sz="14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645024"/>
            <a:ext cx="820891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 smtClean="0"/>
              <a:t>멤버 변수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키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소수점 이하 자리를 다룰 수 있도록 배정도형으로 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몸무게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소수점 이하 자리를 다룰 수 있도록 배정도형으로 하자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체중 상태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체중 상태는 표준 몸무게 계산 후 일정한 처리에 의해 산출되는 정보로써 표준 몸무게 자체를 멤버 변수로 해도 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그러나 이번에는 체중 상태를 멤버 변수로 하겠다</a:t>
            </a:r>
            <a:r>
              <a:rPr lang="en-US" altLang="ko-KR" dirty="0" smtClean="0"/>
              <a:t>. -1</a:t>
            </a:r>
            <a:r>
              <a:rPr lang="ko-KR" altLang="ko-KR" dirty="0" smtClean="0"/>
              <a:t>은 저체중을</a:t>
            </a:r>
            <a:r>
              <a:rPr lang="en-US" altLang="ko-KR" dirty="0" smtClean="0"/>
              <a:t>, 0</a:t>
            </a:r>
            <a:r>
              <a:rPr lang="ko-KR" altLang="ko-KR" dirty="0" smtClean="0"/>
              <a:t>은 정상체중</a:t>
            </a:r>
            <a:r>
              <a:rPr lang="en-US" altLang="ko-KR" dirty="0" smtClean="0"/>
              <a:t>, 1</a:t>
            </a:r>
            <a:r>
              <a:rPr lang="ko-KR" altLang="ko-KR" dirty="0" smtClean="0"/>
              <a:t>은 과체중으로 표시하자</a:t>
            </a:r>
            <a:r>
              <a:rPr lang="en-US" altLang="ko-KR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double  height, weight;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WeightStatus</a:t>
            </a:r>
            <a:r>
              <a:rPr lang="en-US" altLang="ko-KR" dirty="0" smtClean="0"/>
              <a:t>;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836712"/>
            <a:ext cx="8496944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ko-KR" dirty="0"/>
              <a:t>멤버 변수</a:t>
            </a:r>
            <a:r>
              <a:rPr lang="en-US" altLang="ko-KR" dirty="0"/>
              <a:t> </a:t>
            </a:r>
            <a:endParaRPr lang="ko-KR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키</a:t>
            </a:r>
            <a:r>
              <a:rPr lang="en-US" altLang="ko-KR" dirty="0"/>
              <a:t> : </a:t>
            </a:r>
            <a:r>
              <a:rPr lang="ko-KR" altLang="ko-KR" dirty="0"/>
              <a:t>소수점 이하 자리를 다룰 수 있도록 배정도형으로 하자</a:t>
            </a:r>
            <a:r>
              <a:rPr lang="en-US" altLang="ko-KR" dirty="0"/>
              <a:t>.</a:t>
            </a:r>
            <a:endParaRPr lang="ko-KR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몸무게</a:t>
            </a:r>
            <a:r>
              <a:rPr lang="en-US" altLang="ko-KR" dirty="0"/>
              <a:t> : </a:t>
            </a:r>
            <a:r>
              <a:rPr lang="ko-KR" altLang="ko-KR" dirty="0"/>
              <a:t>소수점 이하 자리를 다룰 수 있도록 배정도형으로 하자</a:t>
            </a:r>
            <a:r>
              <a:rPr lang="en-US" altLang="ko-KR" dirty="0"/>
              <a:t>.</a:t>
            </a:r>
            <a:endParaRPr lang="ko-KR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 </a:t>
            </a:r>
            <a:r>
              <a:rPr lang="ko-KR" altLang="ko-KR" dirty="0"/>
              <a:t>체중 상태</a:t>
            </a:r>
            <a:r>
              <a:rPr lang="en-US" altLang="ko-KR" dirty="0"/>
              <a:t> : </a:t>
            </a:r>
            <a:r>
              <a:rPr lang="ko-KR" altLang="ko-KR" dirty="0"/>
              <a:t>체중 상태는 표준 몸무게 계산 후 일정한 처리에 의해 산출되는 정보로써 표준 몸무게 자체를 멤버 변수로 해도 된다</a:t>
            </a:r>
            <a:r>
              <a:rPr lang="en-US" altLang="ko-KR" dirty="0"/>
              <a:t>. </a:t>
            </a:r>
            <a:r>
              <a:rPr lang="ko-KR" altLang="ko-KR" dirty="0"/>
              <a:t>그러나 이번에는 체중 상태를 멤버 변수로 하겠다</a:t>
            </a:r>
            <a:r>
              <a:rPr lang="en-US" altLang="ko-KR" dirty="0"/>
              <a:t>. -1</a:t>
            </a:r>
            <a:r>
              <a:rPr lang="ko-KR" altLang="ko-KR" dirty="0"/>
              <a:t>은 </a:t>
            </a:r>
            <a:r>
              <a:rPr lang="ko-KR" altLang="ko-KR" dirty="0" err="1"/>
              <a:t>저체중을</a:t>
            </a:r>
            <a:r>
              <a:rPr lang="en-US" altLang="ko-KR" dirty="0"/>
              <a:t>, 0</a:t>
            </a:r>
            <a:r>
              <a:rPr lang="ko-KR" altLang="ko-KR" dirty="0"/>
              <a:t>은 정상체중</a:t>
            </a:r>
            <a:r>
              <a:rPr lang="en-US" altLang="ko-KR" dirty="0"/>
              <a:t>, 1</a:t>
            </a:r>
            <a:r>
              <a:rPr lang="ko-KR" altLang="ko-KR" dirty="0"/>
              <a:t>은 </a:t>
            </a:r>
            <a:r>
              <a:rPr lang="ko-KR" altLang="ko-KR" dirty="0" err="1"/>
              <a:t>과체중으로</a:t>
            </a:r>
            <a:r>
              <a:rPr lang="ko-KR" altLang="ko-KR" dirty="0"/>
              <a:t> 표시하자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멤버 함수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키를 외부에서 객체로 전달하는 기능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매개변수로 키 값을 전달받음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몸무게를 외부에서 객체로 전달하는 기능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매개변수로 몸무게를 전달받음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키를 객체 외부로 전달하는 기능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함수의 </a:t>
            </a:r>
            <a:r>
              <a:rPr lang="ko-KR" altLang="ko-KR" dirty="0" err="1" smtClean="0"/>
              <a:t>반환값으로</a:t>
            </a:r>
            <a:r>
              <a:rPr lang="ko-KR" altLang="ko-KR" dirty="0" smtClean="0"/>
              <a:t> 외부에 전달함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몸무게를 객체 외부로 전달하는 기능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함수의 </a:t>
            </a:r>
            <a:r>
              <a:rPr lang="ko-KR" altLang="ko-KR" dirty="0" err="1" smtClean="0"/>
              <a:t>반환값으로</a:t>
            </a:r>
            <a:r>
              <a:rPr lang="ko-KR" altLang="ko-KR" dirty="0" smtClean="0"/>
              <a:t> 외부에 전달함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표준 몸무게 산출해서 체중 상태를 구하는 기능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ko-KR" dirty="0" smtClean="0"/>
              <a:t>체중 상태를 객체 외부로 전달하는 기능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함수의 </a:t>
            </a:r>
            <a:r>
              <a:rPr lang="ko-KR" altLang="ko-KR" dirty="0" err="1" smtClean="0"/>
              <a:t>반환값으로</a:t>
            </a:r>
            <a:r>
              <a:rPr lang="ko-KR" altLang="ko-KR" dirty="0" smtClean="0"/>
              <a:t> 외부에 전달함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void  </a:t>
            </a:r>
            <a:r>
              <a:rPr lang="en-US" altLang="ko-KR" dirty="0" err="1" smtClean="0"/>
              <a:t>setHeight</a:t>
            </a:r>
            <a:r>
              <a:rPr lang="en-US" altLang="ko-KR" dirty="0" smtClean="0"/>
              <a:t>(const double h);</a:t>
            </a:r>
          </a:p>
          <a:p>
            <a:r>
              <a:rPr lang="en-US" altLang="ko-KR" dirty="0" smtClean="0"/>
              <a:t>void  </a:t>
            </a:r>
            <a:r>
              <a:rPr lang="en-US" altLang="ko-KR" dirty="0" err="1" smtClean="0"/>
              <a:t>setWeight</a:t>
            </a:r>
            <a:r>
              <a:rPr lang="en-US" altLang="ko-KR" dirty="0" smtClean="0"/>
              <a:t>(const double w);</a:t>
            </a:r>
          </a:p>
          <a:p>
            <a:r>
              <a:rPr lang="en-US" altLang="ko-KR" dirty="0" smtClean="0"/>
              <a:t>double  </a:t>
            </a:r>
            <a:r>
              <a:rPr lang="en-US" altLang="ko-KR" dirty="0" err="1" smtClean="0"/>
              <a:t>getHeight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double  </a:t>
            </a:r>
            <a:r>
              <a:rPr lang="en-US" altLang="ko-KR" dirty="0" err="1" smtClean="0"/>
              <a:t>getWeight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StdWeight</a:t>
            </a:r>
            <a:r>
              <a:rPr lang="en-US" altLang="ko-KR" dirty="0" smtClean="0"/>
              <a:t>();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getWeightStatus</a:t>
            </a:r>
            <a:r>
              <a:rPr lang="en-US" altLang="ko-KR" dirty="0" smtClean="0"/>
              <a:t>();</a:t>
            </a:r>
            <a:endParaRPr lang="ko-KR" altLang="ko-KR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02080"/>
            <a:ext cx="8208912" cy="46474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</a:t>
            </a:r>
            <a:r>
              <a:rPr lang="ko-KR" altLang="ko-KR" dirty="0" smtClean="0"/>
              <a:t>다음은 수업에 등록한 학생을 관리하는 클래스이다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주어진 상황에 맞게 클래스를 선언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정의해서 테스트 해보자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출력 형태 </a:t>
            </a:r>
            <a:r>
              <a:rPr lang="en-US" altLang="ko-KR" dirty="0" smtClean="0"/>
              <a:t>: </a:t>
            </a:r>
          </a:p>
          <a:p>
            <a:r>
              <a:rPr lang="ko-KR" altLang="ko-KR" sz="1400" dirty="0" err="1" smtClean="0"/>
              <a:t>과정명</a:t>
            </a:r>
            <a:r>
              <a:rPr lang="ko-KR" altLang="ko-KR" sz="1400" dirty="0" smtClean="0"/>
              <a:t> 입력</a:t>
            </a:r>
            <a:r>
              <a:rPr lang="en-US" altLang="ko-KR" sz="1400" dirty="0" smtClean="0"/>
              <a:t> : C++ </a:t>
            </a:r>
            <a:r>
              <a:rPr lang="ko-KR" altLang="ko-KR" sz="1400" dirty="0" smtClean="0"/>
              <a:t>프로그램</a:t>
            </a:r>
          </a:p>
          <a:p>
            <a:r>
              <a:rPr lang="ko-KR" altLang="ko-KR" sz="1400" dirty="0" smtClean="0"/>
              <a:t>수강학생 이름 입력</a:t>
            </a:r>
            <a:r>
              <a:rPr lang="en-US" altLang="ko-KR" sz="1400" dirty="0" smtClean="0"/>
              <a:t> :</a:t>
            </a:r>
            <a:endParaRPr lang="ko-KR" altLang="ko-KR" sz="1400" dirty="0" smtClean="0"/>
          </a:p>
          <a:p>
            <a:r>
              <a:rPr lang="ko-KR" altLang="ko-KR" sz="1400" dirty="0" smtClean="0"/>
              <a:t>이름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박진영</a:t>
            </a:r>
          </a:p>
          <a:p>
            <a:r>
              <a:rPr lang="ko-KR" altLang="ko-KR" sz="1400" dirty="0" err="1" smtClean="0"/>
              <a:t>계속입력하시겠습니까</a:t>
            </a:r>
            <a:r>
              <a:rPr lang="en-US" altLang="ko-KR" sz="1400" dirty="0" smtClean="0"/>
              <a:t>? (y/n) y</a:t>
            </a:r>
            <a:endParaRPr lang="ko-KR" altLang="ko-KR" sz="1400" dirty="0" smtClean="0"/>
          </a:p>
          <a:p>
            <a:r>
              <a:rPr lang="ko-KR" altLang="ko-KR" sz="1400" dirty="0" smtClean="0"/>
              <a:t>이름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김동현</a:t>
            </a:r>
          </a:p>
          <a:p>
            <a:r>
              <a:rPr lang="ko-KR" altLang="ko-KR" sz="1400" dirty="0" err="1" smtClean="0"/>
              <a:t>계속입력하시겠습니까</a:t>
            </a:r>
            <a:r>
              <a:rPr lang="en-US" altLang="ko-KR" sz="1400" dirty="0" smtClean="0"/>
              <a:t>? (y/n) y</a:t>
            </a:r>
            <a:endParaRPr lang="ko-KR" altLang="ko-KR" sz="1400" dirty="0" smtClean="0"/>
          </a:p>
          <a:p>
            <a:r>
              <a:rPr lang="ko-KR" altLang="ko-KR" sz="1400" dirty="0" smtClean="0"/>
              <a:t>이름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김소연</a:t>
            </a:r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r>
              <a:rPr lang="ko-KR" altLang="ko-KR" sz="1400" dirty="0" err="1" smtClean="0"/>
              <a:t>계속입력하시겠습니까</a:t>
            </a:r>
            <a:r>
              <a:rPr lang="en-US" altLang="ko-KR" sz="1400" dirty="0" smtClean="0"/>
              <a:t>? (y/n) y</a:t>
            </a:r>
            <a:endParaRPr lang="ko-KR" altLang="ko-KR" sz="1400" dirty="0" smtClean="0"/>
          </a:p>
          <a:p>
            <a:r>
              <a:rPr lang="ko-KR" altLang="ko-KR" sz="1400" dirty="0" smtClean="0"/>
              <a:t>이름</a:t>
            </a:r>
            <a:r>
              <a:rPr lang="en-US" altLang="ko-KR" sz="1400" dirty="0" smtClean="0"/>
              <a:t> : </a:t>
            </a:r>
            <a:r>
              <a:rPr lang="ko-KR" altLang="ko-KR" sz="1400" dirty="0" smtClean="0"/>
              <a:t>김창민</a:t>
            </a:r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r>
              <a:rPr lang="ko-KR" altLang="ko-KR" sz="1400" dirty="0" err="1" smtClean="0"/>
              <a:t>계속입력하시겠습니까</a:t>
            </a:r>
            <a:r>
              <a:rPr lang="en-US" altLang="ko-KR" sz="1400" dirty="0" smtClean="0"/>
              <a:t>? (y/n) y</a:t>
            </a:r>
            <a:endParaRPr lang="ko-KR" altLang="ko-KR" sz="1400" dirty="0" smtClean="0"/>
          </a:p>
          <a:p>
            <a:r>
              <a:rPr lang="ko-KR" altLang="ko-KR" sz="1400" dirty="0" smtClean="0"/>
              <a:t>이름</a:t>
            </a:r>
            <a:r>
              <a:rPr lang="en-US" altLang="ko-KR" sz="1400" dirty="0" smtClean="0"/>
              <a:t> : </a:t>
            </a:r>
            <a:r>
              <a:rPr lang="ko-KR" altLang="ko-KR" sz="1400" dirty="0" err="1" smtClean="0"/>
              <a:t>황청자</a:t>
            </a:r>
            <a:r>
              <a:rPr lang="en-US" altLang="ko-KR" sz="1400" dirty="0" smtClean="0"/>
              <a:t> </a:t>
            </a:r>
            <a:endParaRPr lang="ko-KR" altLang="ko-KR" sz="1400" dirty="0" smtClean="0"/>
          </a:p>
          <a:p>
            <a:r>
              <a:rPr lang="ko-KR" altLang="ko-KR" sz="1400" dirty="0" err="1" smtClean="0"/>
              <a:t>계속입력하시겠습니까</a:t>
            </a:r>
            <a:r>
              <a:rPr lang="en-US" altLang="ko-KR" sz="1400" dirty="0" smtClean="0"/>
              <a:t>? (y/n)  n</a:t>
            </a:r>
            <a:endParaRPr lang="ko-KR" altLang="ko-KR" sz="1400" dirty="0" smtClean="0"/>
          </a:p>
          <a:p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r>
              <a:rPr lang="ko-KR" altLang="ko-KR" sz="1400" dirty="0" smtClean="0"/>
              <a:t>수강학생 명단</a:t>
            </a:r>
            <a:r>
              <a:rPr lang="en-US" altLang="ko-KR" sz="1400" dirty="0" smtClean="0"/>
              <a:t> :</a:t>
            </a:r>
            <a:endParaRPr lang="ko-KR" altLang="ko-KR" sz="1400" dirty="0" smtClean="0"/>
          </a:p>
          <a:p>
            <a:r>
              <a:rPr lang="ko-KR" altLang="ko-KR" sz="1400" dirty="0" smtClean="0"/>
              <a:t>박진영</a:t>
            </a:r>
            <a:r>
              <a:rPr lang="en-US" altLang="ko-KR" sz="1400" dirty="0" smtClean="0"/>
              <a:t>  </a:t>
            </a:r>
            <a:r>
              <a:rPr lang="ko-KR" altLang="ko-KR" sz="1400" dirty="0" smtClean="0"/>
              <a:t>김동현</a:t>
            </a:r>
            <a:r>
              <a:rPr lang="en-US" altLang="ko-KR" sz="1400" dirty="0" smtClean="0"/>
              <a:t>  </a:t>
            </a:r>
            <a:r>
              <a:rPr lang="ko-KR" altLang="ko-KR" sz="1400" dirty="0" smtClean="0"/>
              <a:t>김소연</a:t>
            </a:r>
            <a:r>
              <a:rPr lang="en-US" altLang="ko-KR" sz="1400" dirty="0" smtClean="0"/>
              <a:t>  </a:t>
            </a:r>
            <a:r>
              <a:rPr lang="ko-KR" altLang="ko-KR" sz="1400" dirty="0" smtClean="0"/>
              <a:t>김창민</a:t>
            </a:r>
            <a:r>
              <a:rPr lang="en-US" altLang="ko-KR" sz="1400" dirty="0" smtClean="0"/>
              <a:t>  </a:t>
            </a:r>
            <a:r>
              <a:rPr lang="ko-KR" altLang="ko-KR" sz="1400" dirty="0" err="1" smtClean="0"/>
              <a:t>황청자</a:t>
            </a:r>
            <a:endParaRPr lang="ko-KR" altLang="ko-KR" sz="1400" dirty="0" smtClean="0"/>
          </a:p>
          <a:p>
            <a:r>
              <a:rPr lang="ko-KR" altLang="ko-KR" sz="1400" dirty="0" smtClean="0"/>
              <a:t>총 수강학생 수 </a:t>
            </a:r>
            <a:r>
              <a:rPr lang="en-US" altLang="ko-KR" sz="1400" dirty="0" smtClean="0"/>
              <a:t>: 5</a:t>
            </a:r>
            <a:r>
              <a:rPr lang="ko-KR" altLang="ko-KR" sz="1400" dirty="0" smtClean="0"/>
              <a:t>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0688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누가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수업에 등록한 학생 관리 객체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무엇을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과정명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수업에 등록한 학생 명단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수업에 등록한 총 학생 수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어떻게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과정명을</a:t>
            </a:r>
            <a:r>
              <a:rPr lang="ko-KR" altLang="en-US" dirty="0" smtClean="0">
                <a:sym typeface="Wingdings" pitchFamily="2" charset="2"/>
              </a:rPr>
              <a:t> 외부에서 전달받아 저장</a:t>
            </a:r>
            <a:r>
              <a:rPr lang="en-US" altLang="ko-KR" dirty="0" smtClean="0">
                <a:sym typeface="Wingdings" pitchFamily="2" charset="2"/>
              </a:rPr>
              <a:t>,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  </a:t>
            </a:r>
            <a:r>
              <a:rPr lang="ko-KR" altLang="en-US" dirty="0" smtClean="0">
                <a:sym typeface="Wingdings" pitchFamily="2" charset="2"/>
              </a:rPr>
              <a:t>수강생 이름을 외부에서 전달받아 수강생 목록에 저장</a:t>
            </a:r>
            <a:r>
              <a:rPr lang="en-US" altLang="ko-KR" dirty="0" smtClean="0">
                <a:sym typeface="Wingdings" pitchFamily="2" charset="2"/>
              </a:rPr>
              <a:t>,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  </a:t>
            </a:r>
            <a:r>
              <a:rPr lang="ko-KR" altLang="en-US" dirty="0" smtClean="0">
                <a:sym typeface="Wingdings" pitchFamily="2" charset="2"/>
              </a:rPr>
              <a:t>수강생 목록에 총 수 계산</a:t>
            </a:r>
            <a:r>
              <a:rPr lang="en-US" altLang="ko-KR" dirty="0" smtClean="0">
                <a:sym typeface="Wingdings" pitchFamily="2" charset="2"/>
              </a:rPr>
              <a:t>,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  </a:t>
            </a:r>
            <a:r>
              <a:rPr lang="ko-KR" altLang="en-US" dirty="0" smtClean="0">
                <a:sym typeface="Wingdings" pitchFamily="2" charset="2"/>
              </a:rPr>
              <a:t>수강생 목록을 외부에 전달하기</a:t>
            </a:r>
            <a:r>
              <a:rPr lang="en-US" altLang="ko-KR" dirty="0" smtClean="0">
                <a:sym typeface="Wingdings" pitchFamily="2" charset="2"/>
              </a:rPr>
              <a:t>,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  </a:t>
            </a:r>
            <a:r>
              <a:rPr lang="ko-KR" altLang="en-US" dirty="0" smtClean="0">
                <a:sym typeface="Wingdings" pitchFamily="2" charset="2"/>
              </a:rPr>
              <a:t>총 수강생 수를 외부에 전달하기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737951"/>
            <a:ext cx="828092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u="sng" dirty="0" smtClean="0"/>
              <a:t>클래스 이름</a:t>
            </a:r>
            <a:r>
              <a:rPr lang="en-US" altLang="ko-KR" u="sng" dirty="0" smtClean="0"/>
              <a:t> : Course</a:t>
            </a:r>
            <a:endParaRPr lang="ko-KR" altLang="ko-KR" u="sng" dirty="0" smtClean="0"/>
          </a:p>
          <a:p>
            <a:pPr lvl="0"/>
            <a:r>
              <a:rPr lang="ko-KR" altLang="ko-KR" dirty="0" smtClean="0"/>
              <a:t>멤버 변수</a:t>
            </a:r>
          </a:p>
          <a:p>
            <a:pPr lvl="1">
              <a:buFont typeface="Arial" pitchFamily="34" charset="0"/>
              <a:buChar char="•"/>
            </a:pPr>
            <a:r>
              <a:rPr lang="ko-KR" altLang="ko-KR" dirty="0" err="1" smtClean="0"/>
              <a:t>과정명</a:t>
            </a:r>
            <a:endParaRPr lang="ko-KR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ko-KR" dirty="0" smtClean="0"/>
              <a:t>수강학생 명단</a:t>
            </a:r>
          </a:p>
          <a:p>
            <a:pPr lvl="1">
              <a:buFont typeface="Arial" pitchFamily="34" charset="0"/>
              <a:buChar char="•"/>
            </a:pPr>
            <a:r>
              <a:rPr lang="ko-KR" altLang="ko-KR" dirty="0" smtClean="0"/>
              <a:t>총 수강학생 수</a:t>
            </a:r>
          </a:p>
          <a:p>
            <a:pPr lvl="0"/>
            <a:r>
              <a:rPr lang="ko-KR" altLang="ko-KR" dirty="0" smtClean="0"/>
              <a:t>멤버 함수</a:t>
            </a:r>
          </a:p>
          <a:p>
            <a:pPr lvl="1">
              <a:buFont typeface="Arial" pitchFamily="34" charset="0"/>
              <a:buChar char="•"/>
            </a:pPr>
            <a:r>
              <a:rPr lang="ko-KR" altLang="ko-KR" dirty="0" err="1" smtClean="0"/>
              <a:t>과정명을</a:t>
            </a:r>
            <a:r>
              <a:rPr lang="ko-KR" altLang="ko-KR" dirty="0" smtClean="0"/>
              <a:t> 객체 내부로 전달하는 함수</a:t>
            </a:r>
          </a:p>
          <a:p>
            <a:pPr lvl="1">
              <a:buFont typeface="Arial" pitchFamily="34" charset="0"/>
              <a:buChar char="•"/>
            </a:pPr>
            <a:r>
              <a:rPr lang="ko-KR" altLang="ko-KR" dirty="0" smtClean="0"/>
              <a:t>한 명의 수강학생 이름을 객체 내부로 전달하는 함수</a:t>
            </a:r>
          </a:p>
          <a:p>
            <a:pPr lvl="1">
              <a:buFont typeface="Arial" pitchFamily="34" charset="0"/>
              <a:buChar char="•"/>
            </a:pPr>
            <a:r>
              <a:rPr lang="ko-KR" altLang="ko-KR" dirty="0" smtClean="0"/>
              <a:t>수강학생 이름 전체를 객체 외부로 전달하는 함수</a:t>
            </a:r>
          </a:p>
          <a:p>
            <a:pPr lvl="1">
              <a:buFont typeface="Arial" pitchFamily="34" charset="0"/>
              <a:buChar char="•"/>
            </a:pPr>
            <a:r>
              <a:rPr lang="ko-KR" altLang="ko-KR" dirty="0" smtClean="0"/>
              <a:t>총 수강학생 수를 객체 외부로 전달하는 함수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87619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</a:t>
            </a:r>
            <a:r>
              <a:rPr lang="en-US" altLang="ko-KR" dirty="0" smtClean="0"/>
              <a:t> 8-4 (ch08_course.h)</a:t>
            </a:r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8-5 (ch08_course.cpp)</a:t>
            </a:r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8-6 (ch08_02.cpp)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시작을 위해</a:t>
            </a:r>
            <a:endParaRPr lang="en-US" altLang="ko-KR" dirty="0" smtClean="0"/>
          </a:p>
          <a:p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r>
              <a:rPr lang="ko-KR" altLang="en-US" dirty="0" smtClean="0"/>
              <a:t>객체지향의 특징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특징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 (Inheritance)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 (Polymorphism)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 시작을 위해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순차적 프로그래밍</a:t>
            </a:r>
            <a:endParaRPr lang="en-US" altLang="ko-KR" dirty="0" smtClean="0"/>
          </a:p>
          <a:p>
            <a:r>
              <a:rPr lang="ko-KR" altLang="en-US" dirty="0" smtClean="0"/>
              <a:t>구조적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하향식으로 여러 개의 기능으로 나누어 구현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함수</a:t>
            </a:r>
            <a:endParaRPr lang="en-US" altLang="ko-KR" dirty="0" smtClean="0"/>
          </a:p>
          <a:p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사람의 실 세계를 컴퓨터 프로그래밍으로 옮겨놓은 형태로 추상적 개념이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실체화된 객체가 프로그램 실행을 담당한다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분석의 포커스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문제를 </a:t>
            </a:r>
            <a:r>
              <a:rPr lang="en-US" altLang="ko-KR" dirty="0" smtClean="0"/>
              <a:t>“</a:t>
            </a:r>
            <a:r>
              <a:rPr lang="ko-KR" altLang="en-US" b="1" dirty="0" smtClean="0">
                <a:solidFill>
                  <a:srgbClr val="C00000"/>
                </a:solidFill>
              </a:rPr>
              <a:t>누가 무엇으로 어떻게 하는가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질문에 맞춰 대답할 수 있어야 함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</a:rPr>
              <a:t>누가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실제 문제를 풀어나가는 주체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객체</a:t>
            </a:r>
            <a:endParaRPr lang="en-US" altLang="ko-KR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무엇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객체 연산에 필요한 자료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멤버 변수</a:t>
            </a:r>
            <a:endParaRPr lang="en-US" altLang="ko-KR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어떻게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객체 연산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  <a:sym typeface="Wingdings" pitchFamily="2" charset="2"/>
              </a:rPr>
              <a:t>멤버 함수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추상적 </a:t>
            </a:r>
            <a:r>
              <a:rPr lang="ko-KR" altLang="en-US" dirty="0" err="1" smtClean="0"/>
              <a:t>개념체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프로그램의 동작 주체인 실체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클래스란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실체인 객체를 만들기 위한 틀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3284984"/>
          <a:ext cx="7128792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클래스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객체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내친구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옆집아줌마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내가 사용하는 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갑돌이의</a:t>
                      </a:r>
                      <a:r>
                        <a:rPr lang="ko-KR" altLang="en-US" dirty="0" smtClean="0"/>
                        <a:t> 컵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자동차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건물 앞에 세워진 자동차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내 자동차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운동화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 친구의 하얀색 운동화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코드에서의 작성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정의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객체 생성</a:t>
            </a:r>
            <a:endParaRPr lang="en-US" altLang="ko-KR" dirty="0" smtClean="0"/>
          </a:p>
          <a:p>
            <a:r>
              <a:rPr lang="ko-KR" altLang="en-US" dirty="0" smtClean="0"/>
              <a:t>설계에서의 작성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분석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객체 식별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클래스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대상 등의 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자료 처리 등의 동작을 수행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221452"/>
            <a:ext cx="770485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  </a:t>
            </a:r>
            <a:r>
              <a:rPr lang="ko-KR" altLang="en-US" dirty="0" smtClean="0"/>
              <a:t>클래스이름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클래스 멤버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멤버 변수와 멤버 함수</a:t>
            </a:r>
            <a:endParaRPr lang="en-US" altLang="ko-KR" dirty="0" smtClean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3701931"/>
            <a:ext cx="8496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하나의 정수를 변수에 저장하고 해당 변수를 화면에 출력하는 프로그램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객체지향 프로그래밍으로 작성하기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누가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/>
              <a:t>값을 저장하고 출력하는 객체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무엇을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정수 값 </a:t>
            </a:r>
            <a:endParaRPr lang="en-US" altLang="ko-KR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 어떻게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화면에 출력하기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4644008" y="4797152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20072" y="44719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 </a:t>
            </a:r>
            <a:r>
              <a:rPr lang="en-US" altLang="ko-KR" dirty="0" err="1" smtClean="0"/>
              <a:t>IntSample</a:t>
            </a:r>
            <a:r>
              <a:rPr lang="en-US" altLang="ko-KR" dirty="0" smtClean="0"/>
              <a:t> //</a:t>
            </a:r>
            <a:r>
              <a:rPr lang="ko-KR" altLang="en-US" sz="1400" dirty="0" smtClean="0"/>
              <a:t>클래스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void  </a:t>
            </a:r>
            <a:r>
              <a:rPr lang="en-US" altLang="ko-KR" dirty="0" err="1" smtClean="0"/>
              <a:t>ShowScore</a:t>
            </a:r>
            <a:r>
              <a:rPr lang="en-US" altLang="ko-KR" dirty="0" smtClean="0"/>
              <a:t>(); //</a:t>
            </a:r>
            <a:r>
              <a:rPr lang="ko-KR" altLang="en-US" sz="1400" dirty="0" smtClean="0"/>
              <a:t>출력 함수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 Score; //</a:t>
            </a:r>
            <a:r>
              <a:rPr lang="ko-KR" altLang="en-US" sz="1400" dirty="0" smtClean="0"/>
              <a:t>정수 저장할 변수</a:t>
            </a:r>
            <a:endParaRPr lang="en-US" altLang="ko-KR" dirty="0" smtClean="0"/>
          </a:p>
          <a:p>
            <a:r>
              <a:rPr lang="en-US" altLang="ko-KR" dirty="0" smtClean="0"/>
              <a:t>};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멤버 함수 정의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멤버 함수 정의에서 동일 클래스의 멤버 변수는 직접 접근하여 참조 가능함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204864"/>
            <a:ext cx="78488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  클래스이름</a:t>
            </a:r>
            <a:r>
              <a:rPr lang="en-US" altLang="ko-KR" b="1" dirty="0" smtClean="0"/>
              <a:t>::</a:t>
            </a:r>
            <a:r>
              <a:rPr lang="ko-KR" altLang="en-US" dirty="0" smtClean="0"/>
              <a:t>멤버함수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함수 내용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964975"/>
            <a:ext cx="756084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  </a:t>
            </a:r>
            <a:r>
              <a:rPr lang="en-US" altLang="ko-KR" dirty="0" err="1" smtClean="0"/>
              <a:t>IntSample</a:t>
            </a:r>
            <a:r>
              <a:rPr lang="en-US" altLang="ko-KR" dirty="0" smtClean="0"/>
              <a:t> :: </a:t>
            </a:r>
            <a:r>
              <a:rPr lang="en-US" altLang="ko-KR" dirty="0" err="1" smtClean="0"/>
              <a:t>ShowScore</a:t>
            </a:r>
            <a:r>
              <a:rPr lang="en-US" altLang="ko-KR" dirty="0" smtClean="0"/>
              <a:t>( 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 &lt;&lt; “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: “ &lt;&lt; Score 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     //</a:t>
            </a:r>
            <a:r>
              <a:rPr lang="en-US" altLang="ko-KR" sz="1600" dirty="0" smtClean="0"/>
              <a:t>Score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IntSample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멤버변수이므로 별도의 선언 없이 사용 가능함</a:t>
            </a:r>
            <a:endParaRPr lang="en-US" altLang="ko-KR" dirty="0" smtClean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정의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선언된 클래스를 통해 </a:t>
            </a:r>
            <a:r>
              <a:rPr lang="ko-KR" altLang="en-US" b="1" dirty="0" smtClean="0">
                <a:solidFill>
                  <a:srgbClr val="C00000"/>
                </a:solidFill>
              </a:rPr>
              <a:t>객체 생성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생성된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객체는 클래스에 정의된 멤버 변수와 멤버 함수를 참조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선언한다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값을 저장하는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”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동작하는 실체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7801" y="2204864"/>
            <a:ext cx="3162351" cy="8640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1282</Words>
  <Application>Microsoft Office PowerPoint</Application>
  <PresentationFormat>화면 슬라이드 쇼(4:3)</PresentationFormat>
  <Paragraphs>354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나눔고딕 ExtraBold</vt:lpstr>
      <vt:lpstr>나눔명조 ExtraBold</vt:lpstr>
      <vt:lpstr>맑은 고딕</vt:lpstr>
      <vt:lpstr>새굴림</vt:lpstr>
      <vt:lpstr>Arial</vt:lpstr>
      <vt:lpstr>Wingdings</vt:lpstr>
      <vt:lpstr>Office 테마</vt:lpstr>
      <vt:lpstr>8. 객체와 클래스 (기본)</vt:lpstr>
      <vt:lpstr>차례</vt:lpstr>
      <vt:lpstr>객체지향 프로그래밍 시작을 위해</vt:lpstr>
      <vt:lpstr>객체지향 프로그래밍</vt:lpstr>
      <vt:lpstr>객체와 클래스</vt:lpstr>
      <vt:lpstr>클래스 정의 1</vt:lpstr>
      <vt:lpstr>클래스 정의 2</vt:lpstr>
      <vt:lpstr>클래스 정의 3</vt:lpstr>
      <vt:lpstr>클래스 정의 4</vt:lpstr>
      <vt:lpstr>코딩으로 살펴본 클래스와 객체</vt:lpstr>
      <vt:lpstr>멤버 접근 속성</vt:lpstr>
      <vt:lpstr>PowerPoint 프레젠테이션</vt:lpstr>
      <vt:lpstr>일반적으로 정의되는 형태:멤버 접근 속성</vt:lpstr>
      <vt:lpstr>PowerPoint 프레젠테이션</vt:lpstr>
      <vt:lpstr>프로그램 코딩에서</vt:lpstr>
      <vt:lpstr>실습 1</vt:lpstr>
      <vt:lpstr>PowerPoint 프레젠테이션</vt:lpstr>
      <vt:lpstr>실습 2</vt:lpstr>
      <vt:lpstr>PowerPoint 프레젠테이션</vt:lpstr>
      <vt:lpstr>객체지향의 특징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IOT</cp:lastModifiedBy>
  <cp:revision>243</cp:revision>
  <dcterms:created xsi:type="dcterms:W3CDTF">2011-05-27T15:11:45Z</dcterms:created>
  <dcterms:modified xsi:type="dcterms:W3CDTF">2022-06-07T07:54:37Z</dcterms:modified>
</cp:coreProperties>
</file>