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  <a:srgbClr val="008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03AF8-0014-44D1-AE7F-D4267BF1D6CA}" type="datetimeFigureOut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C089D-DB7E-4846-9A02-1F3BA8515E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32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3585-6886-4BF7-8811-5C195C1F970A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++언어본색_시작화면_.bmp"/>
          <p:cNvPicPr>
            <a:picLocks noChangeAspect="1"/>
          </p:cNvPicPr>
          <p:nvPr userDrawn="1"/>
        </p:nvPicPr>
        <p:blipFill>
          <a:blip r:embed="rId2" cstate="print"/>
          <a:srcRect l="9690" t="22123" r="12886"/>
          <a:stretch>
            <a:fillRect/>
          </a:stretch>
        </p:blipFill>
        <p:spPr>
          <a:xfrm>
            <a:off x="1115616" y="836712"/>
            <a:ext cx="6984776" cy="52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8969-F761-45F3-93AA-B763C2EACE1E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0894-94E8-4286-B08C-033E2828EA31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E46-276B-44A0-8503-C69D6A54A95E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41379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8033E-23F2-4870-9855-DF3F250DB91D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++언어본색_배경화면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796950"/>
          </a:xfrm>
        </p:spPr>
        <p:txBody>
          <a:bodyPr/>
          <a:lstStyle>
            <a:lvl1pPr>
              <a:defRPr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EC88-91D7-4832-92D1-F56522854E33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r>
              <a:rPr lang="en-US" altLang="ko-KR" dirty="0" smtClean="0"/>
              <a:t>/21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E9660-EE31-4978-8E16-CAD9F03A492B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6040-54AA-4AF8-ABAC-23716F6C4EB7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58D1-74A1-41B3-B37D-DEB2FBD57206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0FB-34DD-41F7-8CFB-1171729EB706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C15C-2BB2-4228-BA1D-AED7E93E0376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D077-7A3C-435E-8590-376C13CA249C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BC70-2A3F-4AE8-8D93-431574315DBC}" type="datetime1">
              <a:rPr lang="ko-KR" altLang="en-US" smtClean="0"/>
              <a:pPr/>
              <a:t>2012-07-26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6AAF-E0D0-4EE9-854D-1BE9E78EC7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85800" y="36450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9. 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객체와 클래스 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3600" dirty="0" smtClean="0">
                <a:latin typeface="나눔고딕 ExtraBold" pitchFamily="50" charset="-127"/>
                <a:ea typeface="나눔고딕 ExtraBold" pitchFamily="50" charset="-127"/>
              </a:rPr>
              <a:t>고급</a:t>
            </a:r>
            <a:r>
              <a:rPr lang="en-US" altLang="ko-KR" sz="3600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240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9-6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47031"/>
            <a:ext cx="8352928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"student2.h"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	Student p1; //</a:t>
            </a:r>
            <a:r>
              <a:rPr lang="ko-KR" altLang="en-US" dirty="0" smtClean="0">
                <a:solidFill>
                  <a:srgbClr val="C00000"/>
                </a:solidFill>
              </a:rPr>
              <a:t>매개변수 없는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dirty="0" smtClean="0">
                <a:solidFill>
                  <a:srgbClr val="C00000"/>
                </a:solidFill>
              </a:rPr>
              <a:t> 호출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	p1.setScore(99,93, 89);</a:t>
            </a:r>
          </a:p>
          <a:p>
            <a:r>
              <a:rPr lang="en-US" altLang="ko-KR" dirty="0" smtClean="0"/>
              <a:t>	p1.SumAverage();</a:t>
            </a:r>
          </a:p>
          <a:p>
            <a:r>
              <a:rPr lang="en-US" altLang="ko-KR" dirty="0" smtClean="0"/>
              <a:t>	p1.ShowScore();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"***************************"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	Student p2(80, 56, 100); //</a:t>
            </a:r>
            <a:r>
              <a:rPr lang="ko-KR" altLang="en-US" dirty="0" smtClean="0">
                <a:solidFill>
                  <a:srgbClr val="C00000"/>
                </a:solidFill>
              </a:rPr>
              <a:t>매개변수 있는 </a:t>
            </a:r>
            <a:r>
              <a:rPr lang="ko-KR" altLang="en-US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dirty="0" smtClean="0">
                <a:solidFill>
                  <a:srgbClr val="C00000"/>
                </a:solidFill>
              </a:rPr>
              <a:t> 호출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	p2.SumAverage();</a:t>
            </a:r>
          </a:p>
          <a:p>
            <a:r>
              <a:rPr lang="en-US" altLang="ko-KR" dirty="0" smtClean="0"/>
              <a:t>	p2.ShowScore();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10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초기화 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정의에서 헤더 부분에 콜론을 입력하고 원하는 멤버의 값을 초기화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9270" y="2850029"/>
            <a:ext cx="799288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Student(const int s1, const int s2, const int s3) //</a:t>
            </a:r>
            <a:r>
              <a:rPr lang="ar-SA" altLang="ko-KR" dirty="0" smtClean="0"/>
              <a:t>생성자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정의에서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: sum(0), average(0)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 score[0]=s1;</a:t>
            </a:r>
          </a:p>
          <a:p>
            <a:r>
              <a:rPr lang="en-US" altLang="ko-KR" dirty="0" smtClean="0"/>
              <a:t>     score[1]=s2;</a:t>
            </a:r>
          </a:p>
          <a:p>
            <a:r>
              <a:rPr lang="en-US" altLang="ko-KR" dirty="0" smtClean="0"/>
              <a:t>     score[2]=s3;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5169386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*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초기화 목록은 클래스 상속에서 상위 클래스의 </a:t>
            </a:r>
            <a:r>
              <a:rPr lang="ko-KR" altLang="en-US" sz="2000" dirty="0" err="1" smtClean="0"/>
              <a:t>오버로딩된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생성자를</a:t>
            </a:r>
            <a:r>
              <a:rPr lang="ko-KR" altLang="en-US" sz="2000" dirty="0" smtClean="0"/>
              <a:t> 선별해서 호출할 때 편리하게 사용됨</a:t>
            </a:r>
            <a:endParaRPr lang="ko-KR" altLang="en-US" sz="2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11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생성시 이미 생성된 객체의 멤버 변수 값을 복사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소스 </a:t>
            </a:r>
            <a:r>
              <a:rPr lang="en-US" altLang="ko-KR" dirty="0" smtClean="0"/>
              <a:t>9-8 (ch09_01.cpp)</a:t>
            </a:r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err="1" smtClean="0"/>
              <a:t>CopyObj</a:t>
            </a:r>
            <a:r>
              <a:rPr lang="ko-KR" altLang="en-US" dirty="0" smtClean="0"/>
              <a:t>를 따르는 객체 </a:t>
            </a:r>
            <a:r>
              <a:rPr lang="en-US" altLang="ko-KR" dirty="0" smtClean="0"/>
              <a:t>p1</a:t>
            </a:r>
            <a:r>
              <a:rPr lang="ko-KR" altLang="en-US" dirty="0" smtClean="0"/>
              <a:t>을 생성 한 후 객체 </a:t>
            </a:r>
            <a:r>
              <a:rPr lang="en-US" altLang="ko-KR" dirty="0" smtClean="0"/>
              <a:t>p2</a:t>
            </a:r>
            <a:r>
              <a:rPr lang="ko-KR" altLang="en-US" dirty="0" smtClean="0"/>
              <a:t>를 생성할 때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708920"/>
            <a:ext cx="76328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클래스이름    </a:t>
            </a:r>
            <a:r>
              <a:rPr lang="ko-KR" altLang="en-US" sz="2000" dirty="0" err="1" smtClean="0"/>
              <a:t>생성할객체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복사할객체</a:t>
            </a:r>
            <a:r>
              <a:rPr lang="en-US" altLang="ko-KR" sz="2000" dirty="0" smtClean="0"/>
              <a:t>);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12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소멸할 때 자동으로 실행되는 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소멸자</a:t>
            </a:r>
            <a:r>
              <a:rPr lang="ko-KR" altLang="en-US" dirty="0" smtClean="0"/>
              <a:t> 이름은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이름에 </a:t>
            </a:r>
            <a:r>
              <a:rPr lang="en-US" altLang="ko-KR" dirty="0" smtClean="0"/>
              <a:t>“~” </a:t>
            </a:r>
            <a:r>
              <a:rPr lang="ko-KR" altLang="en-US" dirty="0" smtClean="0"/>
              <a:t>기호를 앞부분에 붙인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소스 </a:t>
            </a:r>
            <a:r>
              <a:rPr lang="en-US" altLang="ko-KR" dirty="0" smtClean="0"/>
              <a:t>9-9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694788"/>
            <a:ext cx="74888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~Student( ); //</a:t>
            </a:r>
            <a:r>
              <a:rPr lang="ar-SA" altLang="ko-KR" dirty="0" smtClean="0"/>
              <a:t>소멸자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13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 객체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클래스의 객체 주소를 저장함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객체의 멤버 참조 연산자</a:t>
            </a:r>
            <a:r>
              <a:rPr lang="en-US" altLang="ko-KR" dirty="0" smtClean="0"/>
              <a:t> : -&gt;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포인터 객체 사용 형식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388930"/>
            <a:ext cx="748883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클래스이름   </a:t>
            </a:r>
            <a:r>
              <a:rPr lang="en-US" altLang="ko-KR" sz="2000" dirty="0" smtClean="0"/>
              <a:t>*</a:t>
            </a:r>
            <a:r>
              <a:rPr lang="ko-KR" altLang="en-US" sz="2000" dirty="0" smtClean="0"/>
              <a:t>포인터객체</a:t>
            </a:r>
            <a:r>
              <a:rPr lang="en-US" altLang="ko-KR" sz="2000" dirty="0" smtClean="0"/>
              <a:t>;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4870901"/>
            <a:ext cx="756084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ar-SA" altLang="ko-KR" sz="2000" dirty="0" smtClean="0"/>
              <a:t>포인터 객체</a:t>
            </a:r>
            <a:r>
              <a:rPr lang="en-US" altLang="ko-KR" sz="2000" dirty="0" smtClean="0"/>
              <a:t>=&amp;</a:t>
            </a:r>
            <a:r>
              <a:rPr lang="ar-SA" altLang="ko-KR" sz="2000" dirty="0" smtClean="0"/>
              <a:t>객체</a:t>
            </a:r>
            <a:r>
              <a:rPr lang="en-US" altLang="ko-KR" sz="2000" dirty="0" smtClean="0"/>
              <a:t>; //</a:t>
            </a:r>
            <a:r>
              <a:rPr lang="ko-KR" altLang="en-US" sz="2000" dirty="0" smtClean="0"/>
              <a:t>동일한 클래스 객체 주소 저장</a:t>
            </a:r>
            <a:endParaRPr lang="en-US" altLang="ko-KR" sz="2000" dirty="0" smtClean="0"/>
          </a:p>
          <a:p>
            <a:r>
              <a:rPr lang="ar-SA" altLang="ko-KR" sz="2000" dirty="0" smtClean="0"/>
              <a:t>포인터 객체</a:t>
            </a:r>
            <a:r>
              <a:rPr lang="en-US" altLang="ko-KR" sz="2000" dirty="0" smtClean="0"/>
              <a:t>-&gt;</a:t>
            </a:r>
            <a:r>
              <a:rPr lang="ar-SA" altLang="ko-KR" sz="2000" dirty="0" smtClean="0"/>
              <a:t>멤버</a:t>
            </a:r>
            <a:r>
              <a:rPr lang="en-US" altLang="ko-KR" sz="2000" dirty="0" smtClean="0"/>
              <a:t>;  //</a:t>
            </a:r>
            <a:r>
              <a:rPr lang="ar-SA" altLang="ko-KR" sz="2000" dirty="0" smtClean="0"/>
              <a:t>포인터 객체를 이용한 멤버 참조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ar-SA" altLang="ko-KR" sz="2000" dirty="0" smtClean="0"/>
              <a:t>포인터 객체</a:t>
            </a:r>
            <a:r>
              <a:rPr lang="en-US" altLang="ko-KR" sz="2000" dirty="0" smtClean="0"/>
              <a:t> = new </a:t>
            </a:r>
            <a:r>
              <a:rPr lang="ar-SA" altLang="ko-KR" sz="2000" dirty="0" smtClean="0"/>
              <a:t>클래스 이름</a:t>
            </a:r>
            <a:r>
              <a:rPr lang="en-US" altLang="ko-KR" sz="2000" dirty="0" smtClean="0"/>
              <a:t>;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14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객체 예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class Student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en-US" altLang="ko-KR" sz="1600" dirty="0" smtClean="0"/>
              <a:t>     …………………..</a:t>
            </a:r>
            <a:endParaRPr lang="ko-KR" altLang="ko-KR" sz="1600" dirty="0" smtClean="0"/>
          </a:p>
          <a:p>
            <a:r>
              <a:rPr lang="ko-KR" altLang="ko-KR" sz="1600" dirty="0" smtClean="0"/>
              <a:t>};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ko-KR" sz="1600" dirty="0" smtClean="0"/>
              <a:t>Student Obj(100, 89, 96); //</a:t>
            </a:r>
            <a:r>
              <a:rPr lang="ar-SA" altLang="ko-KR" sz="1600" dirty="0" smtClean="0"/>
              <a:t>객체 생성</a:t>
            </a:r>
            <a:r>
              <a:rPr lang="ko-KR" altLang="ko-KR" sz="1600" dirty="0" smtClean="0"/>
              <a:t>, </a:t>
            </a:r>
            <a:r>
              <a:rPr lang="ar-SA" altLang="ko-KR" sz="1600" dirty="0" smtClean="0"/>
              <a:t>생성자 호출</a:t>
            </a:r>
            <a:endParaRPr lang="ko-KR" altLang="ko-KR" sz="1600" dirty="0" smtClean="0"/>
          </a:p>
          <a:p>
            <a:r>
              <a:rPr lang="ko-KR" altLang="ko-KR" sz="1600" dirty="0" smtClean="0"/>
              <a:t>Student </a:t>
            </a:r>
            <a:r>
              <a:rPr lang="ko-KR" altLang="ko-KR" sz="1600" b="1" dirty="0" smtClean="0">
                <a:solidFill>
                  <a:srgbClr val="C00000"/>
                </a:solidFill>
              </a:rPr>
              <a:t>*p_Obj</a:t>
            </a:r>
            <a:r>
              <a:rPr lang="ko-KR" altLang="ko-KR" sz="1600" dirty="0" smtClean="0"/>
              <a:t>;</a:t>
            </a:r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b="1" dirty="0" smtClean="0">
                <a:solidFill>
                  <a:srgbClr val="C00000"/>
                </a:solidFill>
              </a:rPr>
              <a:t>p_Obj=&amp;Obj</a:t>
            </a:r>
            <a:r>
              <a:rPr lang="ko-KR" altLang="ko-KR" sz="1600" dirty="0" smtClean="0"/>
              <a:t>; //</a:t>
            </a:r>
            <a:r>
              <a:rPr lang="ar-SA" altLang="ko-KR" sz="1600" dirty="0" smtClean="0"/>
              <a:t>포인터 객체에 동일 클래스의 객체 주소를 할당</a:t>
            </a:r>
            <a:endParaRPr lang="ko-KR" altLang="ko-KR" sz="1600" dirty="0" smtClean="0"/>
          </a:p>
          <a:p>
            <a:r>
              <a:rPr lang="ko-KR" altLang="ko-KR" sz="1600" dirty="0" smtClean="0"/>
              <a:t> </a:t>
            </a:r>
          </a:p>
          <a:p>
            <a:r>
              <a:rPr lang="ko-KR" altLang="ko-KR" sz="1600" dirty="0" smtClean="0"/>
              <a:t>Obj.Sum( </a:t>
            </a:r>
            <a:r>
              <a:rPr lang="ko-KR" altLang="ko-KR" sz="1600" dirty="0" smtClean="0"/>
              <a:t>);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(*</a:t>
            </a:r>
            <a:r>
              <a:rPr lang="ko-KR" altLang="ko-KR" sz="1600" b="1" dirty="0" smtClean="0">
                <a:solidFill>
                  <a:srgbClr val="C00000"/>
                </a:solidFill>
              </a:rPr>
              <a:t>p_Obj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).</a:t>
            </a:r>
            <a:r>
              <a:rPr lang="ko-KR" altLang="ko-KR" sz="1600" b="1" dirty="0" smtClean="0">
                <a:solidFill>
                  <a:srgbClr val="C00000"/>
                </a:solidFill>
              </a:rPr>
              <a:t>Sum</a:t>
            </a:r>
            <a:r>
              <a:rPr lang="ko-KR" altLang="ko-KR" sz="1600" b="1" dirty="0">
                <a:solidFill>
                  <a:srgbClr val="C00000"/>
                </a:solidFill>
              </a:rPr>
              <a:t>( </a:t>
            </a:r>
            <a:r>
              <a:rPr lang="ko-KR" altLang="ko-KR" sz="1600" b="1" dirty="0" smtClean="0">
                <a:solidFill>
                  <a:srgbClr val="C00000"/>
                </a:solidFill>
              </a:rPr>
              <a:t>);</a:t>
            </a:r>
            <a:endParaRPr lang="ko-KR" altLang="ko-KR" sz="1600" dirty="0" smtClean="0"/>
          </a:p>
          <a:p>
            <a:r>
              <a:rPr lang="ko-KR" altLang="ko-KR" sz="1600" b="1" dirty="0" smtClean="0">
                <a:solidFill>
                  <a:srgbClr val="C00000"/>
                </a:solidFill>
              </a:rPr>
              <a:t>p_Obj-&gt;Sum( );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endParaRPr lang="en-US" altLang="ko-KR" sz="1600" b="1" dirty="0" smtClean="0">
              <a:solidFill>
                <a:srgbClr val="C00000"/>
              </a:solidFill>
            </a:endParaRPr>
          </a:p>
          <a:p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484784"/>
            <a:ext cx="2304256" cy="32218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15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객체 예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 smtClean="0"/>
              <a:t>class Student</a:t>
            </a:r>
          </a:p>
          <a:p>
            <a:r>
              <a:rPr lang="ko-KR" altLang="ko-KR" sz="1600" dirty="0" smtClean="0"/>
              <a:t>{</a:t>
            </a:r>
          </a:p>
          <a:p>
            <a:r>
              <a:rPr lang="en-US" altLang="ko-KR" sz="1600" dirty="0" smtClean="0"/>
              <a:t>     …………………..</a:t>
            </a:r>
            <a:endParaRPr lang="ko-KR" altLang="ko-KR" sz="1600" dirty="0" smtClean="0"/>
          </a:p>
          <a:p>
            <a:r>
              <a:rPr lang="ko-KR" altLang="ko-KR" sz="1600" dirty="0" smtClean="0"/>
              <a:t>};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ko-KR" sz="1600" dirty="0" smtClean="0"/>
              <a:t>Student Obj(100, 89, 96);</a:t>
            </a:r>
            <a:r>
              <a:rPr lang="en-US" altLang="ko-KR" sz="1600" dirty="0" smtClean="0"/>
              <a:t> //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ko-KR" sz="1600" dirty="0" smtClean="0"/>
              <a:t>Student </a:t>
            </a:r>
            <a:r>
              <a:rPr lang="ko-KR" altLang="ko-KR" sz="1600" b="1" dirty="0" smtClean="0">
                <a:solidFill>
                  <a:srgbClr val="C00000"/>
                </a:solidFill>
              </a:rPr>
              <a:t>*p_Obj=new Student(98, 76, 45)</a:t>
            </a:r>
            <a:r>
              <a:rPr lang="ko-KR" altLang="ko-KR" sz="1600" dirty="0" smtClean="0"/>
              <a:t>; //</a:t>
            </a:r>
            <a:r>
              <a:rPr lang="ar-SA" altLang="ko-KR" sz="1600" dirty="0" smtClean="0"/>
              <a:t>동적 객체 생성</a:t>
            </a:r>
            <a:endParaRPr lang="en-US" altLang="ko-KR" sz="1600" dirty="0" smtClean="0"/>
          </a:p>
          <a:p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…………………..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delete (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p_Obj</a:t>
            </a:r>
            <a:r>
              <a:rPr lang="en-US" altLang="ko-KR" sz="1600" dirty="0" smtClean="0"/>
              <a:t>); //</a:t>
            </a:r>
            <a:r>
              <a:rPr lang="ko-KR" altLang="en-US" sz="1600" dirty="0" smtClean="0"/>
              <a:t>동적 객체 생성으로 확보한 공간 해제</a:t>
            </a:r>
            <a:endParaRPr lang="ko-KR" altLang="en-US" sz="16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1700808"/>
            <a:ext cx="2014215" cy="41637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16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참조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객체의 별명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선언과 동시에 초기화해야 함</a:t>
            </a:r>
            <a:r>
              <a:rPr lang="en-US" altLang="ko-KR" dirty="0" smtClean="0"/>
              <a:t>!!!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소스 </a:t>
            </a:r>
            <a:r>
              <a:rPr lang="en-US" altLang="ko-KR" dirty="0" smtClean="0"/>
              <a:t>9-10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284984"/>
            <a:ext cx="82089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클래스이름  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참조객체이름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객체이름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17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자신을 가리키는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생성되면 생성된 객체는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포인터를 가진다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멤버 함수 내에서 매개변수와 멤버 변수의 이름이 동일할 경우 객체의 멤버 변수임을 명시하기 위해 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18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this </a:t>
            </a:r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614945"/>
            <a:ext cx="835292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class Sample</a:t>
            </a:r>
          </a:p>
          <a:p>
            <a:r>
              <a:rPr lang="ko-KR" altLang="ko-KR" dirty="0" smtClean="0"/>
              <a:t>{</a:t>
            </a:r>
          </a:p>
          <a:p>
            <a:r>
              <a:rPr lang="ko-KR" altLang="ko-KR" dirty="0" smtClean="0"/>
              <a:t>public :</a:t>
            </a:r>
          </a:p>
          <a:p>
            <a:r>
              <a:rPr lang="ko-KR" altLang="ko-KR" dirty="0" smtClean="0"/>
              <a:t>	void setScore(const int </a:t>
            </a:r>
            <a:r>
              <a:rPr lang="ko-KR" altLang="ko-KR" b="1" dirty="0" smtClean="0">
                <a:solidFill>
                  <a:srgbClr val="FF0066"/>
                </a:solidFill>
              </a:rPr>
              <a:t>score</a:t>
            </a:r>
            <a:r>
              <a:rPr lang="ko-KR" altLang="ko-KR" dirty="0" smtClean="0"/>
              <a:t>);</a:t>
            </a:r>
            <a:r>
              <a:rPr lang="en-US" altLang="ko-KR" dirty="0" smtClean="0"/>
              <a:t> //</a:t>
            </a:r>
            <a:r>
              <a:rPr lang="ko-KR" altLang="en-US" dirty="0" smtClean="0"/>
              <a:t>매개변수가 멤버변수와 동일한 이름</a:t>
            </a:r>
            <a:endParaRPr lang="ko-KR" altLang="ko-KR" dirty="0" smtClean="0"/>
          </a:p>
          <a:p>
            <a:r>
              <a:rPr lang="ko-KR" altLang="ko-KR" dirty="0" smtClean="0"/>
              <a:t>	int  getScore( );</a:t>
            </a:r>
          </a:p>
          <a:p>
            <a:r>
              <a:rPr lang="ko-KR" altLang="ko-KR" dirty="0" smtClean="0"/>
              <a:t>private:</a:t>
            </a:r>
          </a:p>
          <a:p>
            <a:r>
              <a:rPr lang="ko-KR" altLang="ko-KR" dirty="0" smtClean="0"/>
              <a:t>	int </a:t>
            </a:r>
            <a:r>
              <a:rPr lang="ko-KR" altLang="ko-KR" b="1" dirty="0" smtClean="0">
                <a:solidFill>
                  <a:srgbClr val="C00000"/>
                </a:solidFill>
              </a:rPr>
              <a:t>score</a:t>
            </a:r>
            <a:r>
              <a:rPr lang="ko-KR" altLang="ko-KR" dirty="0" smtClean="0"/>
              <a:t>;</a:t>
            </a:r>
          </a:p>
          <a:p>
            <a:r>
              <a:rPr lang="ko-KR" altLang="ko-KR" dirty="0" smtClean="0"/>
              <a:t>};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4159032"/>
            <a:ext cx="410445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void Sample::setScore(const int </a:t>
            </a:r>
            <a:r>
              <a:rPr lang="ko-KR" altLang="ko-KR" b="1" dirty="0" smtClean="0">
                <a:solidFill>
                  <a:srgbClr val="FF0066"/>
                </a:solidFill>
              </a:rPr>
              <a:t>score</a:t>
            </a:r>
            <a:r>
              <a:rPr lang="ko-KR" altLang="ko-KR" dirty="0" smtClean="0"/>
              <a:t>)</a:t>
            </a:r>
          </a:p>
          <a:p>
            <a:r>
              <a:rPr lang="ko-KR" altLang="ko-KR" dirty="0" smtClean="0"/>
              <a:t>{</a:t>
            </a:r>
          </a:p>
          <a:p>
            <a:r>
              <a:rPr lang="ko-KR" altLang="ko-KR" dirty="0" smtClean="0"/>
              <a:t>	</a:t>
            </a:r>
            <a:r>
              <a:rPr lang="ko-KR" altLang="ko-KR" b="1" dirty="0" smtClean="0">
                <a:solidFill>
                  <a:srgbClr val="C00000"/>
                </a:solidFill>
              </a:rPr>
              <a:t>Sample::score</a:t>
            </a:r>
            <a:r>
              <a:rPr lang="ko-KR" altLang="ko-KR" dirty="0" smtClean="0"/>
              <a:t>=</a:t>
            </a:r>
            <a:r>
              <a:rPr lang="ko-KR" altLang="ko-KR" dirty="0" smtClean="0">
                <a:solidFill>
                  <a:srgbClr val="FF0066"/>
                </a:solidFill>
              </a:rPr>
              <a:t>score</a:t>
            </a:r>
            <a:r>
              <a:rPr lang="ko-KR" altLang="ko-KR" dirty="0" smtClean="0"/>
              <a:t>;</a:t>
            </a:r>
          </a:p>
          <a:p>
            <a:r>
              <a:rPr lang="ko-KR" altLang="ko-KR" dirty="0" smtClean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9992" y="4159032"/>
            <a:ext cx="424847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void Sample::setScore(const int </a:t>
            </a:r>
            <a:r>
              <a:rPr lang="ko-KR" altLang="ko-KR" b="1" dirty="0" smtClean="0">
                <a:solidFill>
                  <a:srgbClr val="FF0066"/>
                </a:solidFill>
              </a:rPr>
              <a:t>score</a:t>
            </a:r>
            <a:r>
              <a:rPr lang="ko-KR" altLang="ko-KR" dirty="0" smtClean="0"/>
              <a:t>)</a:t>
            </a:r>
          </a:p>
          <a:p>
            <a:r>
              <a:rPr lang="ko-KR" altLang="ko-KR" dirty="0" smtClean="0"/>
              <a:t>{</a:t>
            </a:r>
          </a:p>
          <a:p>
            <a:r>
              <a:rPr lang="ko-KR" altLang="ko-KR" dirty="0" smtClean="0"/>
              <a:t>	</a:t>
            </a:r>
            <a:r>
              <a:rPr lang="ko-KR" altLang="ko-KR" b="1" dirty="0" smtClean="0">
                <a:solidFill>
                  <a:srgbClr val="C00000"/>
                </a:solidFill>
              </a:rPr>
              <a:t>this-&gt;score</a:t>
            </a:r>
            <a:r>
              <a:rPr lang="ko-KR" altLang="ko-KR" dirty="0" smtClean="0"/>
              <a:t>=</a:t>
            </a:r>
            <a:r>
              <a:rPr lang="ko-KR" altLang="ko-KR" b="1" dirty="0" smtClean="0">
                <a:solidFill>
                  <a:srgbClr val="FF0066"/>
                </a:solidFill>
              </a:rPr>
              <a:t>score</a:t>
            </a:r>
            <a:r>
              <a:rPr lang="ko-KR" altLang="ko-KR" dirty="0" smtClean="0"/>
              <a:t>;</a:t>
            </a:r>
          </a:p>
          <a:p>
            <a:r>
              <a:rPr lang="ko-KR" altLang="ko-KR" dirty="0" smtClean="0"/>
              <a:t>}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19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소멸자</a:t>
            </a:r>
            <a:endParaRPr lang="en-US" altLang="ko-KR" dirty="0" smtClean="0"/>
          </a:p>
          <a:p>
            <a:r>
              <a:rPr lang="ko-KR" altLang="en-US" dirty="0" smtClean="0"/>
              <a:t>포인터 객체와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포인터</a:t>
            </a:r>
            <a:endParaRPr lang="en-US" altLang="ko-KR" smtClean="0"/>
          </a:p>
          <a:p>
            <a:r>
              <a:rPr lang="ko-KR" altLang="en-US" smtClean="0"/>
              <a:t>프렌드 함수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프렌드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 함수와 달리 특정 클래스와 서로 친분관계를 허락 </a:t>
            </a:r>
            <a:r>
              <a:rPr lang="en-US" altLang="ko-KR" dirty="0" smtClean="0">
                <a:sym typeface="Wingdings" pitchFamily="2" charset="2"/>
              </a:rPr>
              <a:t> private </a:t>
            </a:r>
            <a:r>
              <a:rPr lang="ko-KR" altLang="en-US" dirty="0" smtClean="0">
                <a:sym typeface="Wingdings" pitchFamily="2" charset="2"/>
              </a:rPr>
              <a:t>멤버를 참조할 수 있음</a:t>
            </a:r>
            <a:r>
              <a:rPr lang="en-US" altLang="ko-KR" dirty="0" smtClean="0">
                <a:sym typeface="Wingdings" pitchFamily="2" charset="2"/>
              </a:rPr>
              <a:t>!!</a:t>
            </a:r>
          </a:p>
          <a:p>
            <a:r>
              <a:rPr lang="ko-KR" altLang="en-US" dirty="0" smtClean="0">
                <a:sym typeface="Wingdings" pitchFamily="2" charset="2"/>
              </a:rPr>
              <a:t>함수 </a:t>
            </a:r>
            <a:r>
              <a:rPr lang="ko-KR" altLang="en-US" dirty="0" err="1" smtClean="0">
                <a:sym typeface="Wingdings" pitchFamily="2" charset="2"/>
              </a:rPr>
              <a:t>선언시</a:t>
            </a:r>
            <a:r>
              <a:rPr lang="ko-KR" altLang="en-US" dirty="0" smtClean="0">
                <a:sym typeface="Wingdings" pitchFamily="2" charset="2"/>
              </a:rPr>
              <a:t> 친분관계를 설정할 클래스 내에 </a:t>
            </a:r>
            <a:r>
              <a:rPr lang="en-US" altLang="ko-KR" dirty="0" smtClean="0">
                <a:sym typeface="Wingdings" pitchFamily="2" charset="2"/>
              </a:rPr>
              <a:t>“friend”</a:t>
            </a:r>
            <a:r>
              <a:rPr lang="ko-KR" altLang="en-US" dirty="0" smtClean="0">
                <a:sym typeface="Wingdings" pitchFamily="2" charset="2"/>
              </a:rPr>
              <a:t>를 명시함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789040"/>
            <a:ext cx="6624736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SaleInf</a:t>
            </a:r>
            <a:endParaRPr lang="en-US" altLang="ko-KR" sz="1600" dirty="0" smtClean="0"/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friend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CheckTax2(</a:t>
            </a:r>
            <a:r>
              <a:rPr lang="en-US" altLang="ko-KR" sz="1600" dirty="0" err="1" smtClean="0"/>
              <a:t>SaleInf</a:t>
            </a:r>
            <a:r>
              <a:rPr lang="en-US" altLang="ko-KR" sz="1600" dirty="0" smtClean="0"/>
              <a:t> &amp;</a:t>
            </a:r>
            <a:r>
              <a:rPr lang="en-US" altLang="ko-KR" sz="1600" dirty="0" err="1" smtClean="0"/>
              <a:t>Obj</a:t>
            </a:r>
            <a:r>
              <a:rPr lang="en-US" altLang="ko-KR" sz="1600" dirty="0" smtClean="0"/>
              <a:t>); //</a:t>
            </a:r>
            <a:r>
              <a:rPr lang="ko-KR" altLang="en-US" sz="1600" dirty="0" err="1" smtClean="0"/>
              <a:t>프렌드</a:t>
            </a:r>
            <a:r>
              <a:rPr lang="ko-KR" altLang="en-US" sz="1600" dirty="0" smtClean="0"/>
              <a:t> 함수 선언</a:t>
            </a:r>
          </a:p>
          <a:p>
            <a:endParaRPr lang="ko-KR" altLang="en-US" sz="1600" dirty="0" smtClean="0"/>
          </a:p>
          <a:p>
            <a:r>
              <a:rPr lang="en-US" altLang="ko-KR" sz="1600" dirty="0" smtClean="0"/>
              <a:t>public :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SaleInf</a:t>
            </a:r>
            <a:r>
              <a:rPr lang="en-US" altLang="ko-KR" sz="1600" dirty="0" smtClean="0"/>
              <a:t>(const double Income);</a:t>
            </a:r>
          </a:p>
          <a:p>
            <a:r>
              <a:rPr lang="en-US" altLang="ko-KR" sz="1600" dirty="0" smtClean="0"/>
              <a:t>	double </a:t>
            </a:r>
            <a:r>
              <a:rPr lang="en-US" altLang="ko-KR" sz="1600" dirty="0" err="1" smtClean="0"/>
              <a:t>getTax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private :</a:t>
            </a:r>
          </a:p>
          <a:p>
            <a:r>
              <a:rPr lang="en-US" altLang="ko-KR" sz="1600" dirty="0" smtClean="0"/>
              <a:t>	double Income;</a:t>
            </a:r>
          </a:p>
          <a:p>
            <a:r>
              <a:rPr lang="en-US" altLang="ko-KR" sz="1600" dirty="0" smtClean="0"/>
              <a:t>	double Tax;</a:t>
            </a:r>
          </a:p>
          <a:p>
            <a:r>
              <a:rPr lang="en-US" altLang="ko-KR" sz="1600" dirty="0" smtClean="0"/>
              <a:t>};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20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9-13 (ch09_06.cpp)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17" y="1412776"/>
            <a:ext cx="4320480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using namespace std;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SaleInf</a:t>
            </a:r>
            <a:endParaRPr lang="en-US" altLang="ko-KR" sz="1400" dirty="0" smtClean="0"/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friend 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CheckTax2(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SaleInf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&amp;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Obj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);</a:t>
            </a:r>
            <a:r>
              <a:rPr lang="en-US" altLang="ko-KR" sz="1400" dirty="0" smtClean="0"/>
              <a:t> //</a:t>
            </a:r>
            <a:r>
              <a:rPr lang="ko-KR" altLang="en-US" sz="1400" dirty="0" err="1" smtClean="0"/>
              <a:t>프렌드</a:t>
            </a:r>
            <a:r>
              <a:rPr lang="ko-KR" altLang="en-US" sz="1400" dirty="0" smtClean="0"/>
              <a:t> 함수 선언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public :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SaleInf</a:t>
            </a:r>
            <a:r>
              <a:rPr lang="en-US" altLang="ko-KR" sz="1400" dirty="0" smtClean="0"/>
              <a:t>(const double Income);</a:t>
            </a:r>
          </a:p>
          <a:p>
            <a:r>
              <a:rPr lang="en-US" altLang="ko-KR" sz="1400" dirty="0" smtClean="0"/>
              <a:t>	double </a:t>
            </a:r>
            <a:r>
              <a:rPr lang="en-US" altLang="ko-KR" sz="1400" dirty="0" err="1" smtClean="0"/>
              <a:t>getTax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private :</a:t>
            </a:r>
          </a:p>
          <a:p>
            <a:r>
              <a:rPr lang="en-US" altLang="ko-KR" sz="1400" dirty="0" smtClean="0"/>
              <a:t>	double Income;</a:t>
            </a:r>
          </a:p>
          <a:p>
            <a:r>
              <a:rPr lang="en-US" altLang="ko-KR" sz="1400" dirty="0" smtClean="0"/>
              <a:t>	double Tax;</a:t>
            </a:r>
          </a:p>
          <a:p>
            <a:r>
              <a:rPr lang="en-US" altLang="ko-KR" sz="1400" dirty="0" smtClean="0"/>
              <a:t>};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SaleInf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SaleInf</a:t>
            </a:r>
            <a:r>
              <a:rPr lang="en-US" altLang="ko-KR" sz="1400" dirty="0" smtClean="0"/>
              <a:t>(const double Income) //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this-&gt;Income=Income;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double </a:t>
            </a:r>
            <a:r>
              <a:rPr lang="en-US" altLang="ko-KR" sz="1400" dirty="0" err="1" smtClean="0"/>
              <a:t>SaleInf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getTax</a:t>
            </a:r>
            <a:r>
              <a:rPr lang="en-US" altLang="ko-KR" sz="1400" dirty="0" smtClean="0"/>
              <a:t>() //</a:t>
            </a:r>
            <a:r>
              <a:rPr lang="ko-KR" altLang="en-US" sz="1400" dirty="0" smtClean="0"/>
              <a:t>멤버 함수 정의</a:t>
            </a:r>
          </a:p>
          <a:p>
            <a:r>
              <a:rPr lang="en-US" altLang="ko-KR" sz="1400" dirty="0" smtClean="0"/>
              <a:t>{</a:t>
            </a:r>
            <a:r>
              <a:rPr lang="ko-KR" altLang="en-US" sz="1400" dirty="0" smtClean="0"/>
              <a:t>	</a:t>
            </a:r>
          </a:p>
          <a:p>
            <a:r>
              <a:rPr lang="ko-KR" altLang="en-US" sz="1400" dirty="0" smtClean="0"/>
              <a:t>	</a:t>
            </a:r>
            <a:r>
              <a:rPr lang="en-US" altLang="ko-KR" sz="1400" dirty="0" smtClean="0"/>
              <a:t>return Tax;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0717" y="1412776"/>
            <a:ext cx="4644008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CheckTax2(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SaleInf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 &amp;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Obj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	if (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Obj.Income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&lt;=0)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		return 0;</a:t>
            </a:r>
          </a:p>
          <a:p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Obj.Tax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=</a:t>
            </a:r>
            <a:r>
              <a:rPr lang="en-US" altLang="ko-KR" sz="1400" b="1" dirty="0" err="1" smtClean="0">
                <a:solidFill>
                  <a:srgbClr val="C00000"/>
                </a:solidFill>
              </a:rPr>
              <a:t>Obj.Income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*0.03;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	return 1;</a:t>
            </a:r>
          </a:p>
          <a:p>
            <a:r>
              <a:rPr lang="en-US" altLang="ko-KR" sz="1400" b="1" dirty="0" smtClean="0">
                <a:solidFill>
                  <a:srgbClr val="C00000"/>
                </a:solidFill>
              </a:rPr>
              <a:t>}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SaleInf</a:t>
            </a:r>
            <a:r>
              <a:rPr lang="en-US" altLang="ko-KR" sz="1400" dirty="0" smtClean="0"/>
              <a:t> s1(20.4);</a:t>
            </a:r>
          </a:p>
          <a:p>
            <a:r>
              <a:rPr lang="en-US" altLang="ko-KR" sz="1400" dirty="0" smtClean="0"/>
              <a:t>	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CheckTax2(s1);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</a:t>
            </a:r>
            <a:r>
              <a:rPr lang="ko-KR" altLang="en-US" sz="1400" dirty="0" smtClean="0"/>
              <a:t>세금 </a:t>
            </a:r>
            <a:r>
              <a:rPr lang="en-US" altLang="ko-KR" sz="1400" dirty="0" smtClean="0"/>
              <a:t>: " &lt;&lt; s1.getTax()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	return 0;</a:t>
            </a:r>
          </a:p>
          <a:p>
            <a:r>
              <a:rPr lang="en-US" altLang="ko-KR" sz="1400" dirty="0" smtClean="0"/>
              <a:t>}</a:t>
            </a:r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21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생성될 때 자동으로 호출되는 멤버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이름과 같아야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 err="1" smtClean="0"/>
              <a:t>반환값은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public </a:t>
            </a:r>
            <a:r>
              <a:rPr lang="ko-KR" altLang="en-US" dirty="0" smtClean="0"/>
              <a:t>접근 속성을 취해야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변수를 선언하고 초기화하듯이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객체 생성 후 멤버변수들의 초기화 등에 사용됨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3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9-1 (student1.h)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570722"/>
            <a:ext cx="8424936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</a:t>
            </a:r>
            <a:r>
              <a:rPr lang="en-US" altLang="ko-KR" sz="1600" dirty="0" err="1" smtClean="0"/>
              <a:t>ifndef</a:t>
            </a:r>
            <a:r>
              <a:rPr lang="en-US" altLang="ko-KR" sz="1600" dirty="0" smtClean="0"/>
              <a:t> _STUDENT1_H_</a:t>
            </a:r>
          </a:p>
          <a:p>
            <a:r>
              <a:rPr lang="en-US" altLang="ko-KR" sz="1600" dirty="0" smtClean="0"/>
              <a:t>#define _STUDENT1_H_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iostream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using namespace std;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class Student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public :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Student(); //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생성자</a:t>
            </a:r>
            <a:endParaRPr lang="ko-KR" altLang="en-US" sz="1600" b="1" dirty="0" smtClean="0">
              <a:solidFill>
                <a:srgbClr val="C00000"/>
              </a:solidFill>
            </a:endParaRPr>
          </a:p>
          <a:p>
            <a:r>
              <a:rPr lang="ko-KR" altLang="en-US" sz="1600" dirty="0" smtClean="0"/>
              <a:t>	</a:t>
            </a: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setScore</a:t>
            </a:r>
            <a:r>
              <a:rPr lang="en-US" altLang="ko-KR" sz="1600" dirty="0" smtClean="0"/>
              <a:t>(const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s1, const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s2, const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s3);</a:t>
            </a:r>
          </a:p>
          <a:p>
            <a:r>
              <a:rPr lang="en-US" altLang="ko-KR" sz="1600" dirty="0" smtClean="0"/>
              <a:t>	void </a:t>
            </a:r>
            <a:r>
              <a:rPr lang="en-US" altLang="ko-KR" sz="1600" dirty="0" err="1" smtClean="0"/>
              <a:t>ShowScore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	void </a:t>
            </a:r>
            <a:r>
              <a:rPr lang="en-US" altLang="ko-KR" sz="1600" dirty="0" err="1" smtClean="0"/>
              <a:t>SumAverage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private :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score[3], sum;</a:t>
            </a:r>
          </a:p>
          <a:p>
            <a:r>
              <a:rPr lang="en-US" altLang="ko-KR" sz="1600" dirty="0" smtClean="0"/>
              <a:t>	double average;</a:t>
            </a:r>
          </a:p>
          <a:p>
            <a:r>
              <a:rPr lang="en-US" altLang="ko-KR" sz="1600" dirty="0" smtClean="0"/>
              <a:t>};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#else</a:t>
            </a:r>
          </a:p>
          <a:p>
            <a:r>
              <a:rPr lang="en-US" altLang="ko-KR" sz="1600" dirty="0" smtClean="0"/>
              <a:t>#</a:t>
            </a:r>
            <a:r>
              <a:rPr lang="en-US" altLang="ko-KR" sz="1600" dirty="0" err="1" smtClean="0"/>
              <a:t>endif</a:t>
            </a:r>
            <a:endParaRPr lang="en-US" altLang="ko-KR" sz="16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4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9-2 (student1.cpp) -1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568981"/>
            <a:ext cx="871296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#include "student1.h"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Student::Student() //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정의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	score[0]=0;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	score[1]=0;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	score[2]=0;</a:t>
            </a:r>
          </a:p>
          <a:p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	sum=0;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	average=0.;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void Student::</a:t>
            </a:r>
            <a:r>
              <a:rPr lang="en-US" altLang="ko-KR" sz="1600" dirty="0" err="1" smtClean="0"/>
              <a:t>setScore</a:t>
            </a:r>
            <a:r>
              <a:rPr lang="en-US" altLang="ko-KR" sz="1600" dirty="0" smtClean="0"/>
              <a:t>(const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s1, const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s2, const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s3)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score[0]=s1;</a:t>
            </a:r>
          </a:p>
          <a:p>
            <a:r>
              <a:rPr lang="en-US" altLang="ko-KR" sz="1600" dirty="0" smtClean="0"/>
              <a:t>	score[1]=s2;</a:t>
            </a:r>
          </a:p>
          <a:p>
            <a:r>
              <a:rPr lang="en-US" altLang="ko-KR" sz="1600" dirty="0" smtClean="0"/>
              <a:t>	score[2]=s3;</a:t>
            </a:r>
          </a:p>
          <a:p>
            <a:r>
              <a:rPr lang="en-US" altLang="ko-KR" sz="1600" dirty="0" smtClean="0"/>
              <a:t>}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5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9-2 (student1.cpp) -2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38783"/>
            <a:ext cx="8352928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void Student::</a:t>
            </a:r>
            <a:r>
              <a:rPr lang="en-US" altLang="ko-KR" sz="1600" dirty="0" err="1" smtClean="0"/>
              <a:t>SumAverage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&lt;3;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</a:t>
            </a:r>
          </a:p>
          <a:p>
            <a:r>
              <a:rPr lang="en-US" altLang="ko-KR" sz="1600" dirty="0" smtClean="0"/>
              <a:t>		sum=</a:t>
            </a:r>
            <a:r>
              <a:rPr lang="en-US" altLang="ko-KR" sz="1600" dirty="0" err="1" smtClean="0"/>
              <a:t>sum+score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];</a:t>
            </a:r>
          </a:p>
          <a:p>
            <a:r>
              <a:rPr lang="en-US" altLang="ko-KR" sz="1600" dirty="0" smtClean="0"/>
              <a:t>	</a:t>
            </a:r>
          </a:p>
          <a:p>
            <a:r>
              <a:rPr lang="en-US" altLang="ko-KR" sz="1600" dirty="0" smtClean="0"/>
              <a:t>	average=sum/3.;</a:t>
            </a:r>
          </a:p>
          <a:p>
            <a:r>
              <a:rPr lang="en-US" altLang="ko-KR" sz="1600" dirty="0" smtClean="0"/>
              <a:t>}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void Student::</a:t>
            </a:r>
            <a:r>
              <a:rPr lang="en-US" altLang="ko-KR" sz="1600" dirty="0" err="1" smtClean="0"/>
              <a:t>ShowScore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	for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&lt;3;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</a:t>
            </a:r>
          </a:p>
          <a:p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ko-KR" altLang="en-US" sz="1600" dirty="0" smtClean="0"/>
              <a:t>점  수 </a:t>
            </a:r>
            <a:r>
              <a:rPr lang="en-US" altLang="ko-KR" sz="1600" dirty="0" smtClean="0"/>
              <a:t>" &lt;&lt; i+1 &lt;&lt; " : " &lt;&lt; score[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ko-KR" altLang="en-US" sz="1600" dirty="0" smtClean="0"/>
              <a:t>총    점 </a:t>
            </a:r>
            <a:r>
              <a:rPr lang="en-US" altLang="ko-KR" sz="1600" dirty="0" smtClean="0"/>
              <a:t>: " &lt;&lt; sum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"</a:t>
            </a:r>
            <a:r>
              <a:rPr lang="ko-KR" altLang="en-US" sz="1600" dirty="0" smtClean="0"/>
              <a:t>평    균 </a:t>
            </a:r>
            <a:r>
              <a:rPr lang="en-US" altLang="ko-KR" sz="1600" dirty="0" smtClean="0"/>
              <a:t>: " &lt;&lt; average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6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9-3 (student1_main.cpp)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799288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"student1.h"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C00000"/>
                </a:solidFill>
              </a:rPr>
              <a:t>Student p1; //</a:t>
            </a:r>
            <a:r>
              <a:rPr lang="ko-KR" altLang="en-US" b="1" dirty="0" smtClean="0">
                <a:solidFill>
                  <a:srgbClr val="C00000"/>
                </a:solidFill>
              </a:rPr>
              <a:t>객체 생성시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생성자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자동 호출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	p1.ShowScore();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"***********************" &lt;&lt; </a:t>
            </a:r>
            <a:r>
              <a:rPr lang="en-US" altLang="ko-KR" dirty="0" err="1" smtClean="0"/>
              <a:t>endl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p1.setScore(99,93, 89);</a:t>
            </a:r>
          </a:p>
          <a:p>
            <a:r>
              <a:rPr lang="en-US" altLang="ko-KR" dirty="0" smtClean="0"/>
              <a:t>	p1.SumAverage();</a:t>
            </a:r>
          </a:p>
          <a:p>
            <a:r>
              <a:rPr lang="en-US" altLang="ko-KR" dirty="0" smtClean="0"/>
              <a:t>	p1.ShowScore();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return 0;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7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매개변수를 갖는 여러 개의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정의가 가능하다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생성자도</a:t>
            </a:r>
            <a:r>
              <a:rPr lang="ko-KR" altLang="en-US" dirty="0" smtClean="0"/>
              <a:t> 함수이므로</a:t>
            </a:r>
            <a:r>
              <a:rPr lang="en-US" altLang="ko-KR" dirty="0" smtClean="0"/>
              <a:t>!!!)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787" y="3250964"/>
            <a:ext cx="8712968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class Student</a:t>
            </a:r>
          </a:p>
          <a:p>
            <a:r>
              <a:rPr lang="en-US" altLang="ko-KR" sz="1600" dirty="0" smtClean="0"/>
              <a:t>{</a:t>
            </a: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public :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Student(); //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객체 생성시 매개변수가 없을 때 자동 호출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600" dirty="0" smtClean="0"/>
              <a:t>	</a:t>
            </a:r>
            <a:r>
              <a:rPr lang="ko-KR" altLang="ko-KR" sz="1600" b="1" dirty="0" smtClean="0">
                <a:solidFill>
                  <a:srgbClr val="C00000"/>
                </a:solidFill>
              </a:rPr>
              <a:t>Student(const int s1, const int s2, const int s3);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//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객체 생성시 세 개의 정수형 매개변수가 있을 때 자동 호출</a:t>
            </a:r>
          </a:p>
          <a:p>
            <a:r>
              <a:rPr lang="ko-KR" altLang="en-US" sz="1600" dirty="0" smtClean="0"/>
              <a:t>	</a:t>
            </a: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setScore</a:t>
            </a:r>
            <a:r>
              <a:rPr lang="en-US" altLang="ko-KR" sz="1600" dirty="0" smtClean="0"/>
              <a:t>(const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s1, const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s2, const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s3);</a:t>
            </a:r>
          </a:p>
          <a:p>
            <a:r>
              <a:rPr lang="en-US" altLang="ko-KR" sz="1600" dirty="0" smtClean="0"/>
              <a:t>	void </a:t>
            </a:r>
            <a:r>
              <a:rPr lang="en-US" altLang="ko-KR" sz="1600" dirty="0" err="1" smtClean="0"/>
              <a:t>ShowScore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	void </a:t>
            </a:r>
            <a:r>
              <a:rPr lang="en-US" altLang="ko-KR" sz="1600" dirty="0" err="1" smtClean="0"/>
              <a:t>SumAverage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private :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score[3], sum;</a:t>
            </a:r>
          </a:p>
          <a:p>
            <a:r>
              <a:rPr lang="en-US" altLang="ko-KR" sz="1600" dirty="0" smtClean="0"/>
              <a:t>	double average;</a:t>
            </a:r>
          </a:p>
          <a:p>
            <a:r>
              <a:rPr lang="en-US" altLang="ko-KR" sz="1600" dirty="0" smtClean="0"/>
              <a:t>};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8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</a:t>
            </a:r>
            <a:r>
              <a:rPr lang="en-US" altLang="ko-KR" dirty="0" smtClean="0"/>
              <a:t>9-4, 9-5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student1.h</a:t>
            </a:r>
            <a:r>
              <a:rPr lang="ko-KR" altLang="en-US" dirty="0" smtClean="0"/>
              <a:t>에 생성자 선언 추가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student1.cpp</a:t>
            </a:r>
            <a:r>
              <a:rPr lang="ko-KR" altLang="en-US" dirty="0" smtClean="0"/>
              <a:t>에 추가된 생성자 정의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276872"/>
            <a:ext cx="77768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Student(const int s1, const int s2, const int s3);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005064"/>
            <a:ext cx="777686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Student::Student(const int s1, const int s2, const int s3)</a:t>
            </a:r>
          </a:p>
          <a:p>
            <a:r>
              <a:rPr lang="ko-KR" altLang="ko-KR" dirty="0" smtClean="0"/>
              <a:t>{</a:t>
            </a:r>
          </a:p>
          <a:p>
            <a:r>
              <a:rPr lang="ko-KR" altLang="ko-KR" dirty="0" smtClean="0"/>
              <a:t>	score[0]=s1;</a:t>
            </a:r>
          </a:p>
          <a:p>
            <a:r>
              <a:rPr lang="ko-KR" altLang="ko-KR" dirty="0" smtClean="0"/>
              <a:t>	score[1]=s2;</a:t>
            </a:r>
          </a:p>
          <a:p>
            <a:r>
              <a:rPr lang="ko-KR" altLang="ko-KR" dirty="0" smtClean="0"/>
              <a:t>	score[2]=s3;</a:t>
            </a:r>
          </a:p>
          <a:p>
            <a:r>
              <a:rPr lang="ko-KR" altLang="ko-KR" dirty="0" smtClean="0"/>
              <a:t>	sum=0;</a:t>
            </a:r>
          </a:p>
          <a:p>
            <a:r>
              <a:rPr lang="ko-KR" altLang="ko-KR" dirty="0" smtClean="0"/>
              <a:t>	average=0;</a:t>
            </a:r>
          </a:p>
          <a:p>
            <a:r>
              <a:rPr lang="ko-KR" altLang="ko-KR" dirty="0" smtClean="0"/>
              <a:t>}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16AAF-E0D0-4EE9-854D-1BE9E78EC7D1}" type="slidenum">
              <a:rPr lang="ko-KR" altLang="en-US" smtClean="0"/>
              <a:pPr/>
              <a:t>9</a:t>
            </a:fld>
            <a:r>
              <a:rPr lang="en-US" altLang="ko-KR" smtClean="0"/>
              <a:t>/21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623</Words>
  <Application>Microsoft Office PowerPoint</Application>
  <PresentationFormat>화면 슬라이드 쇼(4:3)</PresentationFormat>
  <Paragraphs>314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9. 객체와 클래스 (고급)</vt:lpstr>
      <vt:lpstr>차례</vt:lpstr>
      <vt:lpstr>생성자</vt:lpstr>
      <vt:lpstr>소스 9-1 (student1.h)</vt:lpstr>
      <vt:lpstr>소스 9-2 (student1.cpp) -1</vt:lpstr>
      <vt:lpstr>소스 9-2 (student1.cpp) -2</vt:lpstr>
      <vt:lpstr>소스 9-3 (student1_main.cpp)</vt:lpstr>
      <vt:lpstr>생성자 오버로딩</vt:lpstr>
      <vt:lpstr>소스 9-4, 9-5</vt:lpstr>
      <vt:lpstr>소스 9-6</vt:lpstr>
      <vt:lpstr>생성자 초기화 목록</vt:lpstr>
      <vt:lpstr>복사 생성자</vt:lpstr>
      <vt:lpstr>소멸자</vt:lpstr>
      <vt:lpstr>포인터 객체</vt:lpstr>
      <vt:lpstr>포인터 객체 예 1</vt:lpstr>
      <vt:lpstr>포인터 객체 예 2</vt:lpstr>
      <vt:lpstr>참조 객체</vt:lpstr>
      <vt:lpstr>this</vt:lpstr>
      <vt:lpstr>this 사용 예</vt:lpstr>
      <vt:lpstr>프렌드 함수</vt:lpstr>
      <vt:lpstr>소스 9-13 (ch09_06.cpp)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Yeog</dc:creator>
  <cp:lastModifiedBy>KUT</cp:lastModifiedBy>
  <cp:revision>279</cp:revision>
  <dcterms:created xsi:type="dcterms:W3CDTF">2011-05-27T15:11:45Z</dcterms:created>
  <dcterms:modified xsi:type="dcterms:W3CDTF">2012-07-26T06:19:25Z</dcterms:modified>
</cp:coreProperties>
</file>