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0000CC"/>
    <a:srgbClr val="008000"/>
    <a:srgbClr val="66006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403AF8-0014-44D1-AE7F-D4267BF1D6CA}" type="datetimeFigureOut">
              <a:rPr lang="ko-KR" altLang="en-US" smtClean="0"/>
              <a:pPr/>
              <a:t>2011-08-01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2C089D-DB7E-4846-9A02-1F3BA8515E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57AD0-7DF1-41C0-823C-15C83E573232}" type="datetime1">
              <a:rPr lang="ko-KR" altLang="en-US" smtClean="0"/>
              <a:t>2011-08-01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8" name="그림 7" descr="c++언어본색_시작화면_.bmp"/>
          <p:cNvPicPr>
            <a:picLocks noChangeAspect="1"/>
          </p:cNvPicPr>
          <p:nvPr userDrawn="1"/>
        </p:nvPicPr>
        <p:blipFill>
          <a:blip r:embed="rId2" cstate="print"/>
          <a:srcRect l="9690" t="22123" r="12886"/>
          <a:stretch>
            <a:fillRect/>
          </a:stretch>
        </p:blipFill>
        <p:spPr>
          <a:xfrm>
            <a:off x="1115616" y="836712"/>
            <a:ext cx="6984776" cy="52692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D17F3-6EA3-4020-B77D-E4B7BB6BC4F6}" type="datetime1">
              <a:rPr lang="ko-KR" altLang="en-US" smtClean="0"/>
              <a:t>2011-08-01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B45BC-1642-44B8-8F54-251D38DB13B7}" type="datetime1">
              <a:rPr lang="ko-KR" altLang="en-US" smtClean="0"/>
              <a:t>2011-08-01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B85BD-6451-4CC3-88FF-4B3F6C02582E}" type="datetime1">
              <a:rPr lang="ko-KR" altLang="en-US" smtClean="0"/>
              <a:t>2011-08-01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c++언어본색_배경화면.bmp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620688"/>
            <a:ext cx="8784976" cy="796950"/>
          </a:xfrm>
        </p:spPr>
        <p:txBody>
          <a:bodyPr/>
          <a:lstStyle>
            <a:lvl1pPr>
              <a:defRPr>
                <a:latin typeface="나눔명조 ExtraBold" pitchFamily="18" charset="-127"/>
                <a:ea typeface="나눔명조 ExtraBold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484784"/>
            <a:ext cx="8784976" cy="4641379"/>
          </a:xfrm>
        </p:spPr>
        <p:txBody>
          <a:bodyPr/>
          <a:lstStyle>
            <a:lvl1pPr>
              <a:buFontTx/>
              <a:buBlip>
                <a:blip r:embed="rId3"/>
              </a:buBlip>
              <a:defRPr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latin typeface="맑은 고딕" pitchFamily="50" charset="-127"/>
                <a:ea typeface="맑은 고딕" pitchFamily="50" charset="-127"/>
              </a:defRPr>
            </a:lvl2pPr>
            <a:lvl3pPr>
              <a:defRPr>
                <a:latin typeface="맑은 고딕" pitchFamily="50" charset="-127"/>
                <a:ea typeface="맑은 고딕" pitchFamily="50" charset="-127"/>
              </a:defRPr>
            </a:lvl3pPr>
            <a:lvl4pPr>
              <a:defRPr>
                <a:latin typeface="맑은 고딕" pitchFamily="50" charset="-127"/>
                <a:ea typeface="맑은 고딕" pitchFamily="50" charset="-127"/>
              </a:defRPr>
            </a:lvl4pPr>
            <a:lvl5pPr>
              <a:defRPr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26378-8385-4587-85F0-5418B7AA536E}" type="datetime1">
              <a:rPr lang="ko-KR" altLang="en-US" smtClean="0"/>
              <a:t>2011-08-01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411288" cy="365125"/>
          </a:xfrm>
        </p:spPr>
        <p:txBody>
          <a:bodyPr/>
          <a:lstStyle/>
          <a:p>
            <a:fld id="{8D516AAF-E0D0-4EE9-854D-1BE9E78EC7D1}" type="slidenum">
              <a:rPr lang="ko-KR" altLang="en-US" smtClean="0"/>
              <a:pPr/>
              <a:t>‹#›</a:t>
            </a:fld>
            <a:r>
              <a:rPr lang="en-US" altLang="ko-KR" dirty="0" smtClean="0"/>
              <a:t>/28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c++언어본색_배경화면.bmp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620688"/>
            <a:ext cx="8784976" cy="796950"/>
          </a:xfrm>
        </p:spPr>
        <p:txBody>
          <a:bodyPr/>
          <a:lstStyle>
            <a:lvl1pPr>
              <a:defRPr>
                <a:latin typeface="나눔명조 ExtraBold" pitchFamily="18" charset="-127"/>
                <a:ea typeface="나눔명조 ExtraBold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9AD6D-5EFB-4DF8-9279-E6A0D54766B3}" type="datetime1">
              <a:rPr lang="ko-KR" altLang="en-US" smtClean="0"/>
              <a:t>2011-08-01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411288" cy="365125"/>
          </a:xfrm>
        </p:spPr>
        <p:txBody>
          <a:bodyPr/>
          <a:lstStyle/>
          <a:p>
            <a:fld id="{8D516AAF-E0D0-4EE9-854D-1BE9E78EC7D1}" type="slidenum">
              <a:rPr lang="ko-KR" altLang="en-US" smtClean="0"/>
              <a:pPr/>
              <a:t>‹#›</a:t>
            </a:fld>
            <a:r>
              <a:rPr lang="en-US" altLang="ko-KR" dirty="0" smtClean="0"/>
              <a:t>/28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8E0A-4DD1-4A84-85CB-1AC834A0E92C}" type="datetime1">
              <a:rPr lang="ko-KR" altLang="en-US" smtClean="0"/>
              <a:t>2011-08-01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0856D-B97A-48C0-9D40-AA0ADAC8D493}" type="datetime1">
              <a:rPr lang="ko-KR" altLang="en-US" smtClean="0"/>
              <a:t>2011-08-01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353CA-13FC-4766-937F-C9307B3F46AD}" type="datetime1">
              <a:rPr lang="ko-KR" altLang="en-US" smtClean="0"/>
              <a:t>2011-08-01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CE19A-4F11-4F41-901F-166DF18BE21D}" type="datetime1">
              <a:rPr lang="ko-KR" altLang="en-US" smtClean="0"/>
              <a:t>2011-08-01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C4D08-83AD-41A0-B7E8-3E3AF240BAD2}" type="datetime1">
              <a:rPr lang="ko-KR" altLang="en-US" smtClean="0"/>
              <a:t>2011-08-01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D6EF8-8145-4419-B91F-9578AE34120B}" type="datetime1">
              <a:rPr lang="ko-KR" altLang="en-US" smtClean="0"/>
              <a:t>2011-08-01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13D80-808A-4594-94BE-133DB4BA2639}" type="datetime1">
              <a:rPr lang="ko-KR" altLang="en-US" smtClean="0"/>
              <a:t>2011-08-01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16AAF-E0D0-4EE9-854D-1BE9E78EC7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685800" y="3645024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3600" dirty="0" smtClean="0">
                <a:latin typeface="나눔고딕 ExtraBold" pitchFamily="50" charset="-127"/>
                <a:ea typeface="나눔고딕 ExtraBold" pitchFamily="50" charset="-127"/>
              </a:rPr>
              <a:t>10. </a:t>
            </a:r>
            <a:r>
              <a:rPr lang="ko-KR" altLang="en-US" sz="3600" dirty="0" err="1" smtClean="0">
                <a:latin typeface="나눔고딕 ExtraBold" pitchFamily="50" charset="-127"/>
                <a:ea typeface="나눔고딕 ExtraBold" pitchFamily="50" charset="-127"/>
              </a:rPr>
              <a:t>문자열클래스와파일클래스</a:t>
            </a:r>
            <a:endParaRPr lang="ko-KR" altLang="en-US" sz="2400" dirty="0">
              <a:latin typeface="나눔고딕 ExtraBold" pitchFamily="50" charset="-127"/>
              <a:ea typeface="나눔고딕 ExtraBold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100" dirty="0" smtClean="0"/>
              <a:t>문자열</a:t>
            </a:r>
            <a:r>
              <a:rPr lang="en-US" altLang="ko-KR" sz="3100" dirty="0" smtClean="0"/>
              <a:t> </a:t>
            </a:r>
            <a:r>
              <a:rPr lang="ko-KR" altLang="en-US" sz="3100" dirty="0" smtClean="0"/>
              <a:t>멤버 함수 </a:t>
            </a:r>
            <a:r>
              <a:rPr lang="en-US" altLang="ko-KR" sz="3100" dirty="0" smtClean="0"/>
              <a:t>: empty(), </a:t>
            </a:r>
            <a:r>
              <a:rPr lang="en-US" altLang="ko-KR" sz="3100" dirty="0" err="1" smtClean="0"/>
              <a:t>substr</a:t>
            </a:r>
            <a:r>
              <a:rPr lang="en-US" altLang="ko-KR" sz="3100" dirty="0" smtClean="0"/>
              <a:t>(), swap()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소스</a:t>
            </a:r>
            <a:r>
              <a:rPr lang="en-US" altLang="ko-KR" dirty="0" smtClean="0"/>
              <a:t> 10-6 (ch10_06.cpp)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467544" y="1532932"/>
          <a:ext cx="8280920" cy="38707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20358"/>
                <a:gridCol w="5060562"/>
              </a:tblGrid>
              <a:tr h="3960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함수</a:t>
                      </a: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형태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의미와 예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960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empty()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문자열</a:t>
                      </a: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객체가 아무 내용도 저장하고 있지 않으면 </a:t>
                      </a:r>
                      <a:r>
                        <a:rPr lang="en-US" altLang="ko-KR" sz="1600" dirty="0" smtClean="0"/>
                        <a:t>true, </a:t>
                      </a:r>
                      <a:r>
                        <a:rPr lang="ko-KR" altLang="en-US" sz="1600" dirty="0" smtClean="0"/>
                        <a:t>아니면 </a:t>
                      </a:r>
                      <a:r>
                        <a:rPr lang="en-US" altLang="ko-KR" sz="1600" dirty="0" smtClean="0"/>
                        <a:t>false</a:t>
                      </a:r>
                      <a:r>
                        <a:rPr lang="ko-KR" altLang="en-US" sz="1600" dirty="0" smtClean="0"/>
                        <a:t>를 반환한다</a:t>
                      </a:r>
                      <a:r>
                        <a:rPr lang="en-US" altLang="ko-KR" sz="1600" dirty="0" smtClean="0"/>
                        <a:t>.</a:t>
                      </a:r>
                    </a:p>
                    <a:p>
                      <a:pPr latinLnBrk="1"/>
                      <a:r>
                        <a:rPr lang="en-US" altLang="ko-KR" sz="1600" dirty="0" smtClean="0"/>
                        <a:t>string</a:t>
                      </a:r>
                      <a:r>
                        <a:rPr lang="en-US" altLang="ko-KR" sz="1600" baseline="0" dirty="0" smtClean="0"/>
                        <a:t>  </a:t>
                      </a:r>
                      <a:r>
                        <a:rPr lang="en-US" altLang="ko-KR" sz="1600" baseline="0" dirty="0" err="1" smtClean="0"/>
                        <a:t>newStr</a:t>
                      </a:r>
                      <a:r>
                        <a:rPr lang="en-US" altLang="ko-KR" sz="1600" baseline="0" dirty="0" smtClean="0"/>
                        <a:t>=“Computer”;</a:t>
                      </a:r>
                    </a:p>
                    <a:p>
                      <a:pPr latinLnBrk="1"/>
                      <a:r>
                        <a:rPr lang="en-US" altLang="ko-KR" sz="1600" baseline="0" dirty="0" err="1" smtClean="0"/>
                        <a:t>newStr.empty</a:t>
                      </a:r>
                      <a:r>
                        <a:rPr lang="en-US" altLang="ko-KR" sz="1600" baseline="0" dirty="0" smtClean="0"/>
                        <a:t>(); // true </a:t>
                      </a:r>
                      <a:r>
                        <a:rPr lang="ko-KR" altLang="en-US" sz="1600" baseline="0" dirty="0" smtClean="0"/>
                        <a:t>반환</a:t>
                      </a:r>
                      <a:endParaRPr lang="en-US" altLang="ko-KR" sz="1600" baseline="0" dirty="0" smtClean="0"/>
                    </a:p>
                  </a:txBody>
                  <a:tcPr anchor="ctr"/>
                </a:tc>
              </a:tr>
              <a:tr h="3960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substr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smtClean="0"/>
                        <a:t>위치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개수</a:t>
                      </a:r>
                      <a:r>
                        <a:rPr lang="en-US" altLang="ko-KR" sz="1600" baseline="0" dirty="0" smtClean="0"/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ar-SA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문자열 객체의 지정한 위치에서 해당 개수만큼의 문자로 이루어진 문자열을 반환한다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 </a:t>
                      </a:r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newStr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="</a:t>
                      </a:r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ComputerScience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";</a:t>
                      </a:r>
                      <a:endParaRPr lang="ko-KR" altLang="ko-KR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6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newStr.substr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(0, 8); //0</a:t>
                      </a:r>
                      <a:r>
                        <a:rPr lang="ar-SA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번째부터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8</a:t>
                      </a:r>
                      <a:r>
                        <a:rPr lang="ar-SA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번째까지의 문자 모음인 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"Computer"</a:t>
                      </a:r>
                      <a:r>
                        <a:rPr lang="ar-SA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반환됨</a:t>
                      </a:r>
                      <a:endParaRPr lang="ko-KR" altLang="ko-KR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960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swap(</a:t>
                      </a:r>
                      <a:r>
                        <a:rPr lang="ko-KR" altLang="en-US" sz="1600" dirty="0" smtClean="0"/>
                        <a:t>문자열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전달받은 매개변수인 문자열 객체로 교환한다</a:t>
                      </a:r>
                      <a:r>
                        <a:rPr lang="en-US" altLang="ko-KR" sz="1600" dirty="0" smtClean="0"/>
                        <a:t>.</a:t>
                      </a:r>
                    </a:p>
                    <a:p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 newStr1 ("Computer), newStr2("Science");</a:t>
                      </a:r>
                      <a:endParaRPr lang="ko-KR" altLang="ko-KR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newStr1.swap(newStr2); //newStr1</a:t>
                      </a:r>
                      <a:r>
                        <a:rPr lang="ar-SA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과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newStr2</a:t>
                      </a:r>
                      <a:r>
                        <a:rPr lang="ar-SA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값이 서로 교환된다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ko-KR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10</a:t>
            </a:fld>
            <a:r>
              <a:rPr lang="en-US" altLang="ko-KR" smtClean="0"/>
              <a:t>/28</a:t>
            </a:r>
            <a:endParaRPr lang="ko-KR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100" dirty="0" smtClean="0"/>
              <a:t>문자열</a:t>
            </a:r>
            <a:r>
              <a:rPr lang="en-US" altLang="ko-KR" sz="3100" dirty="0" smtClean="0"/>
              <a:t> </a:t>
            </a:r>
            <a:r>
              <a:rPr lang="ko-KR" altLang="en-US" sz="3100" dirty="0" smtClean="0"/>
              <a:t>멤버 함수 </a:t>
            </a:r>
            <a:r>
              <a:rPr lang="en-US" altLang="ko-KR" sz="3100" dirty="0" smtClean="0"/>
              <a:t>: find(), replace()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484784"/>
            <a:ext cx="8784976" cy="4968552"/>
          </a:xfrm>
        </p:spPr>
        <p:txBody>
          <a:bodyPr>
            <a:normAutofit lnSpcReduction="10000"/>
          </a:bodyPr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소스</a:t>
            </a:r>
            <a:r>
              <a:rPr lang="en-US" altLang="ko-KR" dirty="0" smtClean="0"/>
              <a:t> 10-7 (ch10_07.cpp)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79512" y="1412776"/>
          <a:ext cx="8892480" cy="40841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32248"/>
                <a:gridCol w="6660232"/>
              </a:tblGrid>
              <a:tr h="3960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함수</a:t>
                      </a: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형태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의미와 예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960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find(</a:t>
                      </a:r>
                      <a:r>
                        <a:rPr lang="ko-KR" altLang="en-US" sz="1600" dirty="0" smtClean="0"/>
                        <a:t>문자</a:t>
                      </a:r>
                      <a:r>
                        <a:rPr lang="en-US" altLang="ko-KR" sz="1600" dirty="0" smtClean="0"/>
                        <a:t>)</a:t>
                      </a:r>
                    </a:p>
                    <a:p>
                      <a:pPr latinLnBrk="1"/>
                      <a:r>
                        <a:rPr lang="en-US" altLang="ko-KR" sz="1600" dirty="0" smtClean="0"/>
                        <a:t>find(</a:t>
                      </a:r>
                      <a:r>
                        <a:rPr lang="ko-KR" altLang="en-US" sz="1600" dirty="0" smtClean="0"/>
                        <a:t>문자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시작위치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문자열 객체에서 지정한 문자를 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번째 </a:t>
                      </a:r>
                      <a:r>
                        <a:rPr lang="ko-KR" altLang="en-US" sz="16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부터</a:t>
                      </a: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찾아서 그 위치를 반환</a:t>
                      </a:r>
                      <a:endParaRPr lang="ko-KR" altLang="ko-KR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 </a:t>
                      </a:r>
                      <a:r>
                        <a:rPr lang="en-US" altLang="ko-KR" sz="16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newStr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="</a:t>
                      </a:r>
                      <a:r>
                        <a:rPr lang="en-US" altLang="ko-KR" sz="16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ComputerScience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";</a:t>
                      </a:r>
                      <a:endParaRPr lang="ko-KR" altLang="ko-KR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6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newStr.find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('e'); //</a:t>
                      </a:r>
                      <a:r>
                        <a:rPr lang="ar-SA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문자는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0</a:t>
                      </a:r>
                      <a:r>
                        <a:rPr lang="ar-SA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번째부터 위치를 표시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ar-SA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따라서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6</a:t>
                      </a:r>
                      <a:r>
                        <a:rPr lang="ar-SA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반환함</a:t>
                      </a:r>
                      <a:endParaRPr lang="ko-KR" altLang="ko-KR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6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newStr.find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('e', 8); //8</a:t>
                      </a:r>
                      <a:r>
                        <a:rPr lang="ar-SA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번째 이후 문자 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'e'</a:t>
                      </a:r>
                      <a:r>
                        <a:rPr lang="ar-SA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11</a:t>
                      </a:r>
                      <a:r>
                        <a:rPr lang="ar-SA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번째에 있으므로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11</a:t>
                      </a:r>
                      <a:r>
                        <a:rPr lang="ar-SA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반환함</a:t>
                      </a:r>
                      <a:endParaRPr lang="en-US" altLang="ko-KR" sz="1400" baseline="0" dirty="0" smtClean="0">
                        <a:latin typeface="+mn-lt"/>
                      </a:endParaRPr>
                    </a:p>
                  </a:txBody>
                  <a:tcPr anchor="ctr"/>
                </a:tc>
              </a:tr>
              <a:tr h="3960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find(</a:t>
                      </a:r>
                      <a:r>
                        <a:rPr lang="ko-KR" altLang="en-US" sz="1600" dirty="0" smtClean="0"/>
                        <a:t>문자열</a:t>
                      </a:r>
                      <a:r>
                        <a:rPr lang="en-US" altLang="ko-KR" sz="1600" dirty="0" smtClean="0"/>
                        <a:t>)</a:t>
                      </a:r>
                    </a:p>
                    <a:p>
                      <a:pPr latinLnBrk="1"/>
                      <a:r>
                        <a:rPr lang="en-US" altLang="ko-KR" sz="1600" dirty="0" smtClean="0"/>
                        <a:t>find(</a:t>
                      </a:r>
                      <a:r>
                        <a:rPr lang="ko-KR" altLang="en-US" sz="1600" dirty="0" smtClean="0"/>
                        <a:t>문자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ko-KR" altLang="en-US" sz="1600" dirty="0" smtClean="0"/>
                        <a:t>열</a:t>
                      </a: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시작위치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문자열 객체에서 지정한 문자열을 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번째부터 찾아서 그 위치를 반환</a:t>
                      </a:r>
                      <a:endParaRPr lang="en-US" altLang="ko-KR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 </a:t>
                      </a:r>
                      <a:r>
                        <a:rPr lang="en-US" altLang="ko-KR" sz="16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newStr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="Test1Test2Test3Test4", newStr2="Test";</a:t>
                      </a:r>
                      <a:endParaRPr lang="ko-KR" altLang="ko-KR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6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newStr.find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(newStr2); //0</a:t>
                      </a:r>
                      <a:r>
                        <a:rPr lang="ar-SA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번째부터 문자열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newStr2</a:t>
                      </a:r>
                      <a:r>
                        <a:rPr lang="ar-SA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찾아서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0</a:t>
                      </a:r>
                      <a:r>
                        <a:rPr lang="ar-SA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반환</a:t>
                      </a:r>
                      <a:endParaRPr lang="ko-KR" altLang="ko-KR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6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newStr.find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(newStr2, 5); //5</a:t>
                      </a:r>
                      <a:r>
                        <a:rPr lang="ar-SA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번째 위치부터 문자열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newStr2</a:t>
                      </a:r>
                      <a:r>
                        <a:rPr lang="ar-SA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위치를 찾아서 반환함</a:t>
                      </a:r>
                      <a:endParaRPr lang="ko-KR" altLang="ko-KR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960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swap(</a:t>
                      </a:r>
                      <a:r>
                        <a:rPr lang="ko-KR" altLang="en-US" sz="1600" dirty="0" smtClean="0"/>
                        <a:t>문자열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ar-SA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문자열 객체의 해당 위치에서 매개변수로 전달한 문자열로 개수만큼의 문자로 변경</a:t>
                      </a:r>
                      <a:endParaRPr lang="ko-KR" altLang="ko-KR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 newStr1 ("Computer),  newStr2("Science");</a:t>
                      </a:r>
                      <a:endParaRPr lang="ko-KR" altLang="ko-KR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newStr1.replace(0, 2, newStr2) // newStr1</a:t>
                      </a:r>
                      <a:r>
                        <a:rPr lang="ar-SA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 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ko-KR" sz="16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Scmputer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ar-SA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변경</a:t>
                      </a:r>
                      <a:endParaRPr lang="ko-KR" altLang="ko-KR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11</a:t>
            </a:fld>
            <a:r>
              <a:rPr lang="en-US" altLang="ko-KR" smtClean="0"/>
              <a:t>/28</a:t>
            </a:r>
            <a:endParaRPr lang="ko-KR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100" dirty="0" smtClean="0"/>
              <a:t>문자열</a:t>
            </a:r>
            <a:r>
              <a:rPr lang="en-US" altLang="ko-KR" sz="3100" dirty="0" smtClean="0"/>
              <a:t> </a:t>
            </a:r>
            <a:r>
              <a:rPr lang="ko-KR" altLang="en-US" sz="3100" dirty="0" smtClean="0"/>
              <a:t>멤버 함수 </a:t>
            </a:r>
            <a:r>
              <a:rPr lang="en-US" altLang="ko-KR" sz="3100" dirty="0" smtClean="0"/>
              <a:t>: compare(), insert()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484784"/>
            <a:ext cx="8784976" cy="4968552"/>
          </a:xfrm>
        </p:spPr>
        <p:txBody>
          <a:bodyPr>
            <a:normAutofit/>
          </a:bodyPr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소스</a:t>
            </a:r>
            <a:r>
              <a:rPr lang="en-US" altLang="ko-KR" dirty="0" smtClean="0"/>
              <a:t> 10-8 (ch10_08.cpp)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37947" y="1613610"/>
          <a:ext cx="8892480" cy="31392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12368"/>
                <a:gridCol w="5580112"/>
              </a:tblGrid>
              <a:tr h="3960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함수</a:t>
                      </a: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형태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의미와 예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960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compare(</a:t>
                      </a:r>
                      <a:r>
                        <a:rPr lang="ko-KR" altLang="en-US" sz="1600" dirty="0" smtClean="0"/>
                        <a:t>문자열</a:t>
                      </a:r>
                      <a:r>
                        <a:rPr lang="en-US" altLang="ko-KR" sz="1600" dirty="0" smtClean="0"/>
                        <a:t>)</a:t>
                      </a:r>
                    </a:p>
                    <a:p>
                      <a:pPr latinLnBrk="1"/>
                      <a:r>
                        <a:rPr lang="en-US" altLang="ko-KR" sz="1600" dirty="0" smtClean="0"/>
                        <a:t>compare(</a:t>
                      </a:r>
                      <a:r>
                        <a:rPr lang="ko-KR" altLang="en-US" sz="1600" dirty="0" smtClean="0"/>
                        <a:t>시작위치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개수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문자열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400" baseline="0" dirty="0" smtClean="0">
                          <a:latin typeface="+mn-lt"/>
                        </a:rPr>
                        <a:t>문자열 객체와 매개변수 문자열 객체와 같은가를 비교한다</a:t>
                      </a:r>
                      <a:r>
                        <a:rPr lang="en-US" altLang="ko-KR" sz="1400" baseline="0" dirty="0" smtClean="0">
                          <a:latin typeface="+mn-lt"/>
                        </a:rPr>
                        <a:t>. </a:t>
                      </a:r>
                      <a:r>
                        <a:rPr lang="ko-KR" altLang="en-US" sz="1400" baseline="0" dirty="0" smtClean="0">
                          <a:latin typeface="+mn-lt"/>
                        </a:rPr>
                        <a:t>만약 기준 문자열이 크면 </a:t>
                      </a:r>
                      <a:r>
                        <a:rPr lang="en-US" altLang="ko-KR" sz="1400" baseline="0" dirty="0" smtClean="0">
                          <a:latin typeface="+mn-lt"/>
                        </a:rPr>
                        <a:t>1, </a:t>
                      </a:r>
                      <a:r>
                        <a:rPr lang="ko-KR" altLang="en-US" sz="1400" baseline="0" dirty="0" smtClean="0">
                          <a:latin typeface="+mn-lt"/>
                        </a:rPr>
                        <a:t>매개변수 문자열이 크면 </a:t>
                      </a:r>
                      <a:r>
                        <a:rPr lang="en-US" altLang="ko-KR" sz="1400" baseline="0" dirty="0" smtClean="0">
                          <a:latin typeface="+mn-lt"/>
                        </a:rPr>
                        <a:t>-1, </a:t>
                      </a:r>
                      <a:r>
                        <a:rPr lang="ko-KR" altLang="en-US" sz="1400" baseline="0" dirty="0" smtClean="0">
                          <a:latin typeface="+mn-lt"/>
                        </a:rPr>
                        <a:t>같으면 </a:t>
                      </a:r>
                      <a:r>
                        <a:rPr lang="en-US" altLang="ko-KR" sz="1400" baseline="0" dirty="0" smtClean="0">
                          <a:latin typeface="+mn-lt"/>
                        </a:rPr>
                        <a:t>0</a:t>
                      </a:r>
                      <a:r>
                        <a:rPr lang="ko-KR" altLang="en-US" sz="1400" baseline="0" dirty="0" smtClean="0">
                          <a:latin typeface="+mn-lt"/>
                        </a:rPr>
                        <a:t>을 반환</a:t>
                      </a:r>
                      <a:endParaRPr lang="en-US" altLang="ko-KR" sz="1400" baseline="0" dirty="0" smtClean="0">
                        <a:latin typeface="+mn-lt"/>
                      </a:endParaRPr>
                    </a:p>
                    <a:p>
                      <a:r>
                        <a:rPr lang="en-US" altLang="ko-KR" sz="1400" baseline="0" dirty="0" smtClean="0">
                          <a:latin typeface="+mn-lt"/>
                        </a:rPr>
                        <a:t>string Str1=“Computer”, Str2=“Science”;</a:t>
                      </a:r>
                    </a:p>
                    <a:p>
                      <a:r>
                        <a:rPr lang="en-US" altLang="ko-KR" sz="1400" baseline="0" dirty="0" smtClean="0">
                          <a:latin typeface="+mn-lt"/>
                        </a:rPr>
                        <a:t>Str1.compare(Str2); //-1</a:t>
                      </a:r>
                      <a:r>
                        <a:rPr lang="ko-KR" altLang="en-US" sz="1400" baseline="0" dirty="0" smtClean="0">
                          <a:latin typeface="+mn-lt"/>
                        </a:rPr>
                        <a:t>을</a:t>
                      </a:r>
                      <a:r>
                        <a:rPr lang="en-US" altLang="ko-KR" sz="1400" baseline="0" dirty="0" smtClean="0">
                          <a:latin typeface="+mn-lt"/>
                        </a:rPr>
                        <a:t> </a:t>
                      </a:r>
                      <a:r>
                        <a:rPr lang="ko-KR" altLang="en-US" sz="1400" baseline="0" dirty="0" smtClean="0">
                          <a:latin typeface="+mn-lt"/>
                        </a:rPr>
                        <a:t>반환</a:t>
                      </a:r>
                      <a:endParaRPr lang="en-US" altLang="ko-KR" sz="1400" baseline="0" dirty="0" smtClean="0">
                        <a:latin typeface="+mn-lt"/>
                      </a:endParaRPr>
                    </a:p>
                  </a:txBody>
                  <a:tcPr anchor="ctr"/>
                </a:tc>
              </a:tr>
              <a:tr h="3960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insert(</a:t>
                      </a:r>
                      <a:r>
                        <a:rPr lang="ko-KR" altLang="en-US" sz="1600" dirty="0" smtClean="0"/>
                        <a:t>시작위치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문자열</a:t>
                      </a:r>
                      <a:r>
                        <a:rPr lang="en-US" altLang="ko-KR" sz="1600" dirty="0" smtClean="0"/>
                        <a:t>)</a:t>
                      </a:r>
                    </a:p>
                    <a:p>
                      <a:pPr latinLnBrk="1"/>
                      <a:r>
                        <a:rPr lang="en-US" altLang="ko-KR" sz="1600" dirty="0" smtClean="0"/>
                        <a:t>insert(</a:t>
                      </a:r>
                      <a:r>
                        <a:rPr lang="ko-KR" altLang="en-US" sz="1600" dirty="0" smtClean="0"/>
                        <a:t>시작위치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개수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문자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ar-SA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문자열 객체에서 지정한 문자열을 지정한 위치에 삽입해서 반환한다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ko-KR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 str1="AAAA", str2="BBBB";</a:t>
                      </a:r>
                      <a:endParaRPr lang="ko-KR" altLang="ko-KR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str1.insert(0, str2); // str1</a:t>
                      </a:r>
                      <a:r>
                        <a:rPr lang="ar-SA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 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"BBBBAAAA"</a:t>
                      </a:r>
                      <a:r>
                        <a:rPr lang="ar-SA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 갱신됨</a:t>
                      </a:r>
                      <a:endParaRPr lang="ko-KR" altLang="ko-KR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str1.insert(4, 3, 'C'); //str1</a:t>
                      </a: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 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'C'</a:t>
                      </a:r>
                      <a:r>
                        <a:rPr lang="ar-SA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세 개 삽입해서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"BBBBCCCAAAA"</a:t>
                      </a:r>
                      <a:r>
                        <a:rPr lang="ar-SA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 갱신됨</a:t>
                      </a:r>
                      <a:endParaRPr lang="ko-KR" altLang="ko-KR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ko-KR" altLang="ko-KR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12</a:t>
            </a:fld>
            <a:r>
              <a:rPr lang="en-US" altLang="ko-KR" smtClean="0"/>
              <a:t>/28</a:t>
            </a:r>
            <a:endParaRPr lang="ko-KR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100" dirty="0" smtClean="0"/>
              <a:t>문자열</a:t>
            </a:r>
            <a:r>
              <a:rPr lang="en-US" altLang="ko-KR" sz="3100" dirty="0" smtClean="0"/>
              <a:t> </a:t>
            </a:r>
            <a:r>
              <a:rPr lang="ko-KR" altLang="en-US" sz="3100" dirty="0" smtClean="0"/>
              <a:t>클래스 연산자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484784"/>
            <a:ext cx="8784976" cy="4968552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문자열 클래스는 연산자를 이용해서 문자열 대입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추가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비교 등을 실행한다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소스 </a:t>
            </a:r>
            <a:r>
              <a:rPr lang="en-US" altLang="ko-KR" dirty="0" smtClean="0"/>
              <a:t>10-9, ch10_09.cpp)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395535" y="3104964"/>
          <a:ext cx="8424937" cy="35643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8112"/>
                <a:gridCol w="6264696"/>
                <a:gridCol w="1152129"/>
              </a:tblGrid>
              <a:tr h="3960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연산자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설명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비고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960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[ ]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배열 첨자로 문자를 참조</a:t>
                      </a:r>
                      <a:endParaRPr lang="ko-KR" altLang="en-US" sz="1400" dirty="0"/>
                    </a:p>
                  </a:txBody>
                  <a:tcPr anchor="ctr"/>
                </a:tc>
                <a:tc rowSpan="8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문자열 클래스에 연산자 오버로딩이 정의되어 가능한 것임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400" dirty="0" smtClean="0"/>
                        <a:t>(13</a:t>
                      </a:r>
                      <a:r>
                        <a:rPr lang="ko-KR" altLang="en-US" sz="1400" dirty="0" smtClean="0"/>
                        <a:t>장 연산자 오버로딩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  <a:tr h="3960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=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한 문자열의 내용을 문자열 객체에 대입</a:t>
                      </a:r>
                      <a:r>
                        <a:rPr lang="en-US" altLang="ko-KR" sz="1400" dirty="0" smtClean="0"/>
                        <a:t>, assign() </a:t>
                      </a:r>
                      <a:r>
                        <a:rPr lang="ko-KR" altLang="en-US" sz="1400" dirty="0" smtClean="0"/>
                        <a:t>함수를 대신함</a:t>
                      </a:r>
                      <a:endParaRPr lang="ko-KR" alt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</a:tr>
              <a:tr h="3960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+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문자열과 문자열을 결합하여 하나의 문자열로 완성</a:t>
                      </a:r>
                      <a:r>
                        <a:rPr lang="en-US" altLang="ko-KR" sz="1400" dirty="0" smtClean="0"/>
                        <a:t>, append() </a:t>
                      </a:r>
                      <a:r>
                        <a:rPr lang="ko-KR" altLang="en-US" sz="1400" dirty="0" smtClean="0"/>
                        <a:t>함수를 대신함</a:t>
                      </a:r>
                      <a:endParaRPr lang="ko-KR" alt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</a:tr>
              <a:tr h="3960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+=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하나의 문자열을 다른 문자열에 추가</a:t>
                      </a:r>
                      <a:endParaRPr lang="ko-KR" alt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</a:tr>
              <a:tr h="3960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&lt;&lt;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문자열을 </a:t>
                      </a:r>
                      <a:r>
                        <a:rPr lang="ko-KR" altLang="en-US" sz="1400" dirty="0" err="1" smtClean="0"/>
                        <a:t>스트림으로</a:t>
                      </a:r>
                      <a:r>
                        <a:rPr lang="ko-KR" altLang="en-US" sz="1400" dirty="0" smtClean="0"/>
                        <a:t> 삽입</a:t>
                      </a:r>
                      <a:endParaRPr lang="ko-KR" alt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</a:tr>
              <a:tr h="3960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&gt;&gt;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스트림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ko-KR" altLang="en-US" sz="1400" dirty="0" err="1" smtClean="0"/>
                        <a:t>으로부터</a:t>
                      </a:r>
                      <a:r>
                        <a:rPr lang="ko-KR" altLang="en-US" sz="1400" dirty="0" smtClean="0"/>
                        <a:t> 문자열 추가</a:t>
                      </a:r>
                      <a:endParaRPr lang="ko-KR" alt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</a:tr>
              <a:tr h="3960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==, !=,</a:t>
                      </a:r>
                      <a:r>
                        <a:rPr lang="en-US" altLang="ko-KR" sz="1400" baseline="0" dirty="0" smtClean="0"/>
                        <a:t> &lt;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문자열 간의 논리 연산 수행</a:t>
                      </a:r>
                      <a:endParaRPr lang="ko-KR" alt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</a:tr>
              <a:tr h="3960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&lt;=, &gt;, &gt;=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문자열 간의 관계 연산 수행</a:t>
                      </a:r>
                      <a:endParaRPr lang="ko-KR" alt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13</a:t>
            </a:fld>
            <a:r>
              <a:rPr lang="en-US" altLang="ko-KR" smtClean="0"/>
              <a:t>/28</a:t>
            </a:r>
            <a:endParaRPr lang="ko-KR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</a:t>
            </a:r>
            <a:r>
              <a:rPr lang="en-US" altLang="ko-KR" dirty="0" smtClean="0"/>
              <a:t> </a:t>
            </a:r>
            <a:r>
              <a:rPr lang="ko-KR" altLang="en-US" dirty="0" smtClean="0"/>
              <a:t>출력 객체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파일 출력 객체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#include</a:t>
            </a:r>
            <a:r>
              <a:rPr lang="ko-KR" altLang="en-US" dirty="0" smtClean="0"/>
              <a:t> 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fstream</a:t>
            </a:r>
            <a:r>
              <a:rPr lang="en-US" altLang="ko-KR" dirty="0" smtClean="0"/>
              <a:t>&gt;</a:t>
            </a:r>
          </a:p>
          <a:p>
            <a:pPr lvl="1"/>
            <a:r>
              <a:rPr lang="ko-KR" altLang="en-US" dirty="0" smtClean="0"/>
              <a:t>출력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내용을 파일 객체로 전달하면 됨</a:t>
            </a:r>
            <a:r>
              <a:rPr lang="en-US" altLang="ko-KR" dirty="0" smtClean="0"/>
              <a:t>!!!</a:t>
            </a:r>
          </a:p>
          <a:p>
            <a:pPr lvl="1"/>
            <a:r>
              <a:rPr lang="ko-KR" altLang="en-US" dirty="0" smtClean="0"/>
              <a:t>출력 객체 생성 </a:t>
            </a:r>
            <a:r>
              <a:rPr lang="en-US" altLang="ko-KR" dirty="0" smtClean="0">
                <a:sym typeface="Wingdings" pitchFamily="2" charset="2"/>
              </a:rPr>
              <a:t> </a:t>
            </a:r>
            <a:r>
              <a:rPr lang="ko-KR" altLang="en-US" dirty="0" smtClean="0">
                <a:sym typeface="Wingdings" pitchFamily="2" charset="2"/>
              </a:rPr>
              <a:t>파일 열기</a:t>
            </a:r>
            <a:r>
              <a:rPr lang="en-US" altLang="ko-KR" dirty="0" smtClean="0">
                <a:sym typeface="Wingdings" pitchFamily="2" charset="2"/>
              </a:rPr>
              <a:t>(open())</a:t>
            </a:r>
            <a:r>
              <a:rPr lang="ko-KR" altLang="en-US" dirty="0" smtClean="0">
                <a:sym typeface="Wingdings" pitchFamily="2" charset="2"/>
              </a:rPr>
              <a:t> </a:t>
            </a:r>
            <a:r>
              <a:rPr lang="en-US" altLang="ko-KR" dirty="0" smtClean="0">
                <a:sym typeface="Wingdings" pitchFamily="2" charset="2"/>
              </a:rPr>
              <a:t> </a:t>
            </a:r>
            <a:r>
              <a:rPr lang="ko-KR" altLang="en-US" dirty="0" smtClean="0">
                <a:sym typeface="Wingdings" pitchFamily="2" charset="2"/>
              </a:rPr>
              <a:t>출력</a:t>
            </a:r>
            <a:endParaRPr lang="en-US" altLang="ko-KR" dirty="0" smtClean="0">
              <a:sym typeface="Wingdings" pitchFamily="2" charset="2"/>
            </a:endParaRPr>
          </a:p>
          <a:p>
            <a:pPr lvl="1"/>
            <a:r>
              <a:rPr lang="ko-KR" altLang="en-US" dirty="0" smtClean="0">
                <a:sym typeface="Wingdings" pitchFamily="2" charset="2"/>
              </a:rPr>
              <a:t>파일 사용을 마치고 파일 닫기</a:t>
            </a:r>
            <a:r>
              <a:rPr lang="en-US" altLang="ko-KR" dirty="0" smtClean="0">
                <a:sym typeface="Wingdings" pitchFamily="2" charset="2"/>
              </a:rPr>
              <a:t>(close())</a:t>
            </a:r>
          </a:p>
          <a:p>
            <a:pPr lvl="1"/>
            <a:endParaRPr lang="en-US" altLang="ko-KR" dirty="0" smtClean="0">
              <a:sym typeface="Wingdings" pitchFamily="2" charset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99592" y="4277995"/>
            <a:ext cx="7488832" cy="2031325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ofstream</a:t>
            </a:r>
            <a:r>
              <a:rPr lang="en-US" altLang="ko-KR" dirty="0" smtClean="0"/>
              <a:t>    </a:t>
            </a:r>
            <a:r>
              <a:rPr lang="ko-KR" altLang="en-US" dirty="0" smtClean="0"/>
              <a:t>파일출력객체</a:t>
            </a:r>
            <a:r>
              <a:rPr lang="en-US" altLang="ko-KR" dirty="0" smtClean="0"/>
              <a:t>;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파일출력객체</a:t>
            </a:r>
            <a:r>
              <a:rPr lang="en-US" altLang="ko-KR" dirty="0" smtClean="0"/>
              <a:t>.open(“</a:t>
            </a:r>
            <a:r>
              <a:rPr lang="ko-KR" altLang="en-US" dirty="0" smtClean="0"/>
              <a:t>출력파일이름</a:t>
            </a:r>
            <a:r>
              <a:rPr lang="en-US" altLang="ko-KR" dirty="0" smtClean="0"/>
              <a:t>”);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파일출력객체 </a:t>
            </a:r>
            <a:r>
              <a:rPr lang="en-US" altLang="ko-KR" dirty="0" smtClean="0"/>
              <a:t>&lt;&lt; </a:t>
            </a:r>
            <a:r>
              <a:rPr lang="ko-KR" altLang="en-US" dirty="0" smtClean="0"/>
              <a:t>출력 내용</a:t>
            </a:r>
            <a:r>
              <a:rPr lang="en-US" altLang="ko-KR" dirty="0" smtClean="0"/>
              <a:t>;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파일출력객체</a:t>
            </a:r>
            <a:r>
              <a:rPr lang="en-US" altLang="ko-KR" dirty="0" smtClean="0"/>
              <a:t>.close();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14</a:t>
            </a:fld>
            <a:r>
              <a:rPr lang="en-US" altLang="ko-KR" smtClean="0"/>
              <a:t>/28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표준 출력 코드와 파일 출력 코드 비교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323528" y="1412776"/>
          <a:ext cx="8568951" cy="518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96"/>
                <a:gridCol w="5112568"/>
                <a:gridCol w="2592287"/>
              </a:tblGrid>
              <a:tr h="216024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프로그램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실행 결과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20613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예제</a:t>
                      </a:r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&lt;iostream&gt;</a:t>
                      </a:r>
                    </a:p>
                    <a:p>
                      <a:r>
                        <a:rPr lang="ko-KR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using namespace std;</a:t>
                      </a:r>
                    </a:p>
                    <a:p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ko-KR" altLang="ko-KR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ko-KR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 )</a:t>
                      </a:r>
                    </a:p>
                    <a:p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endParaRPr lang="ko-KR" altLang="ko-KR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ko-KR" altLang="ko-KR" sz="14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cout &lt;&lt; "</a:t>
                      </a:r>
                      <a:r>
                        <a:rPr lang="ar-SA" altLang="ko-KR" sz="14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즐거운 프로그래밍</a:t>
                      </a:r>
                      <a:r>
                        <a:rPr lang="ko-KR" altLang="ko-KR" sz="14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!!!" &lt;&lt; endl</a:t>
                      </a:r>
                      <a:r>
                        <a:rPr lang="ko-KR" altLang="ko-KR" sz="140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ko-KR" altLang="ko-KR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ko-KR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 0;</a:t>
                      </a:r>
                    </a:p>
                    <a:p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600" dirty="0" smtClean="0"/>
                        <a:t>//</a:t>
                      </a:r>
                      <a:r>
                        <a:rPr lang="ko-KR" altLang="en-US" sz="1600" dirty="0" smtClean="0"/>
                        <a:t>모니터</a:t>
                      </a:r>
                      <a:endParaRPr lang="en-US" altLang="ko-KR" sz="1600" dirty="0" smtClean="0"/>
                    </a:p>
                    <a:p>
                      <a:r>
                        <a:rPr lang="ko-KR" altLang="en-US" sz="1600" dirty="0" smtClean="0"/>
                        <a:t>즐거운 프로그래밍</a:t>
                      </a:r>
                      <a:endParaRPr lang="en-US" altLang="ko-KR" sz="1600" dirty="0" smtClean="0"/>
                    </a:p>
                  </a:txBody>
                  <a:tcPr/>
                </a:tc>
              </a:tr>
              <a:tr h="120613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예제</a:t>
                      </a:r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&lt;iostream&gt;</a:t>
                      </a:r>
                    </a:p>
                    <a:p>
                      <a:r>
                        <a:rPr lang="ko-KR" altLang="ko-KR" sz="160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#include &lt;fstream&gt;</a:t>
                      </a:r>
                    </a:p>
                    <a:p>
                      <a:r>
                        <a:rPr lang="ko-KR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using namespace std;</a:t>
                      </a:r>
                    </a:p>
                    <a:p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ko-KR" altLang="ko-KR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ko-KR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 )</a:t>
                      </a:r>
                    </a:p>
                    <a:p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endParaRPr lang="ko-KR" altLang="ko-KR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ko-KR" altLang="ko-KR" sz="16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ofstream</a:t>
                      </a:r>
                      <a:r>
                        <a:rPr lang="ko-KR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6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output</a:t>
                      </a:r>
                      <a:r>
                        <a:rPr lang="ko-KR" altLang="ko-KR" sz="160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6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ko-KR" altLang="ko-KR" sz="16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output.</a:t>
                      </a:r>
                      <a:r>
                        <a:rPr lang="ko-KR" altLang="ko-KR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open("test.txt");</a:t>
                      </a:r>
                    </a:p>
                    <a:p>
                      <a:r>
                        <a:rPr lang="en-US" altLang="ko-KR" sz="16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ko-KR" altLang="ko-KR" sz="16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output </a:t>
                      </a:r>
                      <a:r>
                        <a:rPr lang="ko-KR" altLang="ko-KR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&lt;&lt; "</a:t>
                      </a:r>
                      <a:r>
                        <a:rPr lang="ar-SA" altLang="ko-KR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즐거운 프로그래밍</a:t>
                      </a:r>
                      <a:r>
                        <a:rPr lang="ko-KR" altLang="ko-KR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!!! " &lt;&lt; endl;</a:t>
                      </a:r>
                    </a:p>
                    <a:p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ko-KR" sz="1600" b="1" kern="1200" dirty="0" err="1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output</a:t>
                      </a:r>
                      <a:r>
                        <a:rPr lang="en-US" altLang="ko-KR" sz="16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.close</a:t>
                      </a:r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 );</a:t>
                      </a:r>
                      <a:endParaRPr lang="ko-KR" altLang="ko-KR" sz="16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ko-KR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 0;</a:t>
                      </a:r>
                    </a:p>
                    <a:p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ko-KR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//</a:t>
                      </a:r>
                      <a:r>
                        <a:rPr lang="ko-KR" altLang="en-US" dirty="0" smtClean="0"/>
                        <a:t>파일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44208" y="4077072"/>
            <a:ext cx="2410206" cy="151216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15</a:t>
            </a:fld>
            <a:r>
              <a:rPr lang="en-US" altLang="ko-KR" smtClean="0"/>
              <a:t>/28</a:t>
            </a:r>
            <a:endParaRPr lang="ko-KR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</a:t>
            </a:r>
            <a:r>
              <a:rPr lang="en-US" altLang="ko-KR" dirty="0" smtClean="0"/>
              <a:t> </a:t>
            </a:r>
            <a:r>
              <a:rPr lang="ko-KR" altLang="en-US" dirty="0" smtClean="0"/>
              <a:t>입력 객체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파일 입력 객체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#include</a:t>
            </a:r>
            <a:r>
              <a:rPr lang="ko-KR" altLang="en-US" dirty="0" smtClean="0"/>
              <a:t> 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fstream</a:t>
            </a:r>
            <a:r>
              <a:rPr lang="en-US" altLang="ko-KR" dirty="0" smtClean="0"/>
              <a:t>&gt;</a:t>
            </a:r>
          </a:p>
          <a:p>
            <a:pPr lvl="1"/>
            <a:r>
              <a:rPr lang="ko-KR" altLang="en-US" dirty="0" smtClean="0"/>
              <a:t>입</a:t>
            </a:r>
            <a:r>
              <a:rPr lang="ko-KR" altLang="en-US" dirty="0" smtClean="0"/>
              <a:t>력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내용을 파일 </a:t>
            </a:r>
            <a:r>
              <a:rPr lang="ko-KR" altLang="en-US" dirty="0" smtClean="0"/>
              <a:t>객체에서 </a:t>
            </a:r>
            <a:r>
              <a:rPr lang="ko-KR" altLang="en-US" dirty="0" err="1" smtClean="0"/>
              <a:t>입력받음</a:t>
            </a:r>
            <a:r>
              <a:rPr lang="en-US" altLang="ko-KR" dirty="0" smtClean="0"/>
              <a:t>!!!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입력 </a:t>
            </a:r>
            <a:r>
              <a:rPr lang="ko-KR" altLang="en-US" dirty="0" smtClean="0"/>
              <a:t>객체 생성 </a:t>
            </a:r>
            <a:r>
              <a:rPr lang="en-US" altLang="ko-KR" dirty="0" smtClean="0">
                <a:sym typeface="Wingdings" pitchFamily="2" charset="2"/>
              </a:rPr>
              <a:t> </a:t>
            </a:r>
            <a:r>
              <a:rPr lang="ko-KR" altLang="en-US" dirty="0" smtClean="0">
                <a:sym typeface="Wingdings" pitchFamily="2" charset="2"/>
              </a:rPr>
              <a:t>파일 열기</a:t>
            </a:r>
            <a:r>
              <a:rPr lang="en-US" altLang="ko-KR" dirty="0" smtClean="0">
                <a:sym typeface="Wingdings" pitchFamily="2" charset="2"/>
              </a:rPr>
              <a:t>(open())</a:t>
            </a:r>
            <a:r>
              <a:rPr lang="ko-KR" altLang="en-US" dirty="0" smtClean="0">
                <a:sym typeface="Wingdings" pitchFamily="2" charset="2"/>
              </a:rPr>
              <a:t> </a:t>
            </a:r>
            <a:r>
              <a:rPr lang="en-US" altLang="ko-KR" dirty="0" smtClean="0">
                <a:sym typeface="Wingdings" pitchFamily="2" charset="2"/>
              </a:rPr>
              <a:t> </a:t>
            </a:r>
            <a:r>
              <a:rPr lang="ko-KR" altLang="en-US" dirty="0" smtClean="0">
                <a:sym typeface="Wingdings" pitchFamily="2" charset="2"/>
              </a:rPr>
              <a:t>입력</a:t>
            </a:r>
            <a:endParaRPr lang="en-US" altLang="ko-KR" dirty="0" smtClean="0">
              <a:sym typeface="Wingdings" pitchFamily="2" charset="2"/>
            </a:endParaRPr>
          </a:p>
          <a:p>
            <a:pPr lvl="1"/>
            <a:r>
              <a:rPr lang="ko-KR" altLang="en-US" dirty="0" smtClean="0">
                <a:sym typeface="Wingdings" pitchFamily="2" charset="2"/>
              </a:rPr>
              <a:t>파일 사용을 마치고 파일 닫기</a:t>
            </a:r>
            <a:r>
              <a:rPr lang="en-US" altLang="ko-KR" dirty="0" smtClean="0">
                <a:sym typeface="Wingdings" pitchFamily="2" charset="2"/>
              </a:rPr>
              <a:t>(close())</a:t>
            </a:r>
          </a:p>
          <a:p>
            <a:pPr lvl="1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99592" y="4277995"/>
            <a:ext cx="7488832" cy="2031325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i</a:t>
            </a:r>
            <a:r>
              <a:rPr lang="en-US" altLang="ko-KR" dirty="0" err="1" smtClean="0"/>
              <a:t>fstream</a:t>
            </a:r>
            <a:r>
              <a:rPr lang="en-US" altLang="ko-KR" dirty="0" smtClean="0"/>
              <a:t>    </a:t>
            </a:r>
            <a:r>
              <a:rPr lang="ko-KR" altLang="en-US" dirty="0" smtClean="0"/>
              <a:t>파일출력객체</a:t>
            </a:r>
            <a:r>
              <a:rPr lang="en-US" altLang="ko-KR" dirty="0" smtClean="0"/>
              <a:t>;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파일</a:t>
            </a:r>
            <a:r>
              <a:rPr lang="ko-KR" altLang="en-US" dirty="0" smtClean="0"/>
              <a:t>입</a:t>
            </a:r>
            <a:r>
              <a:rPr lang="ko-KR" altLang="en-US" dirty="0" smtClean="0"/>
              <a:t>력객체</a:t>
            </a:r>
            <a:r>
              <a:rPr lang="en-US" altLang="ko-KR" dirty="0" smtClean="0"/>
              <a:t>.open(“</a:t>
            </a:r>
            <a:r>
              <a:rPr lang="ko-KR" altLang="en-US" dirty="0" smtClean="0"/>
              <a:t>입</a:t>
            </a:r>
            <a:r>
              <a:rPr lang="ko-KR" altLang="en-US" dirty="0" smtClean="0"/>
              <a:t>력파일이름</a:t>
            </a:r>
            <a:r>
              <a:rPr lang="en-US" altLang="ko-KR" dirty="0" smtClean="0"/>
              <a:t>”);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파일</a:t>
            </a:r>
            <a:r>
              <a:rPr lang="ko-KR" altLang="en-US" dirty="0" smtClean="0"/>
              <a:t>입</a:t>
            </a:r>
            <a:r>
              <a:rPr lang="ko-KR" altLang="en-US" dirty="0" smtClean="0"/>
              <a:t>력객체 </a:t>
            </a:r>
            <a:r>
              <a:rPr lang="en-US" altLang="ko-KR" dirty="0" smtClean="0"/>
              <a:t>&gt;&gt; </a:t>
            </a:r>
            <a:r>
              <a:rPr lang="ko-KR" altLang="en-US" dirty="0" smtClean="0"/>
              <a:t>입</a:t>
            </a:r>
            <a:r>
              <a:rPr lang="ko-KR" altLang="en-US" dirty="0" smtClean="0"/>
              <a:t>력 내용저장변수</a:t>
            </a:r>
            <a:r>
              <a:rPr lang="en-US" altLang="ko-KR" dirty="0" smtClean="0"/>
              <a:t>;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파일</a:t>
            </a:r>
            <a:r>
              <a:rPr lang="ko-KR" altLang="en-US" dirty="0" smtClean="0"/>
              <a:t>입</a:t>
            </a:r>
            <a:r>
              <a:rPr lang="ko-KR" altLang="en-US" dirty="0" smtClean="0"/>
              <a:t>력객체</a:t>
            </a:r>
            <a:r>
              <a:rPr lang="en-US" altLang="ko-KR" dirty="0" smtClean="0"/>
              <a:t>.close();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16</a:t>
            </a:fld>
            <a:r>
              <a:rPr lang="en-US" altLang="ko-KR" smtClean="0"/>
              <a:t>/28</a:t>
            </a:r>
            <a:endParaRPr lang="ko-KR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표준 입력 코드와 파일 입력 코드 비교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323528" y="1412776"/>
          <a:ext cx="8568951" cy="5242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96"/>
                <a:gridCol w="4320480"/>
                <a:gridCol w="3384375"/>
              </a:tblGrid>
              <a:tr h="216024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프로그램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실행 결과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20613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예제</a:t>
                      </a:r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 )</a:t>
                      </a:r>
                    </a:p>
                    <a:p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endParaRPr lang="ko-KR" altLang="ko-KR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ko-KR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char message[80];</a:t>
                      </a:r>
                    </a:p>
                    <a:p>
                      <a:r>
                        <a:rPr lang="ko-KR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ko-KR" altLang="ko-KR" sz="14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cin</a:t>
                      </a:r>
                      <a:r>
                        <a:rPr lang="ko-KR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&gt;&gt; message;</a:t>
                      </a:r>
                    </a:p>
                    <a:p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message &lt;&lt; 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ko-KR" altLang="ko-KR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ko-KR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return 0;</a:t>
                      </a:r>
                    </a:p>
                    <a:p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/>
                        <a:t>프로그래밍 </a:t>
                      </a:r>
                      <a:r>
                        <a:rPr lang="en-US" altLang="ko-KR" sz="1600" dirty="0" smtClean="0">
                          <a:sym typeface="Wingdings" pitchFamily="2" charset="2"/>
                        </a:rPr>
                        <a:t></a:t>
                      </a:r>
                      <a:r>
                        <a:rPr lang="ko-KR" altLang="en-US" sz="1600" dirty="0" err="1" smtClean="0">
                          <a:sym typeface="Wingdings" pitchFamily="2" charset="2"/>
                        </a:rPr>
                        <a:t>키보드로입력</a:t>
                      </a:r>
                      <a:endParaRPr lang="en-US" altLang="ko-KR" sz="1600" dirty="0" smtClean="0">
                        <a:sym typeface="Wingdings" pitchFamily="2" charset="2"/>
                      </a:endParaRPr>
                    </a:p>
                    <a:p>
                      <a:r>
                        <a:rPr lang="ko-KR" altLang="en-US" sz="1600" dirty="0" smtClean="0">
                          <a:sym typeface="Wingdings" pitchFamily="2" charset="2"/>
                        </a:rPr>
                        <a:t>프로그래밍 </a:t>
                      </a:r>
                      <a:r>
                        <a:rPr lang="en-US" altLang="ko-KR" sz="1600" dirty="0" smtClean="0">
                          <a:sym typeface="Wingdings" pitchFamily="2" charset="2"/>
                        </a:rPr>
                        <a:t> </a:t>
                      </a:r>
                      <a:r>
                        <a:rPr lang="ko-KR" altLang="en-US" sz="1600" dirty="0" smtClean="0">
                          <a:sym typeface="Wingdings" pitchFamily="2" charset="2"/>
                        </a:rPr>
                        <a:t>화면에 출력</a:t>
                      </a:r>
                      <a:endParaRPr lang="en-US" altLang="ko-KR" sz="1600" dirty="0" smtClean="0"/>
                    </a:p>
                  </a:txBody>
                  <a:tcPr/>
                </a:tc>
              </a:tr>
              <a:tr h="120613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예제</a:t>
                      </a:r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&lt;iostream&gt;</a:t>
                      </a:r>
                    </a:p>
                    <a:p>
                      <a:r>
                        <a:rPr lang="ko-KR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&lt;fstream&gt;</a:t>
                      </a:r>
                    </a:p>
                    <a:p>
                      <a:r>
                        <a:rPr lang="ko-KR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using namespace std;</a:t>
                      </a:r>
                    </a:p>
                    <a:p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ko-KR" altLang="ko-KR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ko-KR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 )</a:t>
                      </a:r>
                    </a:p>
                    <a:p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endParaRPr lang="ko-KR" altLang="ko-KR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ko-KR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ko-KR" altLang="ko-KR" sz="14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ifstream</a:t>
                      </a:r>
                      <a:r>
                        <a:rPr lang="ko-KR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4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input</a:t>
                      </a:r>
                      <a:r>
                        <a:rPr lang="ko-KR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ko-KR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char message[80];</a:t>
                      </a:r>
                    </a:p>
                    <a:p>
                      <a:r>
                        <a:rPr lang="ko-KR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ko-KR" altLang="ko-KR" sz="14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input</a:t>
                      </a:r>
                      <a:r>
                        <a:rPr lang="ko-KR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.open("test.txt");</a:t>
                      </a:r>
                    </a:p>
                    <a:p>
                      <a:r>
                        <a:rPr lang="ko-KR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ko-KR" altLang="ko-KR" sz="14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input</a:t>
                      </a:r>
                      <a:r>
                        <a:rPr lang="ko-KR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&gt;&gt; message;</a:t>
                      </a:r>
                    </a:p>
                    <a:p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&lt;&lt; message &lt;&lt; 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ko-KR" altLang="ko-KR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en-US" altLang="ko-KR" sz="1400" b="1" kern="1200" dirty="0" err="1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input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.close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 );</a:t>
                      </a:r>
                      <a:endParaRPr lang="ko-KR" altLang="ko-KR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ko-KR" altLang="ko-KR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ko-KR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return 0;</a:t>
                      </a:r>
                    </a:p>
                    <a:p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즐거운프로그래밍</a:t>
                      </a:r>
                      <a:r>
                        <a:rPr lang="en-US" altLang="ko-KR" dirty="0" smtClean="0"/>
                        <a:t>!!!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2120" y="4077072"/>
            <a:ext cx="3081480" cy="136815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17</a:t>
            </a:fld>
            <a:r>
              <a:rPr lang="en-US" altLang="ko-KR" smtClean="0"/>
              <a:t>/28</a:t>
            </a:r>
            <a:endParaRPr lang="ko-KR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 존재 여부 확인 멤버 함수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fail() </a:t>
            </a:r>
          </a:p>
          <a:p>
            <a:pPr lvl="1"/>
            <a:r>
              <a:rPr lang="en-US" altLang="ko-KR" dirty="0" smtClean="0"/>
              <a:t>true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파일 열기로 인해 파일 객체가 가리키는 파일이 없음을 의미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false : 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 </a:t>
            </a:r>
            <a:r>
              <a:rPr lang="ko-KR" altLang="en-US" dirty="0" smtClean="0"/>
              <a:t>열기로 인해 파일 객체가 가리키는 파일이 있음을 의미</a:t>
            </a:r>
            <a:endParaRPr lang="en-US" altLang="ko-KR" dirty="0" smtClean="0"/>
          </a:p>
          <a:p>
            <a:r>
              <a:rPr lang="ko-KR" altLang="en-US" dirty="0" smtClean="0"/>
              <a:t>소스 </a:t>
            </a:r>
            <a:r>
              <a:rPr lang="en-US" altLang="ko-KR" dirty="0" smtClean="0"/>
              <a:t>10-10 (ch10_10.cpp)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57819" y="4550685"/>
            <a:ext cx="5436348" cy="216024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18</a:t>
            </a:fld>
            <a:r>
              <a:rPr lang="en-US" altLang="ko-KR" smtClean="0"/>
              <a:t>/28</a:t>
            </a:r>
            <a:endParaRPr lang="ko-KR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마지막 위치 확인 멤버 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eof</a:t>
            </a:r>
            <a:r>
              <a:rPr lang="en-US" altLang="ko-KR" dirty="0" smtClean="0"/>
              <a:t>()</a:t>
            </a:r>
          </a:p>
          <a:p>
            <a:pPr lvl="1"/>
            <a:r>
              <a:rPr lang="en-US" altLang="ko-KR" dirty="0" smtClean="0"/>
              <a:t>true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파일 포인터가 파일 마지막에 위치함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fail : 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 </a:t>
            </a:r>
            <a:r>
              <a:rPr lang="ko-KR" altLang="en-US" dirty="0" smtClean="0"/>
              <a:t>포인터가 파일 마지막이 아님을 의미함</a:t>
            </a:r>
            <a:endParaRPr lang="en-US" altLang="ko-KR" dirty="0" smtClean="0"/>
          </a:p>
          <a:p>
            <a:r>
              <a:rPr lang="ko-KR" altLang="en-US" dirty="0" smtClean="0"/>
              <a:t>소스 </a:t>
            </a:r>
            <a:r>
              <a:rPr lang="en-US" altLang="ko-KR" dirty="0" smtClean="0"/>
              <a:t>10_11, 10_12(ch10_11.cpp, ch10_12.cpp)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49729" y="3933056"/>
            <a:ext cx="4598535" cy="252028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19</a:t>
            </a:fld>
            <a:r>
              <a:rPr lang="en-US" altLang="ko-KR" smtClean="0"/>
              <a:t>/28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차례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문자열 객체 생성</a:t>
            </a:r>
            <a:endParaRPr lang="en-US" altLang="ko-KR" dirty="0" smtClean="0"/>
          </a:p>
          <a:p>
            <a:r>
              <a:rPr lang="ko-KR" altLang="en-US" dirty="0" smtClean="0"/>
              <a:t>파일 객체 생성</a:t>
            </a:r>
            <a:endParaRPr lang="en-US" altLang="ko-KR" dirty="0" smtClean="0"/>
          </a:p>
          <a:p>
            <a:r>
              <a:rPr lang="ko-KR" altLang="en-US" dirty="0" smtClean="0"/>
              <a:t>출력형식 지정자</a:t>
            </a:r>
            <a:endParaRPr lang="en-US" altLang="ko-KR" dirty="0" smtClean="0"/>
          </a:p>
          <a:p>
            <a:r>
              <a:rPr lang="en-US" altLang="ko-KR" dirty="0" err="1" smtClean="0"/>
              <a:t>fstream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  <a:endParaRPr lang="en-US" altLang="ko-KR" dirty="0" smtClean="0"/>
          </a:p>
          <a:p>
            <a:r>
              <a:rPr lang="ko-KR" altLang="en-US" dirty="0" smtClean="0"/>
              <a:t>이진 파일의 입출력</a:t>
            </a:r>
            <a:endParaRPr lang="en-US" altLang="ko-KR" dirty="0" smtClean="0"/>
          </a:p>
          <a:p>
            <a:r>
              <a:rPr lang="ko-KR" altLang="en-US" dirty="0" smtClean="0"/>
              <a:t>임의 접근 파일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2</a:t>
            </a:fld>
            <a:r>
              <a:rPr lang="en-US" altLang="ko-KR" smtClean="0"/>
              <a:t>/28</a:t>
            </a:r>
            <a:endParaRPr lang="ko-KR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</a:t>
            </a:r>
            <a:r>
              <a:rPr lang="en-US" altLang="ko-KR" dirty="0" smtClean="0"/>
              <a:t> </a:t>
            </a:r>
            <a:r>
              <a:rPr lang="ko-KR" altLang="en-US" dirty="0" smtClean="0"/>
              <a:t>읽기</a:t>
            </a:r>
            <a:r>
              <a:rPr lang="en-US" altLang="ko-KR" dirty="0" smtClean="0"/>
              <a:t>/ </a:t>
            </a:r>
            <a:r>
              <a:rPr lang="ko-KR" altLang="en-US" dirty="0" smtClean="0"/>
              <a:t>파일로 출력하기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772816"/>
            <a:ext cx="4566424" cy="352839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32039" y="1772815"/>
            <a:ext cx="4032449" cy="342079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2555776" y="2564904"/>
            <a:ext cx="720080" cy="288032"/>
          </a:xfrm>
          <a:prstGeom prst="rect">
            <a:avLst/>
          </a:prstGeom>
          <a:noFill/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081158" y="2564904"/>
            <a:ext cx="720080" cy="288032"/>
          </a:xfrm>
          <a:prstGeom prst="rect">
            <a:avLst/>
          </a:prstGeom>
          <a:noFill/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20</a:t>
            </a:fld>
            <a:r>
              <a:rPr lang="en-US" altLang="ko-KR" smtClean="0"/>
              <a:t>/28</a:t>
            </a:r>
            <a:endParaRPr lang="ko-KR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출력형식 지정자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출력형식 지정자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#include</a:t>
            </a:r>
            <a:r>
              <a:rPr lang="ko-KR" altLang="en-US" dirty="0" smtClean="0"/>
              <a:t> 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iomanip</a:t>
            </a:r>
            <a:r>
              <a:rPr lang="en-US" altLang="ko-KR" dirty="0" smtClean="0"/>
              <a:t>&gt;</a:t>
            </a:r>
          </a:p>
          <a:p>
            <a:pPr lvl="1"/>
            <a:r>
              <a:rPr lang="en-US" altLang="ko-KR" dirty="0" err="1" smtClean="0"/>
              <a:t>setw</a:t>
            </a:r>
            <a:r>
              <a:rPr lang="en-US" altLang="ko-KR" dirty="0" smtClean="0"/>
              <a:t>(</a:t>
            </a:r>
            <a:r>
              <a:rPr lang="ko-KR" altLang="en-US" dirty="0" smtClean="0"/>
              <a:t>폭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출력 폭을 결정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setprecision</a:t>
            </a:r>
            <a:r>
              <a:rPr lang="en-US" altLang="ko-KR" dirty="0" smtClean="0"/>
              <a:t>(</a:t>
            </a:r>
            <a:r>
              <a:rPr lang="ko-KR" altLang="en-US" dirty="0" smtClean="0"/>
              <a:t>유효자릿수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소수점 이하 자릿수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fixed : </a:t>
            </a:r>
            <a:r>
              <a:rPr lang="ko-KR" altLang="en-US" dirty="0" err="1" smtClean="0"/>
              <a:t>실수형을</a:t>
            </a:r>
            <a:r>
              <a:rPr lang="ko-KR" altLang="en-US" dirty="0" smtClean="0"/>
              <a:t> 본래 형태로 출력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showpoint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소수점</a:t>
            </a:r>
            <a:r>
              <a:rPr lang="en-US" altLang="ko-KR" dirty="0" smtClean="0"/>
              <a:t> </a:t>
            </a:r>
            <a:r>
              <a:rPr lang="ko-KR" altLang="en-US" dirty="0" smtClean="0"/>
              <a:t>출력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소스 </a:t>
            </a:r>
            <a:r>
              <a:rPr lang="en-US" altLang="ko-KR" dirty="0" smtClean="0"/>
              <a:t>10-13 (ch10_13.cpp)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21</a:t>
            </a:fld>
            <a:r>
              <a:rPr lang="en-US" altLang="ko-KR" smtClean="0"/>
              <a:t>/28</a:t>
            </a:r>
            <a:endParaRPr lang="ko-KR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fstream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fstream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ofstream</a:t>
            </a:r>
            <a:r>
              <a:rPr lang="en-US" altLang="ko-KR" dirty="0" smtClean="0"/>
              <a:t> + </a:t>
            </a:r>
            <a:r>
              <a:rPr lang="en-US" altLang="ko-KR" dirty="0" err="1" smtClean="0"/>
              <a:t>ifstream</a:t>
            </a:r>
            <a:endParaRPr lang="en-US" altLang="ko-KR" dirty="0" smtClean="0"/>
          </a:p>
          <a:p>
            <a:r>
              <a:rPr lang="ko-KR" altLang="en-US" dirty="0" smtClean="0"/>
              <a:t>파일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 생성 후 </a:t>
            </a:r>
            <a:r>
              <a:rPr lang="en-US" altLang="ko-KR" dirty="0" smtClean="0"/>
              <a:t>open() </a:t>
            </a:r>
            <a:r>
              <a:rPr lang="ko-KR" altLang="en-US" dirty="0" smtClean="0"/>
              <a:t>함수에서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 모드를 정할 수 있음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79511" y="3292192"/>
          <a:ext cx="8784978" cy="31087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2258"/>
                <a:gridCol w="3666773"/>
                <a:gridCol w="3895947"/>
              </a:tblGrid>
              <a:tr h="5028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파일모드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설명</a:t>
                      </a:r>
                      <a:r>
                        <a:rPr lang="en-US" altLang="ko-KR" sz="1600" dirty="0" smtClean="0"/>
                        <a:t> 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예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028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ios</a:t>
                      </a:r>
                      <a:r>
                        <a:rPr lang="en-US" altLang="ko-KR" sz="1600" dirty="0" smtClean="0"/>
                        <a:t>::in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파일에서 읽어오기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파일객체</a:t>
                      </a:r>
                      <a:r>
                        <a:rPr lang="en-US" altLang="ko-KR" sz="1400" dirty="0" smtClean="0"/>
                        <a:t>.open(</a:t>
                      </a:r>
                      <a:r>
                        <a:rPr lang="ko-KR" altLang="en-US" sz="1400" dirty="0" smtClean="0"/>
                        <a:t>파일이름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en-US" altLang="ko-KR" sz="1400" baseline="0" dirty="0" err="1" smtClean="0"/>
                        <a:t>ios</a:t>
                      </a:r>
                      <a:r>
                        <a:rPr lang="en-US" altLang="ko-KR" sz="1400" baseline="0" dirty="0" smtClean="0"/>
                        <a:t>::in);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5028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ios</a:t>
                      </a:r>
                      <a:r>
                        <a:rPr lang="en-US" altLang="ko-KR" sz="1600" dirty="0" smtClean="0"/>
                        <a:t>::out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파일에 출력하기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파일객체</a:t>
                      </a:r>
                      <a:r>
                        <a:rPr lang="en-US" altLang="ko-KR" sz="1400" dirty="0" smtClean="0"/>
                        <a:t>.open(</a:t>
                      </a:r>
                      <a:r>
                        <a:rPr lang="ko-KR" altLang="en-US" sz="1400" dirty="0" smtClean="0"/>
                        <a:t>파일이름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en-US" altLang="ko-KR" sz="1400" baseline="0" dirty="0" err="1" smtClean="0"/>
                        <a:t>ios</a:t>
                      </a:r>
                      <a:r>
                        <a:rPr lang="en-US" altLang="ko-KR" sz="1400" baseline="0" dirty="0" smtClean="0"/>
                        <a:t>::out);</a:t>
                      </a:r>
                      <a:endParaRPr lang="ko-KR" altLang="en-US" sz="1400" dirty="0" smtClean="0"/>
                    </a:p>
                  </a:txBody>
                  <a:tcPr anchor="ctr"/>
                </a:tc>
              </a:tr>
              <a:tr h="5028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ios</a:t>
                      </a:r>
                      <a:r>
                        <a:rPr lang="en-US" altLang="ko-KR" sz="1600" dirty="0" smtClean="0"/>
                        <a:t>::app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파일에 추가하여 출력하기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파일객체</a:t>
                      </a:r>
                      <a:r>
                        <a:rPr lang="en-US" altLang="ko-KR" sz="1400" dirty="0" smtClean="0"/>
                        <a:t>.open(</a:t>
                      </a:r>
                      <a:r>
                        <a:rPr lang="ko-KR" altLang="en-US" sz="1400" dirty="0" smtClean="0"/>
                        <a:t>파일이름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en-US" altLang="ko-KR" sz="1400" baseline="0" dirty="0" err="1" smtClean="0"/>
                        <a:t>ios</a:t>
                      </a:r>
                      <a:r>
                        <a:rPr lang="en-US" altLang="ko-KR" sz="1400" baseline="0" dirty="0" smtClean="0"/>
                        <a:t>::app);</a:t>
                      </a:r>
                      <a:endParaRPr lang="ko-KR" altLang="en-US" sz="1400" dirty="0" smtClean="0"/>
                    </a:p>
                  </a:txBody>
                  <a:tcPr anchor="ctr"/>
                </a:tc>
              </a:tr>
              <a:tr h="5028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ios</a:t>
                      </a:r>
                      <a:r>
                        <a:rPr lang="en-US" altLang="ko-KR" sz="1600" dirty="0" smtClean="0"/>
                        <a:t>::</a:t>
                      </a:r>
                      <a:r>
                        <a:rPr lang="en-US" altLang="ko-KR" sz="1600" dirty="0" err="1" smtClean="0"/>
                        <a:t>trunc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파일이 이미 존재하는 경우 삭제하고 새로운 파일로 생성하여 출력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파일객체</a:t>
                      </a:r>
                      <a:r>
                        <a:rPr lang="en-US" altLang="ko-KR" sz="1400" dirty="0" smtClean="0"/>
                        <a:t>.open(</a:t>
                      </a:r>
                      <a:r>
                        <a:rPr lang="ko-KR" altLang="en-US" sz="1400" dirty="0" smtClean="0"/>
                        <a:t>파일이름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en-US" altLang="ko-KR" sz="1400" baseline="0" dirty="0" err="1" smtClean="0"/>
                        <a:t>ios</a:t>
                      </a:r>
                      <a:r>
                        <a:rPr lang="en-US" altLang="ko-KR" sz="1400" baseline="0" dirty="0" smtClean="0"/>
                        <a:t>::</a:t>
                      </a:r>
                      <a:r>
                        <a:rPr lang="en-US" altLang="ko-KR" sz="1400" baseline="0" dirty="0" err="1" smtClean="0"/>
                        <a:t>trunc</a:t>
                      </a:r>
                      <a:r>
                        <a:rPr lang="en-US" altLang="ko-KR" sz="1400" baseline="0" dirty="0" smtClean="0"/>
                        <a:t>);</a:t>
                      </a:r>
                      <a:endParaRPr lang="ko-KR" altLang="en-US" sz="1400" dirty="0" smtClean="0"/>
                    </a:p>
                  </a:txBody>
                  <a:tcPr anchor="ctr"/>
                </a:tc>
              </a:tr>
              <a:tr h="5028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ios</a:t>
                      </a:r>
                      <a:r>
                        <a:rPr lang="en-US" altLang="ko-KR" sz="1600" dirty="0" smtClean="0"/>
                        <a:t>::binary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이진 파일로 처리하기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파일객체</a:t>
                      </a:r>
                      <a:r>
                        <a:rPr lang="en-US" altLang="ko-KR" sz="1400" dirty="0" smtClean="0"/>
                        <a:t>.open(</a:t>
                      </a:r>
                      <a:r>
                        <a:rPr lang="ko-KR" altLang="en-US" sz="1400" dirty="0" smtClean="0"/>
                        <a:t>파일이름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en-US" altLang="ko-KR" sz="1400" baseline="0" dirty="0" err="1" smtClean="0"/>
                        <a:t>ios</a:t>
                      </a:r>
                      <a:r>
                        <a:rPr lang="en-US" altLang="ko-KR" sz="1400" baseline="0" dirty="0" smtClean="0"/>
                        <a:t>::in | </a:t>
                      </a:r>
                      <a:r>
                        <a:rPr lang="en-US" altLang="ko-KR" sz="1400" baseline="0" dirty="0" err="1" smtClean="0"/>
                        <a:t>ios</a:t>
                      </a:r>
                      <a:r>
                        <a:rPr lang="en-US" altLang="ko-KR" sz="1400" baseline="0" dirty="0" smtClean="0"/>
                        <a:t>::binary);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파일객체</a:t>
                      </a:r>
                      <a:r>
                        <a:rPr lang="en-US" altLang="ko-KR" sz="1400" dirty="0" smtClean="0"/>
                        <a:t>.open(</a:t>
                      </a:r>
                      <a:r>
                        <a:rPr lang="ko-KR" altLang="en-US" sz="1400" dirty="0" smtClean="0"/>
                        <a:t>파일이름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en-US" altLang="ko-KR" sz="1400" baseline="0" dirty="0" err="1" smtClean="0"/>
                        <a:t>ios</a:t>
                      </a:r>
                      <a:r>
                        <a:rPr lang="en-US" altLang="ko-KR" sz="1400" baseline="0" dirty="0" smtClean="0"/>
                        <a:t>::out | </a:t>
                      </a:r>
                      <a:r>
                        <a:rPr lang="en-US" altLang="ko-KR" sz="1400" baseline="0" dirty="0" err="1" smtClean="0"/>
                        <a:t>ios</a:t>
                      </a:r>
                      <a:r>
                        <a:rPr lang="en-US" altLang="ko-KR" sz="1400" baseline="0" dirty="0" smtClean="0"/>
                        <a:t>::binary);</a:t>
                      </a:r>
                      <a:endParaRPr lang="ko-KR" altLang="en-US" sz="1400" dirty="0" smtClean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22</a:t>
            </a:fld>
            <a:r>
              <a:rPr lang="en-US" altLang="ko-KR" smtClean="0"/>
              <a:t>/28</a:t>
            </a:r>
            <a:endParaRPr lang="ko-KR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소스 </a:t>
            </a:r>
            <a:r>
              <a:rPr lang="en-US" altLang="ko-KR" dirty="0" smtClean="0"/>
              <a:t>10-14 (ch10_14.cpp)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5657" y="1542937"/>
            <a:ext cx="4176464" cy="5078313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#include &lt;</a:t>
            </a:r>
            <a:r>
              <a:rPr lang="en-US" altLang="ko-KR" dirty="0" err="1" smtClean="0"/>
              <a:t>iostream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#include &lt;</a:t>
            </a:r>
            <a:r>
              <a:rPr lang="en-US" altLang="ko-KR" dirty="0" err="1" smtClean="0"/>
              <a:t>fstream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#include &lt;string&gt;</a:t>
            </a:r>
          </a:p>
          <a:p>
            <a:r>
              <a:rPr lang="en-US" altLang="ko-KR" dirty="0" smtClean="0"/>
              <a:t>using namespace std;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main()</a:t>
            </a:r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 smtClean="0"/>
              <a:t>	</a:t>
            </a:r>
            <a:r>
              <a:rPr lang="en-US" altLang="ko-KR" b="1" dirty="0" err="1" smtClean="0">
                <a:solidFill>
                  <a:srgbClr val="C00000"/>
                </a:solidFill>
              </a:rPr>
              <a:t>fstream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fs</a:t>
            </a:r>
            <a:r>
              <a:rPr lang="en-US" altLang="ko-KR" dirty="0" smtClean="0"/>
              <a:t>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	</a:t>
            </a:r>
            <a:r>
              <a:rPr lang="en-US" altLang="ko-KR" b="1" dirty="0" err="1" smtClean="0">
                <a:solidFill>
                  <a:srgbClr val="C00000"/>
                </a:solidFill>
              </a:rPr>
              <a:t>fs.open</a:t>
            </a:r>
            <a:r>
              <a:rPr lang="en-US" altLang="ko-KR" b="1" dirty="0" smtClean="0">
                <a:solidFill>
                  <a:srgbClr val="C00000"/>
                </a:solidFill>
              </a:rPr>
              <a:t>("test.txt", </a:t>
            </a:r>
            <a:r>
              <a:rPr lang="en-US" altLang="ko-KR" b="1" dirty="0" err="1" smtClean="0">
                <a:solidFill>
                  <a:srgbClr val="C00000"/>
                </a:solidFill>
              </a:rPr>
              <a:t>ios</a:t>
            </a:r>
            <a:r>
              <a:rPr lang="en-US" altLang="ko-KR" b="1" dirty="0" smtClean="0">
                <a:solidFill>
                  <a:srgbClr val="C00000"/>
                </a:solidFill>
              </a:rPr>
              <a:t>::out);</a:t>
            </a:r>
          </a:p>
          <a:p>
            <a:r>
              <a:rPr lang="en-US" altLang="ko-KR" dirty="0" smtClean="0"/>
              <a:t>	if (</a:t>
            </a:r>
            <a:r>
              <a:rPr lang="en-US" altLang="ko-KR" b="1" dirty="0" err="1" smtClean="0">
                <a:solidFill>
                  <a:srgbClr val="C00000"/>
                </a:solidFill>
              </a:rPr>
              <a:t>fs.fail</a:t>
            </a:r>
            <a:r>
              <a:rPr lang="en-US" altLang="ko-KR" b="1" dirty="0" smtClean="0">
                <a:solidFill>
                  <a:srgbClr val="C00000"/>
                </a:solidFill>
              </a:rPr>
              <a:t>()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		return 0;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fs</a:t>
            </a:r>
            <a:r>
              <a:rPr lang="en-US" altLang="ko-KR" dirty="0" smtClean="0"/>
              <a:t> &lt;&lt; "keyboard" &lt;&lt; </a:t>
            </a:r>
            <a:r>
              <a:rPr lang="en-US" altLang="ko-KR" dirty="0" err="1" smtClean="0"/>
              <a:t>endl</a:t>
            </a:r>
            <a:r>
              <a:rPr lang="en-US" altLang="ko-KR" dirty="0" smtClean="0"/>
              <a:t>;</a:t>
            </a:r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fs</a:t>
            </a:r>
            <a:r>
              <a:rPr lang="en-US" altLang="ko-KR" dirty="0" smtClean="0"/>
              <a:t> &lt;&lt; "monitor" &lt;&lt; </a:t>
            </a:r>
            <a:r>
              <a:rPr lang="en-US" altLang="ko-KR" dirty="0" err="1" smtClean="0"/>
              <a:t>endl</a:t>
            </a:r>
            <a:r>
              <a:rPr lang="en-US" altLang="ko-KR" dirty="0" smtClean="0"/>
              <a:t>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	</a:t>
            </a:r>
            <a:r>
              <a:rPr lang="en-US" altLang="ko-KR" b="1" dirty="0" err="1" smtClean="0">
                <a:solidFill>
                  <a:srgbClr val="C00000"/>
                </a:solidFill>
              </a:rPr>
              <a:t>fs.close</a:t>
            </a:r>
            <a:r>
              <a:rPr lang="en-US" altLang="ko-KR" b="1" dirty="0" smtClean="0">
                <a:solidFill>
                  <a:srgbClr val="C00000"/>
                </a:solidFill>
              </a:rPr>
              <a:t>();</a:t>
            </a:r>
          </a:p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427984" y="1556792"/>
            <a:ext cx="4536504" cy="5078313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r>
              <a:rPr lang="en-US" altLang="ko-KR" dirty="0" smtClean="0"/>
              <a:t>	</a:t>
            </a:r>
            <a:r>
              <a:rPr lang="en-US" altLang="ko-KR" b="1" dirty="0" err="1" smtClean="0">
                <a:solidFill>
                  <a:srgbClr val="C00000"/>
                </a:solidFill>
              </a:rPr>
              <a:t>fs.open</a:t>
            </a:r>
            <a:r>
              <a:rPr lang="en-US" altLang="ko-KR" b="1" dirty="0" smtClean="0">
                <a:solidFill>
                  <a:srgbClr val="C00000"/>
                </a:solidFill>
              </a:rPr>
              <a:t>("test.txt", </a:t>
            </a:r>
            <a:r>
              <a:rPr lang="en-US" altLang="ko-KR" b="1" dirty="0" err="1" smtClean="0">
                <a:solidFill>
                  <a:srgbClr val="C00000"/>
                </a:solidFill>
              </a:rPr>
              <a:t>ios</a:t>
            </a:r>
            <a:r>
              <a:rPr lang="en-US" altLang="ko-KR" b="1" dirty="0" smtClean="0">
                <a:solidFill>
                  <a:srgbClr val="C00000"/>
                </a:solidFill>
              </a:rPr>
              <a:t>::app</a:t>
            </a:r>
            <a:r>
              <a:rPr lang="en-US" altLang="ko-KR" b="1" dirty="0" smtClean="0">
                <a:solidFill>
                  <a:srgbClr val="C00000"/>
                </a:solidFill>
              </a:rPr>
              <a:t>);</a:t>
            </a:r>
            <a:endParaRPr lang="en-US" altLang="ko-KR" b="1" dirty="0" smtClean="0">
              <a:solidFill>
                <a:srgbClr val="C00000"/>
              </a:solidFill>
            </a:endParaRPr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fs</a:t>
            </a:r>
            <a:r>
              <a:rPr lang="en-US" altLang="ko-KR" dirty="0" smtClean="0"/>
              <a:t> &lt;&lt; "desk" &lt;&lt; </a:t>
            </a:r>
            <a:r>
              <a:rPr lang="en-US" altLang="ko-KR" dirty="0" err="1" smtClean="0"/>
              <a:t>endl</a:t>
            </a:r>
            <a:r>
              <a:rPr lang="en-US" altLang="ko-KR" dirty="0" smtClean="0"/>
              <a:t>;	</a:t>
            </a:r>
          </a:p>
          <a:p>
            <a:r>
              <a:rPr lang="en-US" altLang="ko-KR" dirty="0" smtClean="0"/>
              <a:t>	</a:t>
            </a:r>
            <a:r>
              <a:rPr lang="en-US" altLang="ko-KR" b="1" dirty="0" err="1" smtClean="0">
                <a:solidFill>
                  <a:srgbClr val="C00000"/>
                </a:solidFill>
              </a:rPr>
              <a:t>fs.close</a:t>
            </a:r>
            <a:r>
              <a:rPr lang="en-US" altLang="ko-KR" b="1" dirty="0" smtClean="0">
                <a:solidFill>
                  <a:srgbClr val="C00000"/>
                </a:solidFill>
              </a:rPr>
              <a:t>();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	</a:t>
            </a:r>
            <a:r>
              <a:rPr lang="en-US" altLang="ko-KR" b="1" dirty="0" err="1" smtClean="0">
                <a:solidFill>
                  <a:srgbClr val="C00000"/>
                </a:solidFill>
              </a:rPr>
              <a:t>fs.open</a:t>
            </a:r>
            <a:r>
              <a:rPr lang="en-US" altLang="ko-KR" b="1" dirty="0" smtClean="0">
                <a:solidFill>
                  <a:srgbClr val="C00000"/>
                </a:solidFill>
              </a:rPr>
              <a:t>("test.txt", </a:t>
            </a:r>
            <a:r>
              <a:rPr lang="en-US" altLang="ko-KR" b="1" dirty="0" err="1" smtClean="0">
                <a:solidFill>
                  <a:srgbClr val="C00000"/>
                </a:solidFill>
              </a:rPr>
              <a:t>ios</a:t>
            </a:r>
            <a:r>
              <a:rPr lang="en-US" altLang="ko-KR" b="1" dirty="0" smtClean="0">
                <a:solidFill>
                  <a:srgbClr val="C00000"/>
                </a:solidFill>
              </a:rPr>
              <a:t>::in);</a:t>
            </a:r>
          </a:p>
          <a:p>
            <a:r>
              <a:rPr lang="en-US" altLang="ko-KR" dirty="0" smtClean="0"/>
              <a:t>	string temp;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	while (</a:t>
            </a:r>
            <a:r>
              <a:rPr lang="en-US" altLang="ko-KR" dirty="0" err="1" smtClean="0"/>
              <a:t>fs</a:t>
            </a:r>
            <a:r>
              <a:rPr lang="en-US" altLang="ko-KR" dirty="0" smtClean="0"/>
              <a:t> &gt;&gt; temp, </a:t>
            </a:r>
            <a:r>
              <a:rPr lang="en-US" altLang="ko-KR" b="1" dirty="0" smtClean="0">
                <a:solidFill>
                  <a:srgbClr val="C00000"/>
                </a:solidFill>
              </a:rPr>
              <a:t>!fs.eof()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	{</a:t>
            </a:r>
          </a:p>
          <a:p>
            <a:r>
              <a:rPr lang="en-US" altLang="ko-KR" dirty="0" smtClean="0"/>
              <a:t>	</a:t>
            </a:r>
            <a:r>
              <a:rPr lang="en-US" altLang="ko-KR" dirty="0" smtClean="0"/>
              <a:t>    </a:t>
            </a:r>
            <a:r>
              <a:rPr lang="en-US" altLang="ko-KR" dirty="0" err="1" smtClean="0"/>
              <a:t>cout</a:t>
            </a:r>
            <a:r>
              <a:rPr lang="en-US" altLang="ko-KR" dirty="0" smtClean="0"/>
              <a:t> </a:t>
            </a:r>
            <a:r>
              <a:rPr lang="en-US" altLang="ko-KR" dirty="0" smtClean="0"/>
              <a:t>&lt;&lt; temp &lt;&lt; </a:t>
            </a:r>
            <a:r>
              <a:rPr lang="en-US" altLang="ko-KR" dirty="0" err="1" smtClean="0"/>
              <a:t>endl</a:t>
            </a:r>
            <a:r>
              <a:rPr lang="en-US" altLang="ko-KR" dirty="0" smtClean="0"/>
              <a:t>;</a:t>
            </a:r>
          </a:p>
          <a:p>
            <a:r>
              <a:rPr lang="en-US" altLang="ko-KR" dirty="0" smtClean="0"/>
              <a:t>	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fs.close</a:t>
            </a:r>
            <a:r>
              <a:rPr lang="en-US" altLang="ko-KR" dirty="0" smtClean="0"/>
              <a:t>();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	return 0;</a:t>
            </a:r>
          </a:p>
          <a:p>
            <a:r>
              <a:rPr lang="en-US" altLang="ko-KR" dirty="0" smtClean="0"/>
              <a:t>}</a:t>
            </a:r>
          </a:p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23</a:t>
            </a:fld>
            <a:r>
              <a:rPr lang="en-US" altLang="ko-KR" smtClean="0"/>
              <a:t>/28</a:t>
            </a:r>
            <a:endParaRPr lang="ko-KR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이진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 입출력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이진 파일은 바이트 단위로 입출력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파일에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출력 함수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r>
              <a:rPr lang="ko-KR" altLang="en-US" dirty="0" smtClean="0"/>
              <a:t>파일에서 입력 함수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2780928"/>
            <a:ext cx="7128792" cy="369332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fstream</a:t>
            </a:r>
            <a:r>
              <a:rPr lang="en-US" altLang="ko-KR" dirty="0" smtClean="0"/>
              <a:t>   </a:t>
            </a:r>
            <a:r>
              <a:rPr lang="ko-KR" altLang="en-US" dirty="0" smtClean="0"/>
              <a:t>객체이름</a:t>
            </a:r>
            <a:r>
              <a:rPr lang="en-US" altLang="ko-KR" dirty="0" smtClean="0"/>
              <a:t>.write(char</a:t>
            </a:r>
            <a:r>
              <a:rPr lang="ko-KR" altLang="en-US" dirty="0" smtClean="0"/>
              <a:t> </a:t>
            </a:r>
            <a:r>
              <a:rPr lang="en-US" altLang="ko-KR" dirty="0" smtClean="0"/>
              <a:t>*, </a:t>
            </a:r>
            <a:r>
              <a:rPr lang="ko-KR" altLang="en-US" dirty="0" err="1" smtClean="0"/>
              <a:t>바이트수</a:t>
            </a:r>
            <a:r>
              <a:rPr lang="en-US" altLang="ko-KR" dirty="0" smtClean="0"/>
              <a:t>);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4077072"/>
            <a:ext cx="7128792" cy="369332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fstream</a:t>
            </a:r>
            <a:r>
              <a:rPr lang="en-US" altLang="ko-KR" dirty="0" smtClean="0"/>
              <a:t>   </a:t>
            </a:r>
            <a:r>
              <a:rPr lang="ko-KR" altLang="en-US" dirty="0" smtClean="0"/>
              <a:t>객체이름</a:t>
            </a:r>
            <a:r>
              <a:rPr lang="en-US" altLang="ko-KR" dirty="0" smtClean="0"/>
              <a:t>.read(char</a:t>
            </a:r>
            <a:r>
              <a:rPr lang="ko-KR" altLang="en-US" dirty="0" smtClean="0"/>
              <a:t> </a:t>
            </a:r>
            <a:r>
              <a:rPr lang="en-US" altLang="ko-KR" dirty="0" smtClean="0"/>
              <a:t>*, </a:t>
            </a:r>
            <a:r>
              <a:rPr lang="ko-KR" altLang="en-US" dirty="0" err="1" smtClean="0"/>
              <a:t>바이트수</a:t>
            </a:r>
            <a:r>
              <a:rPr lang="en-US" altLang="ko-KR" dirty="0" smtClean="0"/>
              <a:t>);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24</a:t>
            </a:fld>
            <a:r>
              <a:rPr lang="en-US" altLang="ko-KR" smtClean="0"/>
              <a:t>/28</a:t>
            </a:r>
            <a:endParaRPr lang="ko-KR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소스 </a:t>
            </a:r>
            <a:r>
              <a:rPr lang="en-US" altLang="ko-KR" dirty="0" smtClean="0"/>
              <a:t>10-15 (ch10_15.cpp)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1628800"/>
            <a:ext cx="8280920" cy="4247317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#include &lt;</a:t>
            </a:r>
            <a:r>
              <a:rPr lang="en-US" altLang="ko-KR" dirty="0" err="1" smtClean="0"/>
              <a:t>iostream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#include &lt;</a:t>
            </a:r>
            <a:r>
              <a:rPr lang="en-US" altLang="ko-KR" dirty="0" err="1" smtClean="0"/>
              <a:t>fstream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using namespace std;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main()</a:t>
            </a:r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fstream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fp</a:t>
            </a:r>
            <a:r>
              <a:rPr lang="en-US" altLang="ko-KR" dirty="0" smtClean="0"/>
              <a:t>;</a:t>
            </a:r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score[5]={78, 96, 100, 25, 96};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	</a:t>
            </a:r>
            <a:r>
              <a:rPr lang="en-US" altLang="ko-KR" dirty="0" err="1" smtClean="0">
                <a:solidFill>
                  <a:srgbClr val="C00000"/>
                </a:solidFill>
              </a:rPr>
              <a:t>fp.open</a:t>
            </a:r>
            <a:r>
              <a:rPr lang="en-US" altLang="ko-KR" dirty="0" smtClean="0">
                <a:solidFill>
                  <a:srgbClr val="C00000"/>
                </a:solidFill>
              </a:rPr>
              <a:t> ("sample.txt", </a:t>
            </a:r>
            <a:r>
              <a:rPr lang="en-US" altLang="ko-KR" b="1" dirty="0" err="1" smtClean="0">
                <a:solidFill>
                  <a:srgbClr val="C00000"/>
                </a:solidFill>
              </a:rPr>
              <a:t>ios</a:t>
            </a:r>
            <a:r>
              <a:rPr lang="en-US" altLang="ko-KR" b="1" dirty="0" smtClean="0">
                <a:solidFill>
                  <a:srgbClr val="C00000"/>
                </a:solidFill>
              </a:rPr>
              <a:t>::out | </a:t>
            </a:r>
            <a:r>
              <a:rPr lang="en-US" altLang="ko-KR" b="1" dirty="0" err="1" smtClean="0">
                <a:solidFill>
                  <a:srgbClr val="C00000"/>
                </a:solidFill>
              </a:rPr>
              <a:t>ios</a:t>
            </a:r>
            <a:r>
              <a:rPr lang="en-US" altLang="ko-KR" b="1" dirty="0" smtClean="0">
                <a:solidFill>
                  <a:srgbClr val="C00000"/>
                </a:solidFill>
              </a:rPr>
              <a:t>::binary</a:t>
            </a:r>
            <a:r>
              <a:rPr lang="en-US" altLang="ko-KR" dirty="0" smtClean="0">
                <a:solidFill>
                  <a:srgbClr val="C00000"/>
                </a:solidFill>
              </a:rPr>
              <a:t>);</a:t>
            </a:r>
            <a:r>
              <a:rPr lang="en-US" altLang="ko-KR" dirty="0" smtClean="0"/>
              <a:t> //</a:t>
            </a:r>
            <a:r>
              <a:rPr lang="ko-KR" altLang="en-US" dirty="0" smtClean="0"/>
              <a:t>출력 이진파일 설정</a:t>
            </a:r>
            <a:endParaRPr lang="en-US" altLang="ko-KR" dirty="0" smtClean="0"/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fp.</a:t>
            </a:r>
            <a:r>
              <a:rPr lang="en-US" altLang="ko-KR" b="1" dirty="0" err="1" smtClean="0">
                <a:solidFill>
                  <a:srgbClr val="C00000"/>
                </a:solidFill>
              </a:rPr>
              <a:t>write</a:t>
            </a:r>
            <a:r>
              <a:rPr lang="en-US" altLang="ko-KR" dirty="0" smtClean="0"/>
              <a:t>((char*)score, 20</a:t>
            </a:r>
            <a:r>
              <a:rPr lang="en-US" altLang="ko-KR" dirty="0" smtClean="0"/>
              <a:t>); //score</a:t>
            </a:r>
            <a:r>
              <a:rPr lang="ko-KR" altLang="en-US" dirty="0" smtClean="0"/>
              <a:t> </a:t>
            </a:r>
            <a:r>
              <a:rPr lang="ko-KR" altLang="en-US" dirty="0" smtClean="0"/>
              <a:t>위치에서 </a:t>
            </a:r>
            <a:r>
              <a:rPr lang="en-US" altLang="ko-KR" dirty="0" smtClean="0"/>
              <a:t>20</a:t>
            </a:r>
            <a:r>
              <a:rPr lang="ko-KR" altLang="en-US" dirty="0" smtClean="0"/>
              <a:t>바이트 출력</a:t>
            </a:r>
            <a:endParaRPr lang="en-US" altLang="ko-KR" dirty="0" smtClean="0"/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fp.close</a:t>
            </a:r>
            <a:r>
              <a:rPr lang="en-US" altLang="ko-KR" dirty="0" smtClean="0"/>
              <a:t>();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	return 0;</a:t>
            </a:r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25</a:t>
            </a:fld>
            <a:r>
              <a:rPr lang="en-US" altLang="ko-KR" smtClean="0"/>
              <a:t>/28</a:t>
            </a:r>
            <a:endParaRPr lang="ko-KR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소스 </a:t>
            </a:r>
            <a:r>
              <a:rPr lang="en-US" altLang="ko-KR" dirty="0" smtClean="0"/>
              <a:t>10-16 (ch10_16.cpp)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1484784"/>
            <a:ext cx="828092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#include &lt;</a:t>
            </a:r>
            <a:r>
              <a:rPr lang="en-US" altLang="ko-KR" sz="1600" dirty="0" err="1" smtClean="0"/>
              <a:t>iostream</a:t>
            </a:r>
            <a:r>
              <a:rPr lang="en-US" altLang="ko-KR" sz="1600" dirty="0" smtClean="0"/>
              <a:t>&gt;</a:t>
            </a:r>
          </a:p>
          <a:p>
            <a:r>
              <a:rPr lang="en-US" altLang="ko-KR" sz="1600" dirty="0" smtClean="0"/>
              <a:t>#include &lt;</a:t>
            </a:r>
            <a:r>
              <a:rPr lang="en-US" altLang="ko-KR" sz="1600" dirty="0" err="1" smtClean="0"/>
              <a:t>iomanip</a:t>
            </a:r>
            <a:r>
              <a:rPr lang="en-US" altLang="ko-KR" sz="1600" dirty="0" smtClean="0"/>
              <a:t>&gt;</a:t>
            </a:r>
          </a:p>
          <a:p>
            <a:r>
              <a:rPr lang="en-US" altLang="ko-KR" sz="1600" dirty="0" smtClean="0"/>
              <a:t>#include &lt;</a:t>
            </a:r>
            <a:r>
              <a:rPr lang="en-US" altLang="ko-KR" sz="1600" dirty="0" err="1" smtClean="0"/>
              <a:t>fstream</a:t>
            </a:r>
            <a:r>
              <a:rPr lang="en-US" altLang="ko-KR" sz="1600" dirty="0" smtClean="0"/>
              <a:t>&gt;</a:t>
            </a:r>
          </a:p>
          <a:p>
            <a:r>
              <a:rPr lang="en-US" altLang="ko-KR" sz="1600" dirty="0" smtClean="0"/>
              <a:t>using namespace std;</a:t>
            </a:r>
          </a:p>
          <a:p>
            <a:endParaRPr lang="en-US" altLang="ko-KR" sz="1600" dirty="0" smtClean="0"/>
          </a:p>
          <a:p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main()</a:t>
            </a:r>
          </a:p>
          <a:p>
            <a:r>
              <a:rPr lang="en-US" altLang="ko-KR" sz="1600" dirty="0" smtClean="0"/>
              <a:t>{</a:t>
            </a:r>
          </a:p>
          <a:p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fstream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fp</a:t>
            </a:r>
            <a:r>
              <a:rPr lang="en-US" altLang="ko-KR" sz="1600" dirty="0" smtClean="0"/>
              <a:t>;</a:t>
            </a:r>
          </a:p>
          <a:p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score;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fp.open</a:t>
            </a:r>
            <a:r>
              <a:rPr lang="en-US" altLang="ko-KR" sz="1600" dirty="0" smtClean="0"/>
              <a:t> ("sample.txt", </a:t>
            </a:r>
            <a:r>
              <a:rPr lang="en-US" altLang="ko-KR" sz="1600" b="1" dirty="0" err="1" smtClean="0">
                <a:solidFill>
                  <a:srgbClr val="C00000"/>
                </a:solidFill>
              </a:rPr>
              <a:t>ios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::in | </a:t>
            </a:r>
            <a:r>
              <a:rPr lang="en-US" altLang="ko-KR" sz="1600" b="1" dirty="0" err="1" smtClean="0">
                <a:solidFill>
                  <a:srgbClr val="C00000"/>
                </a:solidFill>
              </a:rPr>
              <a:t>ios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::binary</a:t>
            </a:r>
            <a:r>
              <a:rPr lang="en-US" altLang="ko-KR" sz="1600" dirty="0" smtClean="0"/>
              <a:t>); //</a:t>
            </a:r>
            <a:r>
              <a:rPr lang="ko-KR" altLang="en-US" sz="1600" dirty="0" smtClean="0"/>
              <a:t>입력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이진파일</a:t>
            </a:r>
            <a:endParaRPr lang="en-US" altLang="ko-KR" sz="1600" dirty="0" smtClean="0"/>
          </a:p>
          <a:p>
            <a:r>
              <a:rPr lang="en-US" altLang="ko-KR" sz="1600" dirty="0" smtClean="0"/>
              <a:t>	if (</a:t>
            </a:r>
            <a:r>
              <a:rPr lang="en-US" altLang="ko-KR" sz="1600" dirty="0" err="1" smtClean="0"/>
              <a:t>fp.fail</a:t>
            </a:r>
            <a:r>
              <a:rPr lang="en-US" altLang="ko-KR" sz="1600" dirty="0" smtClean="0"/>
              <a:t>()) //</a:t>
            </a:r>
            <a:r>
              <a:rPr lang="ko-KR" altLang="en-US" sz="1600" dirty="0" smtClean="0"/>
              <a:t>파일열기 실패하면 프로그램 종료</a:t>
            </a:r>
            <a:endParaRPr lang="en-US" altLang="ko-KR" sz="1600" dirty="0" smtClean="0"/>
          </a:p>
          <a:p>
            <a:r>
              <a:rPr lang="en-US" altLang="ko-KR" sz="1600" dirty="0" smtClean="0"/>
              <a:t>		return 1;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	while (</a:t>
            </a:r>
            <a:r>
              <a:rPr lang="en-US" altLang="ko-KR" sz="1600" dirty="0" err="1" smtClean="0"/>
              <a:t>fp.</a:t>
            </a:r>
            <a:r>
              <a:rPr lang="en-US" altLang="ko-KR" sz="1600" b="1" dirty="0" err="1" smtClean="0">
                <a:solidFill>
                  <a:srgbClr val="C00000"/>
                </a:solidFill>
              </a:rPr>
              <a:t>read</a:t>
            </a:r>
            <a:r>
              <a:rPr lang="en-US" altLang="ko-KR" sz="1600" dirty="0" smtClean="0"/>
              <a:t>((char*)&amp;score, 4), !fp.eof</a:t>
            </a:r>
            <a:r>
              <a:rPr lang="en-US" altLang="ko-KR" sz="1600" dirty="0" smtClean="0"/>
              <a:t>()) </a:t>
            </a:r>
            <a:endParaRPr lang="en-US" altLang="ko-KR" sz="1600" dirty="0" smtClean="0"/>
          </a:p>
          <a:p>
            <a:r>
              <a:rPr lang="en-US" altLang="ko-KR" sz="1600" dirty="0" smtClean="0"/>
              <a:t>		</a:t>
            </a:r>
            <a:r>
              <a:rPr lang="en-US" altLang="ko-KR" sz="1600" dirty="0" err="1" smtClean="0"/>
              <a:t>cout</a:t>
            </a:r>
            <a:r>
              <a:rPr lang="en-US" altLang="ko-KR" sz="1600" dirty="0" smtClean="0"/>
              <a:t> &lt;&lt; </a:t>
            </a:r>
            <a:r>
              <a:rPr lang="en-US" altLang="ko-KR" sz="1600" dirty="0" err="1" smtClean="0"/>
              <a:t>setw</a:t>
            </a:r>
            <a:r>
              <a:rPr lang="en-US" altLang="ko-KR" sz="1600" dirty="0" smtClean="0"/>
              <a:t>(3) &lt;&lt; right &lt;&lt; score&lt;&lt; </a:t>
            </a:r>
            <a:r>
              <a:rPr lang="en-US" altLang="ko-KR" sz="1600" dirty="0" err="1" smtClean="0"/>
              <a:t>endl</a:t>
            </a:r>
            <a:r>
              <a:rPr lang="en-US" altLang="ko-KR" sz="1600" dirty="0" smtClean="0"/>
              <a:t>;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fp.close</a:t>
            </a:r>
            <a:r>
              <a:rPr lang="en-US" altLang="ko-KR" sz="1600" dirty="0" smtClean="0"/>
              <a:t>();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	return 0;</a:t>
            </a:r>
          </a:p>
          <a:p>
            <a:r>
              <a:rPr lang="en-US" altLang="ko-KR" sz="1600" dirty="0" smtClean="0"/>
              <a:t>}</a:t>
            </a:r>
            <a:endParaRPr lang="ko-KR" altLang="en-US" sz="16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26</a:t>
            </a:fld>
            <a:r>
              <a:rPr lang="en-US" altLang="ko-KR" smtClean="0"/>
              <a:t>/28</a:t>
            </a:r>
            <a:endParaRPr lang="ko-KR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임의 접근 파일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이진 파일의 경우 파일 포인터 위치를 임의로 이동할 수 있음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seekp</a:t>
            </a:r>
            <a:r>
              <a:rPr lang="en-US" altLang="ko-KR" dirty="0" smtClean="0"/>
              <a:t>(), </a:t>
            </a:r>
            <a:r>
              <a:rPr lang="en-US" altLang="ko-KR" dirty="0" err="1" smtClean="0"/>
              <a:t>seekg</a:t>
            </a:r>
            <a:r>
              <a:rPr lang="en-US" altLang="ko-KR" dirty="0" smtClean="0"/>
              <a:t>()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이동기준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899592" y="3284984"/>
          <a:ext cx="7632848" cy="1080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0240"/>
                <a:gridCol w="5472608"/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멤버함수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설명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seekp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바이트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이동기준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파일에 출력할 때 파일 포인터를 지정한 만큼 이동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600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seekg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바이트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이동기준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파일에 입력할 때 파일 포인터를 지정한 만큼 이동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899592" y="5157192"/>
          <a:ext cx="7632848" cy="144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0240"/>
                <a:gridCol w="5472608"/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이동기준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설명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ios</a:t>
                      </a:r>
                      <a:r>
                        <a:rPr lang="en-US" altLang="ko-KR" sz="1400" dirty="0" smtClean="0"/>
                        <a:t>::beg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파일의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ko-KR" altLang="en-US" sz="1400" dirty="0" smtClean="0"/>
                        <a:t>처음 시작위치부터 지정한 바이트 만큼 이동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600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ios</a:t>
                      </a:r>
                      <a:r>
                        <a:rPr lang="en-US" altLang="ko-KR" sz="1400" dirty="0" smtClean="0"/>
                        <a:t>::end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파일의 마지막 위치에서 지정한 바이트 만큼 역으로 이동</a:t>
                      </a:r>
                    </a:p>
                  </a:txBody>
                  <a:tcPr anchor="ctr"/>
                </a:tc>
              </a:tr>
              <a:tr h="3600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ios</a:t>
                      </a:r>
                      <a:r>
                        <a:rPr lang="en-US" altLang="ko-KR" sz="1400" dirty="0" smtClean="0"/>
                        <a:t>::cur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현재 이치부터 지정한 바이트 만큼 이동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27</a:t>
            </a:fld>
            <a:r>
              <a:rPr lang="en-US" altLang="ko-KR" smtClean="0"/>
              <a:t>/28</a:t>
            </a:r>
            <a:endParaRPr lang="ko-KR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소스 </a:t>
            </a:r>
            <a:r>
              <a:rPr lang="en-US" altLang="ko-KR" dirty="0" smtClean="0"/>
              <a:t>10-17 (ch10_17.cpp)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3528" y="1556792"/>
            <a:ext cx="8424936" cy="4708981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#include &lt;</a:t>
            </a:r>
            <a:r>
              <a:rPr lang="en-US" altLang="ko-KR" sz="1200" dirty="0" err="1" smtClean="0"/>
              <a:t>iostream</a:t>
            </a:r>
            <a:r>
              <a:rPr lang="en-US" altLang="ko-KR" sz="1200" dirty="0" smtClean="0"/>
              <a:t>&gt;</a:t>
            </a:r>
          </a:p>
          <a:p>
            <a:r>
              <a:rPr lang="en-US" altLang="ko-KR" sz="1200" dirty="0" smtClean="0"/>
              <a:t>#include &lt;</a:t>
            </a:r>
            <a:r>
              <a:rPr lang="en-US" altLang="ko-KR" sz="1200" dirty="0" err="1" smtClean="0"/>
              <a:t>iomanip</a:t>
            </a:r>
            <a:r>
              <a:rPr lang="en-US" altLang="ko-KR" sz="1200" dirty="0" smtClean="0"/>
              <a:t>&gt;</a:t>
            </a:r>
          </a:p>
          <a:p>
            <a:r>
              <a:rPr lang="en-US" altLang="ko-KR" sz="1200" dirty="0" smtClean="0"/>
              <a:t>#include &lt;</a:t>
            </a:r>
            <a:r>
              <a:rPr lang="en-US" altLang="ko-KR" sz="1200" dirty="0" err="1" smtClean="0"/>
              <a:t>fstream</a:t>
            </a:r>
            <a:r>
              <a:rPr lang="en-US" altLang="ko-KR" sz="1200" dirty="0" smtClean="0"/>
              <a:t>&gt;</a:t>
            </a:r>
          </a:p>
          <a:p>
            <a:r>
              <a:rPr lang="en-US" altLang="ko-KR" sz="1200" dirty="0" smtClean="0"/>
              <a:t>using namespace std;</a:t>
            </a:r>
          </a:p>
          <a:p>
            <a:endParaRPr lang="en-US" altLang="ko-KR" sz="1200" dirty="0" smtClean="0"/>
          </a:p>
          <a:p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main()</a:t>
            </a:r>
          </a:p>
          <a:p>
            <a:r>
              <a:rPr lang="en-US" altLang="ko-KR" sz="1200" dirty="0" smtClean="0"/>
              <a:t>{</a:t>
            </a:r>
          </a:p>
          <a:p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fstream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fp</a:t>
            </a:r>
            <a:r>
              <a:rPr lang="en-US" altLang="ko-KR" sz="1200" dirty="0" smtClean="0"/>
              <a:t>;</a:t>
            </a:r>
          </a:p>
          <a:p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score;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fp.open</a:t>
            </a:r>
            <a:r>
              <a:rPr lang="en-US" altLang="ko-KR" sz="1200" dirty="0" smtClean="0"/>
              <a:t> ("sample.txt", </a:t>
            </a:r>
            <a:r>
              <a:rPr lang="en-US" altLang="ko-KR" sz="1200" dirty="0" err="1" smtClean="0"/>
              <a:t>ios</a:t>
            </a:r>
            <a:r>
              <a:rPr lang="en-US" altLang="ko-KR" sz="1200" dirty="0" smtClean="0"/>
              <a:t>::in | </a:t>
            </a:r>
            <a:r>
              <a:rPr lang="en-US" altLang="ko-KR" sz="1200" dirty="0" err="1" smtClean="0"/>
              <a:t>ios</a:t>
            </a:r>
            <a:r>
              <a:rPr lang="en-US" altLang="ko-KR" sz="1200" dirty="0" smtClean="0"/>
              <a:t>::binary);</a:t>
            </a:r>
          </a:p>
          <a:p>
            <a:r>
              <a:rPr lang="en-US" altLang="ko-KR" sz="1200" dirty="0" smtClean="0"/>
              <a:t>	if (</a:t>
            </a:r>
            <a:r>
              <a:rPr lang="en-US" altLang="ko-KR" sz="1200" dirty="0" err="1" smtClean="0"/>
              <a:t>fp.fail</a:t>
            </a:r>
            <a:r>
              <a:rPr lang="en-US" altLang="ko-KR" sz="1200" dirty="0" smtClean="0"/>
              <a:t>())</a:t>
            </a:r>
          </a:p>
          <a:p>
            <a:r>
              <a:rPr lang="en-US" altLang="ko-KR" sz="1200" dirty="0" smtClean="0"/>
              <a:t>		return 1;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fp.read</a:t>
            </a:r>
            <a:r>
              <a:rPr lang="en-US" altLang="ko-KR" sz="1200" dirty="0" smtClean="0"/>
              <a:t>((char *) &amp;score, 4);</a:t>
            </a:r>
          </a:p>
          <a:p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&lt;&lt; </a:t>
            </a:r>
            <a:r>
              <a:rPr lang="en-US" altLang="ko-KR" sz="1200" dirty="0" err="1" smtClean="0"/>
              <a:t>setw</a:t>
            </a:r>
            <a:r>
              <a:rPr lang="en-US" altLang="ko-KR" sz="1200" dirty="0" smtClean="0"/>
              <a:t>(3) &lt;&lt; right &lt;&lt; score&lt;&lt; </a:t>
            </a:r>
            <a:r>
              <a:rPr lang="en-US" altLang="ko-KR" sz="1200" dirty="0" err="1" smtClean="0"/>
              <a:t>endl</a:t>
            </a:r>
            <a:r>
              <a:rPr lang="en-US" altLang="ko-KR" sz="1200" dirty="0" smtClean="0"/>
              <a:t>;</a:t>
            </a:r>
          </a:p>
          <a:p>
            <a:r>
              <a:rPr lang="en-US" altLang="ko-KR" sz="1200" dirty="0" smtClean="0"/>
              <a:t>	</a:t>
            </a:r>
          </a:p>
          <a:p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fp.seekg</a:t>
            </a:r>
            <a:r>
              <a:rPr lang="en-US" altLang="ko-KR" sz="1200" dirty="0" smtClean="0"/>
              <a:t>(4, </a:t>
            </a:r>
            <a:r>
              <a:rPr lang="en-US" altLang="ko-KR" sz="1200" dirty="0" err="1" smtClean="0"/>
              <a:t>ios</a:t>
            </a:r>
            <a:r>
              <a:rPr lang="en-US" altLang="ko-KR" sz="1200" dirty="0" smtClean="0"/>
              <a:t>::cur);</a:t>
            </a:r>
          </a:p>
          <a:p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fp.read</a:t>
            </a:r>
            <a:r>
              <a:rPr lang="en-US" altLang="ko-KR" sz="1200" dirty="0" smtClean="0"/>
              <a:t>((char *) &amp;score, 4);</a:t>
            </a:r>
          </a:p>
          <a:p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&lt;&lt; </a:t>
            </a:r>
            <a:r>
              <a:rPr lang="en-US" altLang="ko-KR" sz="1200" dirty="0" err="1" smtClean="0"/>
              <a:t>setw</a:t>
            </a:r>
            <a:r>
              <a:rPr lang="en-US" altLang="ko-KR" sz="1200" dirty="0" smtClean="0"/>
              <a:t>(3) &lt;&lt; right &lt;&lt; score&lt;&lt; </a:t>
            </a:r>
            <a:r>
              <a:rPr lang="en-US" altLang="ko-KR" sz="1200" dirty="0" err="1" smtClean="0"/>
              <a:t>endl</a:t>
            </a:r>
            <a:r>
              <a:rPr lang="en-US" altLang="ko-KR" sz="1200" dirty="0" smtClean="0"/>
              <a:t>;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fp.close</a:t>
            </a:r>
            <a:r>
              <a:rPr lang="en-US" altLang="ko-KR" sz="1200" dirty="0" smtClean="0"/>
              <a:t>();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	return 0;</a:t>
            </a:r>
          </a:p>
          <a:p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28</a:t>
            </a:fld>
            <a:r>
              <a:rPr lang="en-US" altLang="ko-KR" smtClean="0"/>
              <a:t>/28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C++ </a:t>
            </a:r>
            <a:r>
              <a:rPr lang="ko-KR" altLang="en-US" dirty="0" smtClean="0"/>
              <a:t>라이브러리에서 제공하는 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smtClean="0">
                <a:solidFill>
                  <a:srgbClr val="C00000"/>
                </a:solidFill>
              </a:rPr>
              <a:t>자주 사용하는 객체</a:t>
            </a:r>
            <a:r>
              <a:rPr lang="ko-KR" altLang="en-US" dirty="0" smtClean="0"/>
              <a:t>에 대한 클래스에 대해 </a:t>
            </a:r>
            <a:r>
              <a:rPr lang="en-US" altLang="ko-KR" dirty="0" smtClean="0"/>
              <a:t>C++ </a:t>
            </a:r>
            <a:r>
              <a:rPr lang="ko-KR" altLang="en-US" dirty="0" smtClean="0"/>
              <a:t>라이브러리에서 미리 정의해 놓았다</a:t>
            </a:r>
            <a:r>
              <a:rPr lang="en-US" altLang="ko-KR" dirty="0" smtClean="0"/>
              <a:t>!!</a:t>
            </a:r>
          </a:p>
          <a:p>
            <a:pPr lvl="1"/>
            <a:r>
              <a:rPr lang="ko-KR" altLang="en-US" dirty="0" smtClean="0"/>
              <a:t>문자열</a:t>
            </a:r>
            <a:r>
              <a:rPr lang="en-US" altLang="ko-KR" dirty="0" smtClean="0"/>
              <a:t> </a:t>
            </a:r>
            <a:r>
              <a:rPr lang="ko-KR" altLang="en-US" dirty="0" smtClean="0"/>
              <a:t>처리를 담당하는 </a:t>
            </a:r>
            <a:r>
              <a:rPr lang="en-US" altLang="ko-KR" dirty="0" smtClean="0"/>
              <a:t>string </a:t>
            </a:r>
            <a:r>
              <a:rPr lang="ko-KR" altLang="en-US" dirty="0" smtClean="0"/>
              <a:t>클래스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파일 처리를 담당하는 </a:t>
            </a:r>
            <a:r>
              <a:rPr lang="en-US" altLang="ko-KR" dirty="0" err="1" smtClean="0"/>
              <a:t>fstream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클래스 정보를 담은 헤더파일을 포함하고 사용해야 함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3</a:t>
            </a:fld>
            <a:r>
              <a:rPr lang="en-US" altLang="ko-KR" smtClean="0"/>
              <a:t>/28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string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string</a:t>
            </a:r>
          </a:p>
          <a:p>
            <a:pPr lvl="1"/>
            <a:r>
              <a:rPr lang="ko-KR" altLang="en-US" dirty="0" smtClean="0"/>
              <a:t>문자열 클래스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멤버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변수와 멤버 함수가 이미 정의되어 있음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문자열 객체 생성하기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4365104"/>
            <a:ext cx="72008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string   </a:t>
            </a:r>
            <a:r>
              <a:rPr lang="en-US" altLang="ko-KR" dirty="0" err="1" smtClean="0"/>
              <a:t>s_name</a:t>
            </a:r>
            <a:r>
              <a:rPr lang="en-US" altLang="ko-KR" dirty="0" smtClean="0"/>
              <a:t>; //</a:t>
            </a:r>
            <a:r>
              <a:rPr lang="ko-KR" altLang="en-US" dirty="0" smtClean="0"/>
              <a:t>객체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s_name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 </a:t>
            </a:r>
            <a:r>
              <a:rPr lang="ko-KR" altLang="en-US" dirty="0" smtClean="0"/>
              <a:t>생성</a:t>
            </a:r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985455" y="4869160"/>
            <a:ext cx="72008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string   </a:t>
            </a:r>
            <a:r>
              <a:rPr lang="en-US" altLang="ko-KR" dirty="0" err="1" smtClean="0"/>
              <a:t>s_name</a:t>
            </a:r>
            <a:r>
              <a:rPr lang="en-US" altLang="ko-KR" dirty="0" smtClean="0"/>
              <a:t>(“</a:t>
            </a:r>
            <a:r>
              <a:rPr lang="ko-KR" altLang="en-US" dirty="0" smtClean="0"/>
              <a:t>김갑순</a:t>
            </a:r>
            <a:r>
              <a:rPr lang="en-US" altLang="ko-KR" dirty="0" smtClean="0"/>
              <a:t>”); </a:t>
            </a:r>
            <a:r>
              <a:rPr lang="en-US" altLang="ko-KR" dirty="0" smtClean="0"/>
              <a:t>//</a:t>
            </a:r>
            <a:r>
              <a:rPr lang="ko-KR" altLang="en-US" dirty="0" smtClean="0"/>
              <a:t>객체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s_name</a:t>
            </a:r>
            <a:r>
              <a:rPr lang="en-US" altLang="ko-KR" dirty="0" smtClean="0"/>
              <a:t> </a:t>
            </a:r>
            <a:r>
              <a:rPr lang="ko-KR" altLang="en-US" dirty="0" smtClean="0"/>
              <a:t>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생성하면서 문자열을 매개변수로 하는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호출</a:t>
            </a:r>
            <a:endParaRPr lang="en-US" altLang="ko-KR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971600" y="5937255"/>
            <a:ext cx="72008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string   </a:t>
            </a:r>
            <a:r>
              <a:rPr lang="en-US" altLang="ko-KR" dirty="0" err="1" smtClean="0"/>
              <a:t>s_name</a:t>
            </a:r>
            <a:r>
              <a:rPr lang="en-US" altLang="ko-KR" dirty="0" smtClean="0"/>
              <a:t>=“</a:t>
            </a:r>
            <a:r>
              <a:rPr lang="ko-KR" altLang="en-US" dirty="0" smtClean="0"/>
              <a:t>김갑순</a:t>
            </a:r>
            <a:r>
              <a:rPr lang="en-US" altLang="ko-KR" dirty="0" smtClean="0"/>
              <a:t>”;  </a:t>
            </a:r>
            <a:endParaRPr lang="en-US" altLang="ko-KR" dirty="0" smtClean="0"/>
          </a:p>
        </p:txBody>
      </p:sp>
      <p:cxnSp>
        <p:nvCxnSpPr>
          <p:cNvPr id="9" name="직선 연결선 8"/>
          <p:cNvCxnSpPr/>
          <p:nvPr/>
        </p:nvCxnSpPr>
        <p:spPr>
          <a:xfrm rot="5400000">
            <a:off x="4477843" y="5711107"/>
            <a:ext cx="188314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rot="5400000">
            <a:off x="4685663" y="5711107"/>
            <a:ext cx="188314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슬라이드 번호 개체 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4</a:t>
            </a:fld>
            <a:r>
              <a:rPr lang="en-US" altLang="ko-KR" smtClean="0"/>
              <a:t>/28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소스 </a:t>
            </a:r>
            <a:r>
              <a:rPr lang="en-US" altLang="ko-KR" dirty="0" smtClean="0"/>
              <a:t>10-1 (ch10_01.cpp)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1484784"/>
            <a:ext cx="8352928" cy="5262979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#include &lt;</a:t>
            </a:r>
            <a:r>
              <a:rPr lang="en-US" altLang="ko-KR" sz="1600" dirty="0" err="1" smtClean="0"/>
              <a:t>iostream</a:t>
            </a:r>
            <a:r>
              <a:rPr lang="en-US" altLang="ko-KR" sz="1600" dirty="0" smtClean="0"/>
              <a:t>&gt;</a:t>
            </a:r>
          </a:p>
          <a:p>
            <a:r>
              <a:rPr lang="en-US" altLang="ko-KR" sz="1600" dirty="0" smtClean="0"/>
              <a:t>#include &lt;string&gt; //</a:t>
            </a:r>
            <a:r>
              <a:rPr lang="ko-KR" altLang="en-US" sz="1600" dirty="0" smtClean="0"/>
              <a:t>문자열 클래스 사용을 위해 포함</a:t>
            </a:r>
          </a:p>
          <a:p>
            <a:r>
              <a:rPr lang="en-US" altLang="ko-KR" sz="1600" dirty="0" smtClean="0"/>
              <a:t>using namespace std;</a:t>
            </a:r>
          </a:p>
          <a:p>
            <a:endParaRPr lang="en-US" altLang="ko-KR" sz="1600" dirty="0" smtClean="0"/>
          </a:p>
          <a:p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main()</a:t>
            </a:r>
          </a:p>
          <a:p>
            <a:r>
              <a:rPr lang="en-US" altLang="ko-KR" sz="1600" dirty="0" smtClean="0"/>
              <a:t>{</a:t>
            </a:r>
          </a:p>
          <a:p>
            <a:r>
              <a:rPr lang="en-US" altLang="ko-KR" sz="1600" dirty="0" smtClean="0"/>
              <a:t>	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string </a:t>
            </a:r>
            <a:r>
              <a:rPr lang="en-US" altLang="ko-KR" sz="1600" b="1" dirty="0" err="1" smtClean="0">
                <a:solidFill>
                  <a:srgbClr val="C00000"/>
                </a:solidFill>
              </a:rPr>
              <a:t>s_name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;</a:t>
            </a:r>
            <a:r>
              <a:rPr lang="en-US" altLang="ko-KR" sz="1600" dirty="0" smtClean="0"/>
              <a:t> //</a:t>
            </a:r>
            <a:r>
              <a:rPr lang="ko-KR" altLang="en-US" sz="1600" dirty="0" err="1" smtClean="0"/>
              <a:t>스트링</a:t>
            </a:r>
            <a:r>
              <a:rPr lang="ko-KR" altLang="en-US" sz="1600" dirty="0" smtClean="0"/>
              <a:t> 클래스의 객체 생성</a:t>
            </a:r>
          </a:p>
          <a:p>
            <a:endParaRPr lang="ko-KR" altLang="en-US" sz="1600" dirty="0" smtClean="0"/>
          </a:p>
          <a:p>
            <a:r>
              <a:rPr lang="ko-KR" altLang="en-US" sz="1600" dirty="0" smtClean="0"/>
              <a:t>	</a:t>
            </a:r>
            <a:r>
              <a:rPr lang="en-US" altLang="ko-KR" sz="1600" b="1" dirty="0" err="1" smtClean="0">
                <a:solidFill>
                  <a:srgbClr val="C00000"/>
                </a:solidFill>
              </a:rPr>
              <a:t>s_name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="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문자열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"</a:t>
            </a:r>
            <a:r>
              <a:rPr lang="en-US" altLang="ko-KR" sz="1600" dirty="0" smtClean="0"/>
              <a:t>; //</a:t>
            </a:r>
            <a:r>
              <a:rPr lang="ko-KR" altLang="en-US" sz="1600" dirty="0" err="1" smtClean="0"/>
              <a:t>대입문으로</a:t>
            </a:r>
            <a:r>
              <a:rPr lang="ko-KR" altLang="en-US" sz="1600" dirty="0" smtClean="0"/>
              <a:t> 직접 문자열 할당 가능</a:t>
            </a:r>
          </a:p>
          <a:p>
            <a:endParaRPr lang="ko-KR" altLang="en-US" sz="1600" dirty="0" smtClean="0"/>
          </a:p>
          <a:p>
            <a:r>
              <a:rPr lang="ko-KR" altLang="en-US" sz="1600" dirty="0" smtClean="0"/>
              <a:t>	</a:t>
            </a:r>
            <a:r>
              <a:rPr lang="en-US" altLang="ko-KR" sz="1600" dirty="0" err="1" smtClean="0"/>
              <a:t>cout</a:t>
            </a:r>
            <a:r>
              <a:rPr lang="en-US" altLang="ko-KR" sz="1600" dirty="0" smtClean="0"/>
              <a:t> &lt;&lt; </a:t>
            </a:r>
            <a:r>
              <a:rPr lang="en-US" altLang="ko-KR" sz="1600" dirty="0" err="1" smtClean="0"/>
              <a:t>s_name</a:t>
            </a:r>
            <a:r>
              <a:rPr lang="en-US" altLang="ko-KR" sz="1600" dirty="0" smtClean="0"/>
              <a:t> &lt;&lt; </a:t>
            </a:r>
            <a:r>
              <a:rPr lang="en-US" altLang="ko-KR" sz="1600" dirty="0" err="1" smtClean="0"/>
              <a:t>endl</a:t>
            </a:r>
            <a:r>
              <a:rPr lang="en-US" altLang="ko-KR" sz="1600" dirty="0" smtClean="0"/>
              <a:t>;</a:t>
            </a:r>
          </a:p>
          <a:p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cout</a:t>
            </a:r>
            <a:r>
              <a:rPr lang="en-US" altLang="ko-KR" sz="1600" dirty="0" smtClean="0"/>
              <a:t> &lt;&lt;"</a:t>
            </a:r>
            <a:r>
              <a:rPr lang="ko-KR" altLang="en-US" sz="1600" dirty="0" smtClean="0"/>
              <a:t>문자열 길이 </a:t>
            </a:r>
            <a:r>
              <a:rPr lang="en-US" altLang="ko-KR" sz="1600" dirty="0" smtClean="0"/>
              <a:t>: " &lt;&lt; </a:t>
            </a:r>
            <a:r>
              <a:rPr lang="en-US" altLang="ko-KR" sz="1600" dirty="0" err="1" smtClean="0"/>
              <a:t>s_name.length</a:t>
            </a:r>
            <a:r>
              <a:rPr lang="en-US" altLang="ko-KR" sz="1600" dirty="0" smtClean="0"/>
              <a:t>() &lt;&lt; </a:t>
            </a:r>
            <a:r>
              <a:rPr lang="en-US" altLang="ko-KR" sz="1600" dirty="0" err="1" smtClean="0"/>
              <a:t>endl</a:t>
            </a:r>
            <a:r>
              <a:rPr lang="en-US" altLang="ko-KR" sz="1600" dirty="0" smtClean="0"/>
              <a:t>;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	</a:t>
            </a:r>
            <a:r>
              <a:rPr lang="en-US" altLang="ko-KR" sz="1600" b="1" dirty="0" err="1" smtClean="0">
                <a:solidFill>
                  <a:srgbClr val="C00000"/>
                </a:solidFill>
              </a:rPr>
              <a:t>s_name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=</a:t>
            </a:r>
            <a:r>
              <a:rPr lang="en-US" altLang="ko-KR" sz="1600" b="1" dirty="0" err="1" smtClean="0">
                <a:solidFill>
                  <a:srgbClr val="C00000"/>
                </a:solidFill>
              </a:rPr>
              <a:t>s_name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+"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클래스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"</a:t>
            </a:r>
            <a:r>
              <a:rPr lang="en-US" altLang="ko-KR" sz="1600" dirty="0" smtClean="0"/>
              <a:t>; //</a:t>
            </a:r>
            <a:r>
              <a:rPr lang="ko-KR" altLang="en-US" sz="1600" dirty="0" smtClean="0"/>
              <a:t>문자열 연산자 사용 가능	</a:t>
            </a:r>
          </a:p>
          <a:p>
            <a:r>
              <a:rPr lang="ko-KR" altLang="en-US" sz="1600" dirty="0" smtClean="0"/>
              <a:t>	</a:t>
            </a:r>
            <a:r>
              <a:rPr lang="en-US" altLang="ko-KR" sz="1600" dirty="0" smtClean="0"/>
              <a:t>//</a:t>
            </a:r>
            <a:r>
              <a:rPr lang="en-US" altLang="ko-KR" sz="1600" dirty="0" err="1" smtClean="0"/>
              <a:t>s_name.append</a:t>
            </a:r>
            <a:r>
              <a:rPr lang="en-US" altLang="ko-KR" sz="1600" dirty="0" smtClean="0"/>
              <a:t>("</a:t>
            </a:r>
            <a:r>
              <a:rPr lang="ko-KR" altLang="en-US" sz="1600" dirty="0" smtClean="0"/>
              <a:t>클래스</a:t>
            </a:r>
            <a:r>
              <a:rPr lang="en-US" altLang="ko-KR" sz="1600" dirty="0" smtClean="0"/>
              <a:t>");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cout</a:t>
            </a:r>
            <a:r>
              <a:rPr lang="en-US" altLang="ko-KR" sz="1600" dirty="0" smtClean="0"/>
              <a:t> &lt;&lt; </a:t>
            </a:r>
            <a:r>
              <a:rPr lang="en-US" altLang="ko-KR" sz="1600" dirty="0" err="1" smtClean="0"/>
              <a:t>s_name</a:t>
            </a:r>
            <a:r>
              <a:rPr lang="en-US" altLang="ko-KR" sz="1600" dirty="0" smtClean="0"/>
              <a:t> &lt;&lt; </a:t>
            </a:r>
            <a:r>
              <a:rPr lang="en-US" altLang="ko-KR" sz="1600" dirty="0" err="1" smtClean="0"/>
              <a:t>endl</a:t>
            </a:r>
            <a:r>
              <a:rPr lang="en-US" altLang="ko-KR" sz="1600" dirty="0" smtClean="0"/>
              <a:t>;</a:t>
            </a:r>
          </a:p>
          <a:p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cout</a:t>
            </a:r>
            <a:r>
              <a:rPr lang="en-US" altLang="ko-KR" sz="1600" dirty="0" smtClean="0"/>
              <a:t> &lt;&lt;"</a:t>
            </a:r>
            <a:r>
              <a:rPr lang="ko-KR" altLang="en-US" sz="1600" dirty="0" smtClean="0"/>
              <a:t>문자열 길이 </a:t>
            </a:r>
            <a:r>
              <a:rPr lang="en-US" altLang="ko-KR" sz="1600" dirty="0" smtClean="0"/>
              <a:t>: " &lt;&lt; </a:t>
            </a:r>
            <a:r>
              <a:rPr lang="en-US" altLang="ko-KR" sz="1600" dirty="0" err="1" smtClean="0"/>
              <a:t>s_name.length</a:t>
            </a:r>
            <a:r>
              <a:rPr lang="en-US" altLang="ko-KR" sz="1600" dirty="0" smtClean="0"/>
              <a:t>() &lt;&lt; </a:t>
            </a:r>
            <a:r>
              <a:rPr lang="en-US" altLang="ko-KR" sz="1600" dirty="0" err="1" smtClean="0"/>
              <a:t>endl</a:t>
            </a:r>
            <a:r>
              <a:rPr lang="en-US" altLang="ko-KR" sz="1600" dirty="0" smtClean="0"/>
              <a:t>;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	return 0;</a:t>
            </a:r>
          </a:p>
          <a:p>
            <a:r>
              <a:rPr lang="en-US" altLang="ko-KR" sz="1600" dirty="0" smtClean="0"/>
              <a:t>}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5</a:t>
            </a:fld>
            <a:r>
              <a:rPr lang="en-US" altLang="ko-KR" smtClean="0"/>
              <a:t>/28</a:t>
            </a: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 </a:t>
            </a:r>
            <a:r>
              <a:rPr lang="ko-KR" altLang="en-US" dirty="0" err="1" smtClean="0"/>
              <a:t>생성자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생성자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소스</a:t>
            </a:r>
            <a:r>
              <a:rPr lang="en-US" altLang="ko-KR" dirty="0" smtClean="0"/>
              <a:t> 10-2 (ch10_02.cpp)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755576" y="2204864"/>
          <a:ext cx="7632848" cy="31762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32248"/>
                <a:gridCol w="5400600"/>
              </a:tblGrid>
              <a:tr h="3720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함수</a:t>
                      </a: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형태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의미와 예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20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string (</a:t>
                      </a:r>
                      <a:r>
                        <a:rPr lang="en-US" altLang="ko-KR" sz="1600" baseline="0" dirty="0" smtClean="0"/>
                        <a:t> ) 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빈</a:t>
                      </a: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문자열 객체를 생성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string</a:t>
                      </a:r>
                      <a:r>
                        <a:rPr lang="en-US" altLang="ko-KR" sz="1600" baseline="0" dirty="0" smtClean="0"/>
                        <a:t>  str1;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3720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string (</a:t>
                      </a:r>
                      <a:r>
                        <a:rPr lang="ko-KR" altLang="en-US" sz="1600" dirty="0" smtClean="0"/>
                        <a:t>문자열객체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객체를 생성하고 </a:t>
                      </a:r>
                      <a:r>
                        <a:rPr lang="ko-KR" altLang="en-US" sz="1600" dirty="0" err="1" smtClean="0"/>
                        <a:t>생성자에</a:t>
                      </a:r>
                      <a:r>
                        <a:rPr lang="ko-KR" altLang="en-US" sz="1600" dirty="0" smtClean="0"/>
                        <a:t> 문자열 객체를 전달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string  name(str1);</a:t>
                      </a:r>
                      <a:r>
                        <a:rPr lang="en-US" altLang="ko-KR" sz="1600" baseline="0" dirty="0" smtClean="0"/>
                        <a:t> //str1</a:t>
                      </a:r>
                      <a:r>
                        <a:rPr lang="ko-KR" altLang="en-US" sz="1600" baseline="0" dirty="0" smtClean="0"/>
                        <a:t>은 이미 생성된 문자열 객체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3720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string (char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en-US" altLang="ko-KR" sz="1600" dirty="0" smtClean="0"/>
                        <a:t>*)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객체를</a:t>
                      </a: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생성하고 </a:t>
                      </a:r>
                      <a:r>
                        <a:rPr lang="ko-KR" altLang="en-US" sz="1600" dirty="0" err="1" smtClean="0"/>
                        <a:t>생성자에</a:t>
                      </a:r>
                      <a:r>
                        <a:rPr lang="ko-KR" altLang="en-US" sz="1600" dirty="0" smtClean="0"/>
                        <a:t> 문자열을 전달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char</a:t>
                      </a:r>
                      <a:r>
                        <a:rPr lang="en-US" altLang="ko-KR" sz="1600" baseline="0" dirty="0" smtClean="0"/>
                        <a:t>  s[10]=“Computer”;</a:t>
                      </a:r>
                    </a:p>
                    <a:p>
                      <a:pPr latinLnBrk="1"/>
                      <a:r>
                        <a:rPr lang="en-US" altLang="ko-KR" sz="1600" baseline="0" dirty="0" smtClean="0"/>
                        <a:t>string  str2(s);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3720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string (</a:t>
                      </a:r>
                      <a:r>
                        <a:rPr lang="ko-KR" altLang="en-US" sz="1600" dirty="0" smtClean="0"/>
                        <a:t>개수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문자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객체를 생성하고 개수와 문자를 전달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문자를 해당 개수만큼 갖는 문자열 객체 생성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string  str3(5, ‘A’);</a:t>
                      </a:r>
                      <a:endParaRPr lang="ko-KR" altLang="en-US" sz="16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6</a:t>
            </a:fld>
            <a:r>
              <a:rPr lang="en-US" altLang="ko-KR" smtClean="0"/>
              <a:t>/28</a:t>
            </a:r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 클래스 </a:t>
            </a:r>
            <a:r>
              <a:rPr lang="en-US" altLang="ko-KR" dirty="0" smtClean="0"/>
              <a:t>append 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문자열</a:t>
            </a:r>
            <a:r>
              <a:rPr lang="en-US" altLang="ko-KR" dirty="0" smtClean="0"/>
              <a:t> </a:t>
            </a:r>
            <a:r>
              <a:rPr lang="ko-KR" altLang="en-US" dirty="0" smtClean="0"/>
              <a:t>추가 함수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소스</a:t>
            </a:r>
            <a:r>
              <a:rPr lang="en-US" altLang="ko-KR" dirty="0" smtClean="0"/>
              <a:t> 10-3 (ch10_03.cpp)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395536" y="2276872"/>
          <a:ext cx="8280920" cy="31087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20358"/>
                <a:gridCol w="5060562"/>
              </a:tblGrid>
              <a:tr h="3960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함수</a:t>
                      </a: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형태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의미와 예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960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append(</a:t>
                      </a:r>
                      <a:r>
                        <a:rPr lang="ko-KR" altLang="en-US" sz="1600" dirty="0" smtClean="0"/>
                        <a:t>문자열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객체에 전달한 매개변수인 문자열을 덧붙인다</a:t>
                      </a:r>
                      <a:r>
                        <a:rPr lang="en-US" altLang="ko-KR" sz="1600" dirty="0" smtClean="0"/>
                        <a:t>.</a:t>
                      </a:r>
                    </a:p>
                    <a:p>
                      <a:pPr latinLnBrk="1"/>
                      <a:r>
                        <a:rPr lang="en-US" altLang="ko-KR" sz="1600" dirty="0" smtClean="0"/>
                        <a:t>string</a:t>
                      </a:r>
                      <a:r>
                        <a:rPr lang="en-US" altLang="ko-KR" sz="1600" baseline="0" dirty="0" smtClean="0"/>
                        <a:t>  </a:t>
                      </a:r>
                      <a:r>
                        <a:rPr lang="en-US" altLang="ko-KR" sz="1600" baseline="0" dirty="0" err="1" smtClean="0"/>
                        <a:t>newStr</a:t>
                      </a:r>
                      <a:r>
                        <a:rPr lang="en-US" altLang="ko-KR" sz="1600" baseline="0" dirty="0" smtClean="0"/>
                        <a:t>=“Computer”;</a:t>
                      </a:r>
                    </a:p>
                    <a:p>
                      <a:pPr latinLnBrk="1"/>
                      <a:r>
                        <a:rPr lang="en-US" altLang="ko-KR" sz="1600" baseline="0" dirty="0" err="1" smtClean="0"/>
                        <a:t>newStr.append</a:t>
                      </a:r>
                      <a:r>
                        <a:rPr lang="en-US" altLang="ko-KR" sz="1600" baseline="0" dirty="0" smtClean="0"/>
                        <a:t>(“Science”);  //”</a:t>
                      </a:r>
                      <a:r>
                        <a:rPr lang="en-US" altLang="ko-KR" sz="1600" baseline="0" dirty="0" err="1" smtClean="0"/>
                        <a:t>ComputerScience</a:t>
                      </a:r>
                      <a:r>
                        <a:rPr lang="en-US" altLang="ko-KR" sz="1600" baseline="0" dirty="0" smtClean="0"/>
                        <a:t>”</a:t>
                      </a:r>
                    </a:p>
                  </a:txBody>
                  <a:tcPr anchor="ctr"/>
                </a:tc>
              </a:tr>
              <a:tr h="3960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append(</a:t>
                      </a:r>
                      <a:r>
                        <a:rPr lang="ko-KR" altLang="en-US" sz="1600" dirty="0" smtClean="0"/>
                        <a:t>문자열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시작위치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개수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객체에</a:t>
                      </a: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전달한 문자열에서 시작위치에서 개수만큼의 문자열을 덧붙인다</a:t>
                      </a:r>
                      <a:r>
                        <a:rPr lang="en-US" altLang="ko-KR" sz="1600" dirty="0" smtClean="0"/>
                        <a:t>.</a:t>
                      </a:r>
                    </a:p>
                    <a:p>
                      <a:pPr latinLnBrk="1"/>
                      <a:r>
                        <a:rPr lang="en-US" altLang="ko-KR" sz="1600" dirty="0" smtClean="0"/>
                        <a:t>string  </a:t>
                      </a:r>
                      <a:r>
                        <a:rPr lang="en-US" altLang="ko-KR" sz="1600" dirty="0" err="1" smtClean="0"/>
                        <a:t>newStr</a:t>
                      </a:r>
                      <a:r>
                        <a:rPr lang="en-US" altLang="ko-KR" sz="1600" dirty="0" smtClean="0"/>
                        <a:t>;</a:t>
                      </a:r>
                    </a:p>
                    <a:p>
                      <a:pPr latinLnBrk="1"/>
                      <a:r>
                        <a:rPr lang="en-US" altLang="ko-KR" sz="1600" dirty="0" err="1" smtClean="0"/>
                        <a:t>newStr.append</a:t>
                      </a:r>
                      <a:r>
                        <a:rPr lang="en-US" altLang="ko-KR" sz="1600" dirty="0" smtClean="0"/>
                        <a:t>(“</a:t>
                      </a:r>
                      <a:r>
                        <a:rPr lang="en-US" altLang="ko-KR" sz="1600" dirty="0" err="1" smtClean="0"/>
                        <a:t>ComputerScience</a:t>
                      </a:r>
                      <a:r>
                        <a:rPr lang="en-US" altLang="ko-KR" sz="1600" dirty="0" smtClean="0"/>
                        <a:t>”, 0, 8); “Computer”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3960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append(</a:t>
                      </a:r>
                      <a:r>
                        <a:rPr lang="ko-KR" altLang="en-US" sz="1600" dirty="0" smtClean="0"/>
                        <a:t>개수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문자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객체에</a:t>
                      </a: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지정한 개수만큼 해당 문자를 덧붙인다</a:t>
                      </a:r>
                      <a:r>
                        <a:rPr lang="en-US" altLang="ko-KR" sz="1600" dirty="0" smtClean="0"/>
                        <a:t>.</a:t>
                      </a:r>
                    </a:p>
                    <a:p>
                      <a:pPr latinLnBrk="1"/>
                      <a:r>
                        <a:rPr lang="en-US" altLang="ko-KR" sz="1600" dirty="0" smtClean="0"/>
                        <a:t>string </a:t>
                      </a:r>
                      <a:r>
                        <a:rPr lang="en-US" altLang="ko-KR" sz="1600" dirty="0" err="1" smtClean="0"/>
                        <a:t>newStr</a:t>
                      </a:r>
                      <a:r>
                        <a:rPr lang="en-US" altLang="ko-KR" sz="1600" dirty="0" smtClean="0"/>
                        <a:t>=“Computer”;</a:t>
                      </a:r>
                    </a:p>
                    <a:p>
                      <a:pPr latinLnBrk="1"/>
                      <a:r>
                        <a:rPr lang="en-US" altLang="ko-KR" sz="1600" dirty="0" err="1" smtClean="0"/>
                        <a:t>newStr.append</a:t>
                      </a:r>
                      <a:r>
                        <a:rPr lang="en-US" altLang="ko-KR" sz="1600" dirty="0" smtClean="0"/>
                        <a:t>(3, ‘!’); //”Computer!!!”</a:t>
                      </a:r>
                      <a:endParaRPr lang="ko-KR" altLang="en-US" sz="16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7</a:t>
            </a:fld>
            <a:r>
              <a:rPr lang="en-US" altLang="ko-KR" smtClean="0"/>
              <a:t>/28</a:t>
            </a:r>
            <a:endParaRPr lang="ko-KR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 클래스 </a:t>
            </a:r>
            <a:r>
              <a:rPr lang="en-US" altLang="ko-KR" dirty="0" smtClean="0"/>
              <a:t>assign 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문자열</a:t>
            </a:r>
            <a:r>
              <a:rPr lang="en-US" altLang="ko-KR" dirty="0" smtClean="0"/>
              <a:t> </a:t>
            </a:r>
            <a:r>
              <a:rPr lang="ko-KR" altLang="en-US" dirty="0" smtClean="0"/>
              <a:t>추가 함수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소스</a:t>
            </a:r>
            <a:r>
              <a:rPr lang="en-US" altLang="ko-KR" dirty="0" smtClean="0"/>
              <a:t> 10-4 (ch10_04.cpp)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395536" y="2132856"/>
          <a:ext cx="8280920" cy="33526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20358"/>
                <a:gridCol w="5060562"/>
              </a:tblGrid>
              <a:tr h="3960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함수</a:t>
                      </a: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형태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의미와 예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960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assign(</a:t>
                      </a:r>
                      <a:r>
                        <a:rPr lang="ko-KR" altLang="en-US" sz="1600" dirty="0" smtClean="0"/>
                        <a:t>문자열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객체에 전달한 매개변수인 문자열로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초기화된다</a:t>
                      </a:r>
                      <a:r>
                        <a:rPr lang="en-US" altLang="ko-KR" sz="1600" baseline="0" dirty="0" smtClean="0"/>
                        <a:t>.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string</a:t>
                      </a:r>
                      <a:r>
                        <a:rPr lang="en-US" altLang="ko-KR" sz="1600" baseline="0" dirty="0" smtClean="0"/>
                        <a:t>  </a:t>
                      </a:r>
                      <a:r>
                        <a:rPr lang="en-US" altLang="ko-KR" sz="1600" baseline="0" dirty="0" err="1" smtClean="0"/>
                        <a:t>newStr</a:t>
                      </a:r>
                      <a:r>
                        <a:rPr lang="en-US" altLang="ko-KR" sz="1600" baseline="0" dirty="0" smtClean="0"/>
                        <a:t>=“Computer”;</a:t>
                      </a:r>
                    </a:p>
                    <a:p>
                      <a:pPr latinLnBrk="1"/>
                      <a:r>
                        <a:rPr lang="en-US" altLang="ko-KR" sz="1600" baseline="0" dirty="0" err="1" smtClean="0"/>
                        <a:t>newStr.</a:t>
                      </a:r>
                      <a:r>
                        <a:rPr lang="en-US" altLang="ko-KR" sz="1600" dirty="0" err="1" smtClean="0"/>
                        <a:t>assign</a:t>
                      </a:r>
                      <a:r>
                        <a:rPr lang="en-US" altLang="ko-KR" sz="1600" baseline="0" dirty="0" smtClean="0"/>
                        <a:t>(“Science”);  //”Science”</a:t>
                      </a:r>
                    </a:p>
                  </a:txBody>
                  <a:tcPr anchor="ctr"/>
                </a:tc>
              </a:tr>
              <a:tr h="3960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assign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smtClean="0"/>
                        <a:t>문자열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시작위치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개수</a:t>
                      </a:r>
                      <a:r>
                        <a:rPr lang="en-US" altLang="ko-KR" sz="1600" dirty="0" smtClean="0"/>
                        <a:t>)</a:t>
                      </a:r>
                    </a:p>
                    <a:p>
                      <a:pPr latinLnBrk="1"/>
                      <a:r>
                        <a:rPr lang="en-US" altLang="ko-KR" sz="1600" dirty="0" smtClean="0"/>
                        <a:t>assign(</a:t>
                      </a:r>
                      <a:r>
                        <a:rPr lang="ko-KR" altLang="en-US" sz="1600" dirty="0" smtClean="0"/>
                        <a:t>문자열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개수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객체에</a:t>
                      </a: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전달한 문자열에서 시작위치에서 개수만큼의 문자열로 초기화된다</a:t>
                      </a:r>
                      <a:r>
                        <a:rPr lang="en-US" altLang="ko-KR" sz="1600" dirty="0" smtClean="0"/>
                        <a:t>.</a:t>
                      </a:r>
                    </a:p>
                    <a:p>
                      <a:pPr latinLnBrk="1"/>
                      <a:r>
                        <a:rPr lang="en-US" altLang="ko-KR" sz="1600" dirty="0" smtClean="0"/>
                        <a:t>string  </a:t>
                      </a:r>
                      <a:r>
                        <a:rPr lang="en-US" altLang="ko-KR" sz="1600" dirty="0" err="1" smtClean="0"/>
                        <a:t>newStr</a:t>
                      </a:r>
                      <a:r>
                        <a:rPr lang="en-US" altLang="ko-KR" sz="1600" dirty="0" smtClean="0"/>
                        <a:t>;</a:t>
                      </a:r>
                    </a:p>
                    <a:p>
                      <a:pPr latinLnBrk="1"/>
                      <a:r>
                        <a:rPr lang="en-US" altLang="ko-KR" sz="1600" dirty="0" err="1" smtClean="0"/>
                        <a:t>newStr.</a:t>
                      </a:r>
                      <a:r>
                        <a:rPr lang="en-US" altLang="ko-KR" sz="1600" dirty="0" err="1" smtClean="0"/>
                        <a:t>assign</a:t>
                      </a:r>
                      <a:r>
                        <a:rPr lang="en-US" altLang="ko-KR" sz="1600" dirty="0" smtClean="0"/>
                        <a:t>(“</a:t>
                      </a:r>
                      <a:r>
                        <a:rPr lang="en-US" altLang="ko-KR" sz="1600" dirty="0" err="1" smtClean="0"/>
                        <a:t>ComputerScience</a:t>
                      </a:r>
                      <a:r>
                        <a:rPr lang="en-US" altLang="ko-KR" sz="1600" dirty="0" smtClean="0"/>
                        <a:t>”, 8, 7); //“Science”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newStr.assign</a:t>
                      </a:r>
                      <a:r>
                        <a:rPr lang="en-US" altLang="ko-KR" sz="1600" dirty="0" smtClean="0"/>
                        <a:t>(“</a:t>
                      </a:r>
                      <a:r>
                        <a:rPr lang="en-US" altLang="ko-KR" sz="1600" dirty="0" err="1" smtClean="0"/>
                        <a:t>ComputerScience</a:t>
                      </a:r>
                      <a:r>
                        <a:rPr lang="en-US" altLang="ko-KR" sz="1600" dirty="0" smtClean="0"/>
                        <a:t>”, 8); //“Computer”</a:t>
                      </a:r>
                      <a:endParaRPr lang="ko-KR" altLang="en-US" sz="1600" dirty="0" smtClean="0"/>
                    </a:p>
                  </a:txBody>
                  <a:tcPr anchor="ctr"/>
                </a:tc>
              </a:tr>
              <a:tr h="3960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assign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smtClean="0"/>
                        <a:t>개수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문자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객체에</a:t>
                      </a: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지정한 개수만큼 해당 문자를 덧붙인다</a:t>
                      </a:r>
                      <a:r>
                        <a:rPr lang="en-US" altLang="ko-KR" sz="1600" dirty="0" smtClean="0"/>
                        <a:t>.</a:t>
                      </a:r>
                    </a:p>
                    <a:p>
                      <a:pPr latinLnBrk="1"/>
                      <a:r>
                        <a:rPr lang="en-US" altLang="ko-KR" sz="1600" dirty="0" smtClean="0"/>
                        <a:t>string </a:t>
                      </a:r>
                      <a:r>
                        <a:rPr lang="en-US" altLang="ko-KR" sz="1600" dirty="0" err="1" smtClean="0"/>
                        <a:t>newStr</a:t>
                      </a:r>
                      <a:r>
                        <a:rPr lang="en-US" altLang="ko-KR" sz="1600" dirty="0" smtClean="0"/>
                        <a:t>=“Computer”;</a:t>
                      </a:r>
                    </a:p>
                    <a:p>
                      <a:pPr latinLnBrk="1"/>
                      <a:r>
                        <a:rPr lang="en-US" altLang="ko-KR" sz="1600" dirty="0" err="1" smtClean="0"/>
                        <a:t>newStr.assign</a:t>
                      </a:r>
                      <a:r>
                        <a:rPr lang="en-US" altLang="ko-KR" sz="1600" dirty="0" smtClean="0"/>
                        <a:t>(3, ‘!’); //”!!!”</a:t>
                      </a:r>
                      <a:endParaRPr lang="ko-KR" altLang="en-US" sz="16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8</a:t>
            </a:fld>
            <a:r>
              <a:rPr lang="en-US" altLang="ko-KR" smtClean="0"/>
              <a:t>/28</a:t>
            </a:r>
            <a:endParaRPr lang="ko-KR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3100" dirty="0" smtClean="0"/>
              <a:t>문자열</a:t>
            </a:r>
            <a:r>
              <a:rPr lang="en-US" altLang="ko-KR" sz="3100" dirty="0" smtClean="0"/>
              <a:t> </a:t>
            </a:r>
            <a:r>
              <a:rPr lang="ko-KR" altLang="en-US" sz="3100" dirty="0" smtClean="0"/>
              <a:t>멤버 함수 </a:t>
            </a:r>
            <a:r>
              <a:rPr lang="en-US" altLang="ko-KR" sz="3100" dirty="0" smtClean="0"/>
              <a:t>: at(), length(), size(), clear(), erase()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소스</a:t>
            </a:r>
            <a:r>
              <a:rPr lang="en-US" altLang="ko-KR" dirty="0" smtClean="0"/>
              <a:t> 10-5 (ch10_05.cpp)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467544" y="1532932"/>
          <a:ext cx="8280920" cy="38402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20358"/>
                <a:gridCol w="5060562"/>
              </a:tblGrid>
              <a:tr h="3960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함수</a:t>
                      </a: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형태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의미와 예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960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at(</a:t>
                      </a:r>
                      <a:r>
                        <a:rPr lang="ko-KR" altLang="en-US" sz="1600" dirty="0" smtClean="0"/>
                        <a:t>위치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문자열 객체에서 지정한 위치의 문자를 반환한다</a:t>
                      </a:r>
                      <a:r>
                        <a:rPr lang="en-US" altLang="ko-KR" sz="1600" dirty="0" smtClean="0"/>
                        <a:t>. </a:t>
                      </a:r>
                      <a:r>
                        <a:rPr lang="ko-KR" altLang="en-US" sz="1600" dirty="0" smtClean="0"/>
                        <a:t>문자 위치는 </a:t>
                      </a:r>
                      <a:r>
                        <a:rPr lang="en-US" altLang="ko-KR" sz="1600" dirty="0" smtClean="0"/>
                        <a:t>0</a:t>
                      </a:r>
                      <a:r>
                        <a:rPr lang="ko-KR" altLang="en-US" sz="1600" dirty="0" smtClean="0"/>
                        <a:t>부터 시작한다</a:t>
                      </a:r>
                      <a:r>
                        <a:rPr lang="en-US" altLang="ko-KR" sz="1600" dirty="0" smtClean="0"/>
                        <a:t>.</a:t>
                      </a:r>
                    </a:p>
                    <a:p>
                      <a:pPr latinLnBrk="1"/>
                      <a:r>
                        <a:rPr lang="en-US" altLang="ko-KR" sz="1600" dirty="0" smtClean="0"/>
                        <a:t>string</a:t>
                      </a:r>
                      <a:r>
                        <a:rPr lang="en-US" altLang="ko-KR" sz="1600" baseline="0" dirty="0" smtClean="0"/>
                        <a:t>  </a:t>
                      </a:r>
                      <a:r>
                        <a:rPr lang="en-US" altLang="ko-KR" sz="1600" baseline="0" dirty="0" err="1" smtClean="0"/>
                        <a:t>newStr</a:t>
                      </a:r>
                      <a:r>
                        <a:rPr lang="en-US" altLang="ko-KR" sz="1600" baseline="0" dirty="0" smtClean="0"/>
                        <a:t>=“Computer”;</a:t>
                      </a:r>
                    </a:p>
                    <a:p>
                      <a:pPr latinLnBrk="1"/>
                      <a:r>
                        <a:rPr lang="en-US" altLang="ko-KR" sz="1600" baseline="0" dirty="0" smtClean="0"/>
                        <a:t>char  </a:t>
                      </a:r>
                      <a:r>
                        <a:rPr lang="en-US" altLang="ko-KR" sz="1600" baseline="0" dirty="0" err="1" smtClean="0"/>
                        <a:t>rChar</a:t>
                      </a:r>
                      <a:r>
                        <a:rPr lang="en-US" altLang="ko-KR" sz="1600" baseline="0" dirty="0" smtClean="0"/>
                        <a:t>=</a:t>
                      </a:r>
                      <a:r>
                        <a:rPr lang="en-US" altLang="ko-KR" sz="1600" baseline="0" dirty="0" err="1" smtClean="0"/>
                        <a:t>newStr.at</a:t>
                      </a:r>
                      <a:r>
                        <a:rPr lang="en-US" altLang="ko-KR" sz="1600" baseline="0" dirty="0" smtClean="0"/>
                        <a:t>(0); //’C’</a:t>
                      </a:r>
                    </a:p>
                  </a:txBody>
                  <a:tcPr anchor="ctr"/>
                </a:tc>
              </a:tr>
              <a:tr h="3960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length(), size()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문자열 객체에 저장한 문자열 길이를 반환한다</a:t>
                      </a:r>
                      <a:r>
                        <a:rPr lang="en-US" altLang="ko-KR" sz="1600" dirty="0" smtClean="0"/>
                        <a:t>.</a:t>
                      </a:r>
                    </a:p>
                    <a:p>
                      <a:pPr latinLnBrk="1"/>
                      <a:r>
                        <a:rPr lang="en-US" altLang="ko-KR" sz="1600" dirty="0" smtClean="0"/>
                        <a:t>string  </a:t>
                      </a:r>
                      <a:r>
                        <a:rPr lang="en-US" altLang="ko-KR" sz="1600" dirty="0" err="1" smtClean="0"/>
                        <a:t>newStr</a:t>
                      </a:r>
                      <a:r>
                        <a:rPr lang="en-US" altLang="ko-KR" sz="1600" dirty="0" smtClean="0"/>
                        <a:t>=“Programming”;</a:t>
                      </a:r>
                    </a:p>
                    <a:p>
                      <a:pPr latinLnBrk="1"/>
                      <a:r>
                        <a:rPr lang="en-US" altLang="ko-KR" sz="1600" dirty="0" err="1" smtClean="0"/>
                        <a:t>int</a:t>
                      </a:r>
                      <a:r>
                        <a:rPr lang="en-US" altLang="ko-KR" sz="1600" dirty="0" smtClean="0"/>
                        <a:t>  </a:t>
                      </a:r>
                      <a:r>
                        <a:rPr lang="en-US" altLang="ko-KR" sz="1600" dirty="0" err="1" smtClean="0"/>
                        <a:t>LenString</a:t>
                      </a:r>
                      <a:r>
                        <a:rPr lang="en-US" altLang="ko-KR" sz="1600" dirty="0" smtClean="0"/>
                        <a:t>=</a:t>
                      </a:r>
                      <a:r>
                        <a:rPr lang="en-US" altLang="ko-KR" sz="1600" dirty="0" err="1" smtClean="0"/>
                        <a:t>newStr.length</a:t>
                      </a:r>
                      <a:r>
                        <a:rPr lang="en-US" altLang="ko-KR" sz="1600" dirty="0" smtClean="0"/>
                        <a:t>();</a:t>
                      </a:r>
                      <a:r>
                        <a:rPr lang="en-US" altLang="ko-KR" sz="1600" baseline="0" dirty="0" smtClean="0"/>
                        <a:t> //11</a:t>
                      </a:r>
                      <a:endParaRPr lang="ko-KR" altLang="en-US" sz="1600" dirty="0" smtClean="0"/>
                    </a:p>
                  </a:txBody>
                  <a:tcPr anchor="ctr"/>
                </a:tc>
              </a:tr>
              <a:tr h="3960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clear(), erase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smtClean="0"/>
                        <a:t>위치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개수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clear()</a:t>
                      </a:r>
                      <a:r>
                        <a:rPr lang="en-US" altLang="ko-KR" sz="1600" baseline="0" dirty="0" smtClean="0"/>
                        <a:t> : </a:t>
                      </a:r>
                      <a:r>
                        <a:rPr lang="ko-KR" altLang="en-US" sz="1600" baseline="0" dirty="0" smtClean="0"/>
                        <a:t>객체를 빈 문자열로 초기화</a:t>
                      </a:r>
                      <a:endParaRPr lang="en-US" altLang="ko-KR" sz="1600" baseline="0" dirty="0" smtClean="0"/>
                    </a:p>
                    <a:p>
                      <a:pPr latinLnBrk="1"/>
                      <a:r>
                        <a:rPr lang="en-US" altLang="ko-KR" sz="1600" baseline="0" dirty="0" smtClean="0"/>
                        <a:t>erase(</a:t>
                      </a:r>
                      <a:r>
                        <a:rPr lang="ko-KR" altLang="en-US" sz="1600" baseline="0" dirty="0" smtClean="0"/>
                        <a:t>위치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dirty="0" smtClean="0"/>
                        <a:t>개수</a:t>
                      </a:r>
                      <a:r>
                        <a:rPr lang="en-US" altLang="ko-KR" sz="1600" baseline="0" dirty="0" smtClean="0"/>
                        <a:t>) : </a:t>
                      </a:r>
                      <a:r>
                        <a:rPr lang="ko-KR" altLang="en-US" sz="1600" baseline="0" dirty="0" smtClean="0"/>
                        <a:t>지정된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위치부터 해당 개수만큼 문자를 삭제함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string </a:t>
                      </a:r>
                      <a:r>
                        <a:rPr lang="en-US" altLang="ko-KR" sz="1600" dirty="0" err="1" smtClean="0"/>
                        <a:t>newStr</a:t>
                      </a:r>
                      <a:r>
                        <a:rPr lang="en-US" altLang="ko-KR" sz="1600" dirty="0" smtClean="0"/>
                        <a:t>=“Computer”;</a:t>
                      </a:r>
                    </a:p>
                    <a:p>
                      <a:pPr latinLnBrk="1"/>
                      <a:r>
                        <a:rPr lang="en-US" altLang="ko-KR" sz="1600" dirty="0" err="1" smtClean="0"/>
                        <a:t>newStr.erase</a:t>
                      </a:r>
                      <a:r>
                        <a:rPr lang="en-US" altLang="ko-KR" sz="1600" dirty="0" smtClean="0"/>
                        <a:t>(6,2); //”</a:t>
                      </a:r>
                      <a:r>
                        <a:rPr lang="en-US" altLang="ko-KR" sz="1600" dirty="0" err="1" smtClean="0"/>
                        <a:t>Comput</a:t>
                      </a:r>
                      <a:r>
                        <a:rPr lang="en-US" altLang="ko-KR" sz="1600" dirty="0" smtClean="0"/>
                        <a:t>”</a:t>
                      </a:r>
                    </a:p>
                    <a:p>
                      <a:pPr latinLnBrk="1"/>
                      <a:r>
                        <a:rPr lang="en-US" altLang="ko-KR" sz="1600" dirty="0" err="1" smtClean="0"/>
                        <a:t>newStr.clear</a:t>
                      </a:r>
                      <a:r>
                        <a:rPr lang="en-US" altLang="ko-KR" sz="1600" dirty="0" smtClean="0"/>
                        <a:t>(); //</a:t>
                      </a:r>
                      <a:r>
                        <a:rPr lang="ko-KR" altLang="en-US" sz="1600" dirty="0" smtClean="0"/>
                        <a:t>문자열이 모두 삭제됨</a:t>
                      </a:r>
                      <a:endParaRPr lang="ko-KR" altLang="en-US" sz="16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9</a:t>
            </a:fld>
            <a:r>
              <a:rPr lang="en-US" altLang="ko-KR" smtClean="0"/>
              <a:t>/28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3666</TotalTime>
  <Words>1737</Words>
  <Application>Microsoft Office PowerPoint</Application>
  <PresentationFormat>화면 슬라이드 쇼(4:3)</PresentationFormat>
  <Paragraphs>523</Paragraphs>
  <Slides>28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29" baseType="lpstr">
      <vt:lpstr>Office 테마</vt:lpstr>
      <vt:lpstr>10. 문자열클래스와파일클래스</vt:lpstr>
      <vt:lpstr>차례</vt:lpstr>
      <vt:lpstr>C++ 라이브러리에서 제공하는 클래스</vt:lpstr>
      <vt:lpstr>string</vt:lpstr>
      <vt:lpstr>소스 10-1 (ch10_01.cpp)</vt:lpstr>
      <vt:lpstr>문자열 클래스 생성자</vt:lpstr>
      <vt:lpstr>문자열 클래스 append 함수</vt:lpstr>
      <vt:lpstr>문자열 클래스 assign 함수</vt:lpstr>
      <vt:lpstr>문자열 멤버 함수 : at(), length(), size(), clear(), erase()</vt:lpstr>
      <vt:lpstr>문자열 멤버 함수 : empty(), substr(), swap()</vt:lpstr>
      <vt:lpstr>문자열 멤버 함수 : find(), replace()</vt:lpstr>
      <vt:lpstr>문자열 멤버 함수 : compare(), insert()</vt:lpstr>
      <vt:lpstr>문자열 클래스 연산자</vt:lpstr>
      <vt:lpstr>파일 출력 객체</vt:lpstr>
      <vt:lpstr>표준 출력 코드와 파일 출력 코드 비교</vt:lpstr>
      <vt:lpstr>파일 입력 객체</vt:lpstr>
      <vt:lpstr>표준 입력 코드와 파일 입력 코드 비교</vt:lpstr>
      <vt:lpstr>파일 존재 여부 확인 멤버 함수</vt:lpstr>
      <vt:lpstr>파일의 마지막 위치 확인 멤버 함수</vt:lpstr>
      <vt:lpstr>파일 읽기/ 파일로 출력하기</vt:lpstr>
      <vt:lpstr>출력형식 지정자</vt:lpstr>
      <vt:lpstr>fstream 클래스</vt:lpstr>
      <vt:lpstr>소스 10-14 (ch10_14.cpp)</vt:lpstr>
      <vt:lpstr>이진 파일 입출력</vt:lpstr>
      <vt:lpstr>소스 10-15 (ch10_15.cpp)</vt:lpstr>
      <vt:lpstr>소스 10-16 (ch10_16.cpp)</vt:lpstr>
      <vt:lpstr>임의 접근 파일</vt:lpstr>
      <vt:lpstr>소스 10-17 (ch10_17.cpp)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Yeog</dc:creator>
  <cp:lastModifiedBy>Yeog</cp:lastModifiedBy>
  <cp:revision>330</cp:revision>
  <dcterms:created xsi:type="dcterms:W3CDTF">2011-05-27T15:11:45Z</dcterms:created>
  <dcterms:modified xsi:type="dcterms:W3CDTF">2011-08-01T08:10:54Z</dcterms:modified>
</cp:coreProperties>
</file>