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0" r:id="rId14"/>
    <p:sldId id="269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008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2012-07-29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1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D9BD-1899-4423-B4F6-4E59226E0203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5C2-307E-454C-AD27-358F1B846990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87F3-4AED-4267-8540-01396D8AD6C8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3EAF-B603-4F2E-AFA0-41C3513B281F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0655-67B9-41CC-8761-716B687E0382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/17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F34-3624-4F83-AD6A-7690A8EB08BD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/17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C389-24DA-40B0-A593-9B118F16293E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C021-0E4A-4AE3-8194-397E93D1D492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126-91D7-4C6E-A379-F5D0B331DBF7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D90-7D40-4DFC-AFF4-A04605281170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FDC5-759D-4BB5-8E86-0C288746D0CC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B340-DCE4-4B59-96E8-5DFE68E67CDF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AF4C-1A3E-4B7C-8D94-47CDAABE9093}" type="datetime1">
              <a:rPr lang="ko-KR" altLang="en-US" smtClean="0"/>
              <a:t>2012-07-29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11.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상속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123" y="631620"/>
            <a:ext cx="7425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11_13, 11-14, 11-15 (ch11_rec.h, ch11_rec.cpp, ch11_05.cpp)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Rectangle </a:t>
            </a:r>
            <a:r>
              <a:rPr lang="ko-KR" altLang="en-US" dirty="0" smtClean="0"/>
              <a:t>정의하기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GeometricFigure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상속하는 파생 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멤버변수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직사각형 색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가로 면 길이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면 길이 설정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직사각형 색 설정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직사각형 면적 계산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가로 면 길이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면 길이 출력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직사각형 색 출력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직사각형 면적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947572"/>
            <a:ext cx="813690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멤버 변수 </a:t>
            </a:r>
            <a:r>
              <a:rPr lang="en-US" altLang="ko-KR" sz="1600" dirty="0" smtClean="0"/>
              <a:t> :</a:t>
            </a:r>
          </a:p>
          <a:p>
            <a:r>
              <a:rPr lang="ko-KR" altLang="en-US" sz="1600" dirty="0" smtClean="0"/>
              <a:t>직사각형 색은 기반 클래스의 멤버에 이미 정의되어 있어 상속받아 사용하면 됨</a:t>
            </a:r>
            <a:endParaRPr lang="en-US" altLang="ko-KR" sz="1600" dirty="0" smtClean="0"/>
          </a:p>
          <a:p>
            <a:r>
              <a:rPr lang="ko-KR" altLang="en-US" sz="1600" dirty="0" smtClean="0"/>
              <a:t>멤버 함수 </a:t>
            </a:r>
            <a:r>
              <a:rPr lang="en-US" altLang="ko-KR" sz="1600" dirty="0" smtClean="0"/>
              <a:t>:</a:t>
            </a:r>
          </a:p>
          <a:p>
            <a:r>
              <a:rPr lang="ko-KR" altLang="en-US" sz="1600" dirty="0" smtClean="0"/>
              <a:t>직사각형 색 설정과 출력은 기반 클래스의 멤버에 이미 정의되어 있어 상속받아 사용하면 됨</a:t>
            </a:r>
            <a:endParaRPr lang="ko-KR" altLang="ko-KR" sz="1600" dirty="0" smtClean="0"/>
          </a:p>
          <a:p>
            <a:r>
              <a:rPr lang="ko-KR" altLang="ko-KR" sz="1600" dirty="0" smtClean="0"/>
              <a:t> 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5904656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//ch11_rect.h</a:t>
            </a:r>
          </a:p>
          <a:p>
            <a:r>
              <a:rPr lang="ko-KR" altLang="ko-KR" sz="1600" dirty="0" smtClean="0"/>
              <a:t>#ifndef _REC_H_</a:t>
            </a:r>
          </a:p>
          <a:p>
            <a:r>
              <a:rPr lang="ko-KR" altLang="ko-KR" sz="1600" dirty="0" smtClean="0"/>
              <a:t>#define _REC_H_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b="1" dirty="0" smtClean="0">
                <a:solidFill>
                  <a:srgbClr val="C00000"/>
                </a:solidFill>
              </a:rPr>
              <a:t>#include "ch11_geo.h"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class Rectangle : public </a:t>
            </a:r>
            <a:r>
              <a:rPr lang="ko-KR" altLang="ko-KR" sz="1600" b="1" dirty="0" smtClean="0">
                <a:solidFill>
                  <a:srgbClr val="C00000"/>
                </a:solidFill>
              </a:rPr>
              <a:t>GeometricFigure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public:</a:t>
            </a:r>
          </a:p>
          <a:p>
            <a:r>
              <a:rPr lang="ko-KR" altLang="ko-KR" sz="1600" dirty="0" smtClean="0"/>
              <a:t>	Rectangle();</a:t>
            </a:r>
          </a:p>
          <a:p>
            <a:r>
              <a:rPr lang="ko-KR" altLang="ko-KR" sz="1600" dirty="0" smtClean="0"/>
              <a:t>	void SetWidth(const double width);</a:t>
            </a:r>
          </a:p>
          <a:p>
            <a:r>
              <a:rPr lang="ko-KR" altLang="ko-KR" sz="1600" dirty="0" smtClean="0"/>
              <a:t>	void SetHeight(const double height);</a:t>
            </a:r>
          </a:p>
          <a:p>
            <a:r>
              <a:rPr lang="ko-KR" altLang="ko-KR" sz="1600" dirty="0" smtClean="0"/>
              <a:t>	void CalArea();</a:t>
            </a:r>
          </a:p>
          <a:p>
            <a:r>
              <a:rPr lang="ko-KR" altLang="ko-KR" sz="1600" dirty="0" smtClean="0"/>
              <a:t>	double GetWidth();</a:t>
            </a:r>
          </a:p>
          <a:p>
            <a:r>
              <a:rPr lang="ko-KR" altLang="ko-KR" sz="1600" dirty="0" smtClean="0"/>
              <a:t>	double GetHeight();</a:t>
            </a:r>
          </a:p>
          <a:p>
            <a:r>
              <a:rPr lang="ko-KR" altLang="ko-KR" sz="1600" dirty="0" smtClean="0"/>
              <a:t>	double GetArea();</a:t>
            </a:r>
          </a:p>
          <a:p>
            <a:r>
              <a:rPr lang="ko-KR" altLang="ko-KR" sz="1600" dirty="0" smtClean="0"/>
              <a:t>private :</a:t>
            </a:r>
          </a:p>
          <a:p>
            <a:r>
              <a:rPr lang="ko-KR" altLang="ko-KR" sz="1600" dirty="0" smtClean="0"/>
              <a:t>	double width;</a:t>
            </a:r>
          </a:p>
          <a:p>
            <a:r>
              <a:rPr lang="ko-KR" altLang="ko-KR" sz="1600" dirty="0" smtClean="0"/>
              <a:t>	double height;</a:t>
            </a:r>
          </a:p>
          <a:p>
            <a:r>
              <a:rPr lang="ko-KR" altLang="ko-KR" sz="1600" dirty="0" smtClean="0"/>
              <a:t>	double area;</a:t>
            </a:r>
          </a:p>
          <a:p>
            <a:r>
              <a:rPr lang="ko-KR" altLang="ko-KR" sz="1600" dirty="0" smtClean="0"/>
              <a:t>};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#else</a:t>
            </a:r>
          </a:p>
          <a:p>
            <a:r>
              <a:rPr lang="ko-KR" altLang="ko-KR" sz="1600" dirty="0" smtClean="0"/>
              <a:t>#endif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908720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포함되어야 할 파일은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ch11_geo.h</a:t>
            </a:r>
          </a:p>
          <a:p>
            <a:pPr>
              <a:buFontTx/>
              <a:buChar char="-"/>
            </a:pPr>
            <a:r>
              <a:rPr lang="en-US" altLang="ko-KR" dirty="0" smtClean="0"/>
              <a:t> ch11_geo.cpp</a:t>
            </a:r>
          </a:p>
          <a:p>
            <a:pPr>
              <a:buFontTx/>
              <a:buChar char="-"/>
            </a:pPr>
            <a:r>
              <a:rPr lang="en-US" altLang="ko-KR" dirty="0" smtClean="0"/>
              <a:t> ch11_rect.h</a:t>
            </a:r>
          </a:p>
          <a:p>
            <a:pPr>
              <a:buFontTx/>
              <a:buChar char="-"/>
            </a:pPr>
            <a:r>
              <a:rPr lang="en-US" altLang="ko-KR" dirty="0" smtClean="0"/>
              <a:t> ch11_rect.cpp</a:t>
            </a:r>
          </a:p>
          <a:p>
            <a:pPr>
              <a:buFontTx/>
              <a:buChar char="-"/>
            </a:pPr>
            <a:r>
              <a:rPr lang="en-US" altLang="ko-KR" dirty="0" smtClean="0"/>
              <a:t> ch11_05.cpp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 smtClean="0"/>
              <a:t>클래스 상속 관계에서의 </a:t>
            </a:r>
            <a:r>
              <a:rPr lang="ko-KR" altLang="en-US" sz="3600" dirty="0" err="1" smtClean="0"/>
              <a:t>생성자와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소멸자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기본</a:t>
            </a:r>
            <a:r>
              <a:rPr lang="en-US" altLang="ko-KR" sz="3600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06" y="1844824"/>
            <a:ext cx="230444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</a:t>
            </a:r>
            <a:r>
              <a:rPr lang="en-US" altLang="ko-KR" sz="1400" dirty="0" err="1" smtClean="0"/>
              <a:t>ConTest.h</a:t>
            </a:r>
            <a:endParaRPr lang="ko-KR" altLang="ko-KR" sz="1400" dirty="0" smtClean="0"/>
          </a:p>
          <a:p>
            <a:r>
              <a:rPr lang="ko-KR" altLang="ko-KR" sz="1400" dirty="0" smtClean="0"/>
              <a:t> #include &lt;iostream&gt;</a:t>
            </a:r>
          </a:p>
          <a:p>
            <a:r>
              <a:rPr lang="ko-KR" altLang="ko-KR" sz="1400" dirty="0" smtClean="0"/>
              <a:t>using namespace std;</a:t>
            </a:r>
          </a:p>
          <a:p>
            <a:r>
              <a:rPr lang="ko-KR" altLang="ko-KR" sz="1400" dirty="0" smtClean="0"/>
              <a:t> </a:t>
            </a:r>
          </a:p>
          <a:p>
            <a:r>
              <a:rPr lang="ko-KR" altLang="ko-KR" sz="1400" dirty="0" smtClean="0"/>
              <a:t>class CON1</a:t>
            </a:r>
          </a:p>
          <a:p>
            <a:r>
              <a:rPr lang="ko-KR" altLang="ko-KR" sz="1400" dirty="0" smtClean="0"/>
              <a:t>{</a:t>
            </a:r>
          </a:p>
          <a:p>
            <a:r>
              <a:rPr lang="ko-KR" altLang="ko-KR" sz="1400" dirty="0" smtClean="0"/>
              <a:t>public :</a:t>
            </a:r>
          </a:p>
          <a:p>
            <a:r>
              <a:rPr lang="ko-KR" altLang="ko-KR" sz="1400" dirty="0" smtClean="0"/>
              <a:t>	CON1();</a:t>
            </a:r>
          </a:p>
          <a:p>
            <a:r>
              <a:rPr lang="ko-KR" altLang="ko-KR" sz="1400" dirty="0" smtClean="0"/>
              <a:t>	~CON1();</a:t>
            </a:r>
          </a:p>
          <a:p>
            <a:r>
              <a:rPr lang="ko-KR" altLang="ko-KR" sz="1400" dirty="0" smtClean="0"/>
              <a:t>};</a:t>
            </a:r>
          </a:p>
          <a:p>
            <a:r>
              <a:rPr lang="ko-KR" altLang="ko-KR" sz="1400" dirty="0" smtClean="0"/>
              <a:t> </a:t>
            </a:r>
          </a:p>
          <a:p>
            <a:r>
              <a:rPr lang="ko-KR" altLang="ko-KR" sz="1400" dirty="0" smtClean="0"/>
              <a:t>class CON2 : public CON1</a:t>
            </a:r>
          </a:p>
          <a:p>
            <a:r>
              <a:rPr lang="ko-KR" altLang="ko-KR" sz="1400" dirty="0" smtClean="0"/>
              <a:t>{</a:t>
            </a:r>
          </a:p>
          <a:p>
            <a:r>
              <a:rPr lang="ko-KR" altLang="ko-KR" sz="1400" dirty="0" smtClean="0"/>
              <a:t>public :</a:t>
            </a:r>
          </a:p>
          <a:p>
            <a:r>
              <a:rPr lang="ko-KR" altLang="ko-KR" sz="1400" dirty="0" smtClean="0"/>
              <a:t>	CON2();</a:t>
            </a:r>
          </a:p>
          <a:p>
            <a:r>
              <a:rPr lang="ko-KR" altLang="ko-KR" sz="1400" dirty="0" smtClean="0"/>
              <a:t>	~CON2();</a:t>
            </a:r>
          </a:p>
          <a:p>
            <a:r>
              <a:rPr lang="ko-KR" altLang="ko-KR" sz="1400" dirty="0" smtClean="0"/>
              <a:t>};</a:t>
            </a:r>
          </a:p>
          <a:p>
            <a:r>
              <a:rPr lang="ko-KR" altLang="ko-KR" sz="1400" dirty="0" smtClean="0"/>
              <a:t> 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41277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11-19,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1-20,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1-21</a:t>
            </a:r>
            <a:r>
              <a:rPr lang="ko-KR" altLang="en-US" dirty="0" smtClean="0"/>
              <a:t>에서 생성자 실행 순서 확인하기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381317" y="1844824"/>
            <a:ext cx="3816424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//ConTest.cpp</a:t>
            </a:r>
          </a:p>
          <a:p>
            <a:r>
              <a:rPr lang="ko-KR" altLang="ko-KR" sz="1400" dirty="0" smtClean="0"/>
              <a:t>#include "ConTest.h"</a:t>
            </a:r>
          </a:p>
          <a:p>
            <a:r>
              <a:rPr lang="ko-KR" altLang="ko-KR" sz="1400" dirty="0" smtClean="0"/>
              <a:t> </a:t>
            </a:r>
          </a:p>
          <a:p>
            <a:r>
              <a:rPr lang="ko-KR" altLang="ko-KR" sz="1400" dirty="0" smtClean="0"/>
              <a:t>CON1::CON1()</a:t>
            </a:r>
          </a:p>
          <a:p>
            <a:r>
              <a:rPr lang="ko-KR" altLang="ko-KR" sz="1400" dirty="0" smtClean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ko-KR" altLang="ko-KR" sz="1400" dirty="0" smtClean="0"/>
              <a:t>cout &lt;&lt; "*** CON1</a:t>
            </a:r>
            <a:r>
              <a:rPr lang="ar-SA" altLang="ko-KR" sz="1400" dirty="0" smtClean="0"/>
              <a:t>의 생성자</a:t>
            </a:r>
            <a:r>
              <a:rPr lang="ko-KR" altLang="ko-KR" sz="1400" dirty="0" smtClean="0"/>
              <a:t>***" &lt;&lt; endl;</a:t>
            </a:r>
          </a:p>
          <a:p>
            <a:r>
              <a:rPr lang="ko-KR" altLang="ko-KR" sz="1400" dirty="0" smtClean="0"/>
              <a:t>}</a:t>
            </a:r>
          </a:p>
          <a:p>
            <a:r>
              <a:rPr lang="ko-KR" altLang="ko-KR" sz="1400" dirty="0" smtClean="0"/>
              <a:t> </a:t>
            </a:r>
          </a:p>
          <a:p>
            <a:r>
              <a:rPr lang="ko-KR" altLang="ko-KR" sz="1400" dirty="0" smtClean="0"/>
              <a:t>CON1::~CON1()</a:t>
            </a:r>
          </a:p>
          <a:p>
            <a:r>
              <a:rPr lang="ko-KR" altLang="ko-KR" sz="1400" dirty="0" smtClean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ko-KR" altLang="ko-KR" sz="1400" dirty="0" smtClean="0"/>
              <a:t>cout &lt;&lt; "*** CON1</a:t>
            </a:r>
            <a:r>
              <a:rPr lang="ar-SA" altLang="ko-KR" sz="1400" dirty="0" smtClean="0"/>
              <a:t>의 소멸자</a:t>
            </a:r>
            <a:r>
              <a:rPr lang="ko-KR" altLang="ko-KR" sz="1400" dirty="0" smtClean="0"/>
              <a:t>***" &lt;&lt; endl;</a:t>
            </a:r>
          </a:p>
          <a:p>
            <a:r>
              <a:rPr lang="ko-KR" altLang="ko-KR" sz="1400" dirty="0" smtClean="0"/>
              <a:t>}</a:t>
            </a:r>
          </a:p>
          <a:p>
            <a:r>
              <a:rPr lang="ko-KR" altLang="ko-KR" sz="1400" dirty="0" smtClean="0"/>
              <a:t> </a:t>
            </a:r>
          </a:p>
          <a:p>
            <a:r>
              <a:rPr lang="ko-KR" altLang="ko-KR" sz="1400" dirty="0" smtClean="0"/>
              <a:t>CON2::CON2()</a:t>
            </a:r>
          </a:p>
          <a:p>
            <a:r>
              <a:rPr lang="ko-KR" altLang="ko-KR" sz="1400" dirty="0" smtClean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ko-KR" altLang="ko-KR" sz="1400" dirty="0" smtClean="0"/>
              <a:t>cout &lt;&lt; "*** CON2</a:t>
            </a:r>
            <a:r>
              <a:rPr lang="ar-SA" altLang="ko-KR" sz="1400" dirty="0" smtClean="0"/>
              <a:t>의 생성자</a:t>
            </a:r>
            <a:r>
              <a:rPr lang="ko-KR" altLang="ko-KR" sz="1400" dirty="0" smtClean="0"/>
              <a:t>***" &lt;&lt; endl;</a:t>
            </a:r>
          </a:p>
          <a:p>
            <a:r>
              <a:rPr lang="ko-KR" altLang="ko-KR" sz="1400" dirty="0" smtClean="0"/>
              <a:t>}</a:t>
            </a:r>
          </a:p>
          <a:p>
            <a:r>
              <a:rPr lang="ko-KR" altLang="ko-KR" sz="1400" dirty="0" smtClean="0"/>
              <a:t> </a:t>
            </a:r>
          </a:p>
          <a:p>
            <a:r>
              <a:rPr lang="ko-KR" altLang="ko-KR" sz="1400" dirty="0" smtClean="0"/>
              <a:t>CON2::~CON2()</a:t>
            </a:r>
          </a:p>
          <a:p>
            <a:r>
              <a:rPr lang="ko-KR" altLang="ko-KR" sz="1400" dirty="0" smtClean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ko-KR" altLang="ko-KR" sz="1400" dirty="0" smtClean="0"/>
              <a:t>cout &lt;&lt; "*** CON2</a:t>
            </a:r>
            <a:r>
              <a:rPr lang="ar-SA" altLang="ko-KR" sz="1400" dirty="0" smtClean="0"/>
              <a:t>의 소멸자</a:t>
            </a:r>
            <a:r>
              <a:rPr lang="ko-KR" altLang="ko-KR" sz="1400" dirty="0" smtClean="0"/>
              <a:t>***" &lt;&lt; endl;</a:t>
            </a:r>
          </a:p>
          <a:p>
            <a:r>
              <a:rPr lang="ko-KR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844824"/>
            <a:ext cx="286646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//ch11_07.cpp</a:t>
            </a:r>
          </a:p>
          <a:p>
            <a:r>
              <a:rPr lang="ko-KR" altLang="ko-KR" sz="1400" dirty="0" smtClean="0"/>
              <a:t>#include "ConTest.h"</a:t>
            </a:r>
          </a:p>
          <a:p>
            <a:r>
              <a:rPr lang="ko-KR" altLang="ko-KR" sz="1400" dirty="0" smtClean="0"/>
              <a:t> </a:t>
            </a:r>
          </a:p>
          <a:p>
            <a:r>
              <a:rPr lang="ko-KR" altLang="ko-KR" sz="1400" dirty="0" smtClean="0"/>
              <a:t>int main()</a:t>
            </a:r>
          </a:p>
          <a:p>
            <a:r>
              <a:rPr lang="ko-KR" altLang="ko-KR" sz="1400" dirty="0" smtClean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ko-KR" altLang="ko-KR" sz="1400" dirty="0" smtClean="0"/>
              <a:t>CON2 </a:t>
            </a:r>
            <a:r>
              <a:rPr lang="ko-KR" altLang="ko-KR" sz="1400" dirty="0" smtClean="0"/>
              <a:t>p_TEST;</a:t>
            </a:r>
            <a:endParaRPr lang="ko-KR" altLang="ko-KR" sz="1400" dirty="0" smtClean="0"/>
          </a:p>
          <a:p>
            <a:r>
              <a:rPr lang="ko-KR" altLang="ko-KR" sz="1400" dirty="0" smtClean="0"/>
              <a:t>	</a:t>
            </a:r>
          </a:p>
          <a:p>
            <a:r>
              <a:rPr lang="en-US" altLang="ko-KR" sz="1400" dirty="0" smtClean="0"/>
              <a:t>    </a:t>
            </a:r>
            <a:r>
              <a:rPr lang="ko-KR" altLang="ko-KR" sz="1400" dirty="0" smtClean="0"/>
              <a:t>return 0;</a:t>
            </a:r>
          </a:p>
          <a:p>
            <a:r>
              <a:rPr lang="ko-KR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4365104"/>
            <a:ext cx="291581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*** CON1</a:t>
            </a:r>
            <a:r>
              <a:rPr lang="ar-SA" altLang="ko-KR" dirty="0" smtClean="0"/>
              <a:t>의 생성자</a:t>
            </a:r>
            <a:r>
              <a:rPr lang="en-US" altLang="ko-KR" dirty="0" smtClean="0"/>
              <a:t> ***</a:t>
            </a:r>
            <a:endParaRPr lang="ko-KR" altLang="ko-KR" dirty="0" smtClean="0"/>
          </a:p>
          <a:p>
            <a:r>
              <a:rPr lang="en-US" altLang="ko-KR" dirty="0" smtClean="0"/>
              <a:t>*** CON2</a:t>
            </a:r>
            <a:r>
              <a:rPr lang="ar-SA" altLang="ko-KR" dirty="0" smtClean="0"/>
              <a:t>의 생성자</a:t>
            </a:r>
            <a:r>
              <a:rPr lang="en-US" altLang="ko-KR" dirty="0" smtClean="0"/>
              <a:t> ***</a:t>
            </a:r>
            <a:endParaRPr lang="ko-KR" altLang="ko-KR" dirty="0" smtClean="0"/>
          </a:p>
          <a:p>
            <a:r>
              <a:rPr lang="en-US" altLang="ko-KR" dirty="0" smtClean="0"/>
              <a:t>*** CON2</a:t>
            </a:r>
            <a:r>
              <a:rPr lang="ar-SA" altLang="ko-KR" dirty="0" smtClean="0"/>
              <a:t>의 소멸자</a:t>
            </a:r>
            <a:r>
              <a:rPr lang="en-US" altLang="ko-KR" dirty="0" smtClean="0"/>
              <a:t> ***</a:t>
            </a:r>
            <a:endParaRPr lang="ko-KR" altLang="ko-KR" dirty="0" smtClean="0"/>
          </a:p>
          <a:p>
            <a:r>
              <a:rPr lang="en-US" altLang="ko-KR" dirty="0" smtClean="0"/>
              <a:t>*** CON1</a:t>
            </a:r>
            <a:r>
              <a:rPr lang="ar-SA" altLang="ko-KR" dirty="0" smtClean="0"/>
              <a:t>의 소멸자</a:t>
            </a:r>
            <a:r>
              <a:rPr lang="en-US" altLang="ko-KR" dirty="0" smtClean="0"/>
              <a:t> ***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 smtClean="0"/>
              <a:t>클래스 상속 관계에서의 </a:t>
            </a:r>
            <a:r>
              <a:rPr lang="ko-KR" altLang="en-US" sz="3600" dirty="0" err="1" smtClean="0"/>
              <a:t>생성자와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소멸자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기본</a:t>
            </a:r>
            <a:r>
              <a:rPr lang="en-US" altLang="ko-KR" sz="3600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 생성시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</a:t>
            </a:r>
            <a:r>
              <a:rPr lang="en-US" altLang="ko-KR" dirty="0" smtClean="0"/>
              <a:t>11-19,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1-20,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1-21</a:t>
            </a:r>
            <a:r>
              <a:rPr lang="ko-KR" altLang="en-US" dirty="0" smtClean="0"/>
              <a:t>을 실행해서 생성자 실행 순서를 확인하면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위의 </a:t>
            </a:r>
            <a:r>
              <a:rPr lang="ko-KR" altLang="en-US" dirty="0" err="1" smtClean="0">
                <a:sym typeface="Wingdings" pitchFamily="2" charset="2"/>
              </a:rPr>
              <a:t>생성자들은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매개변수 없는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itchFamily="2" charset="2"/>
              </a:rPr>
              <a:t>생성자</a:t>
            </a:r>
            <a:r>
              <a:rPr lang="ko-KR" altLang="en-US" dirty="0" err="1" smtClean="0">
                <a:sym typeface="Wingdings" pitchFamily="2" charset="2"/>
              </a:rPr>
              <a:t>들로</a:t>
            </a:r>
            <a:r>
              <a:rPr lang="ko-KR" altLang="en-US" dirty="0" smtClean="0">
                <a:sym typeface="Wingdings" pitchFamily="2" charset="2"/>
              </a:rPr>
              <a:t> 객체 생성시 자동 호출된 예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1278" y="3284984"/>
            <a:ext cx="784887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기반 클래스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파생 클래스 </a:t>
            </a:r>
            <a:r>
              <a:rPr lang="ko-KR" altLang="en-US" sz="2000" dirty="0" err="1" smtClean="0">
                <a:sym typeface="Wingdings" pitchFamily="2" charset="2"/>
              </a:rPr>
              <a:t>생성자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endParaRPr lang="en-US" altLang="ko-KR" sz="2000" dirty="0" smtClean="0"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78" y="3789040"/>
            <a:ext cx="784887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소멸자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파생 클래스 </a:t>
            </a:r>
            <a:r>
              <a:rPr lang="ko-KR" altLang="en-US" sz="2000" dirty="0" err="1" smtClean="0"/>
              <a:t>소멸자</a:t>
            </a:r>
            <a:r>
              <a:rPr lang="ko-KR" altLang="en-US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기반 클래스 </a:t>
            </a:r>
            <a:r>
              <a:rPr lang="ko-KR" altLang="en-US" sz="2000" dirty="0" err="1" smtClean="0">
                <a:sym typeface="Wingdings" pitchFamily="2" charset="2"/>
              </a:rPr>
              <a:t>소멸자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endParaRPr lang="en-US" altLang="ko-KR" sz="2000" dirty="0" smtClean="0">
              <a:sym typeface="Wingdings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 smtClean="0"/>
              <a:t>클래스 상속 관계에서의 매개변수 있는 </a:t>
            </a:r>
            <a:r>
              <a:rPr lang="ko-KR" altLang="en-US" sz="3600" dirty="0" err="1" smtClean="0"/>
              <a:t>생성자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556792"/>
            <a:ext cx="83529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ConTest.h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ConTest.cpp</a:t>
            </a:r>
            <a:r>
              <a:rPr lang="ko-KR" altLang="en-US" dirty="0" smtClean="0"/>
              <a:t>에서 생성자를 다음과 같이 수정하기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518457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</a:t>
            </a:r>
            <a:r>
              <a:rPr lang="en-US" altLang="ko-KR" sz="1600" dirty="0" err="1" smtClean="0"/>
              <a:t>ConTest.h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수정내용</a:t>
            </a:r>
            <a:endParaRPr lang="en-US" altLang="ko-KR" sz="1600" dirty="0" smtClean="0"/>
          </a:p>
          <a:p>
            <a:r>
              <a:rPr lang="ko-KR" altLang="ko-KR" sz="1600" dirty="0" smtClean="0"/>
              <a:t>class CON1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public :</a:t>
            </a:r>
          </a:p>
          <a:p>
            <a:r>
              <a:rPr lang="ko-KR" altLang="ko-KR" sz="1600" dirty="0" smtClean="0"/>
              <a:t>	CON1(const int c);</a:t>
            </a:r>
          </a:p>
          <a:p>
            <a:r>
              <a:rPr lang="ko-KR" altLang="ko-KR" sz="1600" dirty="0" smtClean="0"/>
              <a:t>	~CON1();</a:t>
            </a:r>
          </a:p>
          <a:p>
            <a:r>
              <a:rPr lang="ko-KR" altLang="ko-KR" sz="1600" dirty="0" smtClean="0"/>
              <a:t>protected:</a:t>
            </a:r>
          </a:p>
          <a:p>
            <a:r>
              <a:rPr lang="ko-KR" altLang="ko-KR" sz="1600" dirty="0" smtClean="0"/>
              <a:t>	int c; //</a:t>
            </a:r>
            <a:r>
              <a:rPr lang="ar-SA" altLang="ko-KR" sz="1600" dirty="0" smtClean="0"/>
              <a:t>멤버 변수 추가</a:t>
            </a:r>
            <a:endParaRPr lang="ko-KR" altLang="ko-KR" sz="1600" dirty="0" smtClean="0"/>
          </a:p>
          <a:p>
            <a:r>
              <a:rPr lang="ko-KR" altLang="ko-KR" sz="1600" dirty="0" smtClean="0"/>
              <a:t>};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//ConTest.cpp </a:t>
            </a:r>
            <a:r>
              <a:rPr lang="ko-KR" altLang="en-US" sz="1600" dirty="0" smtClean="0"/>
              <a:t>수정 내용</a:t>
            </a:r>
            <a:endParaRPr lang="en-US" altLang="ko-KR" sz="1600" dirty="0" smtClean="0"/>
          </a:p>
          <a:p>
            <a:r>
              <a:rPr lang="ko-KR" altLang="ko-KR" sz="1600" dirty="0" smtClean="0"/>
              <a:t>CON1::CON1(const int c)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	this-&gt;c=c;</a:t>
            </a:r>
          </a:p>
          <a:p>
            <a:r>
              <a:rPr lang="ko-KR" altLang="ko-KR" sz="1600" dirty="0" smtClean="0"/>
              <a:t>	cout &lt;&lt; "*** CON1</a:t>
            </a:r>
            <a:r>
              <a:rPr lang="ar-SA" altLang="ko-KR" sz="1600" dirty="0" smtClean="0"/>
              <a:t>의생성자</a:t>
            </a:r>
            <a:r>
              <a:rPr lang="ko-KR" altLang="ko-KR" sz="1600" dirty="0" smtClean="0"/>
              <a:t>***" &lt;&lt; endl;</a:t>
            </a:r>
          </a:p>
          <a:p>
            <a:r>
              <a:rPr lang="ko-KR" altLang="ko-KR" sz="1600" dirty="0" smtClean="0"/>
              <a:t>	cout &lt;&lt; "c=" &lt;&lt; c &lt;&lt; endl;</a:t>
            </a:r>
          </a:p>
          <a:p>
            <a:r>
              <a:rPr lang="ko-KR" altLang="ko-KR" sz="1600" dirty="0" smtClean="0"/>
              <a:t>}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1988754"/>
            <a:ext cx="2866466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//ch11_07.cpp</a:t>
            </a:r>
          </a:p>
          <a:p>
            <a:r>
              <a:rPr lang="ko-KR" altLang="ko-KR" sz="1400" dirty="0" smtClean="0"/>
              <a:t>#include "ConTest.h"</a:t>
            </a:r>
          </a:p>
          <a:p>
            <a:r>
              <a:rPr lang="ko-KR" altLang="ko-KR" sz="1400" dirty="0" smtClean="0"/>
              <a:t> </a:t>
            </a:r>
          </a:p>
          <a:p>
            <a:r>
              <a:rPr lang="ko-KR" altLang="ko-KR" sz="1400" dirty="0" smtClean="0"/>
              <a:t>int main()</a:t>
            </a:r>
          </a:p>
          <a:p>
            <a:r>
              <a:rPr lang="ko-KR" altLang="ko-KR" sz="1400" dirty="0" smtClean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ko-KR" altLang="ko-KR" sz="1400" dirty="0" smtClean="0"/>
              <a:t>CON2 *p_TEST = new CON2;</a:t>
            </a:r>
          </a:p>
          <a:p>
            <a:r>
              <a:rPr lang="ko-KR" altLang="ko-KR" sz="1400" dirty="0" smtClean="0"/>
              <a:t>	</a:t>
            </a:r>
          </a:p>
          <a:p>
            <a:r>
              <a:rPr lang="en-US" altLang="ko-KR" sz="1400" dirty="0" smtClean="0"/>
              <a:t>    </a:t>
            </a:r>
            <a:r>
              <a:rPr lang="ko-KR" altLang="ko-KR" sz="1400" dirty="0" smtClean="0"/>
              <a:t>delete p_TEST;</a:t>
            </a:r>
          </a:p>
          <a:p>
            <a:r>
              <a:rPr lang="ko-KR" altLang="ko-KR" sz="1400" dirty="0" smtClean="0"/>
              <a:t>	</a:t>
            </a:r>
          </a:p>
          <a:p>
            <a:r>
              <a:rPr lang="en-US" altLang="ko-KR" sz="1400" dirty="0" smtClean="0"/>
              <a:t>    </a:t>
            </a:r>
            <a:r>
              <a:rPr lang="ko-KR" altLang="ko-KR" sz="1400" dirty="0" smtClean="0"/>
              <a:t>return 0;</a:t>
            </a:r>
          </a:p>
          <a:p>
            <a:r>
              <a:rPr lang="ko-KR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96136" y="4797152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479715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'CON1' : </a:t>
            </a:r>
            <a:r>
              <a:rPr lang="ar-SA" altLang="ko-KR" dirty="0" smtClean="0"/>
              <a:t>사용할 수 있는 적절한 기본 생성자가 없습니다</a:t>
            </a:r>
            <a:r>
              <a:rPr lang="ko-KR" altLang="ko-KR" dirty="0" smtClean="0"/>
              <a:t>.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err="1" smtClean="0">
                <a:sym typeface="Wingdings" pitchFamily="2" charset="2"/>
              </a:rPr>
              <a:t>에러남</a:t>
            </a:r>
            <a:r>
              <a:rPr lang="en-US" altLang="ko-KR" dirty="0" smtClean="0">
                <a:sym typeface="Wingdings" pitchFamily="2" charset="2"/>
              </a:rPr>
              <a:t>!!</a:t>
            </a:r>
            <a:endParaRPr lang="ko-KR" altLang="ko-KR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머리와 몸통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선언과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초기화 목록을 포함하는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머리부분과 실제 실행 내용이 담겨진 머리 부분으로 구분됨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초기화 목록에서 기반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직접 호출할 수 있음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8254" y="4149080"/>
            <a:ext cx="5188082" cy="1944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파생 클래스 </a:t>
            </a:r>
            <a:r>
              <a:rPr lang="ko-KR" altLang="en-US" sz="2800" dirty="0" err="1" smtClean="0"/>
              <a:t>생성자에서</a:t>
            </a:r>
            <a:r>
              <a:rPr lang="ko-KR" altLang="en-US" sz="2800" dirty="0" smtClean="0"/>
              <a:t> 기반 클래스 </a:t>
            </a:r>
            <a:r>
              <a:rPr lang="ko-KR" altLang="en-US" sz="2800" dirty="0" err="1" smtClean="0"/>
              <a:t>생성자</a:t>
            </a:r>
            <a:r>
              <a:rPr lang="ko-KR" altLang="en-US" sz="2800" dirty="0" smtClean="0"/>
              <a:t> 임의 호출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기반 클래스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파생 클래스에서 자동으로 호출됨</a:t>
            </a:r>
            <a:r>
              <a:rPr lang="en-US" altLang="ko-KR" dirty="0" smtClean="0"/>
              <a:t>!!!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매개변수가 있을 경우 반드시 </a:t>
            </a:r>
            <a:r>
              <a:rPr lang="ko-KR" altLang="en-US" dirty="0" err="1" smtClean="0">
                <a:sym typeface="Wingdings" pitchFamily="2" charset="2"/>
              </a:rPr>
              <a:t>명시해야함</a:t>
            </a:r>
            <a:r>
              <a:rPr lang="en-US" altLang="ko-KR" dirty="0" smtClean="0">
                <a:sym typeface="Wingdings" pitchFamily="2" charset="2"/>
              </a:rPr>
              <a:t>!!!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197294"/>
            <a:ext cx="4536504" cy="181588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//ConTest.cpp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CON2()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r>
              <a:rPr lang="ko-KR" altLang="ko-KR" sz="1600" dirty="0" smtClean="0"/>
              <a:t>CON2::CON2()</a:t>
            </a:r>
          </a:p>
          <a:p>
            <a:r>
              <a:rPr lang="ko-KR" altLang="ko-KR" sz="1600" dirty="0" smtClean="0"/>
              <a:t>: CON1(300)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en-US" altLang="ko-KR" sz="1600" dirty="0" smtClean="0"/>
              <a:t>     </a:t>
            </a:r>
            <a:r>
              <a:rPr lang="ko-KR" altLang="ko-KR" sz="1600" dirty="0" smtClean="0"/>
              <a:t>cout &lt;&lt; "*** CON2</a:t>
            </a:r>
            <a:r>
              <a:rPr lang="ar-SA" altLang="ko-KR" sz="1600" dirty="0" smtClean="0"/>
              <a:t>의생성자</a:t>
            </a:r>
            <a:r>
              <a:rPr lang="ko-KR" altLang="ko-KR" sz="1600" dirty="0" smtClean="0"/>
              <a:t>***" &lt;&lt; endl;</a:t>
            </a:r>
          </a:p>
          <a:p>
            <a:r>
              <a:rPr lang="en-US" altLang="ko-KR" sz="1600" dirty="0" smtClean="0"/>
              <a:t>     </a:t>
            </a:r>
            <a:r>
              <a:rPr lang="ko-KR" altLang="ko-KR" sz="1600" dirty="0" smtClean="0"/>
              <a:t>cout &lt;&lt; "c=" &lt;&lt; c &lt;&lt; endl;</a:t>
            </a:r>
          </a:p>
          <a:p>
            <a:r>
              <a:rPr lang="ko-KR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7" name="오른쪽 화살표 6"/>
          <p:cNvSpPr/>
          <p:nvPr/>
        </p:nvSpPr>
        <p:spPr>
          <a:xfrm>
            <a:off x="4860032" y="3645024"/>
            <a:ext cx="64807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52120" y="3068960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에러없이</a:t>
            </a:r>
            <a:r>
              <a:rPr lang="ko-KR" altLang="en-US" dirty="0" smtClean="0"/>
              <a:t> 실행됨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클래스 상속에서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 순서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파생클래스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머리부분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기반 클래스 </a:t>
            </a:r>
            <a:r>
              <a:rPr lang="ko-KR" altLang="en-US" dirty="0" err="1" smtClean="0">
                <a:sym typeface="Wingdings" pitchFamily="2" charset="2"/>
              </a:rPr>
              <a:t>생성자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파생 클래스 </a:t>
            </a:r>
            <a:r>
              <a:rPr lang="ko-KR" altLang="en-US" dirty="0" err="1" smtClean="0">
                <a:sym typeface="Wingdings" pitchFamily="2" charset="2"/>
              </a:rPr>
              <a:t>생성자</a:t>
            </a:r>
            <a:r>
              <a:rPr lang="ko-KR" altLang="en-US" dirty="0" smtClean="0">
                <a:sym typeface="Wingdings" pitchFamily="2" charset="2"/>
              </a:rPr>
              <a:t> 몸통부분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기반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기반 클래스 생성자가 </a:t>
            </a:r>
            <a:r>
              <a:rPr lang="ko-KR" altLang="en-US" dirty="0" err="1" smtClean="0"/>
              <a:t>오버로딩된</a:t>
            </a:r>
            <a:r>
              <a:rPr lang="ko-KR" altLang="en-US" dirty="0" smtClean="0"/>
              <a:t> 경우 파생 클래스에서 원하는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가능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err="1" smtClean="0">
                <a:sym typeface="Wingdings" pitchFamily="2" charset="2"/>
              </a:rPr>
              <a:t>생성자</a:t>
            </a:r>
            <a:r>
              <a:rPr lang="ko-KR" altLang="en-US" dirty="0" smtClean="0">
                <a:sym typeface="Wingdings" pitchFamily="2" charset="2"/>
              </a:rPr>
              <a:t> 초기화 목록에서</a:t>
            </a:r>
            <a:r>
              <a:rPr lang="en-US" altLang="ko-KR" dirty="0" smtClean="0">
                <a:sym typeface="Wingdings" pitchFamily="2" charset="2"/>
              </a:rPr>
              <a:t>~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소스 </a:t>
            </a:r>
            <a:r>
              <a:rPr lang="en-US" altLang="ko-KR" dirty="0" smtClean="0">
                <a:sym typeface="Wingdings" pitchFamily="2" charset="2"/>
              </a:rPr>
              <a:t>11-22, 11-23, 11-24 (ch11_person.h, ch11_person.cpp, ch11_08.cpp)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상속</a:t>
            </a:r>
            <a:endParaRPr lang="en-US" altLang="ko-KR" dirty="0" smtClean="0"/>
          </a:p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상속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정의된 클래스의 멤버를 새롭게 정의할 클래스의 멤버로 참조케 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상속의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기반 클래스와 파생 클래스 또는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클래스와 자식 클래스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119365"/>
            <a:ext cx="1944216" cy="26858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상속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상속 형식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파생클래스의 객체는 기반 클래스의 멤버를 새롭게 정의하지 않아도 멤버 참조</a:t>
            </a:r>
            <a:r>
              <a:rPr lang="en-US" altLang="ko-KR" dirty="0" smtClean="0"/>
              <a:t>(protected public : ○, private : Ⅹ)</a:t>
            </a:r>
            <a:r>
              <a:rPr lang="ko-KR" altLang="en-US" dirty="0" smtClean="0"/>
              <a:t>가 가능함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777686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 </a:t>
            </a:r>
            <a:r>
              <a:rPr lang="ko-KR" altLang="en-US" dirty="0" smtClean="0"/>
              <a:t>파생클래스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접근지정자</a:t>
            </a:r>
            <a:r>
              <a:rPr lang="ko-KR" altLang="en-US" dirty="0" smtClean="0"/>
              <a:t>  기반클래스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멤버함수와 멤버변수 선언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상속 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11-2~11-3 (</a:t>
            </a:r>
            <a:r>
              <a:rPr lang="en-US" altLang="ko-KR" dirty="0" err="1" smtClean="0"/>
              <a:t>circle.h,circle.cpp</a:t>
            </a:r>
            <a:r>
              <a:rPr lang="en-US" altLang="ko-KR" dirty="0" smtClean="0"/>
              <a:t>, ch11_01.cpp)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6" y="1412776"/>
            <a:ext cx="4536504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class PFigure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//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기반 클래스</a:t>
            </a:r>
            <a:endParaRPr lang="ko-KR" altLang="ko-KR" sz="1600" b="1" dirty="0" smtClean="0">
              <a:solidFill>
                <a:srgbClr val="C00000"/>
              </a:solidFill>
            </a:endParaRP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public :</a:t>
            </a:r>
          </a:p>
          <a:p>
            <a:r>
              <a:rPr lang="ko-KR" altLang="ko-KR" sz="1600" dirty="0" smtClean="0"/>
              <a:t>	PFigure();</a:t>
            </a:r>
          </a:p>
          <a:p>
            <a:r>
              <a:rPr lang="ko-KR" altLang="ko-KR" sz="1600" dirty="0" smtClean="0"/>
              <a:t>	void SetColor(const string color);</a:t>
            </a:r>
          </a:p>
          <a:p>
            <a:r>
              <a:rPr lang="ko-KR" altLang="ko-KR" sz="1600" dirty="0" smtClean="0"/>
              <a:t>	string GetColor();</a:t>
            </a:r>
          </a:p>
          <a:p>
            <a:r>
              <a:rPr lang="ko-KR" altLang="ko-KR" sz="1600" dirty="0" smtClean="0"/>
              <a:t>private :</a:t>
            </a:r>
          </a:p>
          <a:p>
            <a:r>
              <a:rPr lang="ko-KR" altLang="ko-KR" sz="1600" dirty="0" smtClean="0"/>
              <a:t>	string color;</a:t>
            </a:r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44290" y="1412776"/>
            <a:ext cx="4572000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class Circle : public PFigure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//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파생클래스</a:t>
            </a:r>
            <a:endParaRPr lang="ko-KR" altLang="ko-KR" sz="1600" b="1" dirty="0" smtClean="0">
              <a:solidFill>
                <a:srgbClr val="C00000"/>
              </a:solidFill>
            </a:endParaRP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public :</a:t>
            </a:r>
          </a:p>
          <a:p>
            <a:r>
              <a:rPr lang="ko-KR" altLang="ko-KR" sz="1600" dirty="0" smtClean="0"/>
              <a:t>	Circle();</a:t>
            </a:r>
          </a:p>
          <a:p>
            <a:r>
              <a:rPr lang="ko-KR" altLang="ko-KR" sz="1600" dirty="0" smtClean="0"/>
              <a:t>	void SetR(const double r);</a:t>
            </a:r>
          </a:p>
          <a:p>
            <a:r>
              <a:rPr lang="ko-KR" altLang="ko-KR" sz="1600" dirty="0" smtClean="0"/>
              <a:t>	double GetArea();</a:t>
            </a:r>
          </a:p>
          <a:p>
            <a:r>
              <a:rPr lang="ko-KR" altLang="ko-KR" sz="1600" dirty="0" smtClean="0"/>
              <a:t>private :</a:t>
            </a:r>
          </a:p>
          <a:p>
            <a:r>
              <a:rPr lang="ko-KR" altLang="ko-KR" sz="1600" dirty="0" smtClean="0"/>
              <a:t>	double r, area;</a:t>
            </a:r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933056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Circle </a:t>
            </a:r>
            <a:r>
              <a:rPr lang="ko-KR" altLang="en-US" sz="2000" dirty="0" smtClean="0"/>
              <a:t>클래스의 객체가 참조할 수 있는 멤버 목록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Circle(), </a:t>
            </a:r>
            <a:r>
              <a:rPr lang="en-US" altLang="ko-KR" sz="2000" dirty="0" err="1" smtClean="0"/>
              <a:t>SetR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GetArea</a:t>
            </a:r>
            <a:r>
              <a:rPr lang="en-US" altLang="ko-KR" sz="2000" dirty="0" smtClean="0"/>
              <a:t>(), area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PFigure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SetColor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GetColor</a:t>
            </a:r>
            <a:r>
              <a:rPr lang="en-US" altLang="ko-KR" sz="2000" dirty="0" smtClean="0"/>
              <a:t>(), color;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소스 </a:t>
            </a:r>
            <a:r>
              <a:rPr lang="en-US" altLang="ko-KR" sz="2400" dirty="0" smtClean="0"/>
              <a:t>11-4~11-6 (ch11_str.h, ch11_str.cpp, ch11_02.cpp)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95818" y="1556792"/>
            <a:ext cx="4104456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//ch11_str.h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 _STR_H_</a:t>
            </a:r>
            <a:endParaRPr lang="ko-KR" altLang="ko-KR" dirty="0" smtClean="0"/>
          </a:p>
          <a:p>
            <a:r>
              <a:rPr lang="en-US" altLang="ko-KR" dirty="0" smtClean="0"/>
              <a:t>#define _STR_H_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#define MAX   50</a:t>
            </a:r>
            <a:endParaRPr lang="ko-KR" altLang="ko-KR" dirty="0" smtClean="0"/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#include &lt;string&gt;</a:t>
            </a:r>
            <a:endParaRPr lang="ko-KR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using namespace std;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StringCharArray</a:t>
            </a:r>
            <a:r>
              <a:rPr lang="en-US" altLang="ko-KR" dirty="0" smtClean="0"/>
              <a:t> : public </a:t>
            </a:r>
            <a:r>
              <a:rPr lang="en-US" altLang="ko-KR" b="1" dirty="0" smtClean="0">
                <a:solidFill>
                  <a:srgbClr val="C00000"/>
                </a:solidFill>
              </a:rPr>
              <a:t>string</a:t>
            </a:r>
            <a:endParaRPr lang="ko-KR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public :</a:t>
            </a:r>
            <a:endParaRPr lang="ko-KR" altLang="ko-KR" dirty="0" smtClean="0"/>
          </a:p>
          <a:p>
            <a:r>
              <a:rPr lang="en-US" altLang="ko-KR" dirty="0" smtClean="0"/>
              <a:t>	void </a:t>
            </a:r>
            <a:r>
              <a:rPr lang="en-US" altLang="ko-KR" dirty="0" err="1" smtClean="0"/>
              <a:t>toCharArray</a:t>
            </a:r>
            <a:r>
              <a:rPr lang="en-US" altLang="ko-KR" dirty="0" smtClean="0"/>
              <a:t>(char *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r>
              <a:rPr lang="en-US" altLang="ko-KR" dirty="0" smtClean="0"/>
              <a:t>};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#else</a:t>
            </a:r>
            <a:endParaRPr lang="ko-KR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2282" y="1556792"/>
            <a:ext cx="432048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//ch11_str.cpp</a:t>
            </a:r>
          </a:p>
          <a:p>
            <a:r>
              <a:rPr lang="en-US" altLang="ko-KR" dirty="0" smtClean="0"/>
              <a:t>#include "ch11_str.h"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StringCharArray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toCharArray</a:t>
            </a:r>
            <a:r>
              <a:rPr lang="en-US" altLang="ko-KR" dirty="0" smtClean="0"/>
              <a:t>(char *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=this-&gt;length();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endParaRPr lang="ko-KR" altLang="ko-KR" dirty="0" smtClean="0"/>
          </a:p>
          <a:p>
            <a:r>
              <a:rPr lang="en-US" altLang="ko-KR" dirty="0" smtClean="0"/>
              <a:t>		*(</a:t>
            </a:r>
            <a:r>
              <a:rPr lang="en-US" altLang="ko-KR" dirty="0" err="1" smtClean="0"/>
              <a:t>str+i</a:t>
            </a:r>
            <a:r>
              <a:rPr lang="en-US" altLang="ko-KR" dirty="0" smtClean="0"/>
              <a:t>)=this-&gt;at(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	*(</a:t>
            </a:r>
            <a:r>
              <a:rPr lang="en-US" altLang="ko-KR" dirty="0" err="1" smtClean="0"/>
              <a:t>str+i</a:t>
            </a:r>
            <a:r>
              <a:rPr lang="en-US" altLang="ko-KR" dirty="0" smtClean="0"/>
              <a:t>)='\0';</a:t>
            </a:r>
            <a:endParaRPr lang="ko-KR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상속에서의 접근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기반 클래스와 파생 클래스 관계에서 접근 지정자에 따른 멤버 참조 여부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7544" y="2709468"/>
          <a:ext cx="8064896" cy="179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406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접근 지정자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자기자신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기반 클래스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파생 클래스에서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외부에서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6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public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참조 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참조 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참조 가능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06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protected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참조 가능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참조 가능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참조 불가능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06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private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참조 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참조 불가능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참조 불가능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100" dirty="0" smtClean="0"/>
              <a:t>소스 </a:t>
            </a:r>
            <a:r>
              <a:rPr lang="en-US" altLang="ko-KR" sz="3100" dirty="0" smtClean="0"/>
              <a:t>11-7~11-9 (ch11_a.h, ch11_a.cpp, ch11_03.cpp)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71186"/>
            <a:ext cx="5256584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//ch11_a.h</a:t>
            </a:r>
          </a:p>
          <a:p>
            <a:r>
              <a:rPr lang="ko-KR" altLang="ko-KR" sz="1600" dirty="0" smtClean="0"/>
              <a:t>#ifndef _CH11_A_H_</a:t>
            </a:r>
          </a:p>
          <a:p>
            <a:r>
              <a:rPr lang="ko-KR" altLang="ko-KR" sz="1600" dirty="0" smtClean="0"/>
              <a:t>#define _CH11_A_H_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#include &lt;iostream&gt;</a:t>
            </a:r>
          </a:p>
          <a:p>
            <a:r>
              <a:rPr lang="ko-KR" altLang="ko-KR" sz="1600" dirty="0" smtClean="0"/>
              <a:t>using namespace std;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class A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public :</a:t>
            </a:r>
          </a:p>
          <a:p>
            <a:r>
              <a:rPr lang="en-US" altLang="ko-KR" sz="1600" dirty="0" smtClean="0"/>
              <a:t>     </a:t>
            </a:r>
            <a:r>
              <a:rPr lang="ko-KR" altLang="ko-KR" sz="1600" dirty="0" smtClean="0"/>
              <a:t>void SetVar(const int proVar_A, const int priVar_A);</a:t>
            </a:r>
          </a:p>
          <a:p>
            <a:r>
              <a:rPr lang="en-US" altLang="ko-KR" sz="1600" dirty="0" smtClean="0"/>
              <a:t>     </a:t>
            </a:r>
            <a:r>
              <a:rPr lang="ko-KR" altLang="ko-KR" sz="1600" dirty="0" smtClean="0"/>
              <a:t>void ShowVar();</a:t>
            </a:r>
          </a:p>
          <a:p>
            <a:r>
              <a:rPr lang="ko-KR" altLang="ko-KR" sz="1600" b="1" dirty="0" smtClean="0">
                <a:solidFill>
                  <a:srgbClr val="C00000"/>
                </a:solidFill>
              </a:rPr>
              <a:t>protected</a:t>
            </a:r>
            <a:r>
              <a:rPr lang="ko-KR" altLang="ko-KR" sz="1600" dirty="0" smtClean="0"/>
              <a:t> :</a:t>
            </a:r>
          </a:p>
          <a:p>
            <a:r>
              <a:rPr lang="en-US" altLang="ko-KR" sz="1600" dirty="0" smtClean="0"/>
              <a:t>     </a:t>
            </a:r>
            <a:r>
              <a:rPr lang="ko-KR" altLang="ko-KR" sz="1600" dirty="0" smtClean="0"/>
              <a:t>int proVar_A;</a:t>
            </a:r>
          </a:p>
          <a:p>
            <a:r>
              <a:rPr lang="ko-KR" altLang="ko-KR" sz="1600" dirty="0" smtClean="0"/>
              <a:t>private :</a:t>
            </a:r>
          </a:p>
          <a:p>
            <a:r>
              <a:rPr lang="en-US" altLang="ko-KR" sz="1600" dirty="0" smtClean="0"/>
              <a:t>     </a:t>
            </a:r>
            <a:r>
              <a:rPr lang="ko-KR" altLang="ko-KR" sz="1600" dirty="0" smtClean="0"/>
              <a:t>int priVar_A;</a:t>
            </a:r>
          </a:p>
          <a:p>
            <a:r>
              <a:rPr lang="ko-KR" altLang="ko-KR" sz="1600" dirty="0" smtClean="0"/>
              <a:t>};</a:t>
            </a:r>
          </a:p>
          <a:p>
            <a:r>
              <a:rPr lang="ko-KR" altLang="ko-KR" sz="1600" dirty="0" smtClean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1670365"/>
            <a:ext cx="331236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class B : public </a:t>
            </a:r>
            <a:r>
              <a:rPr lang="ko-KR" altLang="ko-KR" b="1" dirty="0" smtClean="0">
                <a:solidFill>
                  <a:srgbClr val="C00000"/>
                </a:solidFill>
              </a:rPr>
              <a:t>A</a:t>
            </a:r>
          </a:p>
          <a:p>
            <a:r>
              <a:rPr lang="ko-KR" altLang="ko-KR" dirty="0" smtClean="0"/>
              <a:t>{</a:t>
            </a:r>
          </a:p>
          <a:p>
            <a:r>
              <a:rPr lang="ko-KR" altLang="ko-KR" dirty="0" smtClean="0"/>
              <a:t>public :</a:t>
            </a:r>
          </a:p>
          <a:p>
            <a:r>
              <a:rPr lang="ko-KR" altLang="ko-KR" dirty="0" smtClean="0"/>
              <a:t>	void Show();</a:t>
            </a:r>
          </a:p>
          <a:p>
            <a:r>
              <a:rPr lang="ko-KR" altLang="ko-KR" dirty="0" smtClean="0"/>
              <a:t>	int b;</a:t>
            </a:r>
          </a:p>
          <a:p>
            <a:r>
              <a:rPr lang="ko-KR" altLang="ko-KR" dirty="0" smtClean="0"/>
              <a:t>};</a:t>
            </a:r>
          </a:p>
          <a:p>
            <a:r>
              <a:rPr lang="ko-KR" altLang="ko-KR" dirty="0" smtClean="0"/>
              <a:t> </a:t>
            </a:r>
          </a:p>
          <a:p>
            <a:r>
              <a:rPr lang="ko-KR" altLang="ko-KR" dirty="0" smtClean="0"/>
              <a:t>#else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122" y="631620"/>
            <a:ext cx="71371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11_10, 11-11, 11-12 (ch11_geo.h, ch11_geo.cpp, ch11_04.cpp)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err="1" smtClean="0"/>
              <a:t>GeometricFigure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멤버변수 </a:t>
            </a:r>
            <a:r>
              <a:rPr lang="en-US" altLang="ko-KR" dirty="0" smtClean="0"/>
              <a:t>color : </a:t>
            </a:r>
            <a:r>
              <a:rPr lang="ko-KR" altLang="en-US" dirty="0" smtClean="0"/>
              <a:t>도형의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색을 저장</a:t>
            </a:r>
            <a:r>
              <a:rPr lang="en-US" altLang="ko-KR" dirty="0" smtClean="0"/>
              <a:t>, protected </a:t>
            </a:r>
            <a:r>
              <a:rPr lang="ko-KR" altLang="en-US" dirty="0" smtClean="0"/>
              <a:t>접근속성으로 설정하기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도형의 기본 색을 </a:t>
            </a:r>
            <a:r>
              <a:rPr lang="en-US" altLang="ko-KR" dirty="0" smtClean="0"/>
              <a:t>“white”</a:t>
            </a:r>
            <a:r>
              <a:rPr lang="ko-KR" altLang="en-US" dirty="0" smtClean="0"/>
              <a:t>으로 할당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SetColor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도형의 색을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매개변수로 받아서 멤버변수에 할당하기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IsPaint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도형에 색이 칠해졌는가를 확인하기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GetColor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도형의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색을 외부에 전달하기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068960"/>
            <a:ext cx="4176464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//ch11_geo.h</a:t>
            </a:r>
          </a:p>
          <a:p>
            <a:r>
              <a:rPr lang="ko-KR" altLang="ko-KR" sz="1600" dirty="0" smtClean="0"/>
              <a:t>#ifndef _GEO_H_</a:t>
            </a:r>
          </a:p>
          <a:p>
            <a:r>
              <a:rPr lang="ko-KR" altLang="ko-KR" sz="1600" dirty="0" smtClean="0"/>
              <a:t>#define _GEO_H_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#include &lt;iostream&gt;</a:t>
            </a:r>
          </a:p>
          <a:p>
            <a:r>
              <a:rPr lang="ko-KR" altLang="ko-KR" sz="1600" dirty="0" smtClean="0"/>
              <a:t>#include &lt;string&gt;</a:t>
            </a:r>
          </a:p>
          <a:p>
            <a:r>
              <a:rPr lang="ko-KR" altLang="ko-KR" sz="1600" dirty="0" smtClean="0"/>
              <a:t>using namespace std;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ko-KR" sz="1600" dirty="0" smtClean="0"/>
          </a:p>
          <a:p>
            <a:r>
              <a:rPr lang="ko-KR" altLang="ko-KR" sz="1600" dirty="0" smtClean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992" y="3068960"/>
            <a:ext cx="4176464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class GeometricFigure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public :</a:t>
            </a:r>
          </a:p>
          <a:p>
            <a:r>
              <a:rPr lang="ko-KR" altLang="ko-KR" sz="1600" dirty="0" smtClean="0"/>
              <a:t>	GeometricFigure();</a:t>
            </a:r>
          </a:p>
          <a:p>
            <a:r>
              <a:rPr lang="ko-KR" altLang="ko-KR" sz="1600" dirty="0" smtClean="0"/>
              <a:t>	void SetColor(const string color);</a:t>
            </a:r>
          </a:p>
          <a:p>
            <a:r>
              <a:rPr lang="ko-KR" altLang="ko-KR" sz="1600" dirty="0" smtClean="0"/>
              <a:t>	bool IsPaint();</a:t>
            </a:r>
          </a:p>
          <a:p>
            <a:r>
              <a:rPr lang="ko-KR" altLang="ko-KR" sz="1600" dirty="0" smtClean="0"/>
              <a:t>	string GetColor();</a:t>
            </a:r>
          </a:p>
          <a:p>
            <a:r>
              <a:rPr lang="ko-KR" altLang="ko-KR" sz="1600" dirty="0" smtClean="0"/>
              <a:t>protected :</a:t>
            </a:r>
          </a:p>
          <a:p>
            <a:r>
              <a:rPr lang="ko-KR" altLang="ko-KR" sz="1600" dirty="0" smtClean="0"/>
              <a:t>	string color;</a:t>
            </a:r>
          </a:p>
          <a:p>
            <a:r>
              <a:rPr lang="ko-KR" altLang="ko-KR" sz="1600" dirty="0" smtClean="0"/>
              <a:t>};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#else</a:t>
            </a:r>
          </a:p>
          <a:p>
            <a:r>
              <a:rPr lang="ko-KR" altLang="ko-KR" sz="1600" dirty="0" smtClean="0"/>
              <a:t>#endif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773</Words>
  <Application>Microsoft Office PowerPoint</Application>
  <PresentationFormat>화면 슬라이드 쇼(4:3)</PresentationFormat>
  <Paragraphs>339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11. 상속</vt:lpstr>
      <vt:lpstr>차례</vt:lpstr>
      <vt:lpstr>클래스 상속 -1</vt:lpstr>
      <vt:lpstr>클래스 상속 -2</vt:lpstr>
      <vt:lpstr>클래스 상속 -3</vt:lpstr>
      <vt:lpstr>소스 11-4~11-6 (ch11_str.h, ch11_str.cpp, ch11_02.cpp)</vt:lpstr>
      <vt:lpstr>클래스 상속에서의 접근 지정자</vt:lpstr>
      <vt:lpstr>소스 11-7~11-9 (ch11_a.h, ch11_a.cpp, ch11_03.cpp)</vt:lpstr>
      <vt:lpstr>PowerPoint 프레젠테이션</vt:lpstr>
      <vt:lpstr>PowerPoint 프레젠테이션</vt:lpstr>
      <vt:lpstr>PowerPoint 프레젠테이션</vt:lpstr>
      <vt:lpstr>클래스 상속 관계에서의 생성자와 소멸자-기본1</vt:lpstr>
      <vt:lpstr>클래스 상속 관계에서의 생성자와 소멸자-기본2</vt:lpstr>
      <vt:lpstr>클래스 상속 관계에서의 매개변수 있는 생성자</vt:lpstr>
      <vt:lpstr>생성자 머리와 몸통</vt:lpstr>
      <vt:lpstr>파생 클래스 생성자에서 기반 클래스 생성자 임의 호출</vt:lpstr>
      <vt:lpstr>기반 클래스의 생성자 오버로딩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KUT</cp:lastModifiedBy>
  <cp:revision>361</cp:revision>
  <dcterms:created xsi:type="dcterms:W3CDTF">2011-05-27T15:11:45Z</dcterms:created>
  <dcterms:modified xsi:type="dcterms:W3CDTF">2012-07-29T00:58:51Z</dcterms:modified>
</cp:coreProperties>
</file>