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2.png" ContentType="image/png"/>
  <Override PartName="/ppt/media/image7.wmf" ContentType="image/x-wmf"/>
  <Override PartName="/ppt/media/image9.png" ContentType="image/png"/>
  <Override PartName="/ppt/media/image13.png" ContentType="image/png"/>
  <Override PartName="/ppt/media/image8.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embeddings/oleObject1.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2948C0F-637F-4E8A-AB4C-F568188CFCC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6F6AE07-F90F-4138-8751-20F9607BE3A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7A3AE09-C50B-4635-A5EB-ADAF407BCC1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AA38844-1576-4418-B0F7-F3494D811E8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A4F03E6-D609-4343-92A0-2126B072E72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F94CF0B-9465-4EC0-81B8-AE0ACABE19F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3473887-6418-4233-869C-92B94190A02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AA04993-2FE3-42B2-BAB7-4597D9E6197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BF9B42F-CD69-4C75-8B45-A519E79451C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52A989E-7230-476A-B595-90A0E4A78F2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E6F19F-5114-4709-A5B0-22D2DC6A15D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AC7F25-1F66-47F3-B345-484DB173502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0C616F3-AB05-41FB-A5FF-1637D9C7735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0854F3-EABA-4F6D-A40A-7C6629ADD9E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3BA2D9E-4545-4880-BA45-EE3416DB5CB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2BF7631-B26A-4326-839C-43E189FEEA7D}"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85CF22F-97EA-4EA2-AF44-7860EB11F3D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162C6D-2F6E-4B19-8896-C58AC43C147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C6F744F-261F-4D0A-A686-8F390D14B3B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B06F8C9-DAFB-4500-A101-F78BE73FEAE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1793891-C495-4067-8335-C336F15FE49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2A4585-E03A-4673-B3F8-A65D1723601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F4063F2-FF34-496A-9EC4-AFC09780255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7DEB26-DAD2-4CD3-82A6-79D7EA0A629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0680" cy="38628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7227360" y="5165280"/>
            <a:ext cx="2343960" cy="38628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F2323ADD-4894-4F35-977D-21201552FBA5}" type="slidenum">
              <a:rPr b="0" lang="en-US" sz="1400" spc="-1" strike="noStrike">
                <a:latin typeface="Times New Roman"/>
              </a:rPr>
              <a:t>23</a:t>
            </a:fld>
            <a:endParaRPr b="0" lang="en-US" sz="1400" spc="-1" strike="noStrike">
              <a:latin typeface="Times New Roman"/>
            </a:endParaRPr>
          </a:p>
        </p:txBody>
      </p:sp>
      <p:sp>
        <p:nvSpPr>
          <p:cNvPr id="2" name="PlaceHolder 3"/>
          <p:cNvSpPr>
            <a:spLocks noGrp="1"/>
          </p:cNvSpPr>
          <p:nvPr>
            <p:ph type="dt" idx="3"/>
          </p:nvPr>
        </p:nvSpPr>
        <p:spPr>
          <a:xfrm>
            <a:off x="504000" y="5165280"/>
            <a:ext cx="2343960" cy="3862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0680" cy="38628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7227360" y="5165280"/>
            <a:ext cx="2343960" cy="38628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7C0AED8A-FF72-48D6-8899-B3BF76BB9FC4}"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504000" y="5165280"/>
            <a:ext cx="2343960" cy="3862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28600" y="1143000"/>
            <a:ext cx="9826200" cy="1871640"/>
          </a:xfrm>
          <a:prstGeom prst="rect">
            <a:avLst/>
          </a:prstGeom>
          <a:noFill/>
          <a:ln w="0">
            <a:noFill/>
          </a:ln>
        </p:spPr>
        <p:txBody>
          <a:bodyPr lIns="0" rIns="0" tIns="0" bIns="0" anchor="ctr">
            <a:noAutofit/>
          </a:bodyPr>
          <a:p>
            <a:pPr algn="ctr">
              <a:lnSpc>
                <a:spcPct val="100000"/>
              </a:lnSpc>
              <a:buNone/>
            </a:pPr>
            <a:r>
              <a:rPr b="0" lang="en-US" sz="4200" spc="-1" strike="noStrike">
                <a:solidFill>
                  <a:srgbClr val="3465a4"/>
                </a:solidFill>
                <a:latin typeface="Arial"/>
              </a:rPr>
              <a:t>Imple</a:t>
            </a:r>
            <a:r>
              <a:rPr b="0" lang="en-US" sz="4200" spc="-1" strike="noStrike">
                <a:solidFill>
                  <a:srgbClr val="3465a4"/>
                </a:solidFill>
                <a:latin typeface="Arial"/>
              </a:rPr>
              <a:t>menta</a:t>
            </a:r>
            <a:r>
              <a:rPr b="0" lang="en-US" sz="4200" spc="-1" strike="noStrike">
                <a:solidFill>
                  <a:srgbClr val="3465a4"/>
                </a:solidFill>
                <a:latin typeface="Arial"/>
              </a:rPr>
              <a:t>tion of </a:t>
            </a:r>
            <a:r>
              <a:rPr b="0" lang="en-US" sz="4200" spc="-1" strike="noStrike">
                <a:solidFill>
                  <a:srgbClr val="3465a4"/>
                </a:solidFill>
                <a:latin typeface="Arial"/>
              </a:rPr>
              <a:t>Densit</a:t>
            </a:r>
            <a:r>
              <a:rPr b="0" lang="en-US" sz="4200" spc="-1" strike="noStrike">
                <a:solidFill>
                  <a:srgbClr val="3465a4"/>
                </a:solidFill>
                <a:latin typeface="Arial"/>
              </a:rPr>
              <a:t>y </a:t>
            </a:r>
            <a:r>
              <a:rPr b="0" lang="en-US" sz="4200" spc="-1" strike="noStrike">
                <a:solidFill>
                  <a:srgbClr val="3465a4"/>
                </a:solidFill>
                <a:latin typeface="Arial"/>
              </a:rPr>
              <a:t>Peaks </a:t>
            </a:r>
            <a:r>
              <a:rPr b="0" lang="en-US" sz="4200" spc="-1" strike="noStrike">
                <a:solidFill>
                  <a:srgbClr val="3465a4"/>
                </a:solidFill>
                <a:latin typeface="Arial"/>
              </a:rPr>
              <a:t>Advan</a:t>
            </a:r>
            <a:r>
              <a:rPr b="0" lang="en-US" sz="4200" spc="-1" strike="noStrike">
                <a:solidFill>
                  <a:srgbClr val="3465a4"/>
                </a:solidFill>
                <a:latin typeface="Arial"/>
              </a:rPr>
              <a:t>ced </a:t>
            </a:r>
            <a:r>
              <a:rPr b="0" lang="en-US" sz="4200" spc="-1" strike="noStrike">
                <a:solidFill>
                  <a:srgbClr val="3465a4"/>
                </a:solidFill>
                <a:latin typeface="Arial"/>
              </a:rPr>
              <a:t>Cluste</a:t>
            </a:r>
            <a:r>
              <a:rPr b="0" lang="en-US" sz="4200" spc="-1" strike="noStrike">
                <a:solidFill>
                  <a:srgbClr val="3465a4"/>
                </a:solidFill>
                <a:latin typeface="Arial"/>
              </a:rPr>
              <a:t>ring </a:t>
            </a:r>
            <a:r>
              <a:rPr b="0" lang="en-US" sz="4200" spc="-1" strike="noStrike">
                <a:solidFill>
                  <a:srgbClr val="3465a4"/>
                </a:solidFill>
                <a:latin typeface="Arial"/>
              </a:rPr>
              <a:t>on </a:t>
            </a:r>
            <a:r>
              <a:rPr b="0" lang="en-US" sz="4200" spc="-1" strike="noStrike">
                <a:solidFill>
                  <a:srgbClr val="3465a4"/>
                </a:solidFill>
                <a:latin typeface="Arial"/>
              </a:rPr>
              <a:t>Breast </a:t>
            </a:r>
            <a:r>
              <a:rPr b="0" lang="en-US" sz="4200" spc="-1" strike="noStrike">
                <a:solidFill>
                  <a:srgbClr val="3465a4"/>
                </a:solidFill>
                <a:latin typeface="Arial"/>
              </a:rPr>
              <a:t>Cance</a:t>
            </a:r>
            <a:r>
              <a:rPr b="0" lang="en-US" sz="4200" spc="-1" strike="noStrike">
                <a:solidFill>
                  <a:srgbClr val="3465a4"/>
                </a:solidFill>
                <a:latin typeface="Arial"/>
              </a:rPr>
              <a:t>r </a:t>
            </a:r>
            <a:r>
              <a:rPr b="0" lang="en-US" sz="4200" spc="-1" strike="noStrike">
                <a:solidFill>
                  <a:srgbClr val="3465a4"/>
                </a:solidFill>
                <a:latin typeface="Arial"/>
              </a:rPr>
              <a:t>Datas</a:t>
            </a:r>
            <a:r>
              <a:rPr b="0" lang="en-US" sz="4200" spc="-1" strike="noStrike">
                <a:solidFill>
                  <a:srgbClr val="3465a4"/>
                </a:solidFill>
                <a:latin typeface="Arial"/>
              </a:rPr>
              <a:t>et</a:t>
            </a:r>
            <a:endParaRPr b="0" lang="en-US" sz="4200" spc="-1" strike="noStrike">
              <a:latin typeface="Arial"/>
            </a:endParaRPr>
          </a:p>
        </p:txBody>
      </p:sp>
      <p:sp>
        <p:nvSpPr>
          <p:cNvPr id="83" name=""/>
          <p:cNvSpPr/>
          <p:nvPr/>
        </p:nvSpPr>
        <p:spPr>
          <a:xfrm>
            <a:off x="1143000" y="3200400"/>
            <a:ext cx="7997400" cy="1139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191"/>
              </a:spcBef>
              <a:spcAft>
                <a:spcPts val="992"/>
              </a:spcAft>
              <a:buNone/>
            </a:pPr>
            <a:r>
              <a:rPr b="0" lang="en-US" sz="2400" spc="-1" strike="noStrike">
                <a:solidFill>
                  <a:srgbClr val="3465a4"/>
                </a:solidFill>
                <a:latin typeface="Arial"/>
                <a:ea typeface="DejaVu Sans"/>
              </a:rPr>
              <a:t>Author: Gabriel Gustavo Costanzo</a:t>
            </a:r>
            <a:endParaRPr b="0" lang="en-US" sz="2400" spc="-1" strike="noStrike">
              <a:latin typeface="Arial"/>
            </a:endParaRPr>
          </a:p>
          <a:p>
            <a:pPr algn="ctr">
              <a:lnSpc>
                <a:spcPct val="100000"/>
              </a:lnSpc>
              <a:spcBef>
                <a:spcPts val="1191"/>
              </a:spcBef>
              <a:spcAft>
                <a:spcPts val="992"/>
              </a:spcAft>
              <a:buNone/>
            </a:pPr>
            <a:r>
              <a:rPr b="0" lang="en-US" sz="2400" spc="-1" strike="noStrike">
                <a:solidFill>
                  <a:srgbClr val="3465a4"/>
                </a:solidFill>
                <a:latin typeface="Arial"/>
                <a:ea typeface="DejaVu Sans"/>
              </a:rPr>
              <a:t>Date: 28/06/2024</a:t>
            </a:r>
            <a:endParaRPr b="0" lang="en-US" sz="2400" spc="-1" strike="noStrike">
              <a:latin typeface="Arial"/>
            </a:endParaRPr>
          </a:p>
        </p:txBody>
      </p:sp>
      <p:sp>
        <p:nvSpPr>
          <p:cNvPr id="84" name=""/>
          <p:cNvSpPr/>
          <p:nvPr/>
        </p:nvSpPr>
        <p:spPr>
          <a:xfrm>
            <a:off x="1143000" y="457200"/>
            <a:ext cx="7997400" cy="1139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191"/>
              </a:spcBef>
              <a:spcAft>
                <a:spcPts val="992"/>
              </a:spcAft>
              <a:buNone/>
            </a:pPr>
            <a:r>
              <a:rPr b="0" lang="en-US" sz="2400" spc="-1" strike="noStrike">
                <a:solidFill>
                  <a:srgbClr val="3465a4"/>
                </a:solidFill>
                <a:latin typeface="Arial"/>
                <a:ea typeface="DejaVu Sans"/>
              </a:rPr>
              <a:t>Unsupervised Learning Final Project</a:t>
            </a:r>
            <a:endParaRPr b="0" lang="en-US" sz="2400" spc="-1" strike="noStrike">
              <a:latin typeface="Arial"/>
            </a:endParaRPr>
          </a:p>
        </p:txBody>
      </p:sp>
      <p:pic>
        <p:nvPicPr>
          <p:cNvPr id="85" name="" descr=""/>
          <p:cNvPicPr/>
          <p:nvPr/>
        </p:nvPicPr>
        <p:blipFill>
          <a:blip r:embed="rId1"/>
          <a:stretch/>
        </p:blipFill>
        <p:spPr>
          <a:xfrm>
            <a:off x="3075120" y="4572000"/>
            <a:ext cx="4008600" cy="833400"/>
          </a:xfrm>
          <a:prstGeom prst="rect">
            <a:avLst/>
          </a:prstGeom>
          <a:ln w="0">
            <a:noFill/>
          </a:ln>
          <a:effectLst>
            <a:outerShdw blurRad="0" dir="2700000" dist="102841" rotWithShape="0">
              <a:srgbClr val="808080"/>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914400" y="1857600"/>
            <a:ext cx="77691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Selection of the parameter’s values for the clustering algorithms </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161640" y="914400"/>
            <a:ext cx="6693480" cy="4326480"/>
          </a:xfrm>
          <a:prstGeom prst="rect">
            <a:avLst/>
          </a:prstGeom>
          <a:ln w="0">
            <a:noFill/>
          </a:ln>
          <a:effectLst>
            <a:outerShdw blurRad="0" dir="2700000" dist="102841" rotWithShape="0">
              <a:srgbClr val="808080"/>
            </a:outerShdw>
          </a:effectLst>
        </p:spPr>
      </p:pic>
      <p:sp>
        <p:nvSpPr>
          <p:cNvPr id="115" name=""/>
          <p:cNvSpPr/>
          <p:nvPr/>
        </p:nvSpPr>
        <p:spPr>
          <a:xfrm>
            <a:off x="2863800" y="1215360"/>
            <a:ext cx="911160" cy="3654360"/>
          </a:xfrm>
          <a:prstGeom prst="ellipse">
            <a:avLst/>
          </a:prstGeom>
          <a:noFill/>
          <a:ln w="0">
            <a:solidFill>
              <a:srgbClr val="ff0000"/>
            </a:solidFill>
          </a:ln>
        </p:spPr>
        <p:style>
          <a:lnRef idx="0"/>
          <a:fillRef idx="0"/>
          <a:effectRef idx="0"/>
          <a:fontRef idx="minor"/>
        </p:style>
      </p:sp>
      <p:sp>
        <p:nvSpPr>
          <p:cNvPr id="116" name=""/>
          <p:cNvSpPr/>
          <p:nvPr/>
        </p:nvSpPr>
        <p:spPr>
          <a:xfrm>
            <a:off x="0" y="28800"/>
            <a:ext cx="61689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Density Peaks Advanced</a:t>
            </a:r>
            <a:r>
              <a:rPr b="1" lang="en-US" sz="3600" spc="-1" strike="noStrike">
                <a:solidFill>
                  <a:srgbClr val="5983b0"/>
                </a:solidFill>
                <a:latin typeface="Arial"/>
                <a:ea typeface="DejaVu Sans"/>
              </a:rPr>
              <a:t> </a:t>
            </a:r>
            <a:endParaRPr b="0" lang="en-US" sz="3600" spc="-1" strike="noStrike">
              <a:latin typeface="Arial"/>
            </a:endParaRPr>
          </a:p>
        </p:txBody>
      </p:sp>
      <p:sp>
        <p:nvSpPr>
          <p:cNvPr id="117" name=""/>
          <p:cNvSpPr/>
          <p:nvPr/>
        </p:nvSpPr>
        <p:spPr>
          <a:xfrm>
            <a:off x="7086600" y="1143000"/>
            <a:ext cx="2968920" cy="136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ea typeface="DejaVu Sans"/>
              </a:rPr>
              <a:t>Z determines the confidence level for distinguishing genuine density peaks from statistical fluctuations.</a:t>
            </a:r>
            <a:endParaRPr b="0" lang="en-US" sz="1800" spc="-1" strike="noStrike">
              <a:latin typeface="Arial"/>
            </a:endParaRPr>
          </a:p>
        </p:txBody>
      </p:sp>
      <p:sp>
        <p:nvSpPr>
          <p:cNvPr id="118" name=""/>
          <p:cNvSpPr/>
          <p:nvPr/>
        </p:nvSpPr>
        <p:spPr>
          <a:xfrm>
            <a:off x="7086600" y="2743200"/>
            <a:ext cx="2968920" cy="213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The best value for Z given the metrics should be 2.5 but, since the intrinsic dimension of the data set is 38, the error in the estimated density will be high, so I must choose a lower confidence </a:t>
            </a:r>
            <a:r>
              <a:rPr b="0" lang="en-US" sz="1800" spc="-1" strike="noStrike">
                <a:solidFill>
                  <a:srgbClr val="c9211e"/>
                </a:solidFill>
                <a:latin typeface="Arial"/>
                <a:ea typeface="DejaVu Sans"/>
              </a:rPr>
              <a:t>Z=1.5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36000" y="102960"/>
            <a:ext cx="10077480" cy="1530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HDBSCAN (Hierarchical Density-Based Spatial Clustering of Applications with Noise)</a:t>
            </a:r>
            <a:endParaRPr b="0" lang="en-US" sz="3600" spc="-1" strike="noStrike">
              <a:latin typeface="Arial"/>
            </a:endParaRPr>
          </a:p>
        </p:txBody>
      </p:sp>
      <p:pic>
        <p:nvPicPr>
          <p:cNvPr id="120" name="" descr=""/>
          <p:cNvPicPr/>
          <p:nvPr/>
        </p:nvPicPr>
        <p:blipFill>
          <a:blip r:embed="rId1"/>
          <a:stretch/>
        </p:blipFill>
        <p:spPr>
          <a:xfrm>
            <a:off x="348120" y="1556280"/>
            <a:ext cx="9249840" cy="2555280"/>
          </a:xfrm>
          <a:prstGeom prst="rect">
            <a:avLst/>
          </a:prstGeom>
          <a:ln w="0">
            <a:noFill/>
          </a:ln>
          <a:effectLst>
            <a:outerShdw blurRad="0" dir="2700000" dist="102841" rotWithShape="0">
              <a:srgbClr val="808080"/>
            </a:outerShdw>
          </a:effectLst>
        </p:spPr>
      </p:pic>
      <p:sp>
        <p:nvSpPr>
          <p:cNvPr id="121" name=""/>
          <p:cNvSpPr/>
          <p:nvPr/>
        </p:nvSpPr>
        <p:spPr>
          <a:xfrm>
            <a:off x="457560" y="4399560"/>
            <a:ext cx="296856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min_samples= 5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3465a4"/>
                </a:solidFill>
                <a:latin typeface="Arial"/>
                <a:ea typeface="DejaVu Sans"/>
              </a:rPr>
              <a:t>min_cluster_size= 20</a:t>
            </a:r>
            <a:endParaRPr b="0" lang="en-US" sz="1600" spc="-1" strike="noStrike">
              <a:latin typeface="Arial"/>
            </a:endParaRPr>
          </a:p>
        </p:txBody>
      </p:sp>
      <p:sp>
        <p:nvSpPr>
          <p:cNvPr id="122" name=""/>
          <p:cNvSpPr/>
          <p:nvPr/>
        </p:nvSpPr>
        <p:spPr>
          <a:xfrm>
            <a:off x="4572000" y="4114800"/>
            <a:ext cx="3957120" cy="123840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pPr>
            <a:r>
              <a:rPr b="0" lang="en-US" sz="1600" spc="-1" strike="noStrike">
                <a:solidFill>
                  <a:srgbClr val="3465a4"/>
                </a:solidFill>
                <a:latin typeface="Arial"/>
                <a:ea typeface="DejaVu Sans"/>
              </a:rPr>
              <a:t>ARI = 0.18914821</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NMI = 0.45081652</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Silhouette Score = -0.04027180</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228600" y="1225440"/>
            <a:ext cx="9597960" cy="2657520"/>
          </a:xfrm>
          <a:prstGeom prst="rect">
            <a:avLst/>
          </a:prstGeom>
          <a:ln w="0">
            <a:noFill/>
          </a:ln>
          <a:effectLst>
            <a:outerShdw blurRad="0" dir="2700000" dist="102841" rotWithShape="0">
              <a:srgbClr val="808080"/>
            </a:outerShdw>
          </a:effectLst>
        </p:spPr>
      </p:pic>
      <p:sp>
        <p:nvSpPr>
          <p:cNvPr id="124" name=""/>
          <p:cNvSpPr/>
          <p:nvPr/>
        </p:nvSpPr>
        <p:spPr>
          <a:xfrm>
            <a:off x="228600" y="83520"/>
            <a:ext cx="45687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Spectral Clustering</a:t>
            </a:r>
            <a:r>
              <a:rPr b="0" lang="en-US" sz="1800" spc="-1" strike="noStrike">
                <a:solidFill>
                  <a:srgbClr val="000000"/>
                </a:solidFill>
                <a:latin typeface="Arial"/>
                <a:ea typeface="DejaVu Sans"/>
              </a:rPr>
              <a:t> </a:t>
            </a:r>
            <a:endParaRPr b="0" lang="en-US" sz="1800" spc="-1" strike="noStrike">
              <a:latin typeface="Arial"/>
            </a:endParaRPr>
          </a:p>
        </p:txBody>
      </p:sp>
      <p:sp>
        <p:nvSpPr>
          <p:cNvPr id="125" name=""/>
          <p:cNvSpPr/>
          <p:nvPr/>
        </p:nvSpPr>
        <p:spPr>
          <a:xfrm>
            <a:off x="914400" y="4399560"/>
            <a:ext cx="296856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n_neighbors= 10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3465a4"/>
                </a:solidFill>
                <a:latin typeface="Arial"/>
                <a:ea typeface="DejaVu Sans"/>
              </a:rPr>
              <a:t>n_clusters= 5</a:t>
            </a:r>
            <a:endParaRPr b="0" lang="en-US" sz="1600" spc="-1" strike="noStrike">
              <a:latin typeface="Arial"/>
            </a:endParaRPr>
          </a:p>
        </p:txBody>
      </p:sp>
      <p:sp>
        <p:nvSpPr>
          <p:cNvPr id="126" name=""/>
          <p:cNvSpPr/>
          <p:nvPr/>
        </p:nvSpPr>
        <p:spPr>
          <a:xfrm>
            <a:off x="4007160" y="4114800"/>
            <a:ext cx="4905000" cy="123840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pPr>
            <a:r>
              <a:rPr b="0" lang="en-US" sz="1600" spc="-1" strike="noStrike">
                <a:solidFill>
                  <a:srgbClr val="3465a4"/>
                </a:solidFill>
                <a:latin typeface="Arial"/>
                <a:ea typeface="DejaVu Sans"/>
              </a:rPr>
              <a:t>ARI: 0.98932736</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NMI: 0.98570145</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Silhouette Score: 0.13113107</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
          <p:cNvSpPr/>
          <p:nvPr/>
        </p:nvSpPr>
        <p:spPr>
          <a:xfrm>
            <a:off x="228600" y="83520"/>
            <a:ext cx="45687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Spectral Clustering </a:t>
            </a:r>
            <a:endParaRPr b="0" lang="en-US" sz="3600" spc="-1" strike="noStrike">
              <a:latin typeface="Arial"/>
            </a:endParaRPr>
          </a:p>
          <a:p>
            <a:pPr>
              <a:lnSpc>
                <a:spcPct val="100000"/>
              </a:lnSpc>
              <a:buNone/>
            </a:pPr>
            <a:r>
              <a:rPr b="0" lang="en-US" sz="1800" spc="-1" strike="noStrike">
                <a:solidFill>
                  <a:srgbClr val="3465a4"/>
                </a:solidFill>
                <a:latin typeface="Arial"/>
                <a:ea typeface="DejaVu Sans"/>
              </a:rPr>
              <a:t> </a:t>
            </a:r>
            <a:endParaRPr b="0" lang="en-US" sz="1800" spc="-1" strike="noStrike">
              <a:latin typeface="Arial"/>
            </a:endParaRPr>
          </a:p>
        </p:txBody>
      </p:sp>
      <p:sp>
        <p:nvSpPr>
          <p:cNvPr id="128" name=""/>
          <p:cNvSpPr/>
          <p:nvPr/>
        </p:nvSpPr>
        <p:spPr>
          <a:xfrm>
            <a:off x="914400" y="4399560"/>
            <a:ext cx="2968560" cy="855000"/>
          </a:xfrm>
          <a:prstGeom prst="rect">
            <a:avLst/>
          </a:prstGeom>
          <a:noFill/>
          <a:ln w="0">
            <a:noFill/>
          </a:ln>
        </p:spPr>
        <p:style>
          <a:lnRef idx="0"/>
          <a:fillRef idx="0"/>
          <a:effectRef idx="0"/>
          <a:fontRef idx="minor"/>
        </p:style>
      </p:sp>
      <p:sp>
        <p:nvSpPr>
          <p:cNvPr id="129" name=""/>
          <p:cNvSpPr/>
          <p:nvPr/>
        </p:nvSpPr>
        <p:spPr>
          <a:xfrm>
            <a:off x="1600200" y="1143000"/>
            <a:ext cx="7084440" cy="45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ea typeface="DejaVu Sans"/>
              </a:rPr>
              <a:t>Determine the number of clusters using Eigenvalue Gaps.</a:t>
            </a:r>
            <a:endParaRPr b="0" lang="en-US" sz="1800" spc="-1" strike="noStrike">
              <a:latin typeface="Arial"/>
            </a:endParaRPr>
          </a:p>
        </p:txBody>
      </p:sp>
      <p:sp>
        <p:nvSpPr>
          <p:cNvPr id="130" name=""/>
          <p:cNvSpPr/>
          <p:nvPr/>
        </p:nvSpPr>
        <p:spPr>
          <a:xfrm>
            <a:off x="6858000" y="2945880"/>
            <a:ext cx="2513520" cy="1625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800" spc="-1" strike="noStrike">
                <a:solidFill>
                  <a:srgbClr val="3465a4"/>
                </a:solidFill>
                <a:latin typeface="Arial"/>
                <a:ea typeface="DejaVu Sans"/>
              </a:rPr>
              <a:t>The max gap is between the 5</a:t>
            </a:r>
            <a:r>
              <a:rPr b="1" lang="en-US" sz="1800" spc="-1" strike="noStrike" baseline="33000">
                <a:solidFill>
                  <a:srgbClr val="3465a4"/>
                </a:solidFill>
                <a:latin typeface="Arial"/>
                <a:ea typeface="DejaVu Sans"/>
              </a:rPr>
              <a:t>th</a:t>
            </a:r>
            <a:r>
              <a:rPr b="1" lang="en-US" sz="1800" spc="-1" strike="noStrike">
                <a:solidFill>
                  <a:srgbClr val="3465a4"/>
                </a:solidFill>
                <a:latin typeface="Arial"/>
                <a:ea typeface="DejaVu Sans"/>
              </a:rPr>
              <a:t> and 6</a:t>
            </a:r>
            <a:r>
              <a:rPr b="1" lang="en-US" sz="1800" spc="-1" strike="noStrike" baseline="33000">
                <a:solidFill>
                  <a:srgbClr val="3465a4"/>
                </a:solidFill>
                <a:latin typeface="Arial"/>
                <a:ea typeface="DejaVu Sans"/>
              </a:rPr>
              <a:t>th</a:t>
            </a:r>
            <a:r>
              <a:rPr b="1" lang="en-US" sz="1800" spc="-1" strike="noStrike">
                <a:solidFill>
                  <a:srgbClr val="3465a4"/>
                </a:solidFill>
                <a:latin typeface="Arial"/>
                <a:ea typeface="DejaVu Sans"/>
              </a:rPr>
              <a:t> eigenvalue so, it suggest that the number of clusters is 5</a:t>
            </a:r>
            <a:endParaRPr b="0" lang="en-US" sz="1800" spc="-1" strike="noStrike">
              <a:latin typeface="Arial"/>
            </a:endParaRPr>
          </a:p>
        </p:txBody>
      </p:sp>
      <p:pic>
        <p:nvPicPr>
          <p:cNvPr id="131" name="" descr=""/>
          <p:cNvPicPr/>
          <p:nvPr/>
        </p:nvPicPr>
        <p:blipFill>
          <a:blip r:embed="rId1"/>
          <a:stretch/>
        </p:blipFill>
        <p:spPr>
          <a:xfrm>
            <a:off x="1481400" y="1600200"/>
            <a:ext cx="4918680" cy="3885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48600" y="-24480"/>
            <a:ext cx="548532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Spectral Clustering </a:t>
            </a:r>
            <a:endParaRPr b="0" lang="en-US" sz="3600" spc="-1" strike="noStrike">
              <a:latin typeface="Arial"/>
            </a:endParaRPr>
          </a:p>
          <a:p>
            <a:pPr>
              <a:lnSpc>
                <a:spcPct val="100000"/>
              </a:lnSpc>
              <a:buNone/>
            </a:pPr>
            <a:r>
              <a:rPr b="1" lang="en-US" sz="1800" spc="-1" strike="noStrike">
                <a:solidFill>
                  <a:srgbClr val="3465a4"/>
                </a:solidFill>
                <a:latin typeface="Arial"/>
                <a:ea typeface="DejaVu Sans"/>
              </a:rPr>
              <a:t>MNIST digit example (10 digits form 0 to 9)</a:t>
            </a:r>
            <a:r>
              <a:rPr b="0" lang="en-US" sz="1800" spc="-1" strike="noStrike">
                <a:solidFill>
                  <a:srgbClr val="3465a4"/>
                </a:solidFill>
                <a:latin typeface="Arial"/>
                <a:ea typeface="DejaVu Sans"/>
              </a:rPr>
              <a:t> </a:t>
            </a:r>
            <a:endParaRPr b="0" lang="en-US" sz="1800" spc="-1" strike="noStrike">
              <a:latin typeface="Arial"/>
            </a:endParaRPr>
          </a:p>
        </p:txBody>
      </p:sp>
      <p:sp>
        <p:nvSpPr>
          <p:cNvPr id="133" name=""/>
          <p:cNvSpPr/>
          <p:nvPr/>
        </p:nvSpPr>
        <p:spPr>
          <a:xfrm>
            <a:off x="914400" y="4399560"/>
            <a:ext cx="296856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n_neighbors= 20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3465a4"/>
                </a:solidFill>
                <a:latin typeface="Arial"/>
                <a:ea typeface="DejaVu Sans"/>
              </a:rPr>
              <a:t>n_clusters= 8</a:t>
            </a:r>
            <a:endParaRPr b="0" lang="en-US" sz="1600" spc="-1" strike="noStrike">
              <a:latin typeface="Arial"/>
            </a:endParaRPr>
          </a:p>
        </p:txBody>
      </p:sp>
      <p:sp>
        <p:nvSpPr>
          <p:cNvPr id="134" name=""/>
          <p:cNvSpPr/>
          <p:nvPr/>
        </p:nvSpPr>
        <p:spPr>
          <a:xfrm>
            <a:off x="4007160" y="4114800"/>
            <a:ext cx="4905000" cy="123840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pPr>
            <a:r>
              <a:rPr b="0" lang="en-US" sz="1600" spc="-1" strike="noStrike">
                <a:solidFill>
                  <a:srgbClr val="3465a4"/>
                </a:solidFill>
                <a:latin typeface="Arial"/>
                <a:ea typeface="DejaVu Sans"/>
              </a:rPr>
              <a:t>ARI: 0.98932736</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NMI: 0.98570145</a:t>
            </a:r>
            <a:endParaRPr b="0" lang="en-US" sz="1600" spc="-1" strike="noStrike">
              <a:latin typeface="Arial"/>
            </a:endParaRPr>
          </a:p>
          <a:p>
            <a:pPr>
              <a:lnSpc>
                <a:spcPct val="150000"/>
              </a:lnSpc>
              <a:buNone/>
            </a:pPr>
            <a:r>
              <a:rPr b="0" lang="en-US" sz="1600" spc="-1" strike="noStrike">
                <a:solidFill>
                  <a:srgbClr val="3465a4"/>
                </a:solidFill>
                <a:latin typeface="Arial"/>
                <a:ea typeface="DejaVu Sans"/>
              </a:rPr>
              <a:t>Silhouette Score: 0.13113107</a:t>
            </a:r>
            <a:endParaRPr b="0" lang="en-US" sz="1600" spc="-1" strike="noStrike">
              <a:latin typeface="Arial"/>
            </a:endParaRPr>
          </a:p>
        </p:txBody>
      </p:sp>
      <p:pic>
        <p:nvPicPr>
          <p:cNvPr id="135" name="" descr=""/>
          <p:cNvPicPr/>
          <p:nvPr/>
        </p:nvPicPr>
        <p:blipFill>
          <a:blip r:embed="rId1"/>
          <a:stretch/>
        </p:blipFill>
        <p:spPr>
          <a:xfrm>
            <a:off x="0" y="1143000"/>
            <a:ext cx="10078200" cy="27914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p:nvPr/>
        </p:nvSpPr>
        <p:spPr>
          <a:xfrm>
            <a:off x="228600" y="83520"/>
            <a:ext cx="45687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Spectral Clustering </a:t>
            </a:r>
            <a:endParaRPr b="0" lang="en-US" sz="3600" spc="-1" strike="noStrike">
              <a:latin typeface="Arial"/>
            </a:endParaRPr>
          </a:p>
          <a:p>
            <a:pPr>
              <a:lnSpc>
                <a:spcPct val="100000"/>
              </a:lnSpc>
              <a:buNone/>
            </a:pPr>
            <a:r>
              <a:rPr b="1" lang="en-US" sz="1800" spc="-1" strike="noStrike">
                <a:solidFill>
                  <a:srgbClr val="3465a4"/>
                </a:solidFill>
                <a:latin typeface="Arial"/>
                <a:ea typeface="DejaVu Sans"/>
              </a:rPr>
              <a:t>MNIST digit example</a:t>
            </a:r>
            <a:r>
              <a:rPr b="0" lang="en-US" sz="1800" spc="-1" strike="noStrike">
                <a:solidFill>
                  <a:srgbClr val="3465a4"/>
                </a:solidFill>
                <a:latin typeface="Arial"/>
                <a:ea typeface="DejaVu Sans"/>
              </a:rPr>
              <a:t> </a:t>
            </a:r>
            <a:endParaRPr b="0" lang="en-US" sz="1800" spc="-1" strike="noStrike">
              <a:latin typeface="Arial"/>
            </a:endParaRPr>
          </a:p>
        </p:txBody>
      </p:sp>
      <p:sp>
        <p:nvSpPr>
          <p:cNvPr id="137" name=""/>
          <p:cNvSpPr/>
          <p:nvPr/>
        </p:nvSpPr>
        <p:spPr>
          <a:xfrm>
            <a:off x="914400" y="4399560"/>
            <a:ext cx="2968560" cy="855000"/>
          </a:xfrm>
          <a:prstGeom prst="rect">
            <a:avLst/>
          </a:prstGeom>
          <a:noFill/>
          <a:ln w="0">
            <a:noFill/>
          </a:ln>
        </p:spPr>
        <p:style>
          <a:lnRef idx="0"/>
          <a:fillRef idx="0"/>
          <a:effectRef idx="0"/>
          <a:fontRef idx="minor"/>
        </p:style>
      </p:sp>
      <p:sp>
        <p:nvSpPr>
          <p:cNvPr id="138" name=""/>
          <p:cNvSpPr/>
          <p:nvPr/>
        </p:nvSpPr>
        <p:spPr>
          <a:xfrm>
            <a:off x="1601280" y="1144080"/>
            <a:ext cx="7084440" cy="45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ea typeface="DejaVu Sans"/>
              </a:rPr>
              <a:t>Determine the number of clusters using Eigenvalue Gaps.</a:t>
            </a:r>
            <a:endParaRPr b="0" lang="en-US" sz="1800" spc="-1" strike="noStrike">
              <a:latin typeface="Arial"/>
            </a:endParaRPr>
          </a:p>
        </p:txBody>
      </p:sp>
      <p:pic>
        <p:nvPicPr>
          <p:cNvPr id="139" name="" descr=""/>
          <p:cNvPicPr/>
          <p:nvPr/>
        </p:nvPicPr>
        <p:blipFill>
          <a:blip r:embed="rId1"/>
          <a:stretch/>
        </p:blipFill>
        <p:spPr>
          <a:xfrm>
            <a:off x="1869840" y="1600200"/>
            <a:ext cx="4987080" cy="3885120"/>
          </a:xfrm>
          <a:prstGeom prst="rect">
            <a:avLst/>
          </a:prstGeom>
          <a:ln w="0">
            <a:noFill/>
          </a:ln>
        </p:spPr>
      </p:pic>
      <p:sp>
        <p:nvSpPr>
          <p:cNvPr id="140" name=""/>
          <p:cNvSpPr/>
          <p:nvPr/>
        </p:nvSpPr>
        <p:spPr>
          <a:xfrm>
            <a:off x="7086600" y="2057400"/>
            <a:ext cx="2513520" cy="1625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800" spc="-1" strike="noStrike">
                <a:solidFill>
                  <a:srgbClr val="3465a4"/>
                </a:solidFill>
                <a:latin typeface="Arial"/>
                <a:ea typeface="DejaVu Sans"/>
              </a:rPr>
              <a:t>The max gap is between the 14</a:t>
            </a:r>
            <a:r>
              <a:rPr b="1" lang="en-US" sz="1800" spc="-1" strike="noStrike" baseline="33000">
                <a:solidFill>
                  <a:srgbClr val="3465a4"/>
                </a:solidFill>
                <a:latin typeface="Arial"/>
                <a:ea typeface="DejaVu Sans"/>
              </a:rPr>
              <a:t>th</a:t>
            </a:r>
            <a:r>
              <a:rPr b="1" lang="en-US" sz="1800" spc="-1" strike="noStrike">
                <a:solidFill>
                  <a:srgbClr val="3465a4"/>
                </a:solidFill>
                <a:latin typeface="Arial"/>
                <a:ea typeface="DejaVu Sans"/>
              </a:rPr>
              <a:t> and 15</a:t>
            </a:r>
            <a:r>
              <a:rPr b="1" lang="en-US" sz="1800" spc="-1" strike="noStrike" baseline="33000">
                <a:solidFill>
                  <a:srgbClr val="3465a4"/>
                </a:solidFill>
                <a:latin typeface="Arial"/>
                <a:ea typeface="DejaVu Sans"/>
              </a:rPr>
              <a:t>th</a:t>
            </a:r>
            <a:r>
              <a:rPr b="1" lang="en-US" sz="1800" spc="-1" strike="noStrike">
                <a:solidFill>
                  <a:srgbClr val="3465a4"/>
                </a:solidFill>
                <a:latin typeface="Arial"/>
                <a:ea typeface="DejaVu Sans"/>
              </a:rPr>
              <a:t> eigenvalue so, it suggest that the number of clusters is 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48600" y="0"/>
            <a:ext cx="50259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Subset selection</a:t>
            </a:r>
            <a:r>
              <a:rPr b="0" lang="en-US" sz="1800" spc="-1" strike="noStrike">
                <a:solidFill>
                  <a:srgbClr val="000000"/>
                </a:solidFill>
                <a:latin typeface="Arial"/>
                <a:ea typeface="DejaVu Sans"/>
              </a:rPr>
              <a:t> </a:t>
            </a:r>
            <a:endParaRPr b="0" lang="en-US" sz="1800" spc="-1" strike="noStrike">
              <a:latin typeface="Arial"/>
            </a:endParaRPr>
          </a:p>
        </p:txBody>
      </p:sp>
      <p:sp>
        <p:nvSpPr>
          <p:cNvPr id="142" name=""/>
          <p:cNvSpPr/>
          <p:nvPr/>
        </p:nvSpPr>
        <p:spPr>
          <a:xfrm>
            <a:off x="93240" y="1371600"/>
            <a:ext cx="4705200" cy="4182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600" spc="-1" strike="noStrike">
                <a:solidFill>
                  <a:srgbClr val="3465a4"/>
                </a:solidFill>
                <a:latin typeface="Arial"/>
                <a:ea typeface="DejaVu Sans"/>
              </a:rPr>
              <a:t>1- </a:t>
            </a:r>
            <a:r>
              <a:rPr b="0" lang="en-US" sz="1600" spc="-1" strike="noStrike">
                <a:solidFill>
                  <a:srgbClr val="3465a4"/>
                </a:solidFill>
                <a:latin typeface="Arial"/>
                <a:ea typeface="DejaVu Sans"/>
              </a:rPr>
              <a:t>Train Models:</a:t>
            </a: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Random Forest (RF): Trained to calculate feature importance.</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Support Vector Machine (SVM): Linear kernel used to derive feature importance.</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Logistic Regression (LR): Coefficients used to determine feature importance.</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en-US" sz="1600" spc="-1" strike="noStrike">
                <a:solidFill>
                  <a:srgbClr val="3465a4"/>
                </a:solidFill>
                <a:latin typeface="Arial"/>
                <a:ea typeface="DejaVu Sans"/>
              </a:rPr>
              <a:t>2-</a:t>
            </a:r>
            <a:r>
              <a:rPr b="0" lang="en-US" sz="1600" spc="-1" strike="noStrike">
                <a:solidFill>
                  <a:srgbClr val="3465a4"/>
                </a:solidFill>
                <a:latin typeface="Arial"/>
                <a:ea typeface="DejaVu Sans"/>
              </a:rPr>
              <a:t> Compute Feature Importances:</a:t>
            </a: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Feature importances are obtained from RF, SVM, and LR models.</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Calculate the average importance score for each gene.</a:t>
            </a:r>
            <a:endParaRPr b="0" lang="en-US" sz="1600" spc="-1" strike="noStrike">
              <a:latin typeface="Arial"/>
            </a:endParaRPr>
          </a:p>
        </p:txBody>
      </p:sp>
      <p:sp>
        <p:nvSpPr>
          <p:cNvPr id="143" name=""/>
          <p:cNvSpPr/>
          <p:nvPr/>
        </p:nvSpPr>
        <p:spPr>
          <a:xfrm>
            <a:off x="5213520" y="1402560"/>
            <a:ext cx="4568760" cy="3044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600" spc="-1" strike="noStrike">
                <a:solidFill>
                  <a:srgbClr val="3465a4"/>
                </a:solidFill>
                <a:latin typeface="Arial"/>
                <a:ea typeface="DejaVu Sans"/>
              </a:rPr>
              <a:t>3-</a:t>
            </a:r>
            <a:r>
              <a:rPr b="0" lang="en-US" sz="1600" spc="-1" strike="noStrike">
                <a:solidFill>
                  <a:srgbClr val="3465a4"/>
                </a:solidFill>
                <a:latin typeface="Arial"/>
                <a:ea typeface="DejaVu Sans"/>
              </a:rPr>
              <a:t> Rank and Select Top Genes: Rank genes based on their average importance scores.</a:t>
            </a: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    </a:t>
            </a:r>
            <a:r>
              <a:rPr b="0" lang="en-US" sz="1600" spc="-1" strike="noStrike">
                <a:solidFill>
                  <a:srgbClr val="3465a4"/>
                </a:solidFill>
                <a:latin typeface="Arial"/>
                <a:ea typeface="DejaVu Sans"/>
              </a:rPr>
              <a:t>Select the top 1000 most important genes.</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en-US" sz="1600" spc="-1" strike="noStrike">
                <a:solidFill>
                  <a:srgbClr val="3465a4"/>
                </a:solidFill>
                <a:latin typeface="Arial"/>
                <a:ea typeface="DejaVu Sans"/>
              </a:rPr>
              <a:t>4-</a:t>
            </a:r>
            <a:r>
              <a:rPr b="0" lang="en-US" sz="1600" spc="-1" strike="noStrike">
                <a:solidFill>
                  <a:srgbClr val="3465a4"/>
                </a:solidFill>
                <a:latin typeface="Arial"/>
                <a:ea typeface="DejaVu Sans"/>
              </a:rPr>
              <a:t> Evaluate Performance:</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en-US" sz="1600" spc="-1" strike="noStrike">
                <a:solidFill>
                  <a:srgbClr val="3465a4"/>
                </a:solidFill>
                <a:latin typeface="Arial"/>
                <a:ea typeface="DejaVu Sans"/>
              </a:rPr>
              <a:t>    </a:t>
            </a:r>
            <a:r>
              <a:rPr b="0" lang="en-US" sz="1600" spc="-1" strike="noStrike">
                <a:solidFill>
                  <a:srgbClr val="3465a4"/>
                </a:solidFill>
                <a:latin typeface="Arial"/>
                <a:ea typeface="DejaVu Sans"/>
              </a:rPr>
              <a:t>Use cross-validation to evaluate the classification accuracy of RF, SVM, and LR models on the subset of top 1000 genes.</a:t>
            </a:r>
            <a:endParaRPr b="0" lang="en-US" sz="1600" spc="-1" strike="noStrike">
              <a:latin typeface="Arial"/>
            </a:endParaRPr>
          </a:p>
        </p:txBody>
      </p:sp>
      <p:sp>
        <p:nvSpPr>
          <p:cNvPr id="144" name=""/>
          <p:cNvSpPr/>
          <p:nvPr/>
        </p:nvSpPr>
        <p:spPr>
          <a:xfrm>
            <a:off x="5943600" y="4800600"/>
            <a:ext cx="20199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ID= 32 and Z= 1.5</a:t>
            </a:r>
            <a:endParaRPr b="0" lang="en-US" sz="1800" spc="-1" strike="noStrike">
              <a:latin typeface="Arial"/>
            </a:endParaRPr>
          </a:p>
        </p:txBody>
      </p:sp>
      <p:sp>
        <p:nvSpPr>
          <p:cNvPr id="145" name=""/>
          <p:cNvSpPr/>
          <p:nvPr/>
        </p:nvSpPr>
        <p:spPr>
          <a:xfrm>
            <a:off x="48600" y="601920"/>
            <a:ext cx="9547560" cy="59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Objective: To identify the top 1000 most relevant genes for cancer classification using feature importance from three supervised learning models and evaluate their performance.</a:t>
            </a:r>
            <a:endParaRPr b="0" lang="en-US" sz="1800" spc="-1" strike="noStrike">
              <a:latin typeface="Arial"/>
            </a:endParaRPr>
          </a:p>
        </p:txBody>
      </p:sp>
      <p:sp>
        <p:nvSpPr>
          <p:cNvPr id="146" name=""/>
          <p:cNvSpPr/>
          <p:nvPr/>
        </p:nvSpPr>
        <p:spPr>
          <a:xfrm>
            <a:off x="6400800" y="3996720"/>
            <a:ext cx="2283120" cy="599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ea typeface="DejaVu Sans"/>
              </a:rPr>
              <a:t>ID= 32 and Z= 1.5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0" y="0"/>
            <a:ext cx="5711760" cy="213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Results: Clustering</a:t>
            </a:r>
            <a:endParaRPr b="0" lang="en-US" sz="3600" spc="-1" strike="noStrike">
              <a:latin typeface="Arial"/>
            </a:endParaRPr>
          </a:p>
        </p:txBody>
      </p:sp>
      <p:pic>
        <p:nvPicPr>
          <p:cNvPr id="148" name="" descr=""/>
          <p:cNvPicPr/>
          <p:nvPr/>
        </p:nvPicPr>
        <p:blipFill>
          <a:blip r:embed="rId1"/>
          <a:stretch/>
        </p:blipFill>
        <p:spPr>
          <a:xfrm>
            <a:off x="122040" y="696600"/>
            <a:ext cx="9848520" cy="2441520"/>
          </a:xfrm>
          <a:prstGeom prst="rect">
            <a:avLst/>
          </a:prstGeom>
          <a:ln w="0">
            <a:noFill/>
          </a:ln>
          <a:effectLst>
            <a:outerShdw blurRad="0" dir="2700000" dist="102841" rotWithShape="0">
              <a:srgbClr val="808080"/>
            </a:outerShdw>
          </a:effectLst>
        </p:spPr>
      </p:pic>
      <p:pic>
        <p:nvPicPr>
          <p:cNvPr id="149" name="" descr=""/>
          <p:cNvPicPr/>
          <p:nvPr/>
        </p:nvPicPr>
        <p:blipFill>
          <a:blip r:embed="rId2"/>
          <a:stretch/>
        </p:blipFill>
        <p:spPr>
          <a:xfrm>
            <a:off x="122040" y="3141360"/>
            <a:ext cx="9811440" cy="2431440"/>
          </a:xfrm>
          <a:prstGeom prst="rect">
            <a:avLst/>
          </a:prstGeom>
          <a:ln w="0">
            <a:noFill/>
          </a:ln>
          <a:effectLst>
            <a:outerShdw blurRad="0" dir="2700000" dist="102841" rotWithShape="0">
              <a:srgbClr val="808080"/>
            </a:outerShdw>
          </a:effectLst>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 y="0"/>
            <a:ext cx="6854760" cy="682560"/>
          </a:xfrm>
          <a:prstGeom prst="rect">
            <a:avLst/>
          </a:prstGeom>
          <a:noFill/>
          <a:ln w="0">
            <a:noFill/>
          </a:ln>
        </p:spPr>
        <p:txBody>
          <a:bodyPr lIns="0" rIns="0" tIns="0" bIns="0" anchor="ctr">
            <a:noAutofit/>
          </a:bodyPr>
          <a:p>
            <a:pPr algn="ctr">
              <a:lnSpc>
                <a:spcPct val="100000"/>
              </a:lnSpc>
              <a:buNone/>
            </a:pPr>
            <a:r>
              <a:rPr b="1" lang="en-US" sz="3600" spc="-1" strike="noStrike">
                <a:solidFill>
                  <a:srgbClr val="3465a4"/>
                </a:solidFill>
                <a:latin typeface="Arial"/>
              </a:rPr>
              <a:t>Result</a:t>
            </a:r>
            <a:r>
              <a:rPr b="1" lang="en-US" sz="3600" spc="-1" strike="noStrike">
                <a:solidFill>
                  <a:srgbClr val="3465a4"/>
                </a:solidFill>
                <a:latin typeface="Arial"/>
              </a:rPr>
              <a:t>s: </a:t>
            </a:r>
            <a:r>
              <a:rPr b="1" lang="en-US" sz="3600" spc="-1" strike="noStrike">
                <a:solidFill>
                  <a:srgbClr val="3465a4"/>
                </a:solidFill>
                <a:latin typeface="Arial"/>
              </a:rPr>
              <a:t>Evalua</a:t>
            </a:r>
            <a:r>
              <a:rPr b="1" lang="en-US" sz="3600" spc="-1" strike="noStrike">
                <a:solidFill>
                  <a:srgbClr val="3465a4"/>
                </a:solidFill>
                <a:latin typeface="Arial"/>
              </a:rPr>
              <a:t>tion of </a:t>
            </a:r>
            <a:r>
              <a:rPr b="1" lang="en-US" sz="3600" spc="-1" strike="noStrike">
                <a:solidFill>
                  <a:srgbClr val="3465a4"/>
                </a:solidFill>
                <a:latin typeface="Arial"/>
              </a:rPr>
              <a:t>metric</a:t>
            </a:r>
            <a:r>
              <a:rPr b="1" lang="en-US" sz="3600" spc="-1" strike="noStrike">
                <a:solidFill>
                  <a:srgbClr val="3465a4"/>
                </a:solidFill>
                <a:latin typeface="Arial"/>
              </a:rPr>
              <a:t>s </a:t>
            </a:r>
            <a:endParaRPr b="0" lang="en-US" sz="3600" spc="-1" strike="noStrike">
              <a:latin typeface="Arial"/>
            </a:endParaRPr>
          </a:p>
        </p:txBody>
      </p:sp>
      <p:sp>
        <p:nvSpPr>
          <p:cNvPr id="151" name=""/>
          <p:cNvSpPr/>
          <p:nvPr/>
        </p:nvSpPr>
        <p:spPr>
          <a:xfrm>
            <a:off x="228600" y="4092120"/>
            <a:ext cx="5483160" cy="933840"/>
          </a:xfrm>
          <a:prstGeom prst="rect">
            <a:avLst/>
          </a:prstGeom>
          <a:noFill/>
          <a:ln w="0">
            <a:noFill/>
          </a:ln>
        </p:spPr>
        <p:style>
          <a:lnRef idx="0"/>
          <a:fillRef idx="0"/>
          <a:effectRef idx="0"/>
          <a:fontRef idx="minor"/>
        </p:style>
      </p:sp>
      <p:graphicFrame>
        <p:nvGraphicFramePr>
          <p:cNvPr id="152" name=""/>
          <p:cNvGraphicFramePr/>
          <p:nvPr/>
        </p:nvGraphicFramePr>
        <p:xfrm>
          <a:off x="295200" y="1303560"/>
          <a:ext cx="9371880" cy="3160440"/>
        </p:xfrm>
        <a:graphic>
          <a:graphicData uri="http://schemas.openxmlformats.org/drawingml/2006/table">
            <a:tbl>
              <a:tblPr/>
              <a:tblGrid>
                <a:gridCol w="1024920"/>
                <a:gridCol w="754560"/>
                <a:gridCol w="631800"/>
                <a:gridCol w="1009080"/>
                <a:gridCol w="1065600"/>
                <a:gridCol w="990360"/>
                <a:gridCol w="646200"/>
                <a:gridCol w="1068840"/>
                <a:gridCol w="1058400"/>
                <a:gridCol w="1122480"/>
              </a:tblGrid>
              <a:tr h="280800">
                <a:tc gridSpan="2">
                  <a:tcPr anchor="t" marL="90000" marR="90000">
                    <a:lnL>
                      <a:noFill/>
                    </a:lnL>
                    <a:lnR>
                      <a:noFill/>
                    </a:lnR>
                    <a:lnT>
                      <a:noFill/>
                    </a:lnT>
                    <a:lnB w="720">
                      <a:solidFill>
                        <a:srgbClr val="2a6099"/>
                      </a:solidFill>
                    </a:lnB>
                    <a:solidFill>
                      <a:srgbClr val="ffffff"/>
                    </a:solidFill>
                  </a:tcPr>
                </a:tc>
                <a:tc hMerge="1">
                  <a:tcPr anchor="t" marL="90000" marR="90000">
                    <a:lnL>
                      <a:noFill/>
                    </a:lnL>
                    <a:lnR>
                      <a:noFill/>
                    </a:lnR>
                    <a:lnT>
                      <a:noFill/>
                    </a:lnT>
                    <a:lnB>
                      <a:noFill/>
                    </a:lnB>
                    <a:solidFill>
                      <a:srgbClr val="729fcf"/>
                    </a:solidFill>
                  </a:tcPr>
                </a:tc>
                <a:tc gridSpan="4">
                  <a:txBody>
                    <a:bodyPr lIns="90000" rIns="90000" anchor="t">
                      <a:noAutofit/>
                    </a:bodyPr>
                    <a:p>
                      <a:pPr algn="ctr">
                        <a:lnSpc>
                          <a:spcPct val="100000"/>
                        </a:lnSpc>
                        <a:buNone/>
                      </a:pPr>
                      <a:r>
                        <a:rPr b="0" lang="en-US" sz="1400" spc="-1" strike="noStrike">
                          <a:solidFill>
                            <a:srgbClr val="3465a4"/>
                          </a:solidFill>
                          <a:latin typeface="Arial"/>
                        </a:rPr>
                        <a:t>Original features</a:t>
                      </a:r>
                      <a:endParaRPr b="0" lang="en-US" sz="1400" spc="-1" strike="noStrike">
                        <a:latin typeface="Arial"/>
                      </a:endParaRPr>
                    </a:p>
                  </a:txBody>
                  <a:tcPr anchor="t" marL="90000" marR="90000">
                    <a:lnL>
                      <a:noFill/>
                    </a:lnL>
                    <a:lnR w="720">
                      <a:solidFill>
                        <a:srgbClr val="2a6099"/>
                      </a:solidFill>
                    </a:lnR>
                    <a:lnT w="720">
                      <a:solidFill>
                        <a:srgbClr val="2a6099"/>
                      </a:solidFill>
                    </a:lnT>
                    <a:lnB w="720">
                      <a:solidFill>
                        <a:srgbClr val="2a6099"/>
                      </a:solidFill>
                    </a:lnB>
                    <a:solidFill>
                      <a:srgbClr val="fffff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gridSpan="4">
                  <a:txBody>
                    <a:bodyPr lIns="90000" rIns="90000" anchor="t">
                      <a:noAutofit/>
                    </a:bodyPr>
                    <a:p>
                      <a:pPr algn="ctr">
                        <a:lnSpc>
                          <a:spcPct val="100000"/>
                        </a:lnSpc>
                        <a:buNone/>
                      </a:pPr>
                      <a:r>
                        <a:rPr b="0" lang="en-US" sz="1400" spc="-1" strike="noStrike">
                          <a:solidFill>
                            <a:srgbClr val="3465a4"/>
                          </a:solidFill>
                          <a:latin typeface="Arial"/>
                        </a:rPr>
                        <a:t>Subset feature</a:t>
                      </a:r>
                      <a:endParaRPr b="0" lang="en-US" sz="1400" spc="-1" strike="noStrike">
                        <a:latin typeface="Arial"/>
                      </a:endParaRPr>
                    </a:p>
                  </a:txBody>
                  <a:tcPr anchor="t"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719640">
                <a:tc>
                  <a:txBody>
                    <a:bodyPr lIns="90000" rIns="90000" anchor="ctr">
                      <a:noAutofit/>
                    </a:bodyPr>
                    <a:p>
                      <a:pPr>
                        <a:lnSpc>
                          <a:spcPct val="100000"/>
                        </a:lnSpc>
                        <a:buNone/>
                      </a:pPr>
                      <a:r>
                        <a:rPr b="0" lang="en-US" sz="1400" spc="-1" strike="noStrike">
                          <a:solidFill>
                            <a:srgbClr val="3465a4"/>
                          </a:solidFill>
                          <a:latin typeface="Arial"/>
                        </a:rPr>
                        <a:t>Clustering algorithm./</a:t>
                      </a:r>
                      <a:endParaRPr b="0" lang="en-US" sz="1400" spc="-1" strike="noStrike">
                        <a:latin typeface="Arial"/>
                      </a:endParaRPr>
                    </a:p>
                    <a:p>
                      <a:pPr>
                        <a:lnSpc>
                          <a:spcPct val="100000"/>
                        </a:lnSpc>
                        <a:buNone/>
                      </a:pPr>
                      <a:r>
                        <a:rPr b="0" lang="en-US" sz="1400" spc="-1" strike="noStrike">
                          <a:solidFill>
                            <a:srgbClr val="3465a4"/>
                          </a:solidFill>
                          <a:latin typeface="Arial"/>
                        </a:rPr>
                        <a:t>Metrics</a:t>
                      </a:r>
                      <a:endParaRPr b="0" lang="en-US" sz="1400" spc="-1" strike="noStrike">
                        <a:latin typeface="Arial"/>
                      </a:endParaRPr>
                    </a:p>
                  </a:txBody>
                  <a:tcPr anchor="ctr" marL="90000" marR="90000">
                    <a:lnL w="720">
                      <a:solidFill>
                        <a:srgbClr val="2a6099"/>
                      </a:solidFill>
                    </a:lnL>
                    <a:lnR w="720">
                      <a:solidFill>
                        <a:srgbClr val="2a6099"/>
                      </a:solidFill>
                    </a:lnR>
                    <a:lnT>
                      <a:no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K-means</a:t>
                      </a:r>
                      <a:endParaRPr b="0" lang="en-US" sz="1400" spc="-1" strike="noStrike">
                        <a:latin typeface="Arial"/>
                      </a:endParaRPr>
                    </a:p>
                  </a:txBody>
                  <a:tcPr anchor="ctr" marL="90000" marR="90000">
                    <a:lnL w="720">
                      <a:solidFill>
                        <a:srgbClr val="2a6099"/>
                      </a:solidFill>
                    </a:lnL>
                    <a:lnR w="720">
                      <a:solidFill>
                        <a:srgbClr val="2a6099"/>
                      </a:solidFill>
                    </a:lnR>
                    <a:lnT>
                      <a:no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DPA</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DPA_Halo</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HDBSCAN</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Spectral</a:t>
                      </a:r>
                      <a:endParaRPr b="0" lang="en-US" sz="1400" spc="-1" strike="noStrike">
                        <a:latin typeface="Arial"/>
                      </a:endParaRPr>
                    </a:p>
                    <a:p>
                      <a:pPr>
                        <a:lnSpc>
                          <a:spcPct val="100000"/>
                        </a:lnSpc>
                        <a:buNone/>
                      </a:pPr>
                      <a:r>
                        <a:rPr b="0" lang="en-US" sz="1400" spc="-1" strike="noStrike">
                          <a:solidFill>
                            <a:srgbClr val="3465a4"/>
                          </a:solidFill>
                          <a:latin typeface="Arial"/>
                        </a:rPr>
                        <a:t>Clustering</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DPA</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DPA_Halo</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HDBSCAN</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nSpc>
                          <a:spcPct val="100000"/>
                        </a:lnSpc>
                        <a:buNone/>
                      </a:pPr>
                      <a:r>
                        <a:rPr b="0" lang="en-US" sz="1400" spc="-1" strike="noStrike">
                          <a:solidFill>
                            <a:srgbClr val="3465a4"/>
                          </a:solidFill>
                          <a:latin typeface="Arial"/>
                        </a:rPr>
                        <a:t>Spectral</a:t>
                      </a:r>
                      <a:endParaRPr b="0" lang="en-US" sz="1400" spc="-1" strike="noStrike">
                        <a:latin typeface="Arial"/>
                      </a:endParaRPr>
                    </a:p>
                    <a:p>
                      <a:pPr>
                        <a:lnSpc>
                          <a:spcPct val="100000"/>
                        </a:lnSpc>
                        <a:buNone/>
                      </a:pPr>
                      <a:r>
                        <a:rPr b="0" lang="en-US" sz="1400" spc="-1" strike="noStrike">
                          <a:solidFill>
                            <a:srgbClr val="3465a4"/>
                          </a:solidFill>
                          <a:latin typeface="Arial"/>
                        </a:rPr>
                        <a:t>Clustering</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r>
              <a:tr h="719640">
                <a:tc>
                  <a:txBody>
                    <a:bodyPr lIns="90000" rIns="90000" anchor="ctr">
                      <a:noAutofit/>
                    </a:bodyPr>
                    <a:p>
                      <a:pPr>
                        <a:lnSpc>
                          <a:spcPct val="100000"/>
                        </a:lnSpc>
                        <a:buNone/>
                      </a:pPr>
                      <a:r>
                        <a:rPr b="0" lang="en-US" sz="1400" spc="-1" strike="noStrike">
                          <a:solidFill>
                            <a:srgbClr val="3465a4"/>
                          </a:solidFill>
                          <a:latin typeface="Arial"/>
                        </a:rPr>
                        <a:t>ARI</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0.79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0.94</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0.64</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0.19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1.0</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0.95</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0.92</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1.0</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r>
              <a:tr h="719640">
                <a:tc>
                  <a:txBody>
                    <a:bodyPr lIns="90000" rIns="90000" anchor="ctr">
                      <a:noAutofit/>
                    </a:bodyPr>
                    <a:p>
                      <a:pPr>
                        <a:lnSpc>
                          <a:spcPct val="100000"/>
                        </a:lnSpc>
                        <a:buNone/>
                      </a:pPr>
                      <a:r>
                        <a:rPr b="0" lang="en-US" sz="1400" spc="-1" strike="noStrike">
                          <a:solidFill>
                            <a:srgbClr val="3465a4"/>
                          </a:solidFill>
                          <a:latin typeface="Arial"/>
                        </a:rPr>
                        <a:t>NMI</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0.85</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0.93</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0.79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0.45</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0.93</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0.79</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0.91</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1.0</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r>
              <a:tr h="721080">
                <a:tc>
                  <a:txBody>
                    <a:bodyPr lIns="90000" rIns="90000" anchor="ctr">
                      <a:noAutofit/>
                    </a:bodyPr>
                    <a:p>
                      <a:pPr>
                        <a:lnSpc>
                          <a:spcPct val="100000"/>
                        </a:lnSpc>
                        <a:buNone/>
                      </a:pPr>
                      <a:r>
                        <a:rPr b="0" lang="en-US" sz="1400" spc="-1" strike="noStrike">
                          <a:solidFill>
                            <a:srgbClr val="3465a4"/>
                          </a:solidFill>
                          <a:latin typeface="Arial"/>
                        </a:rPr>
                        <a:t>Silhouette Score</a:t>
                      </a:r>
                      <a:endParaRPr b="0" lang="en-US" sz="14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0.13</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-0.01</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-0.02</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-0.04</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0.13</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-0.01</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-0.02</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0.27</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c>
                  <a:txBody>
                    <a:bodyPr lIns="90000" rIns="90000" anchor="ctr">
                      <a:noAutofit/>
                    </a:bodyPr>
                    <a:p>
                      <a:pPr algn="ctr">
                        <a:lnSpc>
                          <a:spcPct val="100000"/>
                        </a:lnSpc>
                        <a:buNone/>
                      </a:pPr>
                      <a:r>
                        <a:rPr b="1" lang="en-US" sz="1500" spc="-1" strike="noStrike">
                          <a:solidFill>
                            <a:srgbClr val="3465a4"/>
                          </a:solidFill>
                          <a:latin typeface="Arial"/>
                        </a:rPr>
                        <a:t>0.28</a:t>
                      </a:r>
                      <a:endParaRPr b="0" lang="en-US" sz="1500" spc="-1" strike="noStrike">
                        <a:latin typeface="Arial"/>
                      </a:endParaRPr>
                    </a:p>
                  </a:txBody>
                  <a:tcPr anchor="ctr" marL="90000" marR="90000">
                    <a:lnL w="720">
                      <a:solidFill>
                        <a:srgbClr val="2a6099"/>
                      </a:solidFill>
                    </a:lnL>
                    <a:lnR w="720">
                      <a:solidFill>
                        <a:srgbClr val="2a6099"/>
                      </a:solidFill>
                    </a:lnR>
                    <a:lnT w="720">
                      <a:solidFill>
                        <a:srgbClr val="2a6099"/>
                      </a:solidFill>
                    </a:lnT>
                    <a:lnB w="720">
                      <a:solidFill>
                        <a:srgbClr val="2a6099"/>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67320" cy="942120"/>
          </a:xfrm>
          <a:prstGeom prst="rect">
            <a:avLst/>
          </a:prstGeom>
          <a:noFill/>
          <a:ln w="0">
            <a:noFill/>
          </a:ln>
        </p:spPr>
        <p:txBody>
          <a:bodyPr lIns="0" rIns="0" tIns="0" bIns="0" anchor="ctr">
            <a:noAutofit/>
          </a:bodyPr>
          <a:p>
            <a:pPr algn="ctr">
              <a:lnSpc>
                <a:spcPct val="100000"/>
              </a:lnSpc>
              <a:buNone/>
            </a:pPr>
            <a:r>
              <a:rPr b="1" lang="en-US" sz="3600" spc="-1" strike="noStrike">
                <a:solidFill>
                  <a:srgbClr val="3465a4"/>
                </a:solidFill>
                <a:latin typeface="Arial"/>
              </a:rPr>
              <a:t>Objecti</a:t>
            </a:r>
            <a:r>
              <a:rPr b="1" lang="en-US" sz="3600" spc="-1" strike="noStrike">
                <a:solidFill>
                  <a:srgbClr val="3465a4"/>
                </a:solidFill>
                <a:latin typeface="Arial"/>
              </a:rPr>
              <a:t>ve</a:t>
            </a:r>
            <a:r>
              <a:rPr b="0" lang="en-US" sz="3600" spc="-1" strike="noStrike">
                <a:latin typeface="Arial"/>
              </a:rPr>
              <a:t> </a:t>
            </a:r>
            <a:endParaRPr b="0" lang="en-US" sz="3600" spc="-1" strike="noStrike">
              <a:latin typeface="Arial"/>
            </a:endParaRPr>
          </a:p>
        </p:txBody>
      </p:sp>
      <p:sp>
        <p:nvSpPr>
          <p:cNvPr id="87" name=""/>
          <p:cNvSpPr/>
          <p:nvPr/>
        </p:nvSpPr>
        <p:spPr>
          <a:xfrm>
            <a:off x="228600" y="1410120"/>
            <a:ext cx="9597600" cy="315828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buNone/>
            </a:pPr>
            <a:r>
              <a:rPr b="0" lang="en-US" sz="2800" spc="-1" strike="noStrike">
                <a:solidFill>
                  <a:srgbClr val="3465a4"/>
                </a:solidFill>
                <a:latin typeface="Arial"/>
                <a:ea typeface="DejaVu Sans"/>
              </a:rPr>
              <a:t>Apply the Density Peaks Advanced (DPA) clustering algorithm to the Breast Cancer dataset to test its performance and ability to discriminate different types of cancer cells, compared with other clustering algorithms, with and without feature selection.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 descr=""/>
          <p:cNvPicPr/>
          <p:nvPr/>
        </p:nvPicPr>
        <p:blipFill>
          <a:blip r:embed="rId1"/>
          <a:stretch/>
        </p:blipFill>
        <p:spPr>
          <a:xfrm>
            <a:off x="4946040" y="903240"/>
            <a:ext cx="3966120" cy="3015720"/>
          </a:xfrm>
          <a:prstGeom prst="rect">
            <a:avLst/>
          </a:prstGeom>
          <a:ln w="0">
            <a:noFill/>
          </a:ln>
          <a:effectLst>
            <a:outerShdw blurRad="0" dir="2700000" dist="102841" rotWithShape="0">
              <a:srgbClr val="808080"/>
            </a:outerShdw>
          </a:effectLst>
        </p:spPr>
      </p:pic>
      <p:sp>
        <p:nvSpPr>
          <p:cNvPr id="154" name=""/>
          <p:cNvSpPr/>
          <p:nvPr/>
        </p:nvSpPr>
        <p:spPr>
          <a:xfrm>
            <a:off x="72360" y="360"/>
            <a:ext cx="6854400" cy="68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Results: Topography analysis</a:t>
            </a:r>
            <a:endParaRPr b="0" lang="en-US" sz="3600" spc="-1" strike="noStrike">
              <a:latin typeface="Arial"/>
            </a:endParaRPr>
          </a:p>
        </p:txBody>
      </p:sp>
      <p:pic>
        <p:nvPicPr>
          <p:cNvPr id="155" name="" descr=""/>
          <p:cNvPicPr/>
          <p:nvPr/>
        </p:nvPicPr>
        <p:blipFill>
          <a:blip r:embed="rId2"/>
          <a:stretch/>
        </p:blipFill>
        <p:spPr>
          <a:xfrm>
            <a:off x="457200" y="914400"/>
            <a:ext cx="3882960" cy="2952360"/>
          </a:xfrm>
          <a:prstGeom prst="rect">
            <a:avLst/>
          </a:prstGeom>
          <a:ln w="0">
            <a:noFill/>
          </a:ln>
          <a:effectLst>
            <a:outerShdw blurRad="0" dir="2700000" dist="102841" rotWithShape="0">
              <a:srgbClr val="808080"/>
            </a:outerShdw>
          </a:effectLst>
        </p:spPr>
      </p:pic>
      <p:sp>
        <p:nvSpPr>
          <p:cNvPr id="156" name=""/>
          <p:cNvSpPr/>
          <p:nvPr/>
        </p:nvSpPr>
        <p:spPr>
          <a:xfrm>
            <a:off x="5257800" y="3922200"/>
            <a:ext cx="4036320" cy="213804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200" spc="-1" strike="noStrike">
                <a:solidFill>
                  <a:srgbClr val="3465a4"/>
                </a:solidFill>
                <a:latin typeface="Arial"/>
                <a:ea typeface="DejaVu Sans"/>
              </a:rPr>
              <a:t>Cluster to Cancer Mapping: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 (LUAD: 63 )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0: (LUAD: 71)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 (KIRC: 146)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2: (LUAD: 7)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3: (BRCA: 300)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4: (PRAD: 136)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5: (COAD:78)</a:t>
            </a:r>
            <a:endParaRPr b="0" lang="en-US" sz="1200" spc="-1" strike="noStrike">
              <a:latin typeface="Arial"/>
            </a:endParaRPr>
          </a:p>
        </p:txBody>
      </p:sp>
      <p:sp>
        <p:nvSpPr>
          <p:cNvPr id="157" name=""/>
          <p:cNvSpPr/>
          <p:nvPr/>
        </p:nvSpPr>
        <p:spPr>
          <a:xfrm>
            <a:off x="313200" y="3814200"/>
            <a:ext cx="2282760" cy="20491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200" spc="-1" strike="noStrike">
                <a:solidFill>
                  <a:srgbClr val="3465a4"/>
                </a:solidFill>
                <a:latin typeface="Arial"/>
                <a:ea typeface="DejaVu Sans"/>
              </a:rPr>
              <a:t>Cluster to Cancer Mapping: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 (BRCA: 186</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KIRC: 35, LUAD: 2)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0: (BRCA: 1)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 (LUAD: 20)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2: (PRAD: 7)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3: (PRAD: 7)</a:t>
            </a:r>
            <a:endParaRPr b="0" lang="en-US" sz="1200" spc="-1" strike="noStrike">
              <a:latin typeface="Arial"/>
            </a:endParaRPr>
          </a:p>
          <a:p>
            <a:pPr>
              <a:lnSpc>
                <a:spcPct val="115000"/>
              </a:lnSpc>
              <a:buNone/>
            </a:pPr>
            <a:r>
              <a:rPr b="0" lang="en-US" sz="1200" spc="-1" strike="noStrike">
                <a:solidFill>
                  <a:srgbClr val="3465a4"/>
                </a:solidFill>
                <a:highlight>
                  <a:srgbClr val="ffff00"/>
                </a:highlight>
                <a:latin typeface="Arial"/>
                <a:ea typeface="DejaVu Sans"/>
              </a:rPr>
              <a:t>Cluster 4: (KIRC: 110)</a:t>
            </a:r>
            <a:r>
              <a:rPr b="0" lang="en-US" sz="1200" spc="-1" strike="noStrike">
                <a:solidFill>
                  <a:srgbClr val="3465a4"/>
                </a:solidFill>
                <a:latin typeface="Arial"/>
                <a:ea typeface="DejaVu Sans"/>
              </a:rPr>
              <a:t>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5: (PRAD: 3)</a:t>
            </a:r>
            <a:endParaRPr b="0" lang="en-US" sz="1200" spc="-1" strike="noStrike">
              <a:latin typeface="Arial"/>
            </a:endParaRPr>
          </a:p>
        </p:txBody>
      </p:sp>
      <p:sp>
        <p:nvSpPr>
          <p:cNvPr id="158" name=""/>
          <p:cNvSpPr/>
          <p:nvPr/>
        </p:nvSpPr>
        <p:spPr>
          <a:xfrm>
            <a:off x="2304720" y="3836520"/>
            <a:ext cx="2769840" cy="16567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200" spc="-1" strike="noStrike">
                <a:solidFill>
                  <a:srgbClr val="3465a4"/>
                </a:solidFill>
                <a:highlight>
                  <a:srgbClr val="ffff00"/>
                </a:highlight>
                <a:latin typeface="Arial"/>
                <a:ea typeface="DejaVu Sans"/>
              </a:rPr>
              <a:t>Cluster 6: (LUAD: 118) </a:t>
            </a:r>
            <a:endParaRPr b="0" lang="en-US" sz="1200" spc="-1" strike="noStrike">
              <a:latin typeface="Arial"/>
            </a:endParaRPr>
          </a:p>
          <a:p>
            <a:pPr>
              <a:lnSpc>
                <a:spcPct val="115000"/>
              </a:lnSpc>
              <a:buNone/>
            </a:pPr>
            <a:r>
              <a:rPr b="0" lang="en-US" sz="1200" spc="-1" strike="noStrike">
                <a:solidFill>
                  <a:srgbClr val="3465a4"/>
                </a:solidFill>
                <a:highlight>
                  <a:srgbClr val="ffff00"/>
                </a:highlight>
                <a:latin typeface="Arial"/>
                <a:ea typeface="DejaVu Sans"/>
              </a:rPr>
              <a:t>Cluster 7: ('COAD:78</a:t>
            </a:r>
            <a:r>
              <a:rPr b="0" lang="en-US" sz="1200" spc="-1" strike="noStrike">
                <a:solidFill>
                  <a:srgbClr val="3465a4"/>
                </a:solidFill>
                <a:latin typeface="Arial"/>
                <a:ea typeface="DejaVu Sans"/>
              </a:rPr>
              <a:t>, LUAD: 1) </a:t>
            </a:r>
            <a:endParaRPr b="0" lang="en-US" sz="1200" spc="-1" strike="noStrike">
              <a:latin typeface="Arial"/>
            </a:endParaRPr>
          </a:p>
          <a:p>
            <a:pPr>
              <a:lnSpc>
                <a:spcPct val="115000"/>
              </a:lnSpc>
              <a:buNone/>
            </a:pPr>
            <a:r>
              <a:rPr b="0" lang="en-US" sz="1200" spc="-1" strike="noStrike">
                <a:solidFill>
                  <a:srgbClr val="3465a4"/>
                </a:solidFill>
                <a:highlight>
                  <a:srgbClr val="ffff00"/>
                </a:highlight>
                <a:latin typeface="Arial"/>
                <a:ea typeface="DejaVu Sans"/>
              </a:rPr>
              <a:t>Cluster 8: (BRCA: 106)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9: (KIRC: 1) </a:t>
            </a:r>
            <a:endParaRPr b="0" lang="en-US" sz="1200" spc="-1" strike="noStrike">
              <a:latin typeface="Arial"/>
            </a:endParaRPr>
          </a:p>
          <a:p>
            <a:pPr>
              <a:lnSpc>
                <a:spcPct val="115000"/>
              </a:lnSpc>
              <a:buNone/>
            </a:pPr>
            <a:r>
              <a:rPr b="0" lang="en-US" sz="1200" spc="-1" strike="noStrike">
                <a:solidFill>
                  <a:srgbClr val="3465a4"/>
                </a:solidFill>
                <a:highlight>
                  <a:srgbClr val="ffff00"/>
                </a:highlight>
                <a:latin typeface="Arial"/>
                <a:ea typeface="DejaVu Sans"/>
              </a:rPr>
              <a:t>Cluster 10: (PRAD: 119)</a:t>
            </a:r>
            <a:r>
              <a:rPr b="0" lang="en-US" sz="1200" spc="-1" strike="noStrike">
                <a:solidFill>
                  <a:srgbClr val="3465a4"/>
                </a:solidFill>
                <a:latin typeface="Arial"/>
                <a:ea typeface="DejaVu Sans"/>
              </a:rPr>
              <a:t>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11: (BRCA: 2) </a:t>
            </a:r>
            <a:endParaRPr b="0" lang="en-US" sz="1200" spc="-1" strike="noStrike">
              <a:latin typeface="Arial"/>
            </a:endParaRPr>
          </a:p>
          <a:p>
            <a:pPr>
              <a:lnSpc>
                <a:spcPct val="115000"/>
              </a:lnSpc>
              <a:buNone/>
            </a:pPr>
            <a:r>
              <a:rPr b="0" lang="en-US" sz="1200" spc="-1" strike="noStrike">
                <a:solidFill>
                  <a:srgbClr val="3465a4"/>
                </a:solidFill>
                <a:latin typeface="Arial"/>
                <a:ea typeface="DejaVu Sans"/>
              </a:rPr>
              <a:t>Cluster 12: (BRCA: 5)</a:t>
            </a:r>
            <a:endParaRPr b="0" lang="en-US" sz="1200" spc="-1" strike="noStrike">
              <a:latin typeface="Arial"/>
            </a:endParaRPr>
          </a:p>
        </p:txBody>
      </p:sp>
      <p:sp>
        <p:nvSpPr>
          <p:cNvPr id="159" name=""/>
          <p:cNvSpPr/>
          <p:nvPr/>
        </p:nvSpPr>
        <p:spPr>
          <a:xfrm>
            <a:off x="673200" y="685800"/>
            <a:ext cx="27399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Without feature selection</a:t>
            </a:r>
            <a:r>
              <a:rPr b="0" lang="en-US" sz="1800" spc="-1" strike="noStrike">
                <a:solidFill>
                  <a:srgbClr val="000000"/>
                </a:solidFill>
                <a:latin typeface="Arial"/>
                <a:ea typeface="DejaVu Sans"/>
              </a:rPr>
              <a:t> </a:t>
            </a:r>
            <a:endParaRPr b="0" lang="en-US" sz="1800" spc="-1" strike="noStrike">
              <a:latin typeface="Arial"/>
            </a:endParaRPr>
          </a:p>
        </p:txBody>
      </p:sp>
      <p:sp>
        <p:nvSpPr>
          <p:cNvPr id="160" name=""/>
          <p:cNvSpPr/>
          <p:nvPr/>
        </p:nvSpPr>
        <p:spPr>
          <a:xfrm>
            <a:off x="5065200" y="685800"/>
            <a:ext cx="27399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 </a:t>
            </a:r>
            <a:r>
              <a:rPr b="0" lang="en-US" sz="1800" spc="-1" strike="noStrike">
                <a:solidFill>
                  <a:srgbClr val="3465a4"/>
                </a:solidFill>
                <a:latin typeface="Arial"/>
                <a:ea typeface="DejaVu Sans"/>
              </a:rPr>
              <a:t>Subset feature selection</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p:nvPr/>
        </p:nvSpPr>
        <p:spPr>
          <a:xfrm>
            <a:off x="228600" y="914760"/>
            <a:ext cx="3663360" cy="365400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r</a:t>
            </a:r>
            <a:endParaRPr b="0" lang="en-US" sz="1800" spc="-1" strike="noStrike">
              <a:latin typeface="Arial"/>
            </a:endParaRPr>
          </a:p>
        </p:txBody>
      </p:sp>
      <p:sp>
        <p:nvSpPr>
          <p:cNvPr id="162" name=""/>
          <p:cNvSpPr/>
          <p:nvPr/>
        </p:nvSpPr>
        <p:spPr>
          <a:xfrm>
            <a:off x="228600" y="228600"/>
            <a:ext cx="34257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Hierarchical cluster analysis of cancers and normal tissues.</a:t>
            </a:r>
            <a:endParaRPr b="0" lang="en-US" sz="1800" spc="-1" strike="noStrike">
              <a:latin typeface="Arial"/>
            </a:endParaRPr>
          </a:p>
        </p:txBody>
      </p:sp>
      <p:sp>
        <p:nvSpPr>
          <p:cNvPr id="163" name=""/>
          <p:cNvSpPr/>
          <p:nvPr/>
        </p:nvSpPr>
        <p:spPr>
          <a:xfrm>
            <a:off x="92160" y="4744080"/>
            <a:ext cx="5391000" cy="510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3465a4"/>
                </a:solidFill>
                <a:latin typeface="Arial"/>
                <a:ea typeface="DejaVu Sans"/>
              </a:rPr>
              <a:t>hclust” utility function available in R.</a:t>
            </a:r>
            <a:endParaRPr b="0" lang="en-US" sz="1500" spc="-1" strike="noStrike">
              <a:latin typeface="Arial"/>
            </a:endParaRPr>
          </a:p>
          <a:p>
            <a:pPr>
              <a:lnSpc>
                <a:spcPct val="100000"/>
              </a:lnSpc>
              <a:buNone/>
            </a:pPr>
            <a:r>
              <a:rPr b="0" lang="en-US" sz="1500" spc="-1" strike="noStrike">
                <a:solidFill>
                  <a:srgbClr val="3465a4"/>
                </a:solidFill>
                <a:latin typeface="Arial"/>
                <a:ea typeface="DejaVu Sans"/>
              </a:rPr>
              <a:t>Ref: Patkar et al. Genome Medicine (2021) 13:93</a:t>
            </a:r>
            <a:endParaRPr b="0" lang="en-US" sz="1500" spc="-1" strike="noStrike">
              <a:latin typeface="Arial"/>
            </a:endParaRPr>
          </a:p>
        </p:txBody>
      </p:sp>
      <p:sp>
        <p:nvSpPr>
          <p:cNvPr id="164" name=""/>
          <p:cNvSpPr/>
          <p:nvPr/>
        </p:nvSpPr>
        <p:spPr>
          <a:xfrm>
            <a:off x="4343400" y="1218600"/>
            <a:ext cx="1825560" cy="682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65" name=""/>
          <p:cNvSpPr/>
          <p:nvPr/>
        </p:nvSpPr>
        <p:spPr>
          <a:xfrm>
            <a:off x="4343400" y="104400"/>
            <a:ext cx="18255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Reducing to the cancer cell types in our data set</a:t>
            </a:r>
            <a:endParaRPr b="0" lang="en-US" sz="1800" spc="-1" strike="noStrike">
              <a:latin typeface="Arial"/>
            </a:endParaRPr>
          </a:p>
        </p:txBody>
      </p:sp>
      <p:sp>
        <p:nvSpPr>
          <p:cNvPr id="166" name=""/>
          <p:cNvSpPr/>
          <p:nvPr/>
        </p:nvSpPr>
        <p:spPr>
          <a:xfrm>
            <a:off x="7255800" y="2338200"/>
            <a:ext cx="1127160" cy="36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3465a4"/>
                </a:solidFill>
                <a:latin typeface="Arial"/>
                <a:ea typeface="DejaVu Sans"/>
              </a:rPr>
              <a:t>PRAD (10)</a:t>
            </a:r>
            <a:endParaRPr b="0" lang="en-US" sz="1400" spc="-1" strike="noStrike">
              <a:latin typeface="Arial"/>
            </a:endParaRPr>
          </a:p>
        </p:txBody>
      </p:sp>
      <p:sp>
        <p:nvSpPr>
          <p:cNvPr id="167" name=""/>
          <p:cNvSpPr/>
          <p:nvPr/>
        </p:nvSpPr>
        <p:spPr>
          <a:xfrm flipV="1">
            <a:off x="7700400" y="990720"/>
            <a:ext cx="360" cy="457200"/>
          </a:xfrm>
          <a:prstGeom prst="line">
            <a:avLst/>
          </a:prstGeom>
          <a:ln w="0">
            <a:solidFill>
              <a:srgbClr val="3465a4"/>
            </a:solidFill>
          </a:ln>
        </p:spPr>
        <p:style>
          <a:lnRef idx="0"/>
          <a:fillRef idx="0"/>
          <a:effectRef idx="0"/>
          <a:fontRef idx="minor"/>
        </p:style>
      </p:sp>
      <p:sp>
        <p:nvSpPr>
          <p:cNvPr id="168" name=""/>
          <p:cNvSpPr/>
          <p:nvPr/>
        </p:nvSpPr>
        <p:spPr>
          <a:xfrm>
            <a:off x="6678000" y="1917000"/>
            <a:ext cx="1708200" cy="360"/>
          </a:xfrm>
          <a:prstGeom prst="line">
            <a:avLst/>
          </a:prstGeom>
          <a:ln w="0">
            <a:solidFill>
              <a:srgbClr val="3465a4"/>
            </a:solidFill>
          </a:ln>
        </p:spPr>
        <p:style>
          <a:lnRef idx="0"/>
          <a:fillRef idx="0"/>
          <a:effectRef idx="0"/>
          <a:fontRef idx="minor"/>
        </p:style>
      </p:sp>
      <p:sp>
        <p:nvSpPr>
          <p:cNvPr id="169" name=""/>
          <p:cNvSpPr/>
          <p:nvPr/>
        </p:nvSpPr>
        <p:spPr>
          <a:xfrm flipV="1">
            <a:off x="6681600" y="891720"/>
            <a:ext cx="360" cy="1024200"/>
          </a:xfrm>
          <a:prstGeom prst="line">
            <a:avLst/>
          </a:prstGeom>
          <a:ln w="0">
            <a:solidFill>
              <a:srgbClr val="3465a4"/>
            </a:solidFill>
          </a:ln>
        </p:spPr>
        <p:style>
          <a:lnRef idx="0"/>
          <a:fillRef idx="0"/>
          <a:effectRef idx="0"/>
          <a:fontRef idx="minor"/>
        </p:style>
      </p:sp>
      <p:sp>
        <p:nvSpPr>
          <p:cNvPr id="170" name=""/>
          <p:cNvSpPr/>
          <p:nvPr/>
        </p:nvSpPr>
        <p:spPr>
          <a:xfrm>
            <a:off x="6208200" y="653400"/>
            <a:ext cx="1040760" cy="48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3465a4"/>
                </a:solidFill>
                <a:latin typeface="Arial"/>
                <a:ea typeface="DejaVu Sans"/>
              </a:rPr>
              <a:t>COAD (7)</a:t>
            </a:r>
            <a:endParaRPr b="0" lang="en-US" sz="1400" spc="-1" strike="noStrike">
              <a:latin typeface="Arial"/>
            </a:endParaRPr>
          </a:p>
        </p:txBody>
      </p:sp>
      <p:sp>
        <p:nvSpPr>
          <p:cNvPr id="171" name=""/>
          <p:cNvSpPr/>
          <p:nvPr/>
        </p:nvSpPr>
        <p:spPr>
          <a:xfrm flipV="1">
            <a:off x="8384400" y="1458720"/>
            <a:ext cx="360" cy="457200"/>
          </a:xfrm>
          <a:prstGeom prst="line">
            <a:avLst/>
          </a:prstGeom>
          <a:ln w="0">
            <a:solidFill>
              <a:srgbClr val="3465a4"/>
            </a:solidFill>
          </a:ln>
        </p:spPr>
        <p:style>
          <a:lnRef idx="0"/>
          <a:fillRef idx="0"/>
          <a:effectRef idx="0"/>
          <a:fontRef idx="minor"/>
        </p:style>
      </p:sp>
      <p:sp>
        <p:nvSpPr>
          <p:cNvPr id="172" name=""/>
          <p:cNvSpPr/>
          <p:nvPr/>
        </p:nvSpPr>
        <p:spPr>
          <a:xfrm flipV="1">
            <a:off x="7700400" y="1449000"/>
            <a:ext cx="1262160" cy="10800"/>
          </a:xfrm>
          <a:prstGeom prst="line">
            <a:avLst/>
          </a:prstGeom>
          <a:ln w="0">
            <a:solidFill>
              <a:srgbClr val="3465a4"/>
            </a:solidFill>
          </a:ln>
        </p:spPr>
        <p:style>
          <a:lnRef idx="0"/>
          <a:fillRef idx="0"/>
          <a:effectRef idx="0"/>
          <a:fontRef idx="minor"/>
        </p:style>
      </p:sp>
      <p:sp>
        <p:nvSpPr>
          <p:cNvPr id="173" name=""/>
          <p:cNvSpPr/>
          <p:nvPr/>
        </p:nvSpPr>
        <p:spPr>
          <a:xfrm flipV="1">
            <a:off x="8960400" y="990720"/>
            <a:ext cx="360" cy="457200"/>
          </a:xfrm>
          <a:prstGeom prst="line">
            <a:avLst/>
          </a:prstGeom>
          <a:ln w="0">
            <a:solidFill>
              <a:srgbClr val="3465a4"/>
            </a:solidFill>
          </a:ln>
        </p:spPr>
        <p:style>
          <a:lnRef idx="0"/>
          <a:fillRef idx="0"/>
          <a:effectRef idx="0"/>
          <a:fontRef idx="minor"/>
        </p:style>
      </p:sp>
      <p:sp>
        <p:nvSpPr>
          <p:cNvPr id="174" name=""/>
          <p:cNvSpPr/>
          <p:nvPr/>
        </p:nvSpPr>
        <p:spPr>
          <a:xfrm>
            <a:off x="8456400" y="991800"/>
            <a:ext cx="988200" cy="360"/>
          </a:xfrm>
          <a:prstGeom prst="line">
            <a:avLst/>
          </a:prstGeom>
          <a:ln w="0">
            <a:solidFill>
              <a:srgbClr val="3465a4"/>
            </a:solidFill>
          </a:ln>
        </p:spPr>
        <p:style>
          <a:lnRef idx="0"/>
          <a:fillRef idx="0"/>
          <a:effectRef idx="0"/>
          <a:fontRef idx="minor"/>
        </p:style>
      </p:sp>
      <p:sp>
        <p:nvSpPr>
          <p:cNvPr id="175" name=""/>
          <p:cNvSpPr/>
          <p:nvPr/>
        </p:nvSpPr>
        <p:spPr>
          <a:xfrm flipV="1">
            <a:off x="9428400" y="522720"/>
            <a:ext cx="360" cy="457200"/>
          </a:xfrm>
          <a:prstGeom prst="line">
            <a:avLst/>
          </a:prstGeom>
          <a:ln w="0">
            <a:solidFill>
              <a:srgbClr val="3465a4"/>
            </a:solidFill>
          </a:ln>
        </p:spPr>
        <p:style>
          <a:lnRef idx="0"/>
          <a:fillRef idx="0"/>
          <a:effectRef idx="0"/>
          <a:fontRef idx="minor"/>
        </p:style>
      </p:sp>
      <p:sp>
        <p:nvSpPr>
          <p:cNvPr id="176" name=""/>
          <p:cNvSpPr/>
          <p:nvPr/>
        </p:nvSpPr>
        <p:spPr>
          <a:xfrm flipV="1">
            <a:off x="8456400" y="522720"/>
            <a:ext cx="360" cy="457200"/>
          </a:xfrm>
          <a:prstGeom prst="line">
            <a:avLst/>
          </a:prstGeom>
          <a:ln w="0">
            <a:solidFill>
              <a:srgbClr val="3465a4"/>
            </a:solidFill>
          </a:ln>
        </p:spPr>
        <p:style>
          <a:lnRef idx="0"/>
          <a:fillRef idx="0"/>
          <a:effectRef idx="0"/>
          <a:fontRef idx="minor"/>
        </p:style>
      </p:sp>
      <p:sp>
        <p:nvSpPr>
          <p:cNvPr id="177" name=""/>
          <p:cNvSpPr/>
          <p:nvPr/>
        </p:nvSpPr>
        <p:spPr>
          <a:xfrm flipV="1">
            <a:off x="7700400" y="1926720"/>
            <a:ext cx="360" cy="457200"/>
          </a:xfrm>
          <a:prstGeom prst="line">
            <a:avLst/>
          </a:prstGeom>
          <a:ln w="0">
            <a:solidFill>
              <a:srgbClr val="3465a4"/>
            </a:solidFill>
          </a:ln>
        </p:spPr>
        <p:style>
          <a:lnRef idx="0"/>
          <a:fillRef idx="0"/>
          <a:effectRef idx="0"/>
          <a:fontRef idx="minor"/>
        </p:style>
      </p:sp>
      <p:sp>
        <p:nvSpPr>
          <p:cNvPr id="178" name=""/>
          <p:cNvSpPr/>
          <p:nvPr/>
        </p:nvSpPr>
        <p:spPr>
          <a:xfrm>
            <a:off x="7288200" y="653400"/>
            <a:ext cx="938160" cy="286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3465a4"/>
                </a:solidFill>
                <a:latin typeface="Arial"/>
                <a:ea typeface="DejaVu Sans"/>
              </a:rPr>
              <a:t>LUAD (6)</a:t>
            </a:r>
            <a:endParaRPr b="0" lang="en-US" sz="1400" spc="-1" strike="noStrike">
              <a:latin typeface="Arial"/>
            </a:endParaRPr>
          </a:p>
        </p:txBody>
      </p:sp>
      <p:sp>
        <p:nvSpPr>
          <p:cNvPr id="179" name=""/>
          <p:cNvSpPr/>
          <p:nvPr/>
        </p:nvSpPr>
        <p:spPr>
          <a:xfrm>
            <a:off x="8037000" y="293400"/>
            <a:ext cx="911160" cy="29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3465a4"/>
                </a:solidFill>
                <a:latin typeface="Arial"/>
                <a:ea typeface="DejaVu Sans"/>
              </a:rPr>
              <a:t>KIRC(4)</a:t>
            </a:r>
            <a:endParaRPr b="0" lang="en-US" sz="1400" spc="-1" strike="noStrike">
              <a:latin typeface="Arial"/>
            </a:endParaRPr>
          </a:p>
        </p:txBody>
      </p:sp>
      <p:sp>
        <p:nvSpPr>
          <p:cNvPr id="180" name=""/>
          <p:cNvSpPr/>
          <p:nvPr/>
        </p:nvSpPr>
        <p:spPr>
          <a:xfrm>
            <a:off x="8830800" y="293400"/>
            <a:ext cx="1312560" cy="48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3465a4"/>
                </a:solidFill>
                <a:latin typeface="Arial"/>
                <a:ea typeface="DejaVu Sans"/>
              </a:rPr>
              <a:t>BRCA (8, 12)</a:t>
            </a:r>
            <a:endParaRPr b="0" lang="en-US" sz="1400" spc="-1" strike="noStrike">
              <a:latin typeface="Arial"/>
            </a:endParaRPr>
          </a:p>
        </p:txBody>
      </p:sp>
      <p:pic>
        <p:nvPicPr>
          <p:cNvPr id="181" name="" descr=""/>
          <p:cNvPicPr/>
          <p:nvPr/>
        </p:nvPicPr>
        <p:blipFill>
          <a:blip r:embed="rId2"/>
          <a:stretch/>
        </p:blipFill>
        <p:spPr>
          <a:xfrm>
            <a:off x="5715000" y="2743200"/>
            <a:ext cx="3654360" cy="2778480"/>
          </a:xfrm>
          <a:prstGeom prst="rect">
            <a:avLst/>
          </a:prstGeom>
          <a:ln w="0">
            <a:noFill/>
          </a:ln>
          <a:effectLst>
            <a:outerShdw blurRad="0" dir="2700000" dist="102841" rotWithShape="0">
              <a:srgbClr val="808080"/>
            </a:outerShdw>
          </a:effectLst>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02040" y="0"/>
            <a:ext cx="2666880" cy="682920"/>
          </a:xfrm>
          <a:prstGeom prst="rect">
            <a:avLst/>
          </a:prstGeom>
          <a:noFill/>
          <a:ln w="0">
            <a:noFill/>
          </a:ln>
        </p:spPr>
        <p:txBody>
          <a:bodyPr lIns="0" rIns="0" tIns="0" bIns="0" anchor="ctr">
            <a:noAutofit/>
          </a:bodyPr>
          <a:p>
            <a:pPr>
              <a:lnSpc>
                <a:spcPct val="100000"/>
              </a:lnSpc>
              <a:buNone/>
            </a:pPr>
            <a:r>
              <a:rPr b="1" lang="en-US" sz="3600" spc="-1" strike="noStrike">
                <a:solidFill>
                  <a:srgbClr val="3465a4"/>
                </a:solidFill>
                <a:latin typeface="Arial"/>
              </a:rPr>
              <a:t>Conclu</a:t>
            </a:r>
            <a:r>
              <a:rPr b="1" lang="en-US" sz="3600" spc="-1" strike="noStrike">
                <a:solidFill>
                  <a:srgbClr val="3465a4"/>
                </a:solidFill>
                <a:latin typeface="Arial"/>
              </a:rPr>
              <a:t>sion</a:t>
            </a:r>
            <a:endParaRPr b="0" lang="en-US" sz="3600" spc="-1" strike="noStrike">
              <a:latin typeface="Arial"/>
            </a:endParaRPr>
          </a:p>
        </p:txBody>
      </p:sp>
      <p:sp>
        <p:nvSpPr>
          <p:cNvPr id="183" name=""/>
          <p:cNvSpPr/>
          <p:nvPr/>
        </p:nvSpPr>
        <p:spPr>
          <a:xfrm>
            <a:off x="457200" y="1944360"/>
            <a:ext cx="8912160" cy="1911600"/>
          </a:xfrm>
          <a:prstGeom prst="rect">
            <a:avLst/>
          </a:prstGeom>
          <a:noFill/>
          <a:ln w="0">
            <a:noFill/>
          </a:ln>
        </p:spPr>
        <p:style>
          <a:lnRef idx="0"/>
          <a:fillRef idx="0"/>
          <a:effectRef idx="0"/>
          <a:fontRef idx="minor"/>
        </p:style>
      </p:sp>
      <p:sp>
        <p:nvSpPr>
          <p:cNvPr id="184" name=""/>
          <p:cNvSpPr/>
          <p:nvPr/>
        </p:nvSpPr>
        <p:spPr>
          <a:xfrm>
            <a:off x="228600" y="648720"/>
            <a:ext cx="9141120" cy="4500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Good Performance on Original Features: The results indicate that DPA performs well even without feature selection, maintaining high ARI and NMI scores. This suggests that DPA can effectively handle high-dimensional data and still produce meaningful clusters.</a:t>
            </a:r>
            <a:endParaRPr b="0" lang="en-US" sz="1600" spc="-1" strike="noStrike">
              <a:latin typeface="Arial"/>
            </a:endParaRPr>
          </a:p>
          <a:p>
            <a:pPr>
              <a:lnSpc>
                <a:spcPct val="115000"/>
              </a:lnSpc>
              <a:buNone/>
            </a:pPr>
            <a:r>
              <a:rPr b="0" lang="en-US" sz="1600" spc="-1" strike="noStrike">
                <a:solidFill>
                  <a:srgbClr val="3465a4"/>
                </a:solidFill>
                <a:latin typeface="Arial"/>
                <a:ea typeface="DejaVu Sans"/>
              </a:rPr>
              <a:t>Stability of Results: The stability of DPA's performance across different feature sets (original and subset) underscores its robustness and reliability</a:t>
            </a:r>
            <a:r>
              <a:rPr b="0" lang="en-US" sz="1000" spc="-1" strike="noStrike">
                <a:solidFill>
                  <a:srgbClr val="000000"/>
                </a:solidFill>
                <a:latin typeface="Arial"/>
                <a:ea typeface="DejaVu Sans"/>
              </a:rPr>
              <a:t>.</a:t>
            </a:r>
            <a:r>
              <a:rPr b="0" lang="en-US" sz="1600" spc="-1" strike="noStrike">
                <a:solidFill>
                  <a:srgbClr val="3465a4"/>
                </a:solidFill>
                <a:latin typeface="Arial"/>
                <a:ea typeface="DejaVu Sans"/>
              </a:rPr>
              <a:t>. </a:t>
            </a:r>
            <a:endParaRPr b="0" lang="en-US" sz="1600" spc="-1" strike="noStrike">
              <a:latin typeface="Arial"/>
            </a:endParaRPr>
          </a:p>
          <a:p>
            <a:pPr>
              <a:lnSpc>
                <a:spcPct val="115000"/>
              </a:lnSpc>
              <a:buNone/>
            </a:pPr>
            <a:endParaRPr b="0" lang="en-US" sz="1600" spc="-1" strike="noStrike">
              <a:latin typeface="Arial"/>
            </a:endParaRPr>
          </a:p>
          <a:p>
            <a:pPr>
              <a:lnSpc>
                <a:spcPct val="115000"/>
              </a:lnSpc>
              <a:buNone/>
            </a:pPr>
            <a:r>
              <a:rPr b="0" lang="en-US" sz="1600" spc="-1" strike="noStrike">
                <a:solidFill>
                  <a:srgbClr val="3465a4"/>
                </a:solidFill>
                <a:latin typeface="Arial"/>
                <a:ea typeface="Noto Sans CJK SC"/>
              </a:rPr>
              <a:t>The low value for value for Silhouette score is due to the fact that by accepting a low level of confidence (low value of Z) we increase the probability of observing some spurious clusters not well separated as it is shown in the clustering results. </a:t>
            </a:r>
            <a:endParaRPr b="0" lang="en-US" sz="1600" spc="-1" strike="noStrike">
              <a:latin typeface="Arial"/>
            </a:endParaRPr>
          </a:p>
          <a:p>
            <a:pPr>
              <a:lnSpc>
                <a:spcPct val="115000"/>
              </a:lnSpc>
              <a:buNone/>
            </a:pPr>
            <a:endParaRPr b="0" lang="en-US" sz="1600" spc="-1" strike="noStrike">
              <a:latin typeface="Arial"/>
            </a:endParaRPr>
          </a:p>
          <a:p>
            <a:pPr>
              <a:lnSpc>
                <a:spcPct val="115000"/>
              </a:lnSpc>
              <a:buNone/>
            </a:pPr>
            <a:r>
              <a:rPr b="0" lang="en-US" sz="1600" spc="-1" strike="noStrike">
                <a:solidFill>
                  <a:srgbClr val="3465a4"/>
                </a:solidFill>
                <a:latin typeface="Arial"/>
                <a:ea typeface="Noto Sans CJK SC"/>
              </a:rPr>
              <a:t>DPA outperforms over HDBSCAN (without feature selection) even including Halo points. Although, HDBSCAN is designed to detect clusters with different densities it could be labeling as noise low density packed data points that are part of a cluster. In fact, this can be seen when we compare the clustering plots for the original features and the selected features. We can see that the clusters in the elected features are more compacted or with higher density and the number of points selected as noise are 48 compared with the 535 points labeled as noise for the clustering with original features. </a:t>
            </a:r>
            <a:endParaRPr b="0" lang="en-US" sz="1600" spc="-1" strike="noStrike">
              <a:latin typeface="Arial"/>
            </a:endParaRPr>
          </a:p>
          <a:p>
            <a:pPr>
              <a:lnSpc>
                <a:spcPct val="115000"/>
              </a:lnSpc>
              <a:buNone/>
            </a:pPr>
            <a:endParaRPr b="0" lang="en-US" sz="1600" spc="-1" strike="noStrike">
              <a:latin typeface="Arial"/>
            </a:endParaRPr>
          </a:p>
          <a:p>
            <a:pPr>
              <a:lnSpc>
                <a:spcPct val="115000"/>
              </a:lnSpc>
              <a:buNone/>
            </a:pPr>
            <a:r>
              <a:rPr b="0" lang="en-US" sz="1600" spc="-1" strike="noStrike">
                <a:solidFill>
                  <a:srgbClr val="3465a4"/>
                </a:solidFill>
                <a:latin typeface="Arial"/>
                <a:ea typeface="Noto Sans CJK SC"/>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
          <p:cNvSpPr/>
          <p:nvPr/>
        </p:nvSpPr>
        <p:spPr>
          <a:xfrm>
            <a:off x="228600" y="914400"/>
            <a:ext cx="9141120" cy="1441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Although, the results of Spectral Clustering were slightly better than DPA for the three metrics, it requires specifying the number of clusters (K), which require additional methods, as eigenvalue gap analysis, to determine the appropriate number of clusters. This dependency can be a limitation in practical applications where such information is not readily available.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p:txBody>
      </p:sp>
      <p:sp>
        <p:nvSpPr>
          <p:cNvPr id="186" name="PlaceHolder 1"/>
          <p:cNvSpPr>
            <a:spLocks noGrp="1"/>
          </p:cNvSpPr>
          <p:nvPr>
            <p:ph type="title"/>
          </p:nvPr>
        </p:nvSpPr>
        <p:spPr>
          <a:xfrm>
            <a:off x="228600" y="0"/>
            <a:ext cx="2666880" cy="682920"/>
          </a:xfrm>
          <a:prstGeom prst="rect">
            <a:avLst/>
          </a:prstGeom>
          <a:noFill/>
          <a:ln w="0">
            <a:noFill/>
          </a:ln>
        </p:spPr>
        <p:txBody>
          <a:bodyPr lIns="0" rIns="0" tIns="0" bIns="0" anchor="ctr">
            <a:noAutofit/>
          </a:bodyPr>
          <a:p>
            <a:pPr>
              <a:lnSpc>
                <a:spcPct val="100000"/>
              </a:lnSpc>
              <a:buNone/>
            </a:pPr>
            <a:r>
              <a:rPr b="1" lang="en-US" sz="3600" spc="-1" strike="noStrike">
                <a:solidFill>
                  <a:srgbClr val="3465a4"/>
                </a:solidFill>
                <a:latin typeface="Arial"/>
              </a:rPr>
              <a:t>Conclusion</a:t>
            </a:r>
            <a:endParaRPr b="0" lang="en-US" sz="3600" spc="-1" strike="noStrike">
              <a:latin typeface="Arial"/>
            </a:endParaRPr>
          </a:p>
        </p:txBody>
      </p:sp>
      <p:sp>
        <p:nvSpPr>
          <p:cNvPr id="187" name=""/>
          <p:cNvSpPr/>
          <p:nvPr/>
        </p:nvSpPr>
        <p:spPr>
          <a:xfrm>
            <a:off x="120600" y="3200400"/>
            <a:ext cx="9600480" cy="992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Lastly, DPA algorithm describes the topography of the data  and the hierarchical relation among clusters, which adds a valuable information to the data analysis. As we saw in the dendrogram, DPA was able to “recognize” hierarchical relation among different types of cancer cells. This information can be used in diagnosis or cancer treatments strategies.   </a:t>
            </a:r>
            <a:endParaRPr b="0" lang="en-US" sz="1600" spc="-1" strike="noStrike">
              <a:latin typeface="Arial"/>
            </a:endParaRPr>
          </a:p>
        </p:txBody>
      </p:sp>
      <p:sp>
        <p:nvSpPr>
          <p:cNvPr id="188" name=""/>
          <p:cNvSpPr/>
          <p:nvPr/>
        </p:nvSpPr>
        <p:spPr>
          <a:xfrm>
            <a:off x="176400" y="2204280"/>
            <a:ext cx="9652680" cy="76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3465a4"/>
                </a:solidFill>
                <a:latin typeface="Arial"/>
                <a:ea typeface="DejaVu Sans"/>
              </a:rPr>
              <a:t>Non-parametric Nature: Unlike methods such as k-means or Spectral Clustering, which require specifying the number of clusters beforehand, DPA automatically detects the number of clusters. This makes DPA highly suitable for exploratory data analysis, where the number of clusters is not known in advance.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0"/>
            <a:ext cx="9067320" cy="942120"/>
          </a:xfrm>
          <a:prstGeom prst="rect">
            <a:avLst/>
          </a:prstGeom>
          <a:noFill/>
          <a:ln w="0">
            <a:noFill/>
          </a:ln>
        </p:spPr>
        <p:txBody>
          <a:bodyPr lIns="0" rIns="0" tIns="0" bIns="0" anchor="ctr">
            <a:noAutofit/>
          </a:bodyPr>
          <a:p>
            <a:pPr algn="ctr">
              <a:lnSpc>
                <a:spcPct val="100000"/>
              </a:lnSpc>
              <a:buNone/>
            </a:pPr>
            <a:r>
              <a:rPr b="1" lang="en-US" sz="3600" spc="-1" strike="noStrike">
                <a:solidFill>
                  <a:srgbClr val="3465a4"/>
                </a:solidFill>
                <a:latin typeface="Arial"/>
              </a:rPr>
              <a:t>Data </a:t>
            </a:r>
            <a:r>
              <a:rPr b="1" lang="en-US" sz="3600" spc="-1" strike="noStrike">
                <a:solidFill>
                  <a:srgbClr val="3465a4"/>
                </a:solidFill>
                <a:latin typeface="Arial"/>
              </a:rPr>
              <a:t>set</a:t>
            </a:r>
            <a:endParaRPr b="0" lang="en-US" sz="3600" spc="-1" strike="noStrike">
              <a:latin typeface="Arial"/>
            </a:endParaRPr>
          </a:p>
        </p:txBody>
      </p:sp>
      <p:pic>
        <p:nvPicPr>
          <p:cNvPr id="89" name="" descr=""/>
          <p:cNvPicPr/>
          <p:nvPr/>
        </p:nvPicPr>
        <p:blipFill>
          <a:blip r:embed="rId1"/>
          <a:stretch/>
        </p:blipFill>
        <p:spPr>
          <a:xfrm>
            <a:off x="0" y="1033200"/>
            <a:ext cx="10075320" cy="3306600"/>
          </a:xfrm>
          <a:prstGeom prst="rect">
            <a:avLst/>
          </a:prstGeom>
          <a:ln w="0">
            <a:noFill/>
          </a:ln>
          <a:effectLst>
            <a:outerShdw blurRad="0" dir="2700000" dist="102841" rotWithShape="0">
              <a:srgbClr val="808080"/>
            </a:outerShdw>
          </a:effectLst>
        </p:spPr>
      </p:pic>
      <p:sp>
        <p:nvSpPr>
          <p:cNvPr id="90" name=""/>
          <p:cNvSpPr/>
          <p:nvPr/>
        </p:nvSpPr>
        <p:spPr>
          <a:xfrm>
            <a:off x="0" y="4372200"/>
            <a:ext cx="4111200" cy="111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200" spc="-1" strike="noStrike">
                <a:solidFill>
                  <a:srgbClr val="3465a4"/>
                </a:solidFill>
                <a:latin typeface="Arial"/>
                <a:ea typeface="DejaVu Sans"/>
              </a:rPr>
              <a:t>COAD: Colon Adenocarcinoma</a:t>
            </a:r>
            <a:endParaRPr b="0" lang="en-US" sz="1200" spc="-1" strike="noStrike">
              <a:latin typeface="Arial"/>
            </a:endParaRPr>
          </a:p>
          <a:p>
            <a:pPr>
              <a:lnSpc>
                <a:spcPct val="100000"/>
              </a:lnSpc>
              <a:buNone/>
            </a:pPr>
            <a:r>
              <a:rPr b="0" lang="en-US" sz="1200" spc="-1" strike="noStrike">
                <a:solidFill>
                  <a:srgbClr val="3465a4"/>
                </a:solidFill>
                <a:latin typeface="Arial"/>
                <a:ea typeface="DejaVu Sans"/>
              </a:rPr>
              <a:t>BRCA: Breast Invasive Carcinoma</a:t>
            </a:r>
            <a:endParaRPr b="0" lang="en-US" sz="1200" spc="-1" strike="noStrike">
              <a:latin typeface="Arial"/>
            </a:endParaRPr>
          </a:p>
          <a:p>
            <a:pPr>
              <a:lnSpc>
                <a:spcPct val="100000"/>
              </a:lnSpc>
              <a:buNone/>
            </a:pPr>
            <a:r>
              <a:rPr b="0" lang="en-US" sz="1200" spc="-1" strike="noStrike">
                <a:solidFill>
                  <a:srgbClr val="3465a4"/>
                </a:solidFill>
                <a:latin typeface="Arial"/>
                <a:ea typeface="DejaVu Sans"/>
              </a:rPr>
              <a:t>LUAD: Lung Adenocarcinoma</a:t>
            </a:r>
            <a:endParaRPr b="0" lang="en-US" sz="1200" spc="-1" strike="noStrike">
              <a:latin typeface="Arial"/>
            </a:endParaRPr>
          </a:p>
          <a:p>
            <a:pPr>
              <a:lnSpc>
                <a:spcPct val="100000"/>
              </a:lnSpc>
              <a:buNone/>
            </a:pPr>
            <a:r>
              <a:rPr b="0" lang="en-US" sz="1200" spc="-1" strike="noStrike">
                <a:solidFill>
                  <a:srgbClr val="3465a4"/>
                </a:solidFill>
                <a:latin typeface="Arial"/>
                <a:ea typeface="DejaVu Sans"/>
              </a:rPr>
              <a:t>PRAD: Prostate Adenocarcinoma</a:t>
            </a:r>
            <a:endParaRPr b="0" lang="en-US" sz="1200" spc="-1" strike="noStrike">
              <a:latin typeface="Arial"/>
            </a:endParaRPr>
          </a:p>
          <a:p>
            <a:pPr>
              <a:lnSpc>
                <a:spcPct val="100000"/>
              </a:lnSpc>
              <a:buNone/>
            </a:pPr>
            <a:r>
              <a:rPr b="0" lang="en-US" sz="1200" spc="-1" strike="noStrike">
                <a:solidFill>
                  <a:srgbClr val="3465a4"/>
                </a:solidFill>
                <a:latin typeface="Arial"/>
                <a:ea typeface="DejaVu Sans"/>
              </a:rPr>
              <a:t>KIRC: Kidney Renal Clear Cell Carcinoma</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20600" y="0"/>
            <a:ext cx="2464560" cy="682560"/>
          </a:xfrm>
          <a:prstGeom prst="rect">
            <a:avLst/>
          </a:prstGeom>
          <a:noFill/>
          <a:ln w="0">
            <a:noFill/>
          </a:ln>
        </p:spPr>
        <p:txBody>
          <a:bodyPr lIns="0" rIns="0" tIns="0" bIns="0" anchor="ctr">
            <a:noAutofit/>
          </a:bodyPr>
          <a:p>
            <a:pPr algn="ctr">
              <a:lnSpc>
                <a:spcPct val="100000"/>
              </a:lnSpc>
              <a:buNone/>
            </a:pPr>
            <a:r>
              <a:rPr b="1" lang="en-US" sz="3600" spc="-1" strike="noStrike">
                <a:solidFill>
                  <a:srgbClr val="3465a4"/>
                </a:solidFill>
                <a:latin typeface="Arial"/>
              </a:rPr>
              <a:t>Methol</a:t>
            </a:r>
            <a:r>
              <a:rPr b="1" lang="en-US" sz="3600" spc="-1" strike="noStrike">
                <a:solidFill>
                  <a:srgbClr val="3465a4"/>
                </a:solidFill>
                <a:latin typeface="Arial"/>
              </a:rPr>
              <a:t>ogy</a:t>
            </a:r>
            <a:endParaRPr b="0" lang="en-US" sz="3600" spc="-1" strike="noStrike">
              <a:latin typeface="Arial"/>
            </a:endParaRPr>
          </a:p>
        </p:txBody>
      </p:sp>
      <p:sp>
        <p:nvSpPr>
          <p:cNvPr id="92" name=""/>
          <p:cNvSpPr/>
          <p:nvPr/>
        </p:nvSpPr>
        <p:spPr>
          <a:xfrm>
            <a:off x="228600" y="1143000"/>
            <a:ext cx="4568760" cy="593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ea typeface="DejaVu Sans"/>
              </a:rPr>
              <a:t>1. </a:t>
            </a:r>
            <a:r>
              <a:rPr b="0" lang="en-US" sz="1800" spc="-1" strike="noStrike">
                <a:solidFill>
                  <a:srgbClr val="3465a4"/>
                </a:solidFill>
                <a:latin typeface="Arial"/>
                <a:ea typeface="DejaVu Sans"/>
              </a:rPr>
              <a:t>Install DPA library</a:t>
            </a:r>
            <a:endParaRPr b="0" lang="en-US" sz="1800" spc="-1" strike="noStrike">
              <a:latin typeface="Arial"/>
            </a:endParaRPr>
          </a:p>
          <a:p>
            <a:pPr>
              <a:lnSpc>
                <a:spcPct val="100000"/>
              </a:lnSpc>
              <a:buNone/>
            </a:pPr>
            <a:r>
              <a:rPr b="0" lang="en-US" sz="1800" spc="-1" strike="noStrike">
                <a:solidFill>
                  <a:srgbClr val="3465a4"/>
                </a:solidFill>
                <a:latin typeface="Arial"/>
                <a:ea typeface="DejaVu Sans"/>
              </a:rPr>
              <a:t>https://github.com/mariaderrico/DPA</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3465a4"/>
                </a:solidFill>
                <a:latin typeface="Arial"/>
                <a:ea typeface="DejaVu Sans"/>
              </a:rPr>
              <a:t>2. </a:t>
            </a:r>
            <a:r>
              <a:rPr b="0" lang="en-US" sz="1800" spc="-1" strike="noStrike">
                <a:solidFill>
                  <a:srgbClr val="3465a4"/>
                </a:solidFill>
                <a:latin typeface="Arial"/>
                <a:ea typeface="DejaVu Sans"/>
              </a:rPr>
              <a:t>Data preprocessing</a:t>
            </a:r>
            <a:r>
              <a:rPr b="1" lang="en-US" sz="1800" spc="-1" strike="noStrike">
                <a:solidFill>
                  <a:srgbClr val="3465a4"/>
                </a:solidFill>
                <a:latin typeface="Arial"/>
                <a:ea typeface="DejaVu Sans"/>
              </a:rPr>
              <a:t>  </a:t>
            </a:r>
            <a:endParaRPr b="0" lang="en-US" sz="1800" spc="-1" strike="noStrike">
              <a:latin typeface="Arial"/>
            </a:endParaRPr>
          </a:p>
          <a:p>
            <a:pPr>
              <a:lnSpc>
                <a:spcPct val="100000"/>
              </a:lnSpc>
              <a:spcBef>
                <a:spcPts val="1191"/>
              </a:spcBef>
              <a:spcAft>
                <a:spcPts val="992"/>
              </a:spcAft>
              <a:buNone/>
            </a:pPr>
            <a:r>
              <a:rPr b="1" lang="en-US" sz="1800" spc="-1" strike="noStrike">
                <a:solidFill>
                  <a:srgbClr val="3465a4"/>
                </a:solidFill>
                <a:latin typeface="Arial"/>
                <a:ea typeface="Noto Sans CJK SC"/>
              </a:rPr>
              <a:t>3.</a:t>
            </a:r>
            <a:r>
              <a:rPr b="0" lang="en-US" sz="1800" spc="-1" strike="noStrike">
                <a:solidFill>
                  <a:srgbClr val="3465a4"/>
                </a:solidFill>
                <a:latin typeface="Arial"/>
                <a:ea typeface="Noto Sans CJK SC"/>
              </a:rPr>
              <a:t> Intrinsic dimension calculation. </a:t>
            </a:r>
            <a:endParaRPr b="0" lang="en-US" sz="1800" spc="-1" strike="noStrike">
              <a:latin typeface="Arial"/>
            </a:endParaRPr>
          </a:p>
          <a:p>
            <a:pPr>
              <a:lnSpc>
                <a:spcPct val="100000"/>
              </a:lnSpc>
              <a:spcBef>
                <a:spcPts val="1191"/>
              </a:spcBef>
              <a:spcAft>
                <a:spcPts val="992"/>
              </a:spcAft>
              <a:buNone/>
            </a:pPr>
            <a:r>
              <a:rPr b="1" lang="en-US" sz="1800" spc="-1" strike="noStrike">
                <a:solidFill>
                  <a:srgbClr val="3465a4"/>
                </a:solidFill>
                <a:latin typeface="Arial"/>
                <a:ea typeface="Noto Sans CJK SC"/>
              </a:rPr>
              <a:t>4.</a:t>
            </a:r>
            <a:r>
              <a:rPr b="0" lang="en-US" sz="1800" spc="-1" strike="noStrike">
                <a:solidFill>
                  <a:srgbClr val="3465a4"/>
                </a:solidFill>
                <a:latin typeface="Arial"/>
                <a:ea typeface="Noto Sans CJK SC"/>
              </a:rPr>
              <a:t> Dimensionality reduction and visualization of high-dimensional gene expression.</a:t>
            </a:r>
            <a:endParaRPr b="0" lang="en-US" sz="1800" spc="-1" strike="noStrike">
              <a:latin typeface="Arial"/>
            </a:endParaRPr>
          </a:p>
          <a:p>
            <a:pPr>
              <a:lnSpc>
                <a:spcPct val="100000"/>
              </a:lnSpc>
              <a:spcBef>
                <a:spcPts val="1191"/>
              </a:spcBef>
              <a:spcAft>
                <a:spcPts val="992"/>
              </a:spcAft>
              <a:buNone/>
            </a:pPr>
            <a:r>
              <a:rPr b="1" lang="en-US" sz="1800" spc="-1" strike="noStrike">
                <a:solidFill>
                  <a:srgbClr val="3465a4"/>
                </a:solidFill>
                <a:latin typeface="Arial"/>
                <a:ea typeface="Noto Sans CJK SC"/>
              </a:rPr>
              <a:t>5.</a:t>
            </a:r>
            <a:r>
              <a:rPr b="0" lang="en-US" sz="1800" spc="-1" strike="noStrike">
                <a:solidFill>
                  <a:srgbClr val="3465a4"/>
                </a:solidFill>
                <a:latin typeface="Arial"/>
                <a:ea typeface="Noto Sans CJK SC"/>
              </a:rPr>
              <a:t> Baseline clustering algorithm.</a:t>
            </a: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6. </a:t>
            </a:r>
            <a:r>
              <a:rPr b="0" lang="en-US" sz="1800" spc="-1" strike="noStrike">
                <a:solidFill>
                  <a:srgbClr val="3465a4"/>
                </a:solidFill>
                <a:latin typeface="Arial"/>
                <a:ea typeface="Noto Sans CJK SC"/>
              </a:rPr>
              <a:t>Selection of the best values for clustering algorithms parameters.</a:t>
            </a:r>
            <a:endParaRPr b="0" lang="en-US" sz="1800" spc="-1" strike="noStrike">
              <a:latin typeface="Arial"/>
            </a:endParaRPr>
          </a:p>
        </p:txBody>
      </p:sp>
      <p:sp>
        <p:nvSpPr>
          <p:cNvPr id="93" name=""/>
          <p:cNvSpPr/>
          <p:nvPr/>
        </p:nvSpPr>
        <p:spPr>
          <a:xfrm>
            <a:off x="5257800" y="685800"/>
            <a:ext cx="4629240" cy="3670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7.</a:t>
            </a:r>
            <a:r>
              <a:rPr b="0" lang="en-US" sz="1800" spc="-1" strike="noStrike">
                <a:solidFill>
                  <a:srgbClr val="3465a4"/>
                </a:solidFill>
                <a:latin typeface="Arial"/>
                <a:ea typeface="Noto Sans CJK SC"/>
              </a:rPr>
              <a:t> Subset feature selection, repeat point 5.</a:t>
            </a:r>
            <a:endParaRPr b="0" lang="en-US" sz="1800" spc="-1" strike="noStrike">
              <a:latin typeface="Arial"/>
            </a:endParaRPr>
          </a:p>
          <a:p>
            <a:pPr>
              <a:lnSpc>
                <a:spcPct val="100000"/>
              </a:lnSpc>
              <a:buNone/>
            </a:pPr>
            <a:r>
              <a:rPr b="0" lang="en-US" sz="1800" spc="-1" strike="noStrike">
                <a:solidFill>
                  <a:srgbClr val="3465a4"/>
                </a:solidFill>
                <a:latin typeface="Arial"/>
                <a:ea typeface="Noto Sans CJK SC"/>
              </a:rPr>
              <a:t> </a:t>
            </a: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8. </a:t>
            </a:r>
            <a:r>
              <a:rPr b="0" lang="en-US" sz="1800" spc="-1" strike="noStrike">
                <a:solidFill>
                  <a:srgbClr val="3465a4"/>
                </a:solidFill>
                <a:latin typeface="Arial"/>
                <a:ea typeface="Noto Sans CJK SC"/>
              </a:rPr>
              <a:t>Results: Graphical representation of the clustering.</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9.</a:t>
            </a:r>
            <a:r>
              <a:rPr b="0" lang="en-US" sz="1800" spc="-1" strike="noStrike">
                <a:solidFill>
                  <a:srgbClr val="3465a4"/>
                </a:solidFill>
                <a:latin typeface="Arial"/>
                <a:ea typeface="Noto Sans CJK SC"/>
              </a:rPr>
              <a:t> Results: Metrics evaluation.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10.</a:t>
            </a:r>
            <a:r>
              <a:rPr b="0" lang="en-US" sz="1800" spc="-1" strike="noStrike">
                <a:solidFill>
                  <a:srgbClr val="3465a4"/>
                </a:solidFill>
                <a:latin typeface="Arial"/>
                <a:ea typeface="Noto Sans CJK SC"/>
              </a:rPr>
              <a:t> Results: Topography analysis.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3465a4"/>
                </a:solidFill>
                <a:latin typeface="Arial"/>
                <a:ea typeface="Noto Sans CJK SC"/>
              </a:rPr>
              <a:t>11.</a:t>
            </a:r>
            <a:r>
              <a:rPr b="0" lang="en-US" sz="1800" spc="-1" strike="noStrike">
                <a:solidFill>
                  <a:srgbClr val="3465a4"/>
                </a:solidFill>
                <a:latin typeface="Arial"/>
                <a:ea typeface="Noto Sans CJK SC"/>
              </a:rPr>
              <a:t> Conclusion</a:t>
            </a:r>
            <a:endParaRPr b="0" lang="en-US" sz="18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Noto Sans CJK SC"/>
              </a:rPr>
              <a:t>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0" y="-30960"/>
            <a:ext cx="4952520" cy="942120"/>
          </a:xfrm>
          <a:prstGeom prst="rect">
            <a:avLst/>
          </a:prstGeom>
          <a:noFill/>
          <a:ln w="0">
            <a:noFill/>
          </a:ln>
        </p:spPr>
        <p:txBody>
          <a:bodyPr lIns="0" rIns="0" tIns="0" bIns="0" anchor="ctr">
            <a:noAutofit/>
          </a:bodyPr>
          <a:p>
            <a:pPr algn="ctr">
              <a:lnSpc>
                <a:spcPct val="100000"/>
              </a:lnSpc>
              <a:buNone/>
            </a:pPr>
            <a:r>
              <a:rPr b="1" lang="en-US" sz="3600" spc="-1" strike="noStrike">
                <a:solidFill>
                  <a:srgbClr val="3465a4"/>
                </a:solidFill>
                <a:latin typeface="Arial"/>
              </a:rPr>
              <a:t>Data </a:t>
            </a:r>
            <a:r>
              <a:rPr b="1" lang="en-US" sz="3600" spc="-1" strike="noStrike">
                <a:solidFill>
                  <a:srgbClr val="3465a4"/>
                </a:solidFill>
                <a:latin typeface="Arial"/>
              </a:rPr>
              <a:t>prepro</a:t>
            </a:r>
            <a:r>
              <a:rPr b="1" lang="en-US" sz="3600" spc="-1" strike="noStrike">
                <a:solidFill>
                  <a:srgbClr val="3465a4"/>
                </a:solidFill>
                <a:latin typeface="Arial"/>
              </a:rPr>
              <a:t>cessin</a:t>
            </a:r>
            <a:r>
              <a:rPr b="1" lang="en-US" sz="3600" spc="-1" strike="noStrike">
                <a:solidFill>
                  <a:srgbClr val="3465a4"/>
                </a:solidFill>
                <a:latin typeface="Arial"/>
              </a:rPr>
              <a:t>g</a:t>
            </a:r>
            <a:r>
              <a:rPr b="0" lang="en-US" sz="3600" spc="-1" strike="noStrike">
                <a:latin typeface="Arial"/>
              </a:rPr>
              <a:t> </a:t>
            </a:r>
            <a:endParaRPr b="0" lang="en-US" sz="3600" spc="-1" strike="noStrike">
              <a:latin typeface="Arial"/>
            </a:endParaRPr>
          </a:p>
        </p:txBody>
      </p:sp>
      <p:sp>
        <p:nvSpPr>
          <p:cNvPr id="95" name=""/>
          <p:cNvSpPr/>
          <p:nvPr/>
        </p:nvSpPr>
        <p:spPr>
          <a:xfrm>
            <a:off x="1600200" y="1600200"/>
            <a:ext cx="6832080" cy="20541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1191"/>
              </a:spcBef>
              <a:spcAft>
                <a:spcPts val="992"/>
              </a:spcAft>
              <a:buClr>
                <a:srgbClr val="3465a4"/>
              </a:buClr>
              <a:buFont typeface="Wingdings" charset="2"/>
              <a:buChar char=""/>
            </a:pPr>
            <a:r>
              <a:rPr b="1" lang="en-US" sz="2400" spc="-1" strike="noStrike">
                <a:solidFill>
                  <a:srgbClr val="3465a4"/>
                </a:solidFill>
                <a:latin typeface="Arial"/>
                <a:ea typeface="DejaVu Sans"/>
              </a:rPr>
              <a:t> </a:t>
            </a:r>
            <a:r>
              <a:rPr b="1" lang="en-US" sz="2400" spc="-1" strike="noStrike">
                <a:solidFill>
                  <a:srgbClr val="3465a4"/>
                </a:solidFill>
                <a:latin typeface="Arial"/>
                <a:ea typeface="DejaVu Sans"/>
              </a:rPr>
              <a:t>Log(1 + x) transformation</a:t>
            </a:r>
            <a:endParaRPr b="0" lang="en-US" sz="2400" spc="-1" strike="noStrike">
              <a:latin typeface="Arial"/>
            </a:endParaRPr>
          </a:p>
          <a:p>
            <a:pPr marL="216000" indent="-216000" algn="just">
              <a:lnSpc>
                <a:spcPct val="100000"/>
              </a:lnSpc>
              <a:spcBef>
                <a:spcPts val="1191"/>
              </a:spcBef>
              <a:spcAft>
                <a:spcPts val="992"/>
              </a:spcAft>
              <a:buClr>
                <a:srgbClr val="3465a4"/>
              </a:buClr>
              <a:buFont typeface="Wingdings" charset="2"/>
              <a:buChar char=""/>
            </a:pPr>
            <a:r>
              <a:rPr b="1" lang="en-US" sz="2400" spc="-1" strike="noStrike">
                <a:solidFill>
                  <a:srgbClr val="3465a4"/>
                </a:solidFill>
                <a:latin typeface="Arial"/>
                <a:ea typeface="DejaVu Sans"/>
              </a:rPr>
              <a:t> </a:t>
            </a:r>
            <a:r>
              <a:rPr b="1" lang="en-US" sz="2400" spc="-1" strike="noStrike">
                <a:solidFill>
                  <a:srgbClr val="3465a4"/>
                </a:solidFill>
                <a:latin typeface="Arial"/>
                <a:ea typeface="DejaVu Sans"/>
              </a:rPr>
              <a:t>Z-score normalization</a:t>
            </a:r>
            <a:endParaRPr b="0" lang="en-US" sz="2400" spc="-1" strike="noStrike">
              <a:latin typeface="Arial"/>
            </a:endParaRPr>
          </a:p>
          <a:p>
            <a:pPr marL="216000" indent="-216000" algn="just">
              <a:lnSpc>
                <a:spcPct val="100000"/>
              </a:lnSpc>
              <a:spcBef>
                <a:spcPts val="1191"/>
              </a:spcBef>
              <a:spcAft>
                <a:spcPts val="992"/>
              </a:spcAft>
              <a:buClr>
                <a:srgbClr val="3465a4"/>
              </a:buClr>
              <a:buFont typeface="Wingdings" charset="2"/>
              <a:buChar char=""/>
            </a:pPr>
            <a:r>
              <a:rPr b="1" lang="en-US" sz="2400" spc="-1" strike="noStrike">
                <a:solidFill>
                  <a:srgbClr val="3465a4"/>
                </a:solidFill>
                <a:latin typeface="Arial"/>
                <a:ea typeface="DejaVu Sans"/>
              </a:rPr>
              <a:t> </a:t>
            </a:r>
            <a:r>
              <a:rPr b="1" lang="en-US" sz="2400" spc="-1" strike="noStrike">
                <a:solidFill>
                  <a:srgbClr val="3465a4"/>
                </a:solidFill>
                <a:latin typeface="Arial"/>
                <a:ea typeface="DejaVu Sans"/>
              </a:rPr>
              <a:t>Handling of non-informative columns</a:t>
            </a:r>
            <a:endParaRPr b="0" lang="en-US" sz="2400" spc="-1" strike="noStrike">
              <a:latin typeface="Arial"/>
            </a:endParaRPr>
          </a:p>
        </p:txBody>
      </p:sp>
      <p:sp>
        <p:nvSpPr>
          <p:cNvPr id="96" name=""/>
          <p:cNvSpPr/>
          <p:nvPr/>
        </p:nvSpPr>
        <p:spPr>
          <a:xfrm>
            <a:off x="421200" y="4313880"/>
            <a:ext cx="6626520" cy="712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2200" spc="-1" strike="noStrike">
                <a:solidFill>
                  <a:srgbClr val="3465a4"/>
                </a:solidFill>
                <a:latin typeface="Arial"/>
                <a:ea typeface="DejaVu Sans"/>
              </a:rPr>
              <a:t>Intrinsic dimension calculation with TwoNN: 38 </a:t>
            </a:r>
            <a:endParaRPr b="0" lang="en-US" sz="2200" spc="-1" strike="noStrike">
              <a:latin typeface="Arial"/>
            </a:endParaRPr>
          </a:p>
        </p:txBody>
      </p:sp>
      <p:sp>
        <p:nvSpPr>
          <p:cNvPr id="97" name=""/>
          <p:cNvSpPr/>
          <p:nvPr/>
        </p:nvSpPr>
        <p:spPr>
          <a:xfrm>
            <a:off x="404640" y="3684240"/>
            <a:ext cx="9193680" cy="427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2200" spc="-1" strike="noStrike">
                <a:solidFill>
                  <a:srgbClr val="3465a4"/>
                </a:solidFill>
                <a:latin typeface="Arial"/>
                <a:ea typeface="DejaVu Sans"/>
              </a:rPr>
              <a:t>After preprocessing remain 20,264 genes or features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2320" y="-228600"/>
            <a:ext cx="10054800" cy="1217520"/>
          </a:xfrm>
          <a:prstGeom prst="rect">
            <a:avLst/>
          </a:prstGeom>
          <a:noFill/>
          <a:ln w="0">
            <a:noFill/>
          </a:ln>
        </p:spPr>
        <p:txBody>
          <a:bodyPr lIns="0" rIns="0" tIns="0" bIns="0" anchor="ctr">
            <a:noAutofit/>
          </a:bodyPr>
          <a:p>
            <a:pPr algn="ctr">
              <a:lnSpc>
                <a:spcPct val="100000"/>
              </a:lnSpc>
              <a:spcBef>
                <a:spcPts val="1191"/>
              </a:spcBef>
              <a:spcAft>
                <a:spcPts val="992"/>
              </a:spcAft>
              <a:buNone/>
            </a:pPr>
            <a:r>
              <a:rPr b="1" lang="en-US" sz="3600" spc="-1" strike="noStrike">
                <a:solidFill>
                  <a:srgbClr val="3465a4"/>
                </a:solidFill>
                <a:latin typeface="Arial"/>
                <a:ea typeface="Noto Sans CJK SC"/>
              </a:rPr>
              <a:t>Dimen</a:t>
            </a:r>
            <a:r>
              <a:rPr b="1" lang="en-US" sz="3600" spc="-1" strike="noStrike">
                <a:solidFill>
                  <a:srgbClr val="3465a4"/>
                </a:solidFill>
                <a:latin typeface="Arial"/>
                <a:ea typeface="Noto Sans CJK SC"/>
              </a:rPr>
              <a:t>sionalit</a:t>
            </a:r>
            <a:r>
              <a:rPr b="1" lang="en-US" sz="3600" spc="-1" strike="noStrike">
                <a:solidFill>
                  <a:srgbClr val="3465a4"/>
                </a:solidFill>
                <a:latin typeface="Arial"/>
                <a:ea typeface="Noto Sans CJK SC"/>
              </a:rPr>
              <a:t>y </a:t>
            </a:r>
            <a:r>
              <a:rPr b="1" lang="en-US" sz="3600" spc="-1" strike="noStrike">
                <a:solidFill>
                  <a:srgbClr val="3465a4"/>
                </a:solidFill>
                <a:latin typeface="Arial"/>
                <a:ea typeface="Noto Sans CJK SC"/>
              </a:rPr>
              <a:t>reducti</a:t>
            </a:r>
            <a:r>
              <a:rPr b="1" lang="en-US" sz="3600" spc="-1" strike="noStrike">
                <a:solidFill>
                  <a:srgbClr val="3465a4"/>
                </a:solidFill>
                <a:latin typeface="Arial"/>
                <a:ea typeface="Noto Sans CJK SC"/>
              </a:rPr>
              <a:t>on and </a:t>
            </a:r>
            <a:r>
              <a:rPr b="1" lang="en-US" sz="3600" spc="-1" strike="noStrike">
                <a:solidFill>
                  <a:srgbClr val="3465a4"/>
                </a:solidFill>
                <a:latin typeface="Arial"/>
                <a:ea typeface="Noto Sans CJK SC"/>
              </a:rPr>
              <a:t>visuali</a:t>
            </a:r>
            <a:r>
              <a:rPr b="1" lang="en-US" sz="3600" spc="-1" strike="noStrike">
                <a:solidFill>
                  <a:srgbClr val="3465a4"/>
                </a:solidFill>
                <a:latin typeface="Arial"/>
                <a:ea typeface="Noto Sans CJK SC"/>
              </a:rPr>
              <a:t>zation</a:t>
            </a:r>
            <a:r>
              <a:rPr b="0" lang="en-US" sz="4400" spc="-1" strike="noStrike">
                <a:latin typeface="Arial"/>
                <a:ea typeface="Noto Sans CJK SC"/>
              </a:rPr>
              <a:t> </a:t>
            </a:r>
            <a:br>
              <a:rPr sz="4400"/>
            </a:br>
            <a:r>
              <a:rPr b="1" lang="en-US" sz="1800" spc="-1" strike="noStrike">
                <a:solidFill>
                  <a:srgbClr val="3465a4"/>
                </a:solidFill>
                <a:latin typeface="Arial"/>
                <a:ea typeface="Noto Sans CJK SC"/>
              </a:rPr>
              <a:t>using </a:t>
            </a:r>
            <a:r>
              <a:rPr b="1" lang="en-US" sz="1800" spc="-1" strike="noStrike">
                <a:solidFill>
                  <a:srgbClr val="3465a4"/>
                </a:solidFill>
                <a:latin typeface="Arial"/>
                <a:ea typeface="Noto Sans CJK SC"/>
              </a:rPr>
              <a:t>UMAP(Unifor</a:t>
            </a:r>
            <a:r>
              <a:rPr b="1" lang="en-US" sz="1800" spc="-1" strike="noStrike">
                <a:solidFill>
                  <a:srgbClr val="3465a4"/>
                </a:solidFill>
                <a:latin typeface="Arial"/>
                <a:ea typeface="Noto Sans CJK SC"/>
              </a:rPr>
              <a:t>m Manifold </a:t>
            </a:r>
            <a:r>
              <a:rPr b="1" lang="en-US" sz="1800" spc="-1" strike="noStrike">
                <a:solidFill>
                  <a:srgbClr val="3465a4"/>
                </a:solidFill>
                <a:latin typeface="Arial"/>
                <a:ea typeface="Noto Sans CJK SC"/>
              </a:rPr>
              <a:t>Approximatio</a:t>
            </a:r>
            <a:r>
              <a:rPr b="1" lang="en-US" sz="1800" spc="-1" strike="noStrike">
                <a:solidFill>
                  <a:srgbClr val="3465a4"/>
                </a:solidFill>
                <a:latin typeface="Arial"/>
                <a:ea typeface="Noto Sans CJK SC"/>
              </a:rPr>
              <a:t>n and </a:t>
            </a:r>
            <a:r>
              <a:rPr b="1" lang="en-US" sz="1800" spc="-1" strike="noStrike">
                <a:solidFill>
                  <a:srgbClr val="3465a4"/>
                </a:solidFill>
                <a:latin typeface="Arial"/>
                <a:ea typeface="Noto Sans CJK SC"/>
              </a:rPr>
              <a:t>Projection)</a:t>
            </a:r>
            <a:endParaRPr b="0" lang="en-US" sz="1800" spc="-1" strike="noStrike">
              <a:latin typeface="Arial"/>
            </a:endParaRPr>
          </a:p>
        </p:txBody>
      </p:sp>
      <p:pic>
        <p:nvPicPr>
          <p:cNvPr id="99" name="" descr=""/>
          <p:cNvPicPr/>
          <p:nvPr/>
        </p:nvPicPr>
        <p:blipFill>
          <a:blip r:embed="rId1"/>
          <a:stretch/>
        </p:blipFill>
        <p:spPr>
          <a:xfrm>
            <a:off x="218880" y="1600200"/>
            <a:ext cx="4578840" cy="2831760"/>
          </a:xfrm>
          <a:prstGeom prst="rect">
            <a:avLst/>
          </a:prstGeom>
          <a:ln w="0">
            <a:noFill/>
          </a:ln>
          <a:effectLst>
            <a:outerShdw blurRad="0" dir="2700000" dist="102841" rotWithShape="0">
              <a:srgbClr val="808080"/>
            </a:outerShdw>
          </a:effectLst>
        </p:spPr>
      </p:pic>
      <p:pic>
        <p:nvPicPr>
          <p:cNvPr id="100" name="" descr=""/>
          <p:cNvPicPr/>
          <p:nvPr/>
        </p:nvPicPr>
        <p:blipFill>
          <a:blip r:embed="rId2"/>
          <a:stretch/>
        </p:blipFill>
        <p:spPr>
          <a:xfrm>
            <a:off x="5118120" y="1600200"/>
            <a:ext cx="4480200" cy="3654720"/>
          </a:xfrm>
          <a:prstGeom prst="rect">
            <a:avLst/>
          </a:prstGeom>
          <a:ln w="0">
            <a:noFill/>
          </a:ln>
          <a:effectLst>
            <a:outerShdw blurRad="0" dir="2700000" dist="102841" rotWithShape="0">
              <a:srgbClr val="808080"/>
            </a:out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p:nvPr/>
        </p:nvSpPr>
        <p:spPr>
          <a:xfrm>
            <a:off x="228600" y="0"/>
            <a:ext cx="31971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K-means</a:t>
            </a:r>
            <a:endParaRPr b="0" lang="en-US" sz="3600" spc="-1" strike="noStrike">
              <a:latin typeface="Arial"/>
            </a:endParaRPr>
          </a:p>
        </p:txBody>
      </p:sp>
      <p:sp>
        <p:nvSpPr>
          <p:cNvPr id="102" name=""/>
          <p:cNvSpPr/>
          <p:nvPr/>
        </p:nvSpPr>
        <p:spPr>
          <a:xfrm>
            <a:off x="228600" y="685800"/>
            <a:ext cx="91407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Arial"/>
                <a:ea typeface="DejaVu Sans"/>
              </a:rPr>
              <a:t>Given the globular shape of the data groups or natural clusters and domain knowledge I chose K-means as a baseline clustering method.</a:t>
            </a:r>
            <a:r>
              <a:rPr b="0" lang="en-US" sz="1800" spc="-1" strike="noStrike">
                <a:solidFill>
                  <a:srgbClr val="000000"/>
                </a:solidFill>
                <a:latin typeface="Arial"/>
                <a:ea typeface="DejaVu Sans"/>
              </a:rPr>
              <a:t> </a:t>
            </a:r>
            <a:endParaRPr b="0" lang="en-US" sz="1800" spc="-1" strike="noStrike">
              <a:latin typeface="Arial"/>
            </a:endParaRPr>
          </a:p>
        </p:txBody>
      </p:sp>
      <p:pic>
        <p:nvPicPr>
          <p:cNvPr id="103" name="" descr=""/>
          <p:cNvPicPr/>
          <p:nvPr/>
        </p:nvPicPr>
        <p:blipFill>
          <a:blip r:embed="rId1"/>
          <a:stretch/>
        </p:blipFill>
        <p:spPr>
          <a:xfrm>
            <a:off x="58680" y="1828800"/>
            <a:ext cx="4510440" cy="2968920"/>
          </a:xfrm>
          <a:prstGeom prst="rect">
            <a:avLst/>
          </a:prstGeom>
          <a:ln w="0">
            <a:noFill/>
          </a:ln>
          <a:effectLst>
            <a:outerShdw blurRad="0" dir="2700000" dist="102841" rotWithShape="0">
              <a:srgbClr val="808080"/>
            </a:outerShdw>
          </a:effectLst>
        </p:spPr>
      </p:pic>
      <p:pic>
        <p:nvPicPr>
          <p:cNvPr id="104" name="" descr=""/>
          <p:cNvPicPr/>
          <p:nvPr/>
        </p:nvPicPr>
        <p:blipFill>
          <a:blip r:embed="rId2"/>
          <a:stretch/>
        </p:blipFill>
        <p:spPr>
          <a:xfrm>
            <a:off x="4827240" y="1371600"/>
            <a:ext cx="4999680" cy="4124160"/>
          </a:xfrm>
          <a:prstGeom prst="rect">
            <a:avLst/>
          </a:prstGeom>
          <a:ln w="0">
            <a:noFill/>
          </a:ln>
          <a:effectLst>
            <a:outerShdw blurRad="0" dir="2700000" dist="102841" rotWithShape="0">
              <a:srgbClr val="808080"/>
            </a:out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228600" y="228600"/>
            <a:ext cx="502596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600" spc="-1" strike="noStrike">
                <a:solidFill>
                  <a:srgbClr val="3465a4"/>
                </a:solidFill>
                <a:latin typeface="Arial"/>
                <a:ea typeface="DejaVu Sans"/>
              </a:rPr>
              <a:t>Clustering algorithms </a:t>
            </a:r>
            <a:endParaRPr b="0" lang="en-US" sz="3600" spc="-1" strike="noStrike">
              <a:latin typeface="Arial"/>
            </a:endParaRPr>
          </a:p>
        </p:txBody>
      </p:sp>
      <p:sp>
        <p:nvSpPr>
          <p:cNvPr id="106" name=""/>
          <p:cNvSpPr/>
          <p:nvPr/>
        </p:nvSpPr>
        <p:spPr>
          <a:xfrm>
            <a:off x="228600" y="1828800"/>
            <a:ext cx="9597960" cy="2298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2400" spc="-1" strike="noStrike">
                <a:solidFill>
                  <a:srgbClr val="3465a4"/>
                </a:solidFill>
                <a:latin typeface="Arial"/>
                <a:ea typeface="DejaVu Sans"/>
              </a:rPr>
              <a:t>Flat clustering: K-means </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3465a4"/>
                </a:solidFill>
                <a:latin typeface="Arial"/>
                <a:ea typeface="DejaVu Sans"/>
              </a:rPr>
              <a:t>Non-Parametric Density Based Clustering: DPA and HDBSCAN </a:t>
            </a:r>
            <a:endParaRPr b="0" lang="en-US" sz="2400" spc="-1" strike="noStrike">
              <a:latin typeface="Arial"/>
            </a:endParaRPr>
          </a:p>
          <a:p>
            <a:pPr>
              <a:lnSpc>
                <a:spcPct val="100000"/>
              </a:lnSpc>
              <a:buNone/>
            </a:pPr>
            <a:endParaRPr b="0" lang="en-US" sz="2400" spc="-1" strike="noStrike">
              <a:latin typeface="Arial"/>
            </a:endParaRPr>
          </a:p>
          <a:p>
            <a:pPr marL="216000" indent="-216000">
              <a:lnSpc>
                <a:spcPct val="100000"/>
              </a:lnSpc>
              <a:buClr>
                <a:srgbClr val="000000"/>
              </a:buClr>
              <a:buSzPct val="45000"/>
              <a:buFont typeface="Wingdings" charset="2"/>
              <a:buChar char=""/>
            </a:pPr>
            <a:r>
              <a:rPr b="1" lang="en-US" sz="2400" spc="-1" strike="noStrike">
                <a:solidFill>
                  <a:srgbClr val="3465a4"/>
                </a:solidFill>
                <a:latin typeface="Arial"/>
                <a:ea typeface="DejaVu Sans"/>
              </a:rPr>
              <a:t>Spectral clustering  </a:t>
            </a:r>
            <a:r>
              <a:rPr b="1" lang="en-US" sz="2800" spc="-1" strike="noStrike">
                <a:solidFill>
                  <a:srgbClr val="3465a4"/>
                </a:solidFill>
                <a:latin typeface="Arial"/>
                <a:ea typeface="DejaVu Sans"/>
              </a:rPr>
              <a:t> </a:t>
            </a:r>
            <a:r>
              <a:rPr b="1" lang="en-US" sz="3600" spc="-1" strike="noStrike">
                <a:solidFill>
                  <a:srgbClr val="3465a4"/>
                </a:solidFill>
                <a:latin typeface="Arial"/>
                <a:ea typeface="DejaVu Sans"/>
              </a:rPr>
              <a:t> </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
          <p:cNvSpPr/>
          <p:nvPr/>
        </p:nvSpPr>
        <p:spPr>
          <a:xfrm>
            <a:off x="-228600" y="83520"/>
            <a:ext cx="2739960" cy="599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3600" spc="-1" strike="noStrike">
                <a:solidFill>
                  <a:srgbClr val="3465a4"/>
                </a:solidFill>
                <a:latin typeface="Arial"/>
                <a:ea typeface="DejaVu Sans"/>
              </a:rPr>
              <a:t>Metrics</a:t>
            </a:r>
            <a:endParaRPr b="0" lang="en-US" sz="3600" spc="-1" strike="noStrike">
              <a:latin typeface="Arial"/>
            </a:endParaRPr>
          </a:p>
        </p:txBody>
      </p:sp>
      <p:graphicFrame>
        <p:nvGraphicFramePr>
          <p:cNvPr id="108" name=""/>
          <p:cNvGraphicFramePr/>
          <p:nvPr/>
        </p:nvGraphicFramePr>
        <p:xfrm>
          <a:off x="1993680" y="2291040"/>
          <a:ext cx="6116400" cy="1076400"/>
        </p:xfrm>
        <a:graphic>
          <a:graphicData uri="http://schemas.openxmlformats.org/presentationml/2006/ole">
            <p:oleObj r:id="rId1" spid="">
              <p:embed/>
              <p:pic>
                <p:nvPicPr>
                  <p:cNvPr id="109" name="" descr=""/>
                  <p:cNvPicPr/>
                  <p:nvPr/>
                </p:nvPicPr>
                <p:blipFill>
                  <a:blip r:embed="rId2"/>
                  <a:stretch/>
                </p:blipFill>
                <p:spPr>
                  <a:xfrm>
                    <a:off x="1993680" y="2291040"/>
                    <a:ext cx="6116400" cy="1076400"/>
                  </a:xfrm>
                  <a:prstGeom prst="rect">
                    <a:avLst/>
                  </a:prstGeom>
                  <a:ln w="0">
                    <a:noFill/>
                  </a:ln>
                  <a:effectLst>
                    <a:outerShdw blurRad="0" dir="2700000" dist="102841" rotWithShape="0">
                      <a:srgbClr val="808080"/>
                    </a:outerShdw>
                  </a:effectLst>
                </p:spPr>
              </p:pic>
            </p:oleObj>
          </a:graphicData>
        </a:graphic>
      </p:graphicFrame>
      <p:sp>
        <p:nvSpPr>
          <p:cNvPr id="110" name=""/>
          <p:cNvSpPr/>
          <p:nvPr/>
        </p:nvSpPr>
        <p:spPr>
          <a:xfrm>
            <a:off x="685800" y="1223640"/>
            <a:ext cx="8683920" cy="2899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buClr>
                <a:srgbClr val="000000"/>
              </a:buClr>
              <a:buSzPct val="45000"/>
              <a:buFont typeface="Wingdings" charset="2"/>
              <a:buChar char=""/>
            </a:pPr>
            <a:r>
              <a:rPr b="1" lang="en-US" sz="2200" spc="-1" strike="noStrike">
                <a:solidFill>
                  <a:srgbClr val="3465a4"/>
                </a:solidFill>
                <a:latin typeface="Arial"/>
                <a:ea typeface="Noto Sans CJK SC"/>
              </a:rPr>
              <a:t>Ajusted Rand Index. Range from -0.5 to 1</a:t>
            </a:r>
            <a:endParaRPr b="0" lang="en-US" sz="2200" spc="-1" strike="noStrike">
              <a:latin typeface="Arial"/>
            </a:endParaRPr>
          </a:p>
          <a:p>
            <a:pPr>
              <a:lnSpc>
                <a:spcPct val="150000"/>
              </a:lnSpc>
              <a:buNone/>
            </a:pPr>
            <a:r>
              <a:rPr b="1" lang="en-US" sz="1800" spc="-1" strike="noStrike">
                <a:solidFill>
                  <a:srgbClr val="3465a4"/>
                </a:solidFill>
                <a:latin typeface="Arial"/>
                <a:ea typeface="Noto Sans CJK SC"/>
              </a:rPr>
              <a:t>ARI = (RI - E) / (max(RI) – E),</a:t>
            </a:r>
            <a:r>
              <a:rPr b="1" lang="en-US" sz="2200" spc="-1" strike="noStrike">
                <a:solidFill>
                  <a:srgbClr val="3465a4"/>
                </a:solidFill>
                <a:latin typeface="Arial"/>
                <a:ea typeface="Noto Sans CJK SC"/>
              </a:rPr>
              <a:t> </a:t>
            </a:r>
            <a:endParaRPr b="0" lang="en-US" sz="2200" spc="-1" strike="noStrike">
              <a:latin typeface="Arial"/>
            </a:endParaRPr>
          </a:p>
          <a:p>
            <a:pPr>
              <a:lnSpc>
                <a:spcPct val="150000"/>
              </a:lnSpc>
              <a:buNone/>
            </a:pPr>
            <a:endParaRPr b="0" lang="en-US" sz="2200" spc="-1" strike="noStrike">
              <a:latin typeface="Arial"/>
            </a:endParaRPr>
          </a:p>
          <a:p>
            <a:pPr marL="216000" indent="-216000">
              <a:lnSpc>
                <a:spcPct val="150000"/>
              </a:lnSpc>
              <a:buClr>
                <a:srgbClr val="000000"/>
              </a:buClr>
              <a:buSzPct val="45000"/>
              <a:buFont typeface="Wingdings" charset="2"/>
              <a:buChar char=""/>
            </a:pPr>
            <a:r>
              <a:rPr b="1" lang="en-US" sz="2200" spc="-1" strike="noStrike">
                <a:solidFill>
                  <a:srgbClr val="3465a4"/>
                </a:solidFill>
                <a:latin typeface="Arial"/>
                <a:ea typeface="Noto Sans CJK SC"/>
              </a:rPr>
              <a:t>Normalized Mutual Information (NMI). Range from 0 to 1</a:t>
            </a:r>
            <a:endParaRPr b="0" lang="en-US" sz="2200" spc="-1" strike="noStrike">
              <a:latin typeface="Arial"/>
            </a:endParaRPr>
          </a:p>
          <a:p>
            <a:pPr>
              <a:lnSpc>
                <a:spcPct val="150000"/>
              </a:lnSpc>
              <a:buNone/>
            </a:pPr>
            <a:endParaRPr b="0" lang="en-US" sz="2200" spc="-1" strike="noStrike">
              <a:latin typeface="Arial"/>
            </a:endParaRPr>
          </a:p>
          <a:p>
            <a:pPr marL="216000" indent="-216000">
              <a:lnSpc>
                <a:spcPct val="150000"/>
              </a:lnSpc>
              <a:buClr>
                <a:srgbClr val="000000"/>
              </a:buClr>
              <a:buSzPct val="45000"/>
              <a:buFont typeface="Wingdings" charset="2"/>
              <a:buChar char=""/>
            </a:pPr>
            <a:r>
              <a:rPr b="1" lang="en-US" sz="2200" spc="-1" strike="noStrike">
                <a:solidFill>
                  <a:srgbClr val="3465a4"/>
                </a:solidFill>
                <a:latin typeface="Arial"/>
                <a:ea typeface="Noto Sans CJK SC"/>
              </a:rPr>
              <a:t>Silhouette score. Range from -1 to 1.</a:t>
            </a:r>
            <a:endParaRPr b="0" lang="en-US" sz="2200" spc="-1" strike="noStrike">
              <a:latin typeface="Arial"/>
            </a:endParaRPr>
          </a:p>
        </p:txBody>
      </p:sp>
      <p:pic>
        <p:nvPicPr>
          <p:cNvPr id="111" name="" descr=""/>
          <p:cNvPicPr/>
          <p:nvPr/>
        </p:nvPicPr>
        <p:blipFill>
          <a:blip r:embed="rId3"/>
          <a:stretch/>
        </p:blipFill>
        <p:spPr>
          <a:xfrm>
            <a:off x="3886200" y="1699560"/>
            <a:ext cx="2537280" cy="852840"/>
          </a:xfrm>
          <a:prstGeom prst="rect">
            <a:avLst/>
          </a:prstGeom>
          <a:ln w="0">
            <a:noFill/>
          </a:ln>
        </p:spPr>
      </p:pic>
      <p:sp>
        <p:nvSpPr>
          <p:cNvPr id="112" name=""/>
          <p:cNvSpPr/>
          <p:nvPr/>
        </p:nvSpPr>
        <p:spPr>
          <a:xfrm>
            <a:off x="1047600" y="4343400"/>
            <a:ext cx="87818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3465a4"/>
                </a:solidFill>
                <a:latin typeface="Arial"/>
              </a:rPr>
              <a:t>silhouette coefficient = (separation — cohesion) / max(separation, cohesion)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9490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2024-05-18T22:12:13Z</dcterms:created>
  <dc:creator/>
  <dc:description/>
  <dc:language>en-US</dc:language>
  <cp:lastModifiedBy/>
  <dcterms:modified xsi:type="dcterms:W3CDTF">2024-06-28T11:49:20Z</dcterms:modified>
  <cp:revision>42</cp:revision>
  <dc:subject/>
  <dc:title/>
</cp:coreProperties>
</file>

<file path=docProps/custom.xml><?xml version="1.0" encoding="utf-8"?>
<Properties xmlns="http://schemas.openxmlformats.org/officeDocument/2006/custom-properties" xmlns:vt="http://schemas.openxmlformats.org/officeDocument/2006/docPropsVTypes"/>
</file>