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7" r:id="rId4"/>
    <p:sldId id="261" r:id="rId5"/>
    <p:sldId id="279" r:id="rId6"/>
    <p:sldId id="265" r:id="rId7"/>
    <p:sldId id="276" r:id="rId8"/>
    <p:sldId id="266" r:id="rId9"/>
    <p:sldId id="267" r:id="rId10"/>
    <p:sldId id="280" r:id="rId11"/>
    <p:sldId id="263" r:id="rId12"/>
    <p:sldId id="271" r:id="rId13"/>
    <p:sldId id="272" r:id="rId14"/>
    <p:sldId id="273" r:id="rId15"/>
    <p:sldId id="268" r:id="rId16"/>
    <p:sldId id="269" r:id="rId17"/>
    <p:sldId id="274" r:id="rId18"/>
    <p:sldId id="275" r:id="rId19"/>
  </p:sldIdLst>
  <p:sldSz cx="12192000" cy="6858000"/>
  <p:notesSz cx="6858000" cy="9144000"/>
  <p:embeddedFontLst>
    <p:embeddedFont>
      <p:font typeface="LG PC" panose="0203050400010101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맑은 고딕 Semilight" panose="020B0502040204020203" pitchFamily="50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AF0F-CFDC-41AB-8638-C3FB46C9A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16ADA-F818-4539-8B0C-571765F07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80046-F0F4-4FE4-94DF-EAA514DD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28BC-AA25-4179-AAD1-13A5A3E2B5A5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D990F-56DB-4136-8F36-3CD41AAA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A48CF-B9C1-45B1-A22A-D79FA234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EAD-2289-430E-AED5-7FE329A8B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20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47BE-7649-4627-9D55-52DE1802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15A3D-49AE-4E0B-BBBB-18B9D7A95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1232E-3590-40B8-910A-3A931068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28BC-AA25-4179-AAD1-13A5A3E2B5A5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9C59-3695-4F68-AB49-26BD3F63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1F13E-4F1C-4C26-962D-2F141522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EAD-2289-430E-AED5-7FE329A8B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8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9B26F-069F-4EE5-9A2B-AC8AE780E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2E618-3937-4F3D-9765-E205ED893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057FB-0D83-4EF3-AB05-DA344C7B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28BC-AA25-4179-AAD1-13A5A3E2B5A5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8D3B1-EEFE-46B0-BA1E-98466899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964A4-04C4-4EC7-8AA9-B8EE75C2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EAD-2289-430E-AED5-7FE329A8B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5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57CC-A03B-44A3-9503-400DACC4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14D70-5A17-4C99-BB4E-FE16A110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56FB-9875-46A3-BC17-8BCBFECD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28BC-AA25-4179-AAD1-13A5A3E2B5A5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F0145-C13D-4066-A2A2-4071C486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FC98-F3F0-4F80-9052-20572B9E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EAD-2289-430E-AED5-7FE329A8B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1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EAAA-558D-47D3-B512-101A1885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538E6-A0F7-4ADE-9625-7955056C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01932-AD2C-430E-A8ED-F6D79513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28BC-AA25-4179-AAD1-13A5A3E2B5A5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96E16-BB68-4405-92FA-581A59DE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B6E1A-ECDF-44BB-8971-877545B4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EAD-2289-430E-AED5-7FE329A8B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E1B-58FD-4364-984A-FBF29CDE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D0F3C-108F-44AD-B00E-95F173819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59365-9EA2-4326-9FD0-93F27ECEC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AF317-0A47-4320-B733-EC71FEA6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28BC-AA25-4179-AAD1-13A5A3E2B5A5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384D-60BB-4945-8E69-6FD17A0F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74CF0-718E-428F-8B50-209168CB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EAD-2289-430E-AED5-7FE329A8B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80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EB49-40C0-4C5C-B80D-60DD5A05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83281-06E4-445E-8752-D8E7F3E6B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3D47F-A6A0-4284-ACCE-3EEE920C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4D01D-12FF-427C-84CD-411D7B27F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9F9FD-28C8-4C73-846D-9FECC2277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763D5-FD82-46C3-977A-69855092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28BC-AA25-4179-AAD1-13A5A3E2B5A5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FE31F-C33D-4B16-A07B-C77B4DCB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C5980-746A-49FF-9CF1-14B30ED7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EAD-2289-430E-AED5-7FE329A8B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5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8E9B-D07C-4B6D-8340-7326AFD9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D563C-7651-429B-922D-B6FA465E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28BC-AA25-4179-AAD1-13A5A3E2B5A5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8C990-D150-47D0-B599-577929B9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886BC-0C36-4EC1-BEEA-BCBB767C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EAD-2289-430E-AED5-7FE329A8B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10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C9E1E-880E-46E9-8533-74A852E4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28BC-AA25-4179-AAD1-13A5A3E2B5A5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4A332-F513-4BEF-8339-F6F9D9C0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894F6-393F-4BCB-BE00-1BF6B27B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EAD-2289-430E-AED5-7FE329A8B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23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4704-DD74-493A-88C1-93E4824D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13F7-ADE2-42C7-8719-BB45B2AA3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673A4-79A2-415D-8E24-6FA4DEFF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D87E4-F205-4E32-83A3-B07FAA20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28BC-AA25-4179-AAD1-13A5A3E2B5A5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B00E5-0921-467A-977F-E21B14FF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DC3D7-2C60-4910-9E2D-39D06D56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EAD-2289-430E-AED5-7FE329A8B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2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1F81-E0E2-42B8-9BAE-A94C0CDB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7748C-B032-4446-AD13-0A052667F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3CBA3-C696-446D-9AB5-E11AED6C8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D17C9-DBB5-489C-92D3-2544CAB4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28BC-AA25-4179-AAD1-13A5A3E2B5A5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81847-BAF8-41A3-A045-923A1E6B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962A8-A458-492D-88AA-6A553E37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EAD-2289-430E-AED5-7FE329A8B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C2542-3DE9-4B70-994D-82FE298C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4A223-1DA0-430D-A638-FF955109A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D2F77-4CD2-48E0-AD4B-AE8479907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928BC-AA25-4179-AAD1-13A5A3E2B5A5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82616-E0A9-41B7-BAF1-D11E06136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04A23-942E-480C-AEBC-2B8F72E1B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D7EAD-2289-430E-AED5-7FE329A8B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7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rediction-Shift-results-for-the-Horror-Movie-segment-User-Based-algorithm_fig2_4207474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ilyheumsi.tistory.com/136" TargetMode="External"/><Relationship Id="rId2" Type="http://schemas.openxmlformats.org/officeDocument/2006/relationships/hyperlink" Target="https://gentlej90.tistory.com/10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oobarkbar.tistory.com/34" TargetMode="External"/><Relationship Id="rId5" Type="http://schemas.openxmlformats.org/officeDocument/2006/relationships/hyperlink" Target="http://naver.me/F64ZUkZ3" TargetMode="External"/><Relationship Id="rId4" Type="http://schemas.openxmlformats.org/officeDocument/2006/relationships/hyperlink" Target="https://3months.tistory.com/36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c.ai/stochastic-gradient-descent-in-plain-english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C3CEA52-EC69-4F20-943B-9AA417AAA7ED}"/>
              </a:ext>
            </a:extLst>
          </p:cNvPr>
          <p:cNvGrpSpPr/>
          <p:nvPr/>
        </p:nvGrpSpPr>
        <p:grpSpPr>
          <a:xfrm>
            <a:off x="2249946" y="2153054"/>
            <a:ext cx="7635633" cy="1015663"/>
            <a:chOff x="636547" y="1441033"/>
            <a:chExt cx="7635633" cy="10156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B9F8CFC-433A-4089-B0B5-812A563E5DED}"/>
                </a:ext>
              </a:extLst>
            </p:cNvPr>
            <p:cNvSpPr/>
            <p:nvPr/>
          </p:nvSpPr>
          <p:spPr>
            <a:xfrm>
              <a:off x="3927721" y="1526955"/>
              <a:ext cx="4344459" cy="8438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25"/>
                </a:spcAft>
              </a:pPr>
              <a:r>
                <a:rPr lang="en-US" altLang="ko-KR" sz="2400" dirty="0">
                  <a:latin typeface="LG PC" panose="02030504000101010101" pitchFamily="18" charset="-127"/>
                  <a:ea typeface="LG PC" panose="02030504000101010101" pitchFamily="18" charset="-127"/>
                  <a:cs typeface="Aharoni" panose="020B0604020202020204" pitchFamily="2" charset="-79"/>
                </a:rPr>
                <a:t>gradient boosting </a:t>
              </a:r>
            </a:p>
            <a:p>
              <a:pPr>
                <a:spcAft>
                  <a:spcPts val="125"/>
                </a:spcAft>
              </a:pPr>
              <a:r>
                <a:rPr lang="en-US" altLang="ko-KR" sz="2400" dirty="0">
                  <a:latin typeface="LG PC" panose="02030504000101010101" pitchFamily="18" charset="-127"/>
                  <a:ea typeface="LG PC" panose="02030504000101010101" pitchFamily="18" charset="-127"/>
                  <a:cs typeface="Aharoni" panose="020B0604020202020204" pitchFamily="2" charset="-79"/>
                </a:rPr>
                <a:t>with categorical features support</a:t>
              </a:r>
              <a:endParaRPr lang="ko-KR" altLang="en-US" sz="2400" dirty="0">
                <a:latin typeface="LG PC" panose="02030504000101010101" pitchFamily="18" charset="-127"/>
                <a:ea typeface="LG PC" panose="02030504000101010101" pitchFamily="18" charset="-127"/>
                <a:cs typeface="Aharoni" panose="020B0604020202020204" pitchFamily="2" charset="-79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6C950B-4903-462C-A5F9-F3F6A0B22E0D}"/>
                </a:ext>
              </a:extLst>
            </p:cNvPr>
            <p:cNvSpPr/>
            <p:nvPr/>
          </p:nvSpPr>
          <p:spPr>
            <a:xfrm>
              <a:off x="636547" y="1441033"/>
              <a:ext cx="344517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dirty="0" err="1">
                  <a:ln>
                    <a:solidFill>
                      <a:sysClr val="windowText" lastClr="000000"/>
                    </a:solidFill>
                  </a:ln>
                  <a:latin typeface="LG PC" panose="02030504000101010101" pitchFamily="18" charset="-127"/>
                  <a:ea typeface="LG PC" panose="02030504000101010101" pitchFamily="18" charset="-127"/>
                  <a:cs typeface="Aharoni" panose="020B0604020202020204" pitchFamily="2" charset="-79"/>
                </a:rPr>
                <a:t>CatBoost</a:t>
              </a:r>
              <a:r>
                <a:rPr lang="en-US" altLang="ko-KR" sz="6000" b="1" dirty="0">
                  <a:ln>
                    <a:solidFill>
                      <a:sysClr val="windowText" lastClr="000000"/>
                    </a:solidFill>
                  </a:ln>
                  <a:latin typeface="LG PC" panose="02030504000101010101" pitchFamily="18" charset="-127"/>
                  <a:ea typeface="LG PC" panose="02030504000101010101" pitchFamily="18" charset="-127"/>
                  <a:cs typeface="Aharoni" panose="020B0604020202020204" pitchFamily="2" charset="-79"/>
                </a:rPr>
                <a:t>: </a:t>
              </a:r>
              <a:endParaRPr lang="ko-KR" altLang="en-US" sz="6000" b="1" dirty="0">
                <a:ln>
                  <a:solidFill>
                    <a:sysClr val="windowText" lastClr="000000"/>
                  </a:solidFill>
                </a:ln>
                <a:latin typeface="LG PC" panose="02030504000101010101" pitchFamily="18" charset="-127"/>
                <a:ea typeface="LG PC" panose="02030504000101010101" pitchFamily="18" charset="-127"/>
                <a:cs typeface="Aharoni" panose="020B0604020202020204" pitchFamily="2" charset="-79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3CBFE95-1C8A-4012-A16C-82C0496C3C06}"/>
              </a:ext>
            </a:extLst>
          </p:cNvPr>
          <p:cNvSpPr txBox="1"/>
          <p:nvPr/>
        </p:nvSpPr>
        <p:spPr>
          <a:xfrm>
            <a:off x="8229286" y="4086395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세종대학교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권나현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6E05EE-80C2-4B0A-95C0-6EEC7252317D}"/>
              </a:ext>
            </a:extLst>
          </p:cNvPr>
          <p:cNvSpPr/>
          <p:nvPr/>
        </p:nvSpPr>
        <p:spPr>
          <a:xfrm>
            <a:off x="1731512" y="1588168"/>
            <a:ext cx="8592117" cy="481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6D32A8-6BB8-4815-A4F9-836B3FD08A1B}"/>
              </a:ext>
            </a:extLst>
          </p:cNvPr>
          <p:cNvCxnSpPr>
            <a:cxnSpLocks/>
          </p:cNvCxnSpPr>
          <p:nvPr/>
        </p:nvCxnSpPr>
        <p:spPr>
          <a:xfrm>
            <a:off x="1799941" y="3984858"/>
            <a:ext cx="859211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887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BB91F5E-A51B-4E9E-A06C-7AF99FBDC0B0}"/>
              </a:ext>
            </a:extLst>
          </p:cNvPr>
          <p:cNvGrpSpPr/>
          <p:nvPr/>
        </p:nvGrpSpPr>
        <p:grpSpPr>
          <a:xfrm>
            <a:off x="3405960" y="2772077"/>
            <a:ext cx="5380078" cy="923330"/>
            <a:chOff x="636547" y="1441033"/>
            <a:chExt cx="5380078" cy="9233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6B7517-8240-4A88-9F54-2AE876ADBEFB}"/>
                </a:ext>
              </a:extLst>
            </p:cNvPr>
            <p:cNvSpPr/>
            <p:nvPr/>
          </p:nvSpPr>
          <p:spPr>
            <a:xfrm>
              <a:off x="1627282" y="1517977"/>
              <a:ext cx="438934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25"/>
                </a:spcAft>
              </a:pPr>
              <a:r>
                <a:rPr lang="ko-KR" altLang="en-US" sz="4400" dirty="0">
                  <a:latin typeface="LG PC" panose="02030504000101010101" pitchFamily="18" charset="-127"/>
                  <a:ea typeface="LG PC" panose="02030504000101010101" pitchFamily="18" charset="-127"/>
                  <a:cs typeface="Aharoni" panose="020B0604020202020204" pitchFamily="2" charset="-79"/>
                </a:rPr>
                <a:t>캣부스트</a:t>
              </a:r>
              <a:r>
                <a:rPr lang="en-US" altLang="ko-KR" sz="4400" dirty="0">
                  <a:latin typeface="LG PC" panose="02030504000101010101" pitchFamily="18" charset="-127"/>
                  <a:ea typeface="LG PC" panose="02030504000101010101" pitchFamily="18" charset="-127"/>
                  <a:cs typeface="Aharoni" panose="020B0604020202020204" pitchFamily="2" charset="-79"/>
                </a:rPr>
                <a:t>(</a:t>
              </a:r>
              <a:r>
                <a:rPr lang="en-US" altLang="ko-KR" sz="4400" dirty="0" err="1">
                  <a:latin typeface="LG PC" panose="02030504000101010101" pitchFamily="18" charset="-127"/>
                  <a:ea typeface="LG PC" panose="02030504000101010101" pitchFamily="18" charset="-127"/>
                  <a:cs typeface="Aharoni" panose="020B0604020202020204" pitchFamily="2" charset="-79"/>
                </a:rPr>
                <a:t>CatBoost</a:t>
              </a:r>
              <a:r>
                <a:rPr lang="en-US" altLang="ko-KR" sz="4400" dirty="0">
                  <a:latin typeface="LG PC" panose="02030504000101010101" pitchFamily="18" charset="-127"/>
                  <a:ea typeface="LG PC" panose="02030504000101010101" pitchFamily="18" charset="-127"/>
                  <a:cs typeface="Aharoni" panose="020B0604020202020204" pitchFamily="2" charset="-79"/>
                </a:rPr>
                <a:t>)</a:t>
              </a:r>
              <a:endParaRPr lang="ko-KR" altLang="en-US" sz="4400" dirty="0">
                <a:latin typeface="LG PC" panose="02030504000101010101" pitchFamily="18" charset="-127"/>
                <a:ea typeface="LG PC" panose="02030504000101010101" pitchFamily="18" charset="-127"/>
                <a:cs typeface="Aharoni" panose="020B0604020202020204" pitchFamily="2" charset="-79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0A4186-C3E6-43FD-A583-CB3056E763B4}"/>
                </a:ext>
              </a:extLst>
            </p:cNvPr>
            <p:cNvSpPr/>
            <p:nvPr/>
          </p:nvSpPr>
          <p:spPr>
            <a:xfrm>
              <a:off x="636547" y="1441033"/>
              <a:ext cx="84670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5400" dirty="0">
                  <a:ln>
                    <a:solidFill>
                      <a:sysClr val="windowText" lastClr="000000"/>
                    </a:solidFill>
                  </a:ln>
                  <a:latin typeface="LG PC" panose="02030504000101010101" pitchFamily="18" charset="-127"/>
                  <a:ea typeface="LG PC" panose="02030504000101010101" pitchFamily="18" charset="-127"/>
                  <a:cs typeface="Aharoni" panose="020B0604020202020204" pitchFamily="2" charset="-79"/>
                </a:rPr>
                <a:t>3.</a:t>
              </a:r>
              <a:r>
                <a:rPr lang="en-US" altLang="ko-KR" sz="5400" b="1" dirty="0">
                  <a:ln>
                    <a:solidFill>
                      <a:sysClr val="windowText" lastClr="000000"/>
                    </a:solidFill>
                  </a:ln>
                  <a:latin typeface="LG PC" panose="02030504000101010101" pitchFamily="18" charset="-127"/>
                  <a:ea typeface="LG PC" panose="02030504000101010101" pitchFamily="18" charset="-127"/>
                  <a:cs typeface="Aharoni" panose="020B0604020202020204" pitchFamily="2" charset="-79"/>
                </a:rPr>
                <a:t> </a:t>
              </a:r>
              <a:endParaRPr lang="ko-KR" altLang="en-US" sz="5400" b="1" dirty="0">
                <a:ln>
                  <a:solidFill>
                    <a:sysClr val="windowText" lastClr="000000"/>
                  </a:solidFill>
                </a:ln>
                <a:latin typeface="LG PC" panose="02030504000101010101" pitchFamily="18" charset="-127"/>
                <a:ea typeface="LG PC" panose="02030504000101010101" pitchFamily="18" charset="-127"/>
                <a:cs typeface="Aharoni" panose="020B0604020202020204" pitchFamily="2" charset="-79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EF856C9-0183-4343-B42C-D1708A0795AE}"/>
              </a:ext>
            </a:extLst>
          </p:cNvPr>
          <p:cNvSpPr/>
          <p:nvPr/>
        </p:nvSpPr>
        <p:spPr>
          <a:xfrm>
            <a:off x="1731512" y="2011681"/>
            <a:ext cx="8592117" cy="481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17F133-6421-406F-9EFB-E46BCAFE038C}"/>
              </a:ext>
            </a:extLst>
          </p:cNvPr>
          <p:cNvCxnSpPr>
            <a:cxnSpLocks/>
          </p:cNvCxnSpPr>
          <p:nvPr/>
        </p:nvCxnSpPr>
        <p:spPr>
          <a:xfrm>
            <a:off x="1799941" y="4408371"/>
            <a:ext cx="859211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23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EF39DB6-F6DE-48E8-B8C7-8A07EF38AE07}"/>
              </a:ext>
            </a:extLst>
          </p:cNvPr>
          <p:cNvGrpSpPr/>
          <p:nvPr/>
        </p:nvGrpSpPr>
        <p:grpSpPr>
          <a:xfrm>
            <a:off x="526899" y="471642"/>
            <a:ext cx="5112253" cy="1203154"/>
            <a:chOff x="526899" y="471642"/>
            <a:chExt cx="5112253" cy="120315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B50D10B-F473-42CB-A3E8-FFC838FBB32C}"/>
                </a:ext>
              </a:extLst>
            </p:cNvPr>
            <p:cNvGrpSpPr/>
            <p:nvPr/>
          </p:nvGrpSpPr>
          <p:grpSpPr>
            <a:xfrm>
              <a:off x="557230" y="471642"/>
              <a:ext cx="1464075" cy="1203154"/>
              <a:chOff x="1731512" y="1588168"/>
              <a:chExt cx="8660546" cy="239669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C358B2D-97DC-4515-9775-58E9BCA70F5A}"/>
                  </a:ext>
                </a:extLst>
              </p:cNvPr>
              <p:cNvSpPr/>
              <p:nvPr/>
            </p:nvSpPr>
            <p:spPr>
              <a:xfrm>
                <a:off x="1731512" y="1588168"/>
                <a:ext cx="8592117" cy="481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LG PC" panose="02030504000101010101" pitchFamily="18" charset="-127"/>
                  <a:ea typeface="LG PC" panose="02030504000101010101" pitchFamily="18" charset="-127"/>
                </a:endParaRP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33F953A8-D412-4AF9-B403-28D2B1F07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9941" y="3984858"/>
                <a:ext cx="8592117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C9B750-06D8-4369-A692-3837EAE67ACF}"/>
                </a:ext>
              </a:extLst>
            </p:cNvPr>
            <p:cNvSpPr txBox="1"/>
            <p:nvPr/>
          </p:nvSpPr>
          <p:spPr>
            <a:xfrm>
              <a:off x="2193674" y="495802"/>
              <a:ext cx="20221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캣부스트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54763B-2591-41EB-841E-BF872170D1A7}"/>
                </a:ext>
              </a:extLst>
            </p:cNvPr>
            <p:cNvSpPr txBox="1"/>
            <p:nvPr/>
          </p:nvSpPr>
          <p:spPr>
            <a:xfrm>
              <a:off x="3809467" y="588135"/>
              <a:ext cx="1829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(</a:t>
              </a:r>
              <a:r>
                <a:rPr lang="en-US" altLang="ko-KR" sz="2800" b="1" dirty="0" err="1">
                  <a:latin typeface="LG PC" panose="02030504000101010101" pitchFamily="18" charset="-127"/>
                  <a:ea typeface="LG PC" panose="02030504000101010101" pitchFamily="18" charset="-127"/>
                </a:rPr>
                <a:t>CatBoost</a:t>
              </a:r>
              <a:r>
                <a:rPr lang="en-US" altLang="ko-KR" sz="28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)</a:t>
              </a:r>
              <a:endPara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3F2B1B-5FD7-42FC-A73C-D334C45504EC}"/>
                </a:ext>
              </a:extLst>
            </p:cNvPr>
            <p:cNvSpPr txBox="1"/>
            <p:nvPr/>
          </p:nvSpPr>
          <p:spPr>
            <a:xfrm>
              <a:off x="526899" y="654981"/>
              <a:ext cx="811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3.</a:t>
              </a:r>
              <a:endParaRPr lang="ko-KR" altLang="en-US" sz="40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6F2EC3-808C-4021-A468-DA719F09B464}"/>
              </a:ext>
            </a:extLst>
          </p:cNvPr>
          <p:cNvGrpSpPr/>
          <p:nvPr/>
        </p:nvGrpSpPr>
        <p:grpSpPr>
          <a:xfrm>
            <a:off x="1441500" y="2290349"/>
            <a:ext cx="9309000" cy="2800522"/>
            <a:chOff x="1337910" y="2382682"/>
            <a:chExt cx="9309000" cy="28005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0CD768-641E-413C-B7CA-46B9F4890680}"/>
                </a:ext>
              </a:extLst>
            </p:cNvPr>
            <p:cNvSpPr/>
            <p:nvPr/>
          </p:nvSpPr>
          <p:spPr>
            <a:xfrm>
              <a:off x="4553723" y="4232515"/>
              <a:ext cx="2446131" cy="399469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B63D0-EE58-4AA7-9C5A-FC9F0A980ACA}"/>
                </a:ext>
              </a:extLst>
            </p:cNvPr>
            <p:cNvSpPr/>
            <p:nvPr/>
          </p:nvSpPr>
          <p:spPr>
            <a:xfrm>
              <a:off x="2105164" y="3783675"/>
              <a:ext cx="1542277" cy="393851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1F7677B-B253-4FAF-81F5-A798D67D48F9}"/>
                </a:ext>
              </a:extLst>
            </p:cNvPr>
            <p:cNvSpPr/>
            <p:nvPr/>
          </p:nvSpPr>
          <p:spPr>
            <a:xfrm>
              <a:off x="1337910" y="2714326"/>
              <a:ext cx="9309000" cy="2468878"/>
            </a:xfrm>
            <a:prstGeom prst="round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6885F1-2FE6-4225-ADF2-E9122982B03C}"/>
                </a:ext>
              </a:extLst>
            </p:cNvPr>
            <p:cNvSpPr txBox="1"/>
            <p:nvPr/>
          </p:nvSpPr>
          <p:spPr>
            <a:xfrm>
              <a:off x="1545091" y="2382682"/>
              <a:ext cx="2275007" cy="715089"/>
            </a:xfrm>
            <a:prstGeom prst="roundRect">
              <a:avLst/>
            </a:prstGeom>
            <a:solidFill>
              <a:srgbClr val="E4E4E4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캣부스트란</a:t>
              </a:r>
              <a:r>
                <a:rPr lang="en-US" altLang="ko-KR" sz="36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?</a:t>
              </a:r>
              <a:endParaRPr lang="ko-KR" altLang="en-US" sz="36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A46727-DCAC-44FB-A538-75B9504A5CBB}"/>
                </a:ext>
              </a:extLst>
            </p:cNvPr>
            <p:cNvSpPr txBox="1"/>
            <p:nvPr/>
          </p:nvSpPr>
          <p:spPr>
            <a:xfrm>
              <a:off x="2105164" y="3212172"/>
              <a:ext cx="8470589" cy="1419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LG PC" panose="02030504000101010101" pitchFamily="18" charset="-127"/>
                  <a:ea typeface="LG PC" panose="02030504000101010101" pitchFamily="18" charset="-127"/>
                </a:rPr>
                <a:t>Yandex</a:t>
              </a:r>
              <a:r>
                <a:rPr lang="ko-KR" altLang="en-US" sz="2000" dirty="0">
                  <a:latin typeface="LG PC" panose="02030504000101010101" pitchFamily="18" charset="-127"/>
                  <a:ea typeface="LG PC" panose="02030504000101010101" pitchFamily="18" charset="-127"/>
                </a:rPr>
                <a:t>에서 개발한 부스팅계열의 알고리즘으로</a:t>
              </a:r>
              <a:r>
                <a:rPr lang="en-US" altLang="ko-KR" sz="2000" dirty="0">
                  <a:latin typeface="LG PC" panose="02030504000101010101" pitchFamily="18" charset="-127"/>
                  <a:ea typeface="LG PC" panose="02030504000101010101" pitchFamily="18" charset="-127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latin typeface="LG PC" panose="02030504000101010101" pitchFamily="18" charset="-127"/>
                  <a:ea typeface="LG PC" panose="02030504000101010101" pitchFamily="18" charset="-127"/>
                </a:rPr>
                <a:t>카테고리컬 변수를 쉽게 다룰 수 있으면서</a:t>
              </a:r>
              <a:endPara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latin typeface="LG PC" panose="02030504000101010101" pitchFamily="18" charset="-127"/>
                  <a:ea typeface="LG PC" panose="02030504000101010101" pitchFamily="18" charset="-127"/>
                </a:rPr>
                <a:t>기존 부스팅 계열의 단점인 </a:t>
              </a:r>
              <a:r>
                <a:rPr lang="en-US" altLang="ko-KR" sz="2000" dirty="0">
                  <a:latin typeface="LG PC" panose="02030504000101010101" pitchFamily="18" charset="-127"/>
                  <a:ea typeface="LG PC" panose="02030504000101010101" pitchFamily="18" charset="-127"/>
                </a:rPr>
                <a:t>prediction shift</a:t>
              </a:r>
              <a:r>
                <a:rPr lang="ko-KR" altLang="en-US" sz="2000" dirty="0">
                  <a:latin typeface="LG PC" panose="02030504000101010101" pitchFamily="18" charset="-127"/>
                  <a:ea typeface="LG PC" panose="02030504000101010101" pitchFamily="18" charset="-127"/>
                </a:rPr>
                <a:t>를 최소화할 수 있는 방향으로 학습하는 알고리즘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61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F689F46-5E56-4186-B2DD-7B0C7C74C0F6}"/>
              </a:ext>
            </a:extLst>
          </p:cNvPr>
          <p:cNvSpPr/>
          <p:nvPr/>
        </p:nvSpPr>
        <p:spPr>
          <a:xfrm>
            <a:off x="0" y="5659038"/>
            <a:ext cx="12192000" cy="497146"/>
          </a:xfrm>
          <a:prstGeom prst="rect">
            <a:avLst/>
          </a:prstGeom>
          <a:solidFill>
            <a:srgbClr val="FFE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D731E-9902-4789-BFFF-3471CE28A773}"/>
              </a:ext>
            </a:extLst>
          </p:cNvPr>
          <p:cNvSpPr txBox="1"/>
          <p:nvPr/>
        </p:nvSpPr>
        <p:spPr>
          <a:xfrm>
            <a:off x="1072641" y="2915611"/>
            <a:ext cx="3912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LG PC" panose="02030504000101010101" pitchFamily="18" charset="-127"/>
                <a:ea typeface="LG PC" panose="02030504000101010101" pitchFamily="18" charset="-127"/>
              </a:rPr>
              <a:t>① 원핫인코딩</a:t>
            </a:r>
            <a:r>
              <a:rPr lang="en-US" altLang="ko-KR" sz="2200" b="1" dirty="0">
                <a:latin typeface="LG PC" panose="02030504000101010101" pitchFamily="18" charset="-127"/>
                <a:ea typeface="LG PC" panose="02030504000101010101" pitchFamily="18" charset="-127"/>
              </a:rPr>
              <a:t>(one-hot encoding)</a:t>
            </a:r>
            <a:endParaRPr lang="ko-KR" altLang="en-US" sz="2200" b="1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pic>
        <p:nvPicPr>
          <p:cNvPr id="17" name="Picture 2" descr="강의 01 원핫 인코딩 - 토닥토닥 파이썬 - 머신러닝">
            <a:extLst>
              <a:ext uri="{FF2B5EF4-FFF2-40B4-BE49-F238E27FC236}">
                <a16:creationId xmlns:a16="http://schemas.microsoft.com/office/drawing/2014/main" id="{764CBFCE-A3D3-4667-8B6F-F7C53D394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261" y="1772497"/>
            <a:ext cx="6034226" cy="346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FF1894A-EA53-442E-B149-0FF5EB45FA1D}"/>
              </a:ext>
            </a:extLst>
          </p:cNvPr>
          <p:cNvSpPr txBox="1"/>
          <p:nvPr/>
        </p:nvSpPr>
        <p:spPr>
          <a:xfrm>
            <a:off x="1514490" y="3506824"/>
            <a:ext cx="3365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카테고리의 종류</a:t>
            </a: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(cardinality)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만큼 </a:t>
            </a:r>
            <a:endParaRPr lang="en-US" altLang="ko-KR" sz="2000" dirty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변수를 만들어서 나타내는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0C154C-33FC-4080-AD58-8729A0C0E39E}"/>
              </a:ext>
            </a:extLst>
          </p:cNvPr>
          <p:cNvSpPr txBox="1"/>
          <p:nvPr/>
        </p:nvSpPr>
        <p:spPr>
          <a:xfrm>
            <a:off x="1201657" y="5686865"/>
            <a:ext cx="9788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LG PC" panose="02030504000101010101" pitchFamily="18" charset="-127"/>
                <a:ea typeface="LG PC" panose="02030504000101010101" pitchFamily="18" charset="-127"/>
              </a:rPr>
              <a:t>Low cardinality</a:t>
            </a:r>
            <a:r>
              <a:rPr lang="ko-KR" altLang="en-US" sz="2200" dirty="0">
                <a:latin typeface="LG PC" panose="02030504000101010101" pitchFamily="18" charset="-127"/>
                <a:ea typeface="LG PC" panose="02030504000101010101" pitchFamily="18" charset="-127"/>
              </a:rPr>
              <a:t>일 때는 효과적이지만 </a:t>
            </a:r>
            <a:r>
              <a:rPr lang="en-US" altLang="ko-KR" sz="2200" dirty="0">
                <a:latin typeface="LG PC" panose="02030504000101010101" pitchFamily="18" charset="-127"/>
                <a:ea typeface="LG PC" panose="02030504000101010101" pitchFamily="18" charset="-127"/>
              </a:rPr>
              <a:t>high-cardinality</a:t>
            </a:r>
            <a:r>
              <a:rPr lang="ko-KR" altLang="en-US" sz="2200" dirty="0">
                <a:latin typeface="LG PC" panose="02030504000101010101" pitchFamily="18" charset="-127"/>
                <a:ea typeface="LG PC" panose="02030504000101010101" pitchFamily="18" charset="-127"/>
              </a:rPr>
              <a:t>에서는 메모리를 많이 차지해 비효율적</a:t>
            </a:r>
          </a:p>
        </p:txBody>
      </p: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ABDB98BB-8BAF-44D9-B063-A8E0ADF1F48A}"/>
              </a:ext>
            </a:extLst>
          </p:cNvPr>
          <p:cNvGrpSpPr/>
          <p:nvPr/>
        </p:nvGrpSpPr>
        <p:grpSpPr>
          <a:xfrm>
            <a:off x="526899" y="471656"/>
            <a:ext cx="5578992" cy="1247269"/>
            <a:chOff x="526899" y="471656"/>
            <a:chExt cx="5578992" cy="124726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0009352-2F37-475F-80AD-7E5B986994B6}"/>
                </a:ext>
              </a:extLst>
            </p:cNvPr>
            <p:cNvSpPr txBox="1"/>
            <p:nvPr/>
          </p:nvSpPr>
          <p:spPr>
            <a:xfrm>
              <a:off x="2193674" y="1257260"/>
              <a:ext cx="3912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LG PC" panose="02030504000101010101" pitchFamily="18" charset="-127"/>
                  <a:ea typeface="LG PC" panose="02030504000101010101" pitchFamily="18" charset="-127"/>
                </a:rPr>
                <a:t>3.1 </a:t>
              </a:r>
              <a:r>
                <a:rPr lang="ko-KR" altLang="en-US" sz="2400" dirty="0">
                  <a:latin typeface="LG PC" panose="02030504000101010101" pitchFamily="18" charset="-127"/>
                  <a:ea typeface="LG PC" panose="02030504000101010101" pitchFamily="18" charset="-127"/>
                </a:rPr>
                <a:t>카테고리컬</a:t>
              </a:r>
              <a:r>
                <a:rPr lang="en-US" altLang="ko-KR" sz="2400" dirty="0">
                  <a:latin typeface="LG PC" panose="02030504000101010101" pitchFamily="18" charset="-127"/>
                  <a:ea typeface="LG PC" panose="02030504000101010101" pitchFamily="18" charset="-127"/>
                </a:rPr>
                <a:t>(categorical)</a:t>
              </a:r>
              <a:r>
                <a:rPr lang="ko-KR" altLang="en-US" sz="2400" dirty="0">
                  <a:latin typeface="LG PC" panose="02030504000101010101" pitchFamily="18" charset="-127"/>
                  <a:ea typeface="LG PC" panose="02030504000101010101" pitchFamily="18" charset="-127"/>
                </a:rPr>
                <a:t> 변수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5634FF4-B81F-4945-980B-EC4EA52DCF44}"/>
                </a:ext>
              </a:extLst>
            </p:cNvPr>
            <p:cNvGrpSpPr/>
            <p:nvPr/>
          </p:nvGrpSpPr>
          <p:grpSpPr>
            <a:xfrm>
              <a:off x="557230" y="471656"/>
              <a:ext cx="1464075" cy="1203176"/>
              <a:chOff x="1731512" y="1588168"/>
              <a:chExt cx="8660546" cy="239669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C65B16A-9BBF-4848-9C1B-FBC0CE6C8004}"/>
                  </a:ext>
                </a:extLst>
              </p:cNvPr>
              <p:cNvSpPr/>
              <p:nvPr/>
            </p:nvSpPr>
            <p:spPr>
              <a:xfrm>
                <a:off x="1731512" y="1588168"/>
                <a:ext cx="8592117" cy="481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LG PC" panose="02030504000101010101" pitchFamily="18" charset="-127"/>
                  <a:ea typeface="LG PC" panose="02030504000101010101" pitchFamily="18" charset="-127"/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3A0C458-040A-4266-8112-C395B559B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9941" y="3984858"/>
                <a:ext cx="8592117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2C5BC-90B1-486B-8A8A-3EB36412462B}"/>
                </a:ext>
              </a:extLst>
            </p:cNvPr>
            <p:cNvSpPr txBox="1"/>
            <p:nvPr/>
          </p:nvSpPr>
          <p:spPr>
            <a:xfrm>
              <a:off x="2193674" y="495802"/>
              <a:ext cx="20221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캣부스트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B1566C-0BBC-481C-94E3-A5A762C8E017}"/>
                </a:ext>
              </a:extLst>
            </p:cNvPr>
            <p:cNvSpPr txBox="1"/>
            <p:nvPr/>
          </p:nvSpPr>
          <p:spPr>
            <a:xfrm>
              <a:off x="3809467" y="588135"/>
              <a:ext cx="1829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(</a:t>
              </a:r>
              <a:r>
                <a:rPr lang="en-US" altLang="ko-KR" sz="2800" b="1" dirty="0" err="1">
                  <a:latin typeface="LG PC" panose="02030504000101010101" pitchFamily="18" charset="-127"/>
                  <a:ea typeface="LG PC" panose="02030504000101010101" pitchFamily="18" charset="-127"/>
                </a:rPr>
                <a:t>CatBoost</a:t>
              </a:r>
              <a:r>
                <a:rPr lang="en-US" altLang="ko-KR" sz="28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)</a:t>
              </a:r>
              <a:endPara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10143FC-F0D8-466D-8673-7B14082494AD}"/>
                </a:ext>
              </a:extLst>
            </p:cNvPr>
            <p:cNvSpPr txBox="1"/>
            <p:nvPr/>
          </p:nvSpPr>
          <p:spPr>
            <a:xfrm>
              <a:off x="526899" y="654981"/>
              <a:ext cx="811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3.</a:t>
              </a:r>
              <a:endParaRPr lang="ko-KR" altLang="en-US" sz="40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</p:grpSp>
      <p:sp>
        <p:nvSpPr>
          <p:cNvPr id="2049" name="Rectangle: Rounded Corners 2048">
            <a:extLst>
              <a:ext uri="{FF2B5EF4-FFF2-40B4-BE49-F238E27FC236}">
                <a16:creationId xmlns:a16="http://schemas.microsoft.com/office/drawing/2014/main" id="{3CD426DB-7923-41C7-881E-17EC4EDC2BA4}"/>
              </a:ext>
            </a:extLst>
          </p:cNvPr>
          <p:cNvSpPr/>
          <p:nvPr/>
        </p:nvSpPr>
        <p:spPr>
          <a:xfrm>
            <a:off x="677092" y="2103159"/>
            <a:ext cx="1674796" cy="488554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기존의 방법</a:t>
            </a:r>
          </a:p>
        </p:txBody>
      </p:sp>
    </p:spTree>
    <p:extLst>
      <p:ext uri="{BB962C8B-B14F-4D97-AF65-F5344CB8AC3E}">
        <p14:creationId xmlns:p14="http://schemas.microsoft.com/office/powerpoint/2010/main" val="2803169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CB9B88E-E89E-477C-BBF7-7FF9D08D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45965"/>
              </p:ext>
            </p:extLst>
          </p:nvPr>
        </p:nvGraphicFramePr>
        <p:xfrm>
          <a:off x="5639152" y="2066736"/>
          <a:ext cx="6095648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5915">
                  <a:extLst>
                    <a:ext uri="{9D8B030D-6E8A-4147-A177-3AD203B41FA5}">
                      <a16:colId xmlns:a16="http://schemas.microsoft.com/office/drawing/2014/main" val="2201092650"/>
                    </a:ext>
                  </a:extLst>
                </a:gridCol>
                <a:gridCol w="1627592">
                  <a:extLst>
                    <a:ext uri="{9D8B030D-6E8A-4147-A177-3AD203B41FA5}">
                      <a16:colId xmlns:a16="http://schemas.microsoft.com/office/drawing/2014/main" val="1128004798"/>
                    </a:ext>
                  </a:extLst>
                </a:gridCol>
                <a:gridCol w="1758726">
                  <a:extLst>
                    <a:ext uri="{9D8B030D-6E8A-4147-A177-3AD203B41FA5}">
                      <a16:colId xmlns:a16="http://schemas.microsoft.com/office/drawing/2014/main" val="1534080641"/>
                    </a:ext>
                  </a:extLst>
                </a:gridCol>
                <a:gridCol w="1793415">
                  <a:extLst>
                    <a:ext uri="{9D8B030D-6E8A-4147-A177-3AD203B41FA5}">
                      <a16:colId xmlns:a16="http://schemas.microsoft.com/office/drawing/2014/main" val="2914342860"/>
                    </a:ext>
                  </a:extLst>
                </a:gridCol>
              </a:tblGrid>
              <a:tr h="636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타겟값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인코딩한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도시명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606218"/>
                  </a:ext>
                </a:extLst>
              </a:tr>
              <a:tr h="36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58896"/>
                  </a:ext>
                </a:extLst>
              </a:tr>
              <a:tr h="36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194377"/>
                  </a:ext>
                </a:extLst>
              </a:tr>
              <a:tr h="36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78863"/>
                  </a:ext>
                </a:extLst>
              </a:tr>
              <a:tr h="36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339994"/>
                  </a:ext>
                </a:extLst>
              </a:tr>
              <a:tr h="36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065679"/>
                  </a:ext>
                </a:extLst>
              </a:tr>
              <a:tr h="36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4964"/>
                  </a:ext>
                </a:extLst>
              </a:tr>
              <a:tr h="36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춘천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7186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EB1E4A2-A98C-4D1A-ADA2-1AE5C94E2174}"/>
              </a:ext>
            </a:extLst>
          </p:cNvPr>
          <p:cNvSpPr txBox="1"/>
          <p:nvPr/>
        </p:nvSpPr>
        <p:spPr>
          <a:xfrm>
            <a:off x="1514490" y="3438138"/>
            <a:ext cx="3763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카테고리별 타겟값의 </a:t>
            </a:r>
            <a:endParaRPr lang="en-US" altLang="ko-KR" sz="2000" dirty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통계값으로 인코딩하는 것</a:t>
            </a:r>
            <a:endParaRPr lang="en-US" altLang="ko-KR" sz="2000" dirty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Ex) 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평균</a:t>
            </a: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최대값</a:t>
            </a: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중간값 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E8C26-E2D9-4A99-9F48-14CFD9D46FDA}"/>
              </a:ext>
            </a:extLst>
          </p:cNvPr>
          <p:cNvSpPr txBox="1"/>
          <p:nvPr/>
        </p:nvSpPr>
        <p:spPr>
          <a:xfrm>
            <a:off x="1153306" y="4453801"/>
            <a:ext cx="3763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LG PC" panose="02030504000101010101" pitchFamily="18" charset="-127"/>
                <a:ea typeface="LG PC" panose="02030504000101010101" pitchFamily="18" charset="-127"/>
              </a:rPr>
              <a:t>예</a:t>
            </a:r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  </a:t>
            </a:r>
            <a:r>
              <a:rPr lang="ko-KR" altLang="en-US" dirty="0">
                <a:latin typeface="LG PC" panose="02030504000101010101" pitchFamily="18" charset="-127"/>
                <a:ea typeface="LG PC" panose="02030504000101010101" pitchFamily="18" charset="-127"/>
              </a:rPr>
              <a:t>서울 </a:t>
            </a:r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= (0.5+0.1+0.3+0.3) / 4 = 0.3</a:t>
            </a:r>
          </a:p>
          <a:p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      </a:t>
            </a:r>
            <a:r>
              <a:rPr lang="ko-KR" altLang="en-US" dirty="0">
                <a:latin typeface="LG PC" panose="02030504000101010101" pitchFamily="18" charset="-127"/>
                <a:ea typeface="LG PC" panose="02030504000101010101" pitchFamily="18" charset="-127"/>
              </a:rPr>
              <a:t>부산 </a:t>
            </a:r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= (0.3+0.2) / 2 = 0.25</a:t>
            </a:r>
          </a:p>
          <a:p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      </a:t>
            </a:r>
            <a:r>
              <a:rPr lang="ko-KR" altLang="en-US" dirty="0">
                <a:latin typeface="LG PC" panose="02030504000101010101" pitchFamily="18" charset="-127"/>
                <a:ea typeface="LG PC" panose="02030504000101010101" pitchFamily="18" charset="-127"/>
              </a:rPr>
              <a:t>춘천 </a:t>
            </a:r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= 0.5 / 1 = 0.5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D36A03-92C9-4EFF-9990-D10D6F1F81AE}"/>
              </a:ext>
            </a:extLst>
          </p:cNvPr>
          <p:cNvGrpSpPr/>
          <p:nvPr/>
        </p:nvGrpSpPr>
        <p:grpSpPr>
          <a:xfrm>
            <a:off x="526899" y="471656"/>
            <a:ext cx="5578992" cy="1247269"/>
            <a:chOff x="526899" y="471656"/>
            <a:chExt cx="5578992" cy="124726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0984AA-850F-4949-8474-38CD2395090B}"/>
                </a:ext>
              </a:extLst>
            </p:cNvPr>
            <p:cNvSpPr txBox="1"/>
            <p:nvPr/>
          </p:nvSpPr>
          <p:spPr>
            <a:xfrm>
              <a:off x="2193674" y="1257260"/>
              <a:ext cx="3912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LG PC" panose="02030504000101010101" pitchFamily="18" charset="-127"/>
                  <a:ea typeface="LG PC" panose="02030504000101010101" pitchFamily="18" charset="-127"/>
                </a:rPr>
                <a:t>3.1 </a:t>
              </a:r>
              <a:r>
                <a:rPr lang="ko-KR" altLang="en-US" sz="2400" dirty="0">
                  <a:latin typeface="LG PC" panose="02030504000101010101" pitchFamily="18" charset="-127"/>
                  <a:ea typeface="LG PC" panose="02030504000101010101" pitchFamily="18" charset="-127"/>
                </a:rPr>
                <a:t>카테고리컬</a:t>
              </a:r>
              <a:r>
                <a:rPr lang="en-US" altLang="ko-KR" sz="2400" dirty="0">
                  <a:latin typeface="LG PC" panose="02030504000101010101" pitchFamily="18" charset="-127"/>
                  <a:ea typeface="LG PC" panose="02030504000101010101" pitchFamily="18" charset="-127"/>
                </a:rPr>
                <a:t>(categorical)</a:t>
              </a:r>
              <a:r>
                <a:rPr lang="ko-KR" altLang="en-US" sz="2400" dirty="0">
                  <a:latin typeface="LG PC" panose="02030504000101010101" pitchFamily="18" charset="-127"/>
                  <a:ea typeface="LG PC" panose="02030504000101010101" pitchFamily="18" charset="-127"/>
                </a:rPr>
                <a:t> 변수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CFA37A1-DC71-4B12-8DEA-A7A89BF46A9F}"/>
                </a:ext>
              </a:extLst>
            </p:cNvPr>
            <p:cNvGrpSpPr/>
            <p:nvPr/>
          </p:nvGrpSpPr>
          <p:grpSpPr>
            <a:xfrm>
              <a:off x="557230" y="471656"/>
              <a:ext cx="1464075" cy="1203176"/>
              <a:chOff x="1731512" y="1588168"/>
              <a:chExt cx="8660546" cy="239669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9A4C50A-9009-414B-811E-1ED1AE6B5C6F}"/>
                  </a:ext>
                </a:extLst>
              </p:cNvPr>
              <p:cNvSpPr/>
              <p:nvPr/>
            </p:nvSpPr>
            <p:spPr>
              <a:xfrm>
                <a:off x="1731512" y="1588168"/>
                <a:ext cx="8592117" cy="481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LG PC" panose="02030504000101010101" pitchFamily="18" charset="-127"/>
                  <a:ea typeface="LG PC" panose="02030504000101010101" pitchFamily="18" charset="-127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C96D9A8-FB59-42CB-89B1-94FD15D26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9941" y="3984858"/>
                <a:ext cx="8592117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EF912D-8668-4E02-8F2E-F34D557076D2}"/>
                </a:ext>
              </a:extLst>
            </p:cNvPr>
            <p:cNvSpPr txBox="1"/>
            <p:nvPr/>
          </p:nvSpPr>
          <p:spPr>
            <a:xfrm>
              <a:off x="2193674" y="495802"/>
              <a:ext cx="20221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캣부스트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7C9501-6592-494A-9D4E-70B1288BE6C3}"/>
                </a:ext>
              </a:extLst>
            </p:cNvPr>
            <p:cNvSpPr txBox="1"/>
            <p:nvPr/>
          </p:nvSpPr>
          <p:spPr>
            <a:xfrm>
              <a:off x="3809467" y="588135"/>
              <a:ext cx="1829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(</a:t>
              </a:r>
              <a:r>
                <a:rPr lang="en-US" altLang="ko-KR" sz="2800" b="1" dirty="0" err="1">
                  <a:latin typeface="LG PC" panose="02030504000101010101" pitchFamily="18" charset="-127"/>
                  <a:ea typeface="LG PC" panose="02030504000101010101" pitchFamily="18" charset="-127"/>
                </a:rPr>
                <a:t>CatBoost</a:t>
              </a:r>
              <a:r>
                <a:rPr lang="en-US" altLang="ko-KR" sz="28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)</a:t>
              </a:r>
              <a:endPara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B4ACC0-CDB2-403F-A29B-736E21F3E517}"/>
                </a:ext>
              </a:extLst>
            </p:cNvPr>
            <p:cNvSpPr txBox="1"/>
            <p:nvPr/>
          </p:nvSpPr>
          <p:spPr>
            <a:xfrm>
              <a:off x="526899" y="654981"/>
              <a:ext cx="811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3.</a:t>
              </a:r>
              <a:endParaRPr lang="ko-KR" altLang="en-US" sz="40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7EA23DD-CBC7-4E90-807E-5376E6AFC25A}"/>
              </a:ext>
            </a:extLst>
          </p:cNvPr>
          <p:cNvSpPr txBox="1"/>
          <p:nvPr/>
        </p:nvSpPr>
        <p:spPr>
          <a:xfrm>
            <a:off x="1072641" y="2915611"/>
            <a:ext cx="3912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LG PC" panose="02030504000101010101" pitchFamily="18" charset="-127"/>
                <a:ea typeface="LG PC" panose="02030504000101010101" pitchFamily="18" charset="-127"/>
              </a:rPr>
              <a:t>② 타겟인코딩</a:t>
            </a:r>
            <a:r>
              <a:rPr lang="en-US" altLang="ko-KR" sz="2200" b="1" dirty="0">
                <a:latin typeface="LG PC" panose="02030504000101010101" pitchFamily="18" charset="-127"/>
                <a:ea typeface="LG PC" panose="02030504000101010101" pitchFamily="18" charset="-127"/>
              </a:rPr>
              <a:t>(Target</a:t>
            </a:r>
            <a:r>
              <a:rPr lang="ko-KR" altLang="en-US" sz="2200" b="1" dirty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sz="2200" b="1" dirty="0">
                <a:latin typeface="LG PC" panose="02030504000101010101" pitchFamily="18" charset="-127"/>
                <a:ea typeface="LG PC" panose="02030504000101010101" pitchFamily="18" charset="-127"/>
              </a:rPr>
              <a:t>encoding)</a:t>
            </a:r>
            <a:endParaRPr lang="ko-KR" altLang="en-US" sz="2200" b="1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0A25F9A-30C5-44E3-B5B9-F736E31A4E9A}"/>
              </a:ext>
            </a:extLst>
          </p:cNvPr>
          <p:cNvSpPr/>
          <p:nvPr/>
        </p:nvSpPr>
        <p:spPr>
          <a:xfrm>
            <a:off x="677092" y="2103159"/>
            <a:ext cx="1674796" cy="488554"/>
          </a:xfrm>
          <a:prstGeom prst="roundRect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기존의 방법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C89DEA-23D0-4617-823D-51AF4ED3CBC4}"/>
              </a:ext>
            </a:extLst>
          </p:cNvPr>
          <p:cNvSpPr/>
          <p:nvPr/>
        </p:nvSpPr>
        <p:spPr>
          <a:xfrm>
            <a:off x="0" y="5659038"/>
            <a:ext cx="12192000" cy="497146"/>
          </a:xfrm>
          <a:prstGeom prst="rect">
            <a:avLst/>
          </a:prstGeom>
          <a:solidFill>
            <a:srgbClr val="FFE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8C4739-94C3-4B8B-8372-C2020945C7C4}"/>
              </a:ext>
            </a:extLst>
          </p:cNvPr>
          <p:cNvSpPr txBox="1"/>
          <p:nvPr/>
        </p:nvSpPr>
        <p:spPr>
          <a:xfrm>
            <a:off x="1201657" y="5686865"/>
            <a:ext cx="9788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LG PC" panose="02030504000101010101" pitchFamily="18" charset="-127"/>
                <a:ea typeface="LG PC" panose="02030504000101010101" pitchFamily="18" charset="-127"/>
              </a:rPr>
              <a:t>모델 학습에 타겟값에 대한 정보가 들어가는 </a:t>
            </a:r>
            <a:r>
              <a:rPr lang="en-US" altLang="ko-KR" sz="2200" dirty="0">
                <a:latin typeface="LG PC" panose="02030504000101010101" pitchFamily="18" charset="-127"/>
                <a:ea typeface="LG PC" panose="02030504000101010101" pitchFamily="18" charset="-127"/>
              </a:rPr>
              <a:t>Target</a:t>
            </a:r>
            <a:r>
              <a:rPr lang="ko-KR" altLang="en-US" sz="2200" dirty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sz="2200" dirty="0">
                <a:latin typeface="LG PC" panose="02030504000101010101" pitchFamily="18" charset="-127"/>
                <a:ea typeface="LG PC" panose="02030504000101010101" pitchFamily="18" charset="-127"/>
              </a:rPr>
              <a:t>Leakage</a:t>
            </a:r>
            <a:r>
              <a:rPr lang="ko-KR" altLang="en-US" sz="2200" dirty="0">
                <a:latin typeface="LG PC" panose="02030504000101010101" pitchFamily="18" charset="-127"/>
                <a:ea typeface="LG PC" panose="02030504000101010101" pitchFamily="18" charset="-127"/>
              </a:rPr>
              <a:t>가 발생</a:t>
            </a:r>
          </a:p>
        </p:txBody>
      </p:sp>
    </p:spTree>
    <p:extLst>
      <p:ext uri="{BB962C8B-B14F-4D97-AF65-F5344CB8AC3E}">
        <p14:creationId xmlns:p14="http://schemas.microsoft.com/office/powerpoint/2010/main" val="401057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18FF639-F1BB-4ACE-B8BE-4823D87056E7}"/>
              </a:ext>
            </a:extLst>
          </p:cNvPr>
          <p:cNvSpPr/>
          <p:nvPr/>
        </p:nvSpPr>
        <p:spPr>
          <a:xfrm>
            <a:off x="586106" y="2160909"/>
            <a:ext cx="4986922" cy="488554"/>
          </a:xfrm>
          <a:prstGeom prst="roundRect">
            <a:avLst/>
          </a:prstGeom>
          <a:solidFill>
            <a:srgbClr val="FFECB2"/>
          </a:solidFill>
          <a:ln w="19050"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tx1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2BE6D9-0EF0-4E5F-B5C4-EDB5199B806F}"/>
              </a:ext>
            </a:extLst>
          </p:cNvPr>
          <p:cNvSpPr txBox="1"/>
          <p:nvPr/>
        </p:nvSpPr>
        <p:spPr>
          <a:xfrm>
            <a:off x="632060" y="2187798"/>
            <a:ext cx="491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LG PC" panose="02030504000101010101" pitchFamily="18" charset="-127"/>
                <a:ea typeface="LG PC" panose="02030504000101010101" pitchFamily="18" charset="-127"/>
              </a:rPr>
              <a:t>Ordered Target Statistics(Ordered TS)</a:t>
            </a:r>
            <a:endParaRPr lang="ko-KR" altLang="en-US" sz="2400" b="1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5740F-8A4D-43D0-9E8A-458EFC246C70}"/>
              </a:ext>
            </a:extLst>
          </p:cNvPr>
          <p:cNvSpPr txBox="1"/>
          <p:nvPr/>
        </p:nvSpPr>
        <p:spPr>
          <a:xfrm>
            <a:off x="988186" y="2830367"/>
            <a:ext cx="4650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타겟 인코딩을 할 때 랜덤 순열</a:t>
            </a: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</a:p>
          <a:p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즉</a:t>
            </a: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,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 인공적인 시간을 만들어서 인코딩하는 방법</a:t>
            </a:r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24614D52-6C66-4EF3-82CC-268AB7C5E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507119"/>
              </p:ext>
            </p:extLst>
          </p:nvPr>
        </p:nvGraphicFramePr>
        <p:xfrm>
          <a:off x="6105891" y="2213898"/>
          <a:ext cx="5454049" cy="26916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5556">
                  <a:extLst>
                    <a:ext uri="{9D8B030D-6E8A-4147-A177-3AD203B41FA5}">
                      <a16:colId xmlns:a16="http://schemas.microsoft.com/office/drawing/2014/main" val="2201092650"/>
                    </a:ext>
                  </a:extLst>
                </a:gridCol>
                <a:gridCol w="1350234">
                  <a:extLst>
                    <a:ext uri="{9D8B030D-6E8A-4147-A177-3AD203B41FA5}">
                      <a16:colId xmlns:a16="http://schemas.microsoft.com/office/drawing/2014/main" val="1128004798"/>
                    </a:ext>
                  </a:extLst>
                </a:gridCol>
                <a:gridCol w="1573610">
                  <a:extLst>
                    <a:ext uri="{9D8B030D-6E8A-4147-A177-3AD203B41FA5}">
                      <a16:colId xmlns:a16="http://schemas.microsoft.com/office/drawing/2014/main" val="1534080641"/>
                    </a:ext>
                  </a:extLst>
                </a:gridCol>
                <a:gridCol w="1604649">
                  <a:extLst>
                    <a:ext uri="{9D8B030D-6E8A-4147-A177-3AD203B41FA5}">
                      <a16:colId xmlns:a16="http://schemas.microsoft.com/office/drawing/2014/main" val="2914342860"/>
                    </a:ext>
                  </a:extLst>
                </a:gridCol>
              </a:tblGrid>
              <a:tr h="80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타겟값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인코딩한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도시명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606218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658896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194377"/>
                  </a:ext>
                </a:extLst>
              </a:tr>
              <a:tr h="475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378863"/>
                  </a:ext>
                </a:extLst>
              </a:tr>
              <a:tr h="468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16.3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33999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89357D7-B325-41F6-815E-A247EE76B4FE}"/>
              </a:ext>
            </a:extLst>
          </p:cNvPr>
          <p:cNvSpPr txBox="1"/>
          <p:nvPr/>
        </p:nvSpPr>
        <p:spPr>
          <a:xfrm>
            <a:off x="988186" y="3679909"/>
            <a:ext cx="421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LG PC" panose="02030504000101010101" pitchFamily="18" charset="-127"/>
                <a:ea typeface="LG PC" panose="02030504000101010101" pitchFamily="18" charset="-127"/>
              </a:rPr>
              <a:t>예</a:t>
            </a:r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</a:p>
          <a:p>
            <a:r>
              <a:rPr lang="ko-KR" altLang="en-US" dirty="0">
                <a:latin typeface="LG PC" panose="02030504000101010101" pitchFamily="18" charset="-127"/>
                <a:ea typeface="LG PC" panose="02030504000101010101" pitchFamily="18" charset="-127"/>
              </a:rPr>
              <a:t>      </a:t>
            </a:r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Index 2 = 15 / 1 = 15</a:t>
            </a:r>
          </a:p>
          <a:p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      Index</a:t>
            </a:r>
            <a:r>
              <a:rPr lang="ko-KR" altLang="en-US" dirty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3</a:t>
            </a:r>
            <a:r>
              <a:rPr lang="ko-KR" altLang="en-US" dirty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=</a:t>
            </a:r>
            <a:r>
              <a:rPr lang="ko-KR" altLang="en-US" dirty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(15+14) / 2 = 14.5</a:t>
            </a:r>
          </a:p>
          <a:p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      Index 4 = (15+14+20) / 3 = 16.3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85B76B-7E0F-4262-BFDB-2095753916C0}"/>
              </a:ext>
            </a:extLst>
          </p:cNvPr>
          <p:cNvGrpSpPr/>
          <p:nvPr/>
        </p:nvGrpSpPr>
        <p:grpSpPr>
          <a:xfrm>
            <a:off x="526899" y="471656"/>
            <a:ext cx="5578992" cy="1247269"/>
            <a:chOff x="526899" y="471656"/>
            <a:chExt cx="5578992" cy="124726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104248-38A5-49F3-8FED-E1651B7149F2}"/>
                </a:ext>
              </a:extLst>
            </p:cNvPr>
            <p:cNvSpPr txBox="1"/>
            <p:nvPr/>
          </p:nvSpPr>
          <p:spPr>
            <a:xfrm>
              <a:off x="2193674" y="1257260"/>
              <a:ext cx="3912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LG PC" panose="02030504000101010101" pitchFamily="18" charset="-127"/>
                  <a:ea typeface="LG PC" panose="02030504000101010101" pitchFamily="18" charset="-127"/>
                </a:rPr>
                <a:t>3.1 </a:t>
              </a:r>
              <a:r>
                <a:rPr lang="ko-KR" altLang="en-US" sz="2400" dirty="0">
                  <a:latin typeface="LG PC" panose="02030504000101010101" pitchFamily="18" charset="-127"/>
                  <a:ea typeface="LG PC" panose="02030504000101010101" pitchFamily="18" charset="-127"/>
                </a:rPr>
                <a:t>카테고리컬</a:t>
              </a:r>
              <a:r>
                <a:rPr lang="en-US" altLang="ko-KR" sz="2400" dirty="0">
                  <a:latin typeface="LG PC" panose="02030504000101010101" pitchFamily="18" charset="-127"/>
                  <a:ea typeface="LG PC" panose="02030504000101010101" pitchFamily="18" charset="-127"/>
                </a:rPr>
                <a:t>(categorical)</a:t>
              </a:r>
              <a:r>
                <a:rPr lang="ko-KR" altLang="en-US" sz="2400" dirty="0">
                  <a:latin typeface="LG PC" panose="02030504000101010101" pitchFamily="18" charset="-127"/>
                  <a:ea typeface="LG PC" panose="02030504000101010101" pitchFamily="18" charset="-127"/>
                </a:rPr>
                <a:t> 변수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9B21C97-7D52-40AC-92A7-C621869931C3}"/>
                </a:ext>
              </a:extLst>
            </p:cNvPr>
            <p:cNvGrpSpPr/>
            <p:nvPr/>
          </p:nvGrpSpPr>
          <p:grpSpPr>
            <a:xfrm>
              <a:off x="557230" y="471656"/>
              <a:ext cx="1464075" cy="1203176"/>
              <a:chOff x="1731512" y="1588168"/>
              <a:chExt cx="8660546" cy="239669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C0BC2C0-0B3B-413F-98C7-BE4DD02321D1}"/>
                  </a:ext>
                </a:extLst>
              </p:cNvPr>
              <p:cNvSpPr/>
              <p:nvPr/>
            </p:nvSpPr>
            <p:spPr>
              <a:xfrm>
                <a:off x="1731512" y="1588168"/>
                <a:ext cx="8592117" cy="481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LG PC" panose="02030504000101010101" pitchFamily="18" charset="-127"/>
                  <a:ea typeface="LG PC" panose="02030504000101010101" pitchFamily="18" charset="-127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820E893-17D1-4787-867C-57A5DFC507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9941" y="3984858"/>
                <a:ext cx="8592117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36CA06-CBAE-454E-A583-E0B4D233448D}"/>
                </a:ext>
              </a:extLst>
            </p:cNvPr>
            <p:cNvSpPr txBox="1"/>
            <p:nvPr/>
          </p:nvSpPr>
          <p:spPr>
            <a:xfrm>
              <a:off x="2193674" y="495802"/>
              <a:ext cx="20221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캣부스트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A509F0-924D-4AA5-9774-04D003FD5A5B}"/>
                </a:ext>
              </a:extLst>
            </p:cNvPr>
            <p:cNvSpPr txBox="1"/>
            <p:nvPr/>
          </p:nvSpPr>
          <p:spPr>
            <a:xfrm>
              <a:off x="3809467" y="588135"/>
              <a:ext cx="1829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(</a:t>
              </a:r>
              <a:r>
                <a:rPr lang="en-US" altLang="ko-KR" sz="2800" b="1" dirty="0" err="1">
                  <a:latin typeface="LG PC" panose="02030504000101010101" pitchFamily="18" charset="-127"/>
                  <a:ea typeface="LG PC" panose="02030504000101010101" pitchFamily="18" charset="-127"/>
                </a:rPr>
                <a:t>CatBoost</a:t>
              </a:r>
              <a:r>
                <a:rPr lang="en-US" altLang="ko-KR" sz="28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)</a:t>
              </a:r>
              <a:endPara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E3C8FA-16E2-44C3-B4A7-309CB38D7391}"/>
                </a:ext>
              </a:extLst>
            </p:cNvPr>
            <p:cNvSpPr txBox="1"/>
            <p:nvPr/>
          </p:nvSpPr>
          <p:spPr>
            <a:xfrm>
              <a:off x="526899" y="654981"/>
              <a:ext cx="811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3.</a:t>
              </a:r>
              <a:endParaRPr lang="ko-KR" altLang="en-US" sz="40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6B325D5-92A7-446F-AF64-BDB17B02CB91}"/>
              </a:ext>
            </a:extLst>
          </p:cNvPr>
          <p:cNvSpPr txBox="1"/>
          <p:nvPr/>
        </p:nvSpPr>
        <p:spPr>
          <a:xfrm>
            <a:off x="657726" y="5616838"/>
            <a:ext cx="10876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이때</a:t>
            </a: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알고리즘을 로버스트</a:t>
            </a: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(robust)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하게 만들기 위해서 부스팅을할 때마다 </a:t>
            </a:r>
            <a:r>
              <a:rPr lang="ko-KR" altLang="en-US" sz="2000" u="sng" dirty="0">
                <a:latin typeface="LG PC" panose="02030504000101010101" pitchFamily="18" charset="-127"/>
                <a:ea typeface="LG PC" panose="02030504000101010101" pitchFamily="18" charset="-127"/>
              </a:rPr>
              <a:t>여러 가지의 랜덤 순열을 사용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한다</a:t>
            </a: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endParaRPr lang="ko-KR" altLang="en-US" sz="2000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788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B6E0ADB-341C-46BC-99D2-202F0F485719}"/>
              </a:ext>
            </a:extLst>
          </p:cNvPr>
          <p:cNvSpPr txBox="1"/>
          <p:nvPr/>
        </p:nvSpPr>
        <p:spPr>
          <a:xfrm>
            <a:off x="826524" y="2978978"/>
            <a:ext cx="10721457" cy="49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트리를 </a:t>
            </a: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spilt 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할 때마다 서로 상관관계가 높은 카테고리컬 피쳐들을 </a:t>
            </a: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greedy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한 방식으로</a:t>
            </a: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조합해서 새로 만든다</a:t>
            </a: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1E5830-7CD9-4279-98AA-B9BF61441289}"/>
              </a:ext>
            </a:extLst>
          </p:cNvPr>
          <p:cNvSpPr txBox="1"/>
          <p:nvPr/>
        </p:nvSpPr>
        <p:spPr>
          <a:xfrm>
            <a:off x="826525" y="3983277"/>
            <a:ext cx="10721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트리가 첫번째로 갈라질 때는 하지않고</a:t>
            </a: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두번째 </a:t>
            </a: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split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부터 모든 카테고리컬 변수들을 조합한다</a:t>
            </a: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endParaRPr lang="ko-KR" altLang="en-US" sz="2000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8DBE200-A627-41E2-8D8D-E9270B06E0E5}"/>
              </a:ext>
            </a:extLst>
          </p:cNvPr>
          <p:cNvGrpSpPr/>
          <p:nvPr/>
        </p:nvGrpSpPr>
        <p:grpSpPr>
          <a:xfrm>
            <a:off x="526899" y="471656"/>
            <a:ext cx="5578992" cy="1247269"/>
            <a:chOff x="526899" y="471656"/>
            <a:chExt cx="5578992" cy="12472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53872E-B791-4222-962F-74FAF1E0E022}"/>
                </a:ext>
              </a:extLst>
            </p:cNvPr>
            <p:cNvSpPr txBox="1"/>
            <p:nvPr/>
          </p:nvSpPr>
          <p:spPr>
            <a:xfrm>
              <a:off x="2193674" y="1257260"/>
              <a:ext cx="3912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LG PC" panose="02030504000101010101" pitchFamily="18" charset="-127"/>
                  <a:ea typeface="LG PC" panose="02030504000101010101" pitchFamily="18" charset="-127"/>
                </a:rPr>
                <a:t>3.2 feature</a:t>
              </a:r>
              <a:r>
                <a:rPr lang="ko-KR" altLang="en-US" sz="2400" dirty="0">
                  <a:latin typeface="LG PC" panose="02030504000101010101" pitchFamily="18" charset="-127"/>
                  <a:ea typeface="LG PC" panose="02030504000101010101" pitchFamily="18" charset="-127"/>
                </a:rPr>
                <a:t> </a:t>
              </a:r>
              <a:r>
                <a:rPr lang="en-US" altLang="ko-KR" sz="2400" dirty="0">
                  <a:latin typeface="LG PC" panose="02030504000101010101" pitchFamily="18" charset="-127"/>
                  <a:ea typeface="LG PC" panose="02030504000101010101" pitchFamily="18" charset="-127"/>
                </a:rPr>
                <a:t>combination</a:t>
              </a:r>
              <a:endParaRPr lang="ko-KR" altLang="en-US" sz="2400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EE2FE0-9BEA-4658-815F-AE6D0A5A50A9}"/>
                </a:ext>
              </a:extLst>
            </p:cNvPr>
            <p:cNvGrpSpPr/>
            <p:nvPr/>
          </p:nvGrpSpPr>
          <p:grpSpPr>
            <a:xfrm>
              <a:off x="557230" y="471656"/>
              <a:ext cx="1464075" cy="1203176"/>
              <a:chOff x="1731512" y="1588168"/>
              <a:chExt cx="8660546" cy="239669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DB4C352-17E4-4E42-9B6D-B5DE6EEA9699}"/>
                  </a:ext>
                </a:extLst>
              </p:cNvPr>
              <p:cNvSpPr/>
              <p:nvPr/>
            </p:nvSpPr>
            <p:spPr>
              <a:xfrm>
                <a:off x="1731512" y="1588168"/>
                <a:ext cx="8592117" cy="481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LG PC" panose="02030504000101010101" pitchFamily="18" charset="-127"/>
                  <a:ea typeface="LG PC" panose="02030504000101010101" pitchFamily="18" charset="-127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6B1D0F4-7949-44D1-B873-001E5D359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9941" y="3984858"/>
                <a:ext cx="8592117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3EC2D2-755A-47E2-9728-04B686C3F7D8}"/>
                </a:ext>
              </a:extLst>
            </p:cNvPr>
            <p:cNvSpPr txBox="1"/>
            <p:nvPr/>
          </p:nvSpPr>
          <p:spPr>
            <a:xfrm>
              <a:off x="2193674" y="495802"/>
              <a:ext cx="20221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캣부스트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9100C3-31E8-416B-9F74-2E40345E2B9F}"/>
                </a:ext>
              </a:extLst>
            </p:cNvPr>
            <p:cNvSpPr txBox="1"/>
            <p:nvPr/>
          </p:nvSpPr>
          <p:spPr>
            <a:xfrm>
              <a:off x="3809467" y="588135"/>
              <a:ext cx="1829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(</a:t>
              </a:r>
              <a:r>
                <a:rPr lang="en-US" altLang="ko-KR" sz="2800" b="1" dirty="0" err="1">
                  <a:latin typeface="LG PC" panose="02030504000101010101" pitchFamily="18" charset="-127"/>
                  <a:ea typeface="LG PC" panose="02030504000101010101" pitchFamily="18" charset="-127"/>
                </a:rPr>
                <a:t>CatBoost</a:t>
              </a:r>
              <a:r>
                <a:rPr lang="en-US" altLang="ko-KR" sz="28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)</a:t>
              </a:r>
              <a:endPara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496477-AB3E-44FA-96CA-E57C7E436DC0}"/>
                </a:ext>
              </a:extLst>
            </p:cNvPr>
            <p:cNvSpPr txBox="1"/>
            <p:nvPr/>
          </p:nvSpPr>
          <p:spPr>
            <a:xfrm>
              <a:off x="526899" y="654981"/>
              <a:ext cx="811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3.</a:t>
              </a:r>
              <a:endParaRPr lang="ko-KR" altLang="en-US" sz="40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32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Prediction Shift results for the Horror Movie segment. User-Based algorithm.">
            <a:extLst>
              <a:ext uri="{FF2B5EF4-FFF2-40B4-BE49-F238E27FC236}">
                <a16:creationId xmlns:a16="http://schemas.microsoft.com/office/drawing/2014/main" id="{1F83FFF7-EF67-4464-9978-88293FD56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" t="13396" r="1276" b="1085"/>
          <a:stretch/>
        </p:blipFill>
        <p:spPr bwMode="auto">
          <a:xfrm>
            <a:off x="568798" y="2060242"/>
            <a:ext cx="4551842" cy="386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8478A16-4B49-4238-9F03-06103AD16F24}"/>
              </a:ext>
            </a:extLst>
          </p:cNvPr>
          <p:cNvGrpSpPr/>
          <p:nvPr/>
        </p:nvGrpSpPr>
        <p:grpSpPr>
          <a:xfrm>
            <a:off x="526899" y="471656"/>
            <a:ext cx="5578992" cy="1247269"/>
            <a:chOff x="526899" y="471656"/>
            <a:chExt cx="5578992" cy="124726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44AEAF-5AD9-4F62-A055-7E3077D6D111}"/>
                </a:ext>
              </a:extLst>
            </p:cNvPr>
            <p:cNvSpPr txBox="1"/>
            <p:nvPr/>
          </p:nvSpPr>
          <p:spPr>
            <a:xfrm>
              <a:off x="2193674" y="1257260"/>
              <a:ext cx="3912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LG PC" panose="02030504000101010101" pitchFamily="18" charset="-127"/>
                  <a:ea typeface="LG PC" panose="02030504000101010101" pitchFamily="18" charset="-127"/>
                </a:rPr>
                <a:t>3.3 Ordered</a:t>
              </a:r>
              <a:r>
                <a:rPr lang="ko-KR" altLang="en-US" sz="2400" dirty="0">
                  <a:latin typeface="LG PC" panose="02030504000101010101" pitchFamily="18" charset="-127"/>
                  <a:ea typeface="LG PC" panose="02030504000101010101" pitchFamily="18" charset="-127"/>
                </a:rPr>
                <a:t> </a:t>
              </a:r>
              <a:r>
                <a:rPr lang="en-US" altLang="ko-KR" sz="2400" dirty="0">
                  <a:latin typeface="LG PC" panose="02030504000101010101" pitchFamily="18" charset="-127"/>
                  <a:ea typeface="LG PC" panose="02030504000101010101" pitchFamily="18" charset="-127"/>
                </a:rPr>
                <a:t>Boosting</a:t>
              </a:r>
              <a:endParaRPr lang="ko-KR" altLang="en-US" sz="2400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637DD3C-9504-4714-A715-5F1376046A51}"/>
                </a:ext>
              </a:extLst>
            </p:cNvPr>
            <p:cNvGrpSpPr/>
            <p:nvPr/>
          </p:nvGrpSpPr>
          <p:grpSpPr>
            <a:xfrm>
              <a:off x="557230" y="471656"/>
              <a:ext cx="1464075" cy="1203176"/>
              <a:chOff x="1731512" y="1588168"/>
              <a:chExt cx="8660546" cy="23966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23DDF3-C68F-45F7-8414-9F7F5ED1940F}"/>
                  </a:ext>
                </a:extLst>
              </p:cNvPr>
              <p:cNvSpPr/>
              <p:nvPr/>
            </p:nvSpPr>
            <p:spPr>
              <a:xfrm>
                <a:off x="1731512" y="1588168"/>
                <a:ext cx="8592117" cy="481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LG PC" panose="02030504000101010101" pitchFamily="18" charset="-127"/>
                  <a:ea typeface="LG PC" panose="02030504000101010101" pitchFamily="18" charset="-127"/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D582AEC-3FCD-40E1-81DF-EA467DD9B3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9941" y="3984858"/>
                <a:ext cx="8592117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C1FA7E-00FB-4ACD-BCB3-193FEFF2AF3C}"/>
                </a:ext>
              </a:extLst>
            </p:cNvPr>
            <p:cNvSpPr txBox="1"/>
            <p:nvPr/>
          </p:nvSpPr>
          <p:spPr>
            <a:xfrm>
              <a:off x="2193674" y="495802"/>
              <a:ext cx="20221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캣부스트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E14FCD-B947-42D2-9352-9E502F5BC1F3}"/>
                </a:ext>
              </a:extLst>
            </p:cNvPr>
            <p:cNvSpPr txBox="1"/>
            <p:nvPr/>
          </p:nvSpPr>
          <p:spPr>
            <a:xfrm>
              <a:off x="3809467" y="588135"/>
              <a:ext cx="1829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(</a:t>
              </a:r>
              <a:r>
                <a:rPr lang="en-US" altLang="ko-KR" sz="2800" b="1" dirty="0" err="1">
                  <a:latin typeface="LG PC" panose="02030504000101010101" pitchFamily="18" charset="-127"/>
                  <a:ea typeface="LG PC" panose="02030504000101010101" pitchFamily="18" charset="-127"/>
                </a:rPr>
                <a:t>CatBoost</a:t>
              </a:r>
              <a:r>
                <a:rPr lang="en-US" altLang="ko-KR" sz="28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)</a:t>
              </a:r>
              <a:endPara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A8A2AF-D2AB-46AF-AE7A-DD62EC39D5AA}"/>
                </a:ext>
              </a:extLst>
            </p:cNvPr>
            <p:cNvSpPr txBox="1"/>
            <p:nvPr/>
          </p:nvSpPr>
          <p:spPr>
            <a:xfrm>
              <a:off x="526899" y="654981"/>
              <a:ext cx="811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3.</a:t>
              </a:r>
              <a:endParaRPr lang="ko-KR" altLang="en-US" sz="40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2180E04-510C-4D62-88D9-55F69CB7C49C}"/>
              </a:ext>
            </a:extLst>
          </p:cNvPr>
          <p:cNvSpPr txBox="1"/>
          <p:nvPr/>
        </p:nvSpPr>
        <p:spPr>
          <a:xfrm>
            <a:off x="3349149" y="6596390"/>
            <a:ext cx="8842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LG PC" panose="02030504000101010101" pitchFamily="18" charset="-127"/>
                <a:ea typeface="LG PC" panose="02030504000101010101" pitchFamily="18" charset="-127"/>
              </a:rPr>
              <a:t>사진 출처</a:t>
            </a:r>
            <a:r>
              <a:rPr lang="en-US" altLang="ko-KR" sz="1100" dirty="0">
                <a:latin typeface="LG PC" panose="02030504000101010101" pitchFamily="18" charset="-127"/>
                <a:ea typeface="LG PC" panose="02030504000101010101" pitchFamily="18" charset="-127"/>
              </a:rPr>
              <a:t>: </a:t>
            </a:r>
            <a:r>
              <a:rPr lang="en-US" altLang="ko-KR" sz="1100" dirty="0">
                <a:hlinkClick r:id="rId3"/>
              </a:rPr>
              <a:t>https://www.researchgate.net/figure/Prediction-Shift-results-for-the-Horror-Movie-segment-User-Based-algorithm_fig2_4207474</a:t>
            </a:r>
            <a:endParaRPr lang="ko-KR" altLang="en-US" sz="1100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D8142-A756-4D98-9794-44962CEF26F8}"/>
              </a:ext>
            </a:extLst>
          </p:cNvPr>
          <p:cNvGrpSpPr/>
          <p:nvPr/>
        </p:nvGrpSpPr>
        <p:grpSpPr>
          <a:xfrm>
            <a:off x="5876539" y="2335612"/>
            <a:ext cx="5539021" cy="2555695"/>
            <a:chOff x="5876539" y="2335612"/>
            <a:chExt cx="5539021" cy="25556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A4200F-2B46-48BB-BCF5-9C646D740A41}"/>
                </a:ext>
              </a:extLst>
            </p:cNvPr>
            <p:cNvSpPr txBox="1"/>
            <p:nvPr/>
          </p:nvSpPr>
          <p:spPr>
            <a:xfrm>
              <a:off x="6071036" y="3223167"/>
              <a:ext cx="52618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LG PC" panose="02030504000101010101" pitchFamily="18" charset="-127"/>
                  <a:ea typeface="LG PC" panose="02030504000101010101" pitchFamily="18" charset="-127"/>
                </a:rPr>
                <a:t>그래디언트 부스팅도 타겟값을 이용해서 </a:t>
              </a:r>
              <a:endPara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  <a:p>
              <a:r>
                <a:rPr lang="ko-KR" altLang="en-US" sz="2000" dirty="0">
                  <a:latin typeface="LG PC" panose="02030504000101010101" pitchFamily="18" charset="-127"/>
                  <a:ea typeface="LG PC" panose="02030504000101010101" pitchFamily="18" charset="-127"/>
                </a:rPr>
                <a:t>학습을 하기 때문에 </a:t>
              </a:r>
              <a:r>
                <a:rPr lang="en-US" altLang="ko-KR" sz="2000" dirty="0">
                  <a:latin typeface="LG PC" panose="02030504000101010101" pitchFamily="18" charset="-127"/>
                  <a:ea typeface="LG PC" panose="02030504000101010101" pitchFamily="18" charset="-127"/>
                </a:rPr>
                <a:t>target leakage</a:t>
              </a:r>
              <a:r>
                <a:rPr lang="ko-KR" altLang="en-US" sz="2000" dirty="0">
                  <a:latin typeface="LG PC" panose="02030504000101010101" pitchFamily="18" charset="-127"/>
                  <a:ea typeface="LG PC" panose="02030504000101010101" pitchFamily="18" charset="-127"/>
                </a:rPr>
                <a:t>가 일어난다</a:t>
              </a:r>
              <a:r>
                <a:rPr lang="en-US" altLang="ko-KR" sz="2000" dirty="0">
                  <a:latin typeface="LG PC" panose="02030504000101010101" pitchFamily="18" charset="-127"/>
                  <a:ea typeface="LG PC" panose="02030504000101010101" pitchFamily="18" charset="-127"/>
                </a:rPr>
                <a:t>. </a:t>
              </a:r>
              <a:endPara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68FE61-1925-4F42-ABD8-53D879E5BB3E}"/>
                </a:ext>
              </a:extLst>
            </p:cNvPr>
            <p:cNvSpPr txBox="1"/>
            <p:nvPr/>
          </p:nvSpPr>
          <p:spPr>
            <a:xfrm>
              <a:off x="6071036" y="4183421"/>
              <a:ext cx="53445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LG PC" panose="02030504000101010101" pitchFamily="18" charset="-127"/>
                  <a:ea typeface="LG PC" panose="02030504000101010101" pitchFamily="18" charset="-127"/>
                </a:rPr>
                <a:t>이는 실제 예측해야하는 </a:t>
              </a:r>
              <a:r>
                <a:rPr lang="en-US" altLang="ko-KR" sz="2000" dirty="0">
                  <a:latin typeface="LG PC" panose="02030504000101010101" pitchFamily="18" charset="-127"/>
                  <a:ea typeface="LG PC" panose="02030504000101010101" pitchFamily="18" charset="-127"/>
                </a:rPr>
                <a:t>test</a:t>
              </a:r>
              <a:r>
                <a:rPr lang="ko-KR" altLang="en-US" sz="2000" dirty="0">
                  <a:latin typeface="LG PC" panose="02030504000101010101" pitchFamily="18" charset="-127"/>
                  <a:ea typeface="LG PC" panose="02030504000101010101" pitchFamily="18" charset="-127"/>
                </a:rPr>
                <a:t>의 분포에 맞게 학습하지 않고</a:t>
              </a:r>
              <a:br>
                <a:rPr lang="en-US" altLang="ko-KR" sz="2000" dirty="0">
                  <a:latin typeface="LG PC" panose="02030504000101010101" pitchFamily="18" charset="-127"/>
                  <a:ea typeface="LG PC" panose="02030504000101010101" pitchFamily="18" charset="-127"/>
                </a:rPr>
              </a:br>
              <a:r>
                <a:rPr lang="en-US" altLang="ko-KR" sz="2000" dirty="0">
                  <a:latin typeface="LG PC" panose="02030504000101010101" pitchFamily="18" charset="-127"/>
                  <a:ea typeface="LG PC" panose="02030504000101010101" pitchFamily="18" charset="-127"/>
                </a:rPr>
                <a:t>train</a:t>
              </a:r>
              <a:r>
                <a:rPr lang="ko-KR" altLang="en-US" sz="2000" dirty="0">
                  <a:latin typeface="LG PC" panose="02030504000101010101" pitchFamily="18" charset="-127"/>
                  <a:ea typeface="LG PC" panose="02030504000101010101" pitchFamily="18" charset="-127"/>
                </a:rPr>
                <a:t>의 분포에 맞게 학습한 것을 말한다</a:t>
              </a:r>
              <a:r>
                <a:rPr lang="en-US" altLang="ko-KR" sz="2000" dirty="0">
                  <a:latin typeface="LG PC" panose="02030504000101010101" pitchFamily="18" charset="-127"/>
                  <a:ea typeface="LG PC" panose="02030504000101010101" pitchFamily="18" charset="-127"/>
                </a:rPr>
                <a:t>.</a:t>
              </a:r>
              <a:endPara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CA33EC-679A-46E0-88BA-2AA3B362C505}"/>
                </a:ext>
              </a:extLst>
            </p:cNvPr>
            <p:cNvSpPr txBox="1"/>
            <p:nvPr/>
          </p:nvSpPr>
          <p:spPr>
            <a:xfrm>
              <a:off x="5876539" y="2335612"/>
              <a:ext cx="2582152" cy="578882"/>
            </a:xfrm>
            <a:prstGeom prst="roundRect">
              <a:avLst/>
            </a:prstGeom>
            <a:solidFill>
              <a:srgbClr val="E4E4E4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Prediction shift</a:t>
              </a:r>
              <a:endPara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551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5A1D6DB-E44A-4B5A-8F87-EDF9365A2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750" y="3335162"/>
            <a:ext cx="4932662" cy="217037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D276972-9F2D-45CC-932A-60185C62F83B}"/>
              </a:ext>
            </a:extLst>
          </p:cNvPr>
          <p:cNvGrpSpPr/>
          <p:nvPr/>
        </p:nvGrpSpPr>
        <p:grpSpPr>
          <a:xfrm>
            <a:off x="5604627" y="1667225"/>
            <a:ext cx="5872346" cy="1592497"/>
            <a:chOff x="5486399" y="4477613"/>
            <a:chExt cx="5872346" cy="15924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CA33EC-679A-46E0-88BA-2AA3B362C505}"/>
                </a:ext>
              </a:extLst>
            </p:cNvPr>
            <p:cNvSpPr txBox="1"/>
            <p:nvPr/>
          </p:nvSpPr>
          <p:spPr>
            <a:xfrm>
              <a:off x="5486399" y="4477613"/>
              <a:ext cx="2839454" cy="578882"/>
            </a:xfrm>
            <a:prstGeom prst="roundRect">
              <a:avLst/>
            </a:prstGeom>
            <a:solidFill>
              <a:srgbClr val="E4E4E4"/>
            </a:solidFill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Ordered Boosting</a:t>
              </a:r>
              <a:endPara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3B2AE78-1B63-4B37-BA91-79CAE49CEC6A}"/>
                </a:ext>
              </a:extLst>
            </p:cNvPr>
            <p:cNvGrpSpPr/>
            <p:nvPr/>
          </p:nvGrpSpPr>
          <p:grpSpPr>
            <a:xfrm>
              <a:off x="6105891" y="5111963"/>
              <a:ext cx="5252854" cy="958147"/>
              <a:chOff x="4378843" y="5591037"/>
              <a:chExt cx="5252854" cy="95814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AE755E-62B5-47F1-9BC5-7D29CC665A81}"/>
                  </a:ext>
                </a:extLst>
              </p:cNvPr>
              <p:cNvSpPr/>
              <p:nvPr/>
            </p:nvSpPr>
            <p:spPr>
              <a:xfrm>
                <a:off x="4398093" y="6143210"/>
                <a:ext cx="3148113" cy="39946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2FEB26-9876-4C2A-B7C5-37B5BA835781}"/>
                  </a:ext>
                </a:extLst>
              </p:cNvPr>
              <p:cNvSpPr txBox="1"/>
              <p:nvPr/>
            </p:nvSpPr>
            <p:spPr>
              <a:xfrm>
                <a:off x="4378843" y="5591037"/>
                <a:ext cx="5252854" cy="958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LG PC" panose="02030504000101010101" pitchFamily="18" charset="-127"/>
                    <a:ea typeface="LG PC" panose="02030504000101010101" pitchFamily="18" charset="-127"/>
                  </a:rPr>
                  <a:t>Ordered TS</a:t>
                </a:r>
                <a:r>
                  <a:rPr lang="ko-KR" altLang="en-US" sz="2000" dirty="0">
                    <a:latin typeface="LG PC" panose="02030504000101010101" pitchFamily="18" charset="-127"/>
                    <a:ea typeface="LG PC" panose="02030504000101010101" pitchFamily="18" charset="-127"/>
                  </a:rPr>
                  <a:t>와 비슷한 방법으로 모델을 학습한다</a:t>
                </a:r>
                <a:r>
                  <a:rPr lang="en-US" altLang="ko-KR" sz="2000" dirty="0">
                    <a:latin typeface="LG PC" panose="02030504000101010101" pitchFamily="18" charset="-127"/>
                    <a:ea typeface="LG PC" panose="02030504000101010101" pitchFamily="18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latin typeface="LG PC" panose="02030504000101010101" pitchFamily="18" charset="-127"/>
                    <a:ea typeface="LG PC" panose="02030504000101010101" pitchFamily="18" charset="-127"/>
                  </a:rPr>
                  <a:t>모델이 한번도 보지 못한 것을 예측하게 만드는 것이다</a:t>
                </a:r>
                <a:r>
                  <a:rPr lang="en-US" altLang="ko-KR" sz="2000" dirty="0">
                    <a:latin typeface="LG PC" panose="02030504000101010101" pitchFamily="18" charset="-127"/>
                    <a:ea typeface="LG PC" panose="02030504000101010101" pitchFamily="18" charset="-127"/>
                  </a:rPr>
                  <a:t>.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1C770B-C184-4240-A232-2DC62849EA25}"/>
              </a:ext>
            </a:extLst>
          </p:cNvPr>
          <p:cNvGrpSpPr/>
          <p:nvPr/>
        </p:nvGrpSpPr>
        <p:grpSpPr>
          <a:xfrm>
            <a:off x="526899" y="471656"/>
            <a:ext cx="5578992" cy="1247269"/>
            <a:chOff x="526899" y="471656"/>
            <a:chExt cx="5578992" cy="124726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1EC839-F8AD-4147-B522-08495028C3BD}"/>
                </a:ext>
              </a:extLst>
            </p:cNvPr>
            <p:cNvSpPr txBox="1"/>
            <p:nvPr/>
          </p:nvSpPr>
          <p:spPr>
            <a:xfrm>
              <a:off x="2193674" y="1257260"/>
              <a:ext cx="3912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LG PC" panose="02030504000101010101" pitchFamily="18" charset="-127"/>
                  <a:ea typeface="LG PC" panose="02030504000101010101" pitchFamily="18" charset="-127"/>
                </a:rPr>
                <a:t>3.3 Ordered</a:t>
              </a:r>
              <a:r>
                <a:rPr lang="ko-KR" altLang="en-US" sz="2400" dirty="0">
                  <a:latin typeface="LG PC" panose="02030504000101010101" pitchFamily="18" charset="-127"/>
                  <a:ea typeface="LG PC" panose="02030504000101010101" pitchFamily="18" charset="-127"/>
                </a:rPr>
                <a:t> </a:t>
              </a:r>
              <a:r>
                <a:rPr lang="en-US" altLang="ko-KR" sz="2400" dirty="0">
                  <a:latin typeface="LG PC" panose="02030504000101010101" pitchFamily="18" charset="-127"/>
                  <a:ea typeface="LG PC" panose="02030504000101010101" pitchFamily="18" charset="-127"/>
                </a:rPr>
                <a:t>Boosting</a:t>
              </a:r>
              <a:endParaRPr lang="ko-KR" altLang="en-US" sz="2400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F72DBDE-5796-48B7-BA56-B9A6F4BF758A}"/>
                </a:ext>
              </a:extLst>
            </p:cNvPr>
            <p:cNvGrpSpPr/>
            <p:nvPr/>
          </p:nvGrpSpPr>
          <p:grpSpPr>
            <a:xfrm>
              <a:off x="557230" y="471656"/>
              <a:ext cx="1464075" cy="1203176"/>
              <a:chOff x="1731512" y="1588168"/>
              <a:chExt cx="8660546" cy="239669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AFF0A7F-2B4D-4405-BE40-DBB628CA046B}"/>
                  </a:ext>
                </a:extLst>
              </p:cNvPr>
              <p:cNvSpPr/>
              <p:nvPr/>
            </p:nvSpPr>
            <p:spPr>
              <a:xfrm>
                <a:off x="1731512" y="1588168"/>
                <a:ext cx="8592117" cy="481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LG PC" panose="02030504000101010101" pitchFamily="18" charset="-127"/>
                  <a:ea typeface="LG PC" panose="02030504000101010101" pitchFamily="18" charset="-127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7555D74-5EC1-4D12-A34E-8700F4F949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9941" y="3984858"/>
                <a:ext cx="8592117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ACC024-47F5-4D99-8D78-4A391C98B9FE}"/>
                </a:ext>
              </a:extLst>
            </p:cNvPr>
            <p:cNvSpPr txBox="1"/>
            <p:nvPr/>
          </p:nvSpPr>
          <p:spPr>
            <a:xfrm>
              <a:off x="2193674" y="495802"/>
              <a:ext cx="20221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캣부스트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1A5C31-AC76-47C2-92E9-BB9DE30E33C9}"/>
                </a:ext>
              </a:extLst>
            </p:cNvPr>
            <p:cNvSpPr txBox="1"/>
            <p:nvPr/>
          </p:nvSpPr>
          <p:spPr>
            <a:xfrm>
              <a:off x="3809467" y="588135"/>
              <a:ext cx="1829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(</a:t>
              </a:r>
              <a:r>
                <a:rPr lang="en-US" altLang="ko-KR" sz="2800" b="1" dirty="0" err="1">
                  <a:latin typeface="LG PC" panose="02030504000101010101" pitchFamily="18" charset="-127"/>
                  <a:ea typeface="LG PC" panose="02030504000101010101" pitchFamily="18" charset="-127"/>
                </a:rPr>
                <a:t>CatBoost</a:t>
              </a:r>
              <a:r>
                <a:rPr lang="en-US" altLang="ko-KR" sz="28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)</a:t>
              </a:r>
              <a:endPara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DD9BB4-9DB2-4EC8-83DD-963A856DF6E5}"/>
                </a:ext>
              </a:extLst>
            </p:cNvPr>
            <p:cNvSpPr txBox="1"/>
            <p:nvPr/>
          </p:nvSpPr>
          <p:spPr>
            <a:xfrm>
              <a:off x="526899" y="654981"/>
              <a:ext cx="811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3.</a:t>
              </a:r>
              <a:endParaRPr lang="ko-KR" altLang="en-US" sz="40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B0CA23F-55BE-4BC7-B745-7F05EA9B6556}"/>
              </a:ext>
            </a:extLst>
          </p:cNvPr>
          <p:cNvSpPr/>
          <p:nvPr/>
        </p:nvSpPr>
        <p:spPr>
          <a:xfrm>
            <a:off x="1206632" y="5580974"/>
            <a:ext cx="9798517" cy="95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이때</a:t>
            </a: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하나의 랜덤 순열을 사용하면 </a:t>
            </a: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overfitting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이 일어나므로 </a:t>
            </a:r>
            <a:endParaRPr lang="en-US" altLang="ko-KR" sz="2000" dirty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Ordered TS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와 마찬가지로 부스팅할 때마다 새로운 랜덤 순열을 사용한다</a:t>
            </a: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endParaRPr lang="ko-KR" altLang="en-US" sz="2000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B0911E6-9DF9-4D87-8ACF-A6F644CB4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34" y="1956665"/>
            <a:ext cx="5024387" cy="338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61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B50D10B-F473-42CB-A3E8-FFC838FBB32C}"/>
              </a:ext>
            </a:extLst>
          </p:cNvPr>
          <p:cNvGrpSpPr/>
          <p:nvPr/>
        </p:nvGrpSpPr>
        <p:grpSpPr>
          <a:xfrm>
            <a:off x="557230" y="471642"/>
            <a:ext cx="1464075" cy="2957358"/>
            <a:chOff x="1731512" y="1588168"/>
            <a:chExt cx="8660546" cy="239669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358B2D-97DC-4515-9775-58E9BCA70F5A}"/>
                </a:ext>
              </a:extLst>
            </p:cNvPr>
            <p:cNvSpPr/>
            <p:nvPr/>
          </p:nvSpPr>
          <p:spPr>
            <a:xfrm>
              <a:off x="1731512" y="1588168"/>
              <a:ext cx="8592117" cy="4812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3F953A8-D412-4AF9-B403-28D2B1F0795A}"/>
                </a:ext>
              </a:extLst>
            </p:cNvPr>
            <p:cNvCxnSpPr>
              <a:cxnSpLocks/>
            </p:cNvCxnSpPr>
            <p:nvPr/>
          </p:nvCxnSpPr>
          <p:spPr>
            <a:xfrm>
              <a:off x="1799941" y="3984858"/>
              <a:ext cx="8592117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3F2B1B-5FD7-42FC-A73C-D334C45504EC}"/>
              </a:ext>
            </a:extLst>
          </p:cNvPr>
          <p:cNvSpPr txBox="1"/>
          <p:nvPr/>
        </p:nvSpPr>
        <p:spPr>
          <a:xfrm>
            <a:off x="526899" y="654981"/>
            <a:ext cx="503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LG PC" panose="02030504000101010101" pitchFamily="18" charset="-127"/>
                <a:ea typeface="LG PC" panose="02030504000101010101" pitchFamily="18" charset="-127"/>
              </a:rPr>
              <a:t>참고자료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0BA1A-DB22-4CA0-8277-E44E7315DD10}"/>
              </a:ext>
            </a:extLst>
          </p:cNvPr>
          <p:cNvSpPr txBox="1"/>
          <p:nvPr/>
        </p:nvSpPr>
        <p:spPr>
          <a:xfrm>
            <a:off x="2780097" y="1120676"/>
            <a:ext cx="66318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https://gentlej90.tistory.com/100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https://dailyheumsi.tistory.com/136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https://3months.tistory.com/368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http://naver.me/F64ZUkZ3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6"/>
              </a:rPr>
              <a:t>https://soobarkbar.tistory.com/34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217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FEE1C38-45D8-4553-92A3-74B4619893F2}"/>
              </a:ext>
            </a:extLst>
          </p:cNvPr>
          <p:cNvSpPr txBox="1"/>
          <p:nvPr/>
        </p:nvSpPr>
        <p:spPr>
          <a:xfrm>
            <a:off x="547756" y="577521"/>
            <a:ext cx="953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LG PC" panose="02030504000101010101" pitchFamily="18" charset="-127"/>
                <a:ea typeface="LG PC" panose="02030504000101010101" pitchFamily="18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F6DC0-4185-46D0-A15F-1935F0FED745}"/>
              </a:ext>
            </a:extLst>
          </p:cNvPr>
          <p:cNvSpPr txBox="1"/>
          <p:nvPr/>
        </p:nvSpPr>
        <p:spPr>
          <a:xfrm>
            <a:off x="2581157" y="1530453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LG PC" panose="02030504000101010101" pitchFamily="18" charset="-127"/>
                <a:ea typeface="LG PC" panose="02030504000101010101" pitchFamily="18" charset="-127"/>
              </a:rPr>
              <a:t>1. </a:t>
            </a:r>
            <a:r>
              <a:rPr lang="ko-KR" altLang="en-US" sz="2400" dirty="0">
                <a:latin typeface="LG PC" panose="02030504000101010101" pitchFamily="18" charset="-127"/>
                <a:ea typeface="LG PC" panose="02030504000101010101" pitchFamily="18" charset="-127"/>
              </a:rPr>
              <a:t>부스팅</a:t>
            </a:r>
            <a:r>
              <a:rPr lang="en-US" altLang="ko-KR" sz="2400" dirty="0">
                <a:latin typeface="LG PC" panose="02030504000101010101" pitchFamily="18" charset="-127"/>
                <a:ea typeface="LG PC" panose="02030504000101010101" pitchFamily="18" charset="-127"/>
              </a:rPr>
              <a:t>(Boosting)</a:t>
            </a:r>
            <a:endParaRPr lang="ko-KR" altLang="en-US" sz="2400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7EA26-8EFF-4EFA-A1DF-81939BFD860B}"/>
              </a:ext>
            </a:extLst>
          </p:cNvPr>
          <p:cNvSpPr txBox="1"/>
          <p:nvPr/>
        </p:nvSpPr>
        <p:spPr>
          <a:xfrm>
            <a:off x="2581157" y="2659999"/>
            <a:ext cx="488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LG PC" panose="02030504000101010101" pitchFamily="18" charset="-127"/>
                <a:ea typeface="LG PC" panose="02030504000101010101" pitchFamily="18" charset="-127"/>
              </a:rPr>
              <a:t>2. </a:t>
            </a:r>
            <a:r>
              <a:rPr lang="ko-KR" altLang="en-US" sz="2400" dirty="0">
                <a:latin typeface="LG PC" panose="02030504000101010101" pitchFamily="18" charset="-127"/>
                <a:ea typeface="LG PC" panose="02030504000101010101" pitchFamily="18" charset="-127"/>
              </a:rPr>
              <a:t>그래디언트 부스팅</a:t>
            </a:r>
            <a:r>
              <a:rPr lang="en-US" altLang="ko-KR" sz="2400" dirty="0">
                <a:latin typeface="LG PC" panose="02030504000101010101" pitchFamily="18" charset="-127"/>
                <a:ea typeface="LG PC" panose="02030504000101010101" pitchFamily="18" charset="-127"/>
              </a:rPr>
              <a:t>(Gradient Boosting)</a:t>
            </a:r>
            <a:endParaRPr lang="ko-KR" altLang="en-US" sz="2400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4DBFD1-4B03-476E-8508-D339130A8F17}"/>
              </a:ext>
            </a:extLst>
          </p:cNvPr>
          <p:cNvSpPr txBox="1"/>
          <p:nvPr/>
        </p:nvSpPr>
        <p:spPr>
          <a:xfrm>
            <a:off x="2581157" y="3736337"/>
            <a:ext cx="27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LG PC" panose="02030504000101010101" pitchFamily="18" charset="-127"/>
                <a:ea typeface="LG PC" panose="02030504000101010101" pitchFamily="18" charset="-127"/>
              </a:rPr>
              <a:t>3. </a:t>
            </a:r>
            <a:r>
              <a:rPr lang="ko-KR" altLang="en-US" sz="2400" dirty="0">
                <a:latin typeface="LG PC" panose="02030504000101010101" pitchFamily="18" charset="-127"/>
                <a:ea typeface="LG PC" panose="02030504000101010101" pitchFamily="18" charset="-127"/>
              </a:rPr>
              <a:t>캣부스트</a:t>
            </a:r>
            <a:r>
              <a:rPr lang="en-US" altLang="ko-KR" sz="2400" dirty="0">
                <a:latin typeface="LG PC" panose="02030504000101010101" pitchFamily="18" charset="-127"/>
                <a:ea typeface="LG PC" panose="02030504000101010101" pitchFamily="18" charset="-127"/>
              </a:rPr>
              <a:t>(</a:t>
            </a:r>
            <a:r>
              <a:rPr lang="en-US" altLang="ko-KR" sz="2400" dirty="0" err="1">
                <a:latin typeface="LG PC" panose="02030504000101010101" pitchFamily="18" charset="-127"/>
                <a:ea typeface="LG PC" panose="02030504000101010101" pitchFamily="18" charset="-127"/>
              </a:rPr>
              <a:t>CatBoost</a:t>
            </a:r>
            <a:r>
              <a:rPr lang="en-US" altLang="ko-KR" sz="2400" dirty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  <a:endParaRPr lang="ko-KR" altLang="en-US" sz="2400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CD4470-D847-4365-B73F-FDCA136FF2A1}"/>
              </a:ext>
            </a:extLst>
          </p:cNvPr>
          <p:cNvGrpSpPr/>
          <p:nvPr/>
        </p:nvGrpSpPr>
        <p:grpSpPr>
          <a:xfrm>
            <a:off x="557230" y="471656"/>
            <a:ext cx="1502576" cy="1703690"/>
            <a:chOff x="1731512" y="1588168"/>
            <a:chExt cx="8660546" cy="23966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548C15-386A-430B-AE56-BC11A5B29288}"/>
                </a:ext>
              </a:extLst>
            </p:cNvPr>
            <p:cNvSpPr/>
            <p:nvPr/>
          </p:nvSpPr>
          <p:spPr>
            <a:xfrm>
              <a:off x="1731512" y="1588168"/>
              <a:ext cx="8592117" cy="48126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203FEE-60E4-4FF0-9EA0-C2ABDCA2BF03}"/>
                </a:ext>
              </a:extLst>
            </p:cNvPr>
            <p:cNvCxnSpPr>
              <a:cxnSpLocks/>
            </p:cNvCxnSpPr>
            <p:nvPr/>
          </p:nvCxnSpPr>
          <p:spPr>
            <a:xfrm>
              <a:off x="1799941" y="3984858"/>
              <a:ext cx="8592117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1786E9B-F794-424D-A56C-746C703BB734}"/>
              </a:ext>
            </a:extLst>
          </p:cNvPr>
          <p:cNvSpPr txBox="1"/>
          <p:nvPr/>
        </p:nvSpPr>
        <p:spPr>
          <a:xfrm>
            <a:off x="3089693" y="4294253"/>
            <a:ext cx="2828018" cy="1419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3.1    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카테고리컬 변수</a:t>
            </a:r>
            <a:endParaRPr lang="en-US" altLang="ko-KR" sz="2000" dirty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3.2    feature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combination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3.3    Ordered Boosting</a:t>
            </a:r>
            <a:endParaRPr lang="ko-KR" altLang="en-US" sz="2000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19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BB91F5E-A51B-4E9E-A06C-7AF99FBDC0B0}"/>
              </a:ext>
            </a:extLst>
          </p:cNvPr>
          <p:cNvGrpSpPr/>
          <p:nvPr/>
        </p:nvGrpSpPr>
        <p:grpSpPr>
          <a:xfrm>
            <a:off x="3601225" y="2772424"/>
            <a:ext cx="4852690" cy="923330"/>
            <a:chOff x="636547" y="1441033"/>
            <a:chExt cx="4852690" cy="9233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6B7517-8240-4A88-9F54-2AE876ADBEFB}"/>
                </a:ext>
              </a:extLst>
            </p:cNvPr>
            <p:cNvSpPr/>
            <p:nvPr/>
          </p:nvSpPr>
          <p:spPr>
            <a:xfrm>
              <a:off x="1627282" y="1517977"/>
              <a:ext cx="386195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25"/>
                </a:spcAft>
              </a:pPr>
              <a:r>
                <a:rPr lang="ko-KR" altLang="en-US" sz="4400" dirty="0">
                  <a:latin typeface="LG PC" panose="02030504000101010101" pitchFamily="18" charset="-127"/>
                  <a:ea typeface="LG PC" panose="02030504000101010101" pitchFamily="18" charset="-127"/>
                  <a:cs typeface="Aharoni" panose="020B0604020202020204" pitchFamily="2" charset="-79"/>
                </a:rPr>
                <a:t>부스팅</a:t>
              </a:r>
              <a:r>
                <a:rPr lang="en-US" altLang="ko-KR" sz="4400" dirty="0">
                  <a:latin typeface="LG PC" panose="02030504000101010101" pitchFamily="18" charset="-127"/>
                  <a:ea typeface="LG PC" panose="02030504000101010101" pitchFamily="18" charset="-127"/>
                  <a:cs typeface="Aharoni" panose="020B0604020202020204" pitchFamily="2" charset="-79"/>
                </a:rPr>
                <a:t>(Boosting)</a:t>
              </a:r>
              <a:endParaRPr lang="ko-KR" altLang="en-US" sz="4400" dirty="0">
                <a:latin typeface="LG PC" panose="02030504000101010101" pitchFamily="18" charset="-127"/>
                <a:ea typeface="LG PC" panose="02030504000101010101" pitchFamily="18" charset="-127"/>
                <a:cs typeface="Aharoni" panose="020B0604020202020204" pitchFamily="2" charset="-79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0A4186-C3E6-43FD-A583-CB3056E763B4}"/>
                </a:ext>
              </a:extLst>
            </p:cNvPr>
            <p:cNvSpPr/>
            <p:nvPr/>
          </p:nvSpPr>
          <p:spPr>
            <a:xfrm>
              <a:off x="636547" y="1441033"/>
              <a:ext cx="84670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5400" dirty="0">
                  <a:ln>
                    <a:solidFill>
                      <a:sysClr val="windowText" lastClr="000000"/>
                    </a:solidFill>
                  </a:ln>
                  <a:latin typeface="LG PC" panose="02030504000101010101" pitchFamily="18" charset="-127"/>
                  <a:ea typeface="LG PC" panose="02030504000101010101" pitchFamily="18" charset="-127"/>
                  <a:cs typeface="Aharoni" panose="020B0604020202020204" pitchFamily="2" charset="-79"/>
                </a:rPr>
                <a:t>1.</a:t>
              </a:r>
              <a:r>
                <a:rPr lang="en-US" altLang="ko-KR" sz="5400" b="1" dirty="0">
                  <a:ln>
                    <a:solidFill>
                      <a:sysClr val="windowText" lastClr="000000"/>
                    </a:solidFill>
                  </a:ln>
                  <a:latin typeface="LG PC" panose="02030504000101010101" pitchFamily="18" charset="-127"/>
                  <a:ea typeface="LG PC" panose="02030504000101010101" pitchFamily="18" charset="-127"/>
                  <a:cs typeface="Aharoni" panose="020B0604020202020204" pitchFamily="2" charset="-79"/>
                </a:rPr>
                <a:t> </a:t>
              </a:r>
              <a:endParaRPr lang="ko-KR" altLang="en-US" sz="5400" b="1" dirty="0">
                <a:ln>
                  <a:solidFill>
                    <a:sysClr val="windowText" lastClr="000000"/>
                  </a:solidFill>
                </a:ln>
                <a:latin typeface="LG PC" panose="02030504000101010101" pitchFamily="18" charset="-127"/>
                <a:ea typeface="LG PC" panose="02030504000101010101" pitchFamily="18" charset="-127"/>
                <a:cs typeface="Aharoni" panose="020B0604020202020204" pitchFamily="2" charset="-79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EF856C9-0183-4343-B42C-D1708A0795AE}"/>
              </a:ext>
            </a:extLst>
          </p:cNvPr>
          <p:cNvSpPr/>
          <p:nvPr/>
        </p:nvSpPr>
        <p:spPr>
          <a:xfrm>
            <a:off x="1731512" y="2011681"/>
            <a:ext cx="8592117" cy="481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17F133-6421-406F-9EFB-E46BCAFE038C}"/>
              </a:ext>
            </a:extLst>
          </p:cNvPr>
          <p:cNvCxnSpPr>
            <a:cxnSpLocks/>
          </p:cNvCxnSpPr>
          <p:nvPr/>
        </p:nvCxnSpPr>
        <p:spPr>
          <a:xfrm>
            <a:off x="1799941" y="4408371"/>
            <a:ext cx="859211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21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D666CF7-7069-497B-AD4E-118E49D9ACD8}"/>
              </a:ext>
            </a:extLst>
          </p:cNvPr>
          <p:cNvGrpSpPr/>
          <p:nvPr/>
        </p:nvGrpSpPr>
        <p:grpSpPr>
          <a:xfrm>
            <a:off x="526899" y="471642"/>
            <a:ext cx="4651344" cy="1203154"/>
            <a:chOff x="526899" y="471642"/>
            <a:chExt cx="4651344" cy="120315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B50D10B-F473-42CB-A3E8-FFC838FBB32C}"/>
                </a:ext>
              </a:extLst>
            </p:cNvPr>
            <p:cNvGrpSpPr/>
            <p:nvPr/>
          </p:nvGrpSpPr>
          <p:grpSpPr>
            <a:xfrm>
              <a:off x="557230" y="471642"/>
              <a:ext cx="1464075" cy="1203154"/>
              <a:chOff x="1731512" y="1588168"/>
              <a:chExt cx="8660546" cy="239669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C358B2D-97DC-4515-9775-58E9BCA70F5A}"/>
                  </a:ext>
                </a:extLst>
              </p:cNvPr>
              <p:cNvSpPr/>
              <p:nvPr/>
            </p:nvSpPr>
            <p:spPr>
              <a:xfrm>
                <a:off x="1731512" y="1588168"/>
                <a:ext cx="8592117" cy="481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LG PC" panose="02030504000101010101" pitchFamily="18" charset="-127"/>
                  <a:ea typeface="LG PC" panose="02030504000101010101" pitchFamily="18" charset="-127"/>
                </a:endParaRP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33F953A8-D412-4AF9-B403-28D2B1F07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9941" y="3984858"/>
                <a:ext cx="8592117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C9B750-06D8-4369-A692-3837EAE67ACF}"/>
                </a:ext>
              </a:extLst>
            </p:cNvPr>
            <p:cNvSpPr txBox="1"/>
            <p:nvPr/>
          </p:nvSpPr>
          <p:spPr>
            <a:xfrm>
              <a:off x="2193674" y="495802"/>
              <a:ext cx="16179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부스팅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54763B-2591-41EB-841E-BF872170D1A7}"/>
                </a:ext>
              </a:extLst>
            </p:cNvPr>
            <p:cNvSpPr txBox="1"/>
            <p:nvPr/>
          </p:nvSpPr>
          <p:spPr>
            <a:xfrm>
              <a:off x="3560314" y="613206"/>
              <a:ext cx="1617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(Boosting)</a:t>
              </a:r>
              <a:endPara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3F2B1B-5FD7-42FC-A73C-D334C45504EC}"/>
                </a:ext>
              </a:extLst>
            </p:cNvPr>
            <p:cNvSpPr txBox="1"/>
            <p:nvPr/>
          </p:nvSpPr>
          <p:spPr>
            <a:xfrm>
              <a:off x="526899" y="654981"/>
              <a:ext cx="811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1.</a:t>
              </a:r>
              <a:endParaRPr lang="ko-KR" altLang="en-US" sz="40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</p:grp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97810C-06D0-4410-BFD6-804E63DFC99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7" y="2238799"/>
            <a:ext cx="6359633" cy="27880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94CAE67-45B4-479D-8313-4945A6806DDC}"/>
              </a:ext>
            </a:extLst>
          </p:cNvPr>
          <p:cNvSpPr txBox="1"/>
          <p:nvPr/>
        </p:nvSpPr>
        <p:spPr>
          <a:xfrm>
            <a:off x="6807945" y="2199720"/>
            <a:ext cx="5071373" cy="24585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복원 샘플링으로 다수의 샘플 </a:t>
            </a: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N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개를 생성하고 학습</a:t>
            </a:r>
            <a:endParaRPr lang="en-US" altLang="ko-KR" sz="2000" dirty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샘플 </a:t>
            </a: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1 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중에서 잘 분류하지 못한 데이터들에         가중치를 주고 샘플 </a:t>
            </a: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2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로 넘김</a:t>
            </a: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(Weight Update)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순차적으로 </a:t>
            </a:r>
            <a:r>
              <a: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rPr>
              <a:t>N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번 샘플까지 이를 반복</a:t>
            </a:r>
            <a:endParaRPr lang="en-US" altLang="ko-KR" sz="2000" dirty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최종 평가할 때는 모든 모델을 모두 고려하여 적용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B5FC11-FADA-4DF7-8D61-924CBDD725CD}"/>
              </a:ext>
            </a:extLst>
          </p:cNvPr>
          <p:cNvSpPr txBox="1"/>
          <p:nvPr/>
        </p:nvSpPr>
        <p:spPr>
          <a:xfrm>
            <a:off x="2362236" y="1175747"/>
            <a:ext cx="6622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약한 모델들을 </a:t>
            </a:r>
            <a:r>
              <a:rPr lang="ko-KR" altLang="en-US" sz="2000" u="sng" dirty="0">
                <a:latin typeface="LG PC" panose="02030504000101010101" pitchFamily="18" charset="-127"/>
                <a:ea typeface="LG PC" panose="02030504000101010101" pitchFamily="18" charset="-127"/>
              </a:rPr>
              <a:t>순차적으로 결합</a:t>
            </a:r>
            <a: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  <a:t>해서 강한 모델을 만드는 기법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080EB4-BA35-4FF3-B3B6-FF8DF2F77013}"/>
              </a:ext>
            </a:extLst>
          </p:cNvPr>
          <p:cNvGrpSpPr/>
          <p:nvPr/>
        </p:nvGrpSpPr>
        <p:grpSpPr>
          <a:xfrm>
            <a:off x="0" y="5659038"/>
            <a:ext cx="12192000" cy="497146"/>
            <a:chOff x="0" y="5836177"/>
            <a:chExt cx="12192000" cy="49714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3073CD-BF89-4AC7-9EE9-F55EC91D0A94}"/>
                </a:ext>
              </a:extLst>
            </p:cNvPr>
            <p:cNvSpPr/>
            <p:nvPr/>
          </p:nvSpPr>
          <p:spPr>
            <a:xfrm>
              <a:off x="0" y="5836177"/>
              <a:ext cx="12192000" cy="497146"/>
            </a:xfrm>
            <a:prstGeom prst="rect">
              <a:avLst/>
            </a:prstGeom>
            <a:solidFill>
              <a:srgbClr val="FFE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C76767-B5CD-4E50-A17A-2CAB490254D4}"/>
                </a:ext>
              </a:extLst>
            </p:cNvPr>
            <p:cNvSpPr txBox="1"/>
            <p:nvPr/>
          </p:nvSpPr>
          <p:spPr>
            <a:xfrm>
              <a:off x="2848367" y="5878642"/>
              <a:ext cx="64952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>
                  <a:latin typeface="LG PC" panose="02030504000101010101" pitchFamily="18" charset="-127"/>
                  <a:ea typeface="LG PC" panose="02030504000101010101" pitchFamily="18" charset="-127"/>
                </a:rPr>
                <a:t>오차에 대해 가중치를 주면서 학습은 잘하지만 </a:t>
              </a:r>
              <a:r>
                <a:rPr lang="en-US" altLang="ko-KR" sz="2200" dirty="0">
                  <a:latin typeface="LG PC" panose="02030504000101010101" pitchFamily="18" charset="-127"/>
                  <a:ea typeface="LG PC" panose="02030504000101010101" pitchFamily="18" charset="-127"/>
                </a:rPr>
                <a:t>outlier</a:t>
              </a:r>
              <a:r>
                <a:rPr lang="ko-KR" altLang="en-US" sz="2200" dirty="0">
                  <a:latin typeface="LG PC" panose="02030504000101010101" pitchFamily="18" charset="-127"/>
                  <a:ea typeface="LG PC" panose="02030504000101010101" pitchFamily="18" charset="-127"/>
                </a:rPr>
                <a:t>에 취약</a:t>
              </a:r>
              <a:endParaRPr lang="en-US" altLang="ko-KR" sz="2200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95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BB91F5E-A51B-4E9E-A06C-7AF99FBDC0B0}"/>
              </a:ext>
            </a:extLst>
          </p:cNvPr>
          <p:cNvGrpSpPr/>
          <p:nvPr/>
        </p:nvGrpSpPr>
        <p:grpSpPr>
          <a:xfrm>
            <a:off x="1541419" y="2772424"/>
            <a:ext cx="9246521" cy="923330"/>
            <a:chOff x="636547" y="1441033"/>
            <a:chExt cx="9246521" cy="9233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6B7517-8240-4A88-9F54-2AE876ADBEFB}"/>
                </a:ext>
              </a:extLst>
            </p:cNvPr>
            <p:cNvSpPr/>
            <p:nvPr/>
          </p:nvSpPr>
          <p:spPr>
            <a:xfrm>
              <a:off x="1627282" y="1517977"/>
              <a:ext cx="825578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25"/>
                </a:spcAft>
              </a:pPr>
              <a:r>
                <a:rPr lang="ko-KR" altLang="en-US" sz="4400" dirty="0">
                  <a:latin typeface="LG PC" panose="02030504000101010101" pitchFamily="18" charset="-127"/>
                  <a:ea typeface="LG PC" panose="02030504000101010101" pitchFamily="18" charset="-127"/>
                  <a:cs typeface="Aharoni" panose="020B0604020202020204" pitchFamily="2" charset="-79"/>
                </a:rPr>
                <a:t>그래디언트 부스팅</a:t>
              </a:r>
              <a:r>
                <a:rPr lang="en-US" altLang="ko-KR" sz="4400" dirty="0">
                  <a:latin typeface="LG PC" panose="02030504000101010101" pitchFamily="18" charset="-127"/>
                  <a:ea typeface="LG PC" panose="02030504000101010101" pitchFamily="18" charset="-127"/>
                  <a:cs typeface="Aharoni" panose="020B0604020202020204" pitchFamily="2" charset="-79"/>
                </a:rPr>
                <a:t>(Gradient Boosting)</a:t>
              </a:r>
              <a:endParaRPr lang="ko-KR" altLang="en-US" sz="4400" dirty="0">
                <a:latin typeface="LG PC" panose="02030504000101010101" pitchFamily="18" charset="-127"/>
                <a:ea typeface="LG PC" panose="02030504000101010101" pitchFamily="18" charset="-127"/>
                <a:cs typeface="Aharoni" panose="020B0604020202020204" pitchFamily="2" charset="-79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0A4186-C3E6-43FD-A583-CB3056E763B4}"/>
                </a:ext>
              </a:extLst>
            </p:cNvPr>
            <p:cNvSpPr/>
            <p:nvPr/>
          </p:nvSpPr>
          <p:spPr>
            <a:xfrm>
              <a:off x="636547" y="1441033"/>
              <a:ext cx="84670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5400" dirty="0">
                  <a:ln>
                    <a:solidFill>
                      <a:sysClr val="windowText" lastClr="000000"/>
                    </a:solidFill>
                  </a:ln>
                  <a:latin typeface="LG PC" panose="02030504000101010101" pitchFamily="18" charset="-127"/>
                  <a:ea typeface="LG PC" panose="02030504000101010101" pitchFamily="18" charset="-127"/>
                  <a:cs typeface="Aharoni" panose="020B0604020202020204" pitchFamily="2" charset="-79"/>
                </a:rPr>
                <a:t>2.</a:t>
              </a:r>
              <a:r>
                <a:rPr lang="en-US" altLang="ko-KR" sz="5400" b="1" dirty="0">
                  <a:ln>
                    <a:solidFill>
                      <a:sysClr val="windowText" lastClr="000000"/>
                    </a:solidFill>
                  </a:ln>
                  <a:latin typeface="LG PC" panose="02030504000101010101" pitchFamily="18" charset="-127"/>
                  <a:ea typeface="LG PC" panose="02030504000101010101" pitchFamily="18" charset="-127"/>
                  <a:cs typeface="Aharoni" panose="020B0604020202020204" pitchFamily="2" charset="-79"/>
                </a:rPr>
                <a:t> </a:t>
              </a:r>
              <a:endParaRPr lang="ko-KR" altLang="en-US" sz="5400" b="1" dirty="0">
                <a:ln>
                  <a:solidFill>
                    <a:sysClr val="windowText" lastClr="000000"/>
                  </a:solidFill>
                </a:ln>
                <a:latin typeface="LG PC" panose="02030504000101010101" pitchFamily="18" charset="-127"/>
                <a:ea typeface="LG PC" panose="02030504000101010101" pitchFamily="18" charset="-127"/>
                <a:cs typeface="Aharoni" panose="020B0604020202020204" pitchFamily="2" charset="-79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EF856C9-0183-4343-B42C-D1708A0795AE}"/>
              </a:ext>
            </a:extLst>
          </p:cNvPr>
          <p:cNvSpPr/>
          <p:nvPr/>
        </p:nvSpPr>
        <p:spPr>
          <a:xfrm>
            <a:off x="1731512" y="2011681"/>
            <a:ext cx="8592117" cy="481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17F133-6421-406F-9EFB-E46BCAFE038C}"/>
              </a:ext>
            </a:extLst>
          </p:cNvPr>
          <p:cNvCxnSpPr>
            <a:cxnSpLocks/>
          </p:cNvCxnSpPr>
          <p:nvPr/>
        </p:nvCxnSpPr>
        <p:spPr>
          <a:xfrm>
            <a:off x="1799941" y="4408371"/>
            <a:ext cx="859211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43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3977A7E-1928-4D04-99D7-4B06706AE8CC}"/>
              </a:ext>
            </a:extLst>
          </p:cNvPr>
          <p:cNvGrpSpPr/>
          <p:nvPr/>
        </p:nvGrpSpPr>
        <p:grpSpPr>
          <a:xfrm>
            <a:off x="536524" y="471656"/>
            <a:ext cx="8058835" cy="1203176"/>
            <a:chOff x="536524" y="471656"/>
            <a:chExt cx="8058835" cy="12031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45EA1F-C661-4BD2-BF8A-0976ECD060D3}"/>
                </a:ext>
              </a:extLst>
            </p:cNvPr>
            <p:cNvGrpSpPr/>
            <p:nvPr/>
          </p:nvGrpSpPr>
          <p:grpSpPr>
            <a:xfrm>
              <a:off x="557230" y="471656"/>
              <a:ext cx="1464075" cy="1203176"/>
              <a:chOff x="1731512" y="1588168"/>
              <a:chExt cx="8660546" cy="239669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AB5DFA5-C722-4462-9746-EF76A3FC8BF7}"/>
                  </a:ext>
                </a:extLst>
              </p:cNvPr>
              <p:cNvSpPr/>
              <p:nvPr/>
            </p:nvSpPr>
            <p:spPr>
              <a:xfrm>
                <a:off x="1731512" y="1588168"/>
                <a:ext cx="8592117" cy="481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LG PC" panose="02030504000101010101" pitchFamily="18" charset="-127"/>
                  <a:ea typeface="LG PC" panose="02030504000101010101" pitchFamily="18" charset="-127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0F75483-90AD-42A7-B86F-3AA101C0B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9941" y="3984858"/>
                <a:ext cx="8592117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AAD7F6-B607-4CA9-9414-D6B3CF836E10}"/>
                </a:ext>
              </a:extLst>
            </p:cNvPr>
            <p:cNvSpPr txBox="1"/>
            <p:nvPr/>
          </p:nvSpPr>
          <p:spPr>
            <a:xfrm>
              <a:off x="2193674" y="495802"/>
              <a:ext cx="41589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그래디언트 부스팅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2C63AA-DEDE-49C2-9BF1-06219EFADEDC}"/>
                </a:ext>
              </a:extLst>
            </p:cNvPr>
            <p:cNvSpPr txBox="1"/>
            <p:nvPr/>
          </p:nvSpPr>
          <p:spPr>
            <a:xfrm>
              <a:off x="5585860" y="597760"/>
              <a:ext cx="30094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(Gradient Boosting)</a:t>
              </a:r>
              <a:endPara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73DF88-547A-428A-A302-F0B05B79F4BC}"/>
                </a:ext>
              </a:extLst>
            </p:cNvPr>
            <p:cNvSpPr txBox="1"/>
            <p:nvPr/>
          </p:nvSpPr>
          <p:spPr>
            <a:xfrm>
              <a:off x="536524" y="654981"/>
              <a:ext cx="811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2.</a:t>
              </a:r>
              <a:endParaRPr lang="ko-KR" altLang="en-US" sz="40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EA53989-49C9-434D-91BA-B190590314D6}"/>
              </a:ext>
            </a:extLst>
          </p:cNvPr>
          <p:cNvSpPr txBox="1"/>
          <p:nvPr/>
        </p:nvSpPr>
        <p:spPr>
          <a:xfrm>
            <a:off x="906436" y="5713713"/>
            <a:ext cx="108924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atin typeface="LG PC" panose="02030504000101010101" pitchFamily="18" charset="-127"/>
                <a:ea typeface="LG PC" panose="02030504000101010101" pitchFamily="18" charset="-127"/>
              </a:rPr>
              <a:t>그래디언트 부스팅은 손실함수를 이용해 </a:t>
            </a: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PC" panose="02030504000101010101" pitchFamily="18" charset="-127"/>
                <a:ea typeface="LG PC" panose="02030504000101010101" pitchFamily="18" charset="-127"/>
              </a:rPr>
              <a:t>Gradient</a:t>
            </a:r>
            <a:r>
              <a:rPr lang="ko-KR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 PC" panose="02030504000101010101" pitchFamily="18" charset="-127"/>
                <a:ea typeface="LG PC" panose="02030504000101010101" pitchFamily="18" charset="-127"/>
              </a:rPr>
              <a:t>Descent</a:t>
            </a:r>
            <a:r>
              <a:rPr lang="ko-KR" altLang="en-US" sz="2200" dirty="0">
                <a:latin typeface="LG PC" panose="02030504000101010101" pitchFamily="18" charset="-127"/>
                <a:ea typeface="LG PC" panose="02030504000101010101" pitchFamily="18" charset="-127"/>
              </a:rPr>
              <a:t>를 적용하여 학습하는 부스팅 기법</a:t>
            </a:r>
          </a:p>
        </p:txBody>
      </p:sp>
      <p:pic>
        <p:nvPicPr>
          <p:cNvPr id="5122" name="Picture 2" descr="Stochastic gradient descent in plain English – mc.ai">
            <a:extLst>
              <a:ext uri="{FF2B5EF4-FFF2-40B4-BE49-F238E27FC236}">
                <a16:creationId xmlns:a16="http://schemas.microsoft.com/office/drawing/2014/main" id="{13DB700E-F63B-41B0-AB8C-6B9821D28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543" y="1753031"/>
            <a:ext cx="5600913" cy="384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FFC34BB-AE70-4DB9-8843-BF66CEC343DA}"/>
              </a:ext>
            </a:extLst>
          </p:cNvPr>
          <p:cNvSpPr/>
          <p:nvPr/>
        </p:nvSpPr>
        <p:spPr>
          <a:xfrm>
            <a:off x="7148362" y="6581001"/>
            <a:ext cx="5043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사진 출처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3"/>
              </a:rPr>
              <a:t>https://mc.ai/stochastic-gradient-descent-in-plain-english/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63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B89973-2777-4DC0-BEAC-4F31012ED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11" y="1771557"/>
            <a:ext cx="8624836" cy="290493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F8CF86-BE73-4DB2-8A86-2580B0513702}"/>
              </a:ext>
            </a:extLst>
          </p:cNvPr>
          <p:cNvSpPr/>
          <p:nvPr/>
        </p:nvSpPr>
        <p:spPr>
          <a:xfrm>
            <a:off x="802685" y="5244363"/>
            <a:ext cx="10662287" cy="95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222222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그래디언트를 트리 모델</a:t>
            </a:r>
            <a:r>
              <a:rPr lang="en-US" altLang="ko-KR" sz="2000" dirty="0">
                <a:solidFill>
                  <a:srgbClr val="222222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(tree)</a:t>
            </a:r>
            <a:r>
              <a:rPr lang="ko-KR" altLang="en-US" sz="2000" dirty="0">
                <a:solidFill>
                  <a:srgbClr val="222222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에 학습시키고 이전 모델과 결합하여</a:t>
            </a:r>
            <a:r>
              <a:rPr lang="en-US" altLang="ko-KR" sz="2000" dirty="0">
                <a:solidFill>
                  <a:srgbClr val="222222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 Loss function</a:t>
            </a:r>
            <a:r>
              <a:rPr lang="ko-KR" altLang="en-US" sz="2000" dirty="0">
                <a:solidFill>
                  <a:srgbClr val="222222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이 줄어드는 방향으로 업데이트한다</a:t>
            </a:r>
            <a:r>
              <a:rPr lang="en-US" altLang="ko-KR" sz="2000" dirty="0">
                <a:solidFill>
                  <a:srgbClr val="222222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222222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이때</a:t>
            </a:r>
            <a:r>
              <a:rPr lang="en-US" altLang="ko-KR" sz="2000" dirty="0">
                <a:solidFill>
                  <a:srgbClr val="222222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sz="2000" dirty="0">
                <a:solidFill>
                  <a:srgbClr val="222222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학습율에 따라 이 그래디언트를 어느 정도로 적용할 것인지 결정한다</a:t>
            </a:r>
            <a:r>
              <a:rPr lang="en-US" altLang="ko-KR" sz="2000" dirty="0">
                <a:solidFill>
                  <a:srgbClr val="222222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977A7E-1928-4D04-99D7-4B06706AE8CC}"/>
              </a:ext>
            </a:extLst>
          </p:cNvPr>
          <p:cNvGrpSpPr/>
          <p:nvPr/>
        </p:nvGrpSpPr>
        <p:grpSpPr>
          <a:xfrm>
            <a:off x="536524" y="471656"/>
            <a:ext cx="8058835" cy="1203176"/>
            <a:chOff x="536524" y="471656"/>
            <a:chExt cx="8058835" cy="12031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45EA1F-C661-4BD2-BF8A-0976ECD060D3}"/>
                </a:ext>
              </a:extLst>
            </p:cNvPr>
            <p:cNvGrpSpPr/>
            <p:nvPr/>
          </p:nvGrpSpPr>
          <p:grpSpPr>
            <a:xfrm>
              <a:off x="557230" y="471656"/>
              <a:ext cx="1464075" cy="1203176"/>
              <a:chOff x="1731512" y="1588168"/>
              <a:chExt cx="8660546" cy="239669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AB5DFA5-C722-4462-9746-EF76A3FC8BF7}"/>
                  </a:ext>
                </a:extLst>
              </p:cNvPr>
              <p:cNvSpPr/>
              <p:nvPr/>
            </p:nvSpPr>
            <p:spPr>
              <a:xfrm>
                <a:off x="1731512" y="1588168"/>
                <a:ext cx="8592117" cy="481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LG PC" panose="02030504000101010101" pitchFamily="18" charset="-127"/>
                  <a:ea typeface="LG PC" panose="02030504000101010101" pitchFamily="18" charset="-127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0F75483-90AD-42A7-B86F-3AA101C0B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9941" y="3984858"/>
                <a:ext cx="8592117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AAD7F6-B607-4CA9-9414-D6B3CF836E10}"/>
                </a:ext>
              </a:extLst>
            </p:cNvPr>
            <p:cNvSpPr txBox="1"/>
            <p:nvPr/>
          </p:nvSpPr>
          <p:spPr>
            <a:xfrm>
              <a:off x="2193674" y="495802"/>
              <a:ext cx="41589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그래디언트 부스팅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2C63AA-DEDE-49C2-9BF1-06219EFADEDC}"/>
                </a:ext>
              </a:extLst>
            </p:cNvPr>
            <p:cNvSpPr txBox="1"/>
            <p:nvPr/>
          </p:nvSpPr>
          <p:spPr>
            <a:xfrm>
              <a:off x="5585860" y="597760"/>
              <a:ext cx="30094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(Gradient Boosting)</a:t>
              </a:r>
              <a:endPara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73DF88-547A-428A-A302-F0B05B79F4BC}"/>
                </a:ext>
              </a:extLst>
            </p:cNvPr>
            <p:cNvSpPr txBox="1"/>
            <p:nvPr/>
          </p:nvSpPr>
          <p:spPr>
            <a:xfrm>
              <a:off x="536524" y="654981"/>
              <a:ext cx="811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2.</a:t>
              </a:r>
              <a:endParaRPr lang="ko-KR" altLang="en-US" sz="40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4BDF2B2-3213-47D4-AAD7-606F21EFD727}"/>
              </a:ext>
            </a:extLst>
          </p:cNvPr>
          <p:cNvSpPr/>
          <p:nvPr/>
        </p:nvSpPr>
        <p:spPr>
          <a:xfrm>
            <a:off x="2783571" y="4601956"/>
            <a:ext cx="6426759" cy="577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22222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Gradient:</a:t>
            </a:r>
            <a:r>
              <a:rPr lang="ko-KR" altLang="en-US" sz="2400" b="1" dirty="0">
                <a:solidFill>
                  <a:srgbClr val="222222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Loss function</a:t>
            </a:r>
            <a:r>
              <a:rPr lang="ko-KR" altLang="en-US" sz="2000" dirty="0">
                <a:solidFill>
                  <a:srgbClr val="222222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이 줄어들기 위해 </a:t>
            </a:r>
            <a:r>
              <a:rPr lang="en-US" altLang="ko-KR" sz="2000" dirty="0">
                <a:solidFill>
                  <a:srgbClr val="222222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f(x)</a:t>
            </a:r>
            <a:r>
              <a:rPr lang="ko-KR" altLang="en-US" sz="2000" dirty="0">
                <a:solidFill>
                  <a:srgbClr val="222222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가 가려고하는 방향</a:t>
            </a:r>
            <a:endParaRPr lang="en-US" altLang="ko-KR" sz="2000" dirty="0">
              <a:solidFill>
                <a:srgbClr val="222222"/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16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EAA7000-734C-458C-A892-DF1A94F22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24" y="2158023"/>
            <a:ext cx="3924300" cy="676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F4046E-455E-4E4A-9697-D08C145F8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24" y="3940267"/>
            <a:ext cx="3181350" cy="10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421C85-24BB-4AA5-9255-4F141C2863DD}"/>
              </a:ext>
            </a:extLst>
          </p:cNvPr>
          <p:cNvSpPr/>
          <p:nvPr/>
        </p:nvSpPr>
        <p:spPr>
          <a:xfrm>
            <a:off x="1463520" y="5139889"/>
            <a:ext cx="9567031" cy="95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0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Loss function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을 편미분을 해서 얻은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gradient   =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 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f(x)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가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loss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를 줄이기 위해 가야하는 방향</a:t>
            </a:r>
            <a:endParaRPr lang="en-US" altLang="ko-KR" sz="2000" i="0" dirty="0">
              <a:solidFill>
                <a:srgbClr val="000000"/>
              </a:solidFill>
              <a:effectLst/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				             =  - (residual)</a:t>
            </a:r>
            <a:endParaRPr lang="ko-KR" altLang="en-US" sz="2000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288F1E-4BDE-48A0-A08E-226BE94CDA9C}"/>
              </a:ext>
            </a:extLst>
          </p:cNvPr>
          <p:cNvGrpSpPr/>
          <p:nvPr/>
        </p:nvGrpSpPr>
        <p:grpSpPr>
          <a:xfrm>
            <a:off x="536524" y="471656"/>
            <a:ext cx="8058835" cy="1203176"/>
            <a:chOff x="536524" y="471656"/>
            <a:chExt cx="8058835" cy="1203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AB7B097-88EE-44F5-9131-0368ED475841}"/>
                </a:ext>
              </a:extLst>
            </p:cNvPr>
            <p:cNvGrpSpPr/>
            <p:nvPr/>
          </p:nvGrpSpPr>
          <p:grpSpPr>
            <a:xfrm>
              <a:off x="557230" y="471656"/>
              <a:ext cx="1464075" cy="1203176"/>
              <a:chOff x="1731512" y="1588168"/>
              <a:chExt cx="8660546" cy="239669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6063885-B5B0-4ECE-8696-97DF0ADFCFEB}"/>
                  </a:ext>
                </a:extLst>
              </p:cNvPr>
              <p:cNvSpPr/>
              <p:nvPr/>
            </p:nvSpPr>
            <p:spPr>
              <a:xfrm>
                <a:off x="1731512" y="1588168"/>
                <a:ext cx="8592117" cy="481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LG PC" panose="02030504000101010101" pitchFamily="18" charset="-127"/>
                  <a:ea typeface="LG PC" panose="02030504000101010101" pitchFamily="18" charset="-127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9FEE862-2E33-4F4D-9837-42915B256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9941" y="3984858"/>
                <a:ext cx="8592117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31A674-5F8A-49F8-8216-263CF40C7170}"/>
                </a:ext>
              </a:extLst>
            </p:cNvPr>
            <p:cNvSpPr txBox="1"/>
            <p:nvPr/>
          </p:nvSpPr>
          <p:spPr>
            <a:xfrm>
              <a:off x="2193674" y="495802"/>
              <a:ext cx="41589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그래디언트 부스팅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98F253-FBC7-4182-B3FD-B9B80D67A374}"/>
                </a:ext>
              </a:extLst>
            </p:cNvPr>
            <p:cNvSpPr txBox="1"/>
            <p:nvPr/>
          </p:nvSpPr>
          <p:spPr>
            <a:xfrm>
              <a:off x="5585860" y="597760"/>
              <a:ext cx="30094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(Gradient Boosting)</a:t>
              </a:r>
              <a:endPara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CC4024-CF7F-4F47-94B4-5B06B6B4132F}"/>
                </a:ext>
              </a:extLst>
            </p:cNvPr>
            <p:cNvSpPr txBox="1"/>
            <p:nvPr/>
          </p:nvSpPr>
          <p:spPr>
            <a:xfrm>
              <a:off x="536524" y="654981"/>
              <a:ext cx="811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2.</a:t>
              </a:r>
              <a:endParaRPr lang="ko-KR" altLang="en-US" sz="40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9997AC-4DBF-4943-950A-A18E36786C26}"/>
              </a:ext>
            </a:extLst>
          </p:cNvPr>
          <p:cNvGrpSpPr/>
          <p:nvPr/>
        </p:nvGrpSpPr>
        <p:grpSpPr>
          <a:xfrm>
            <a:off x="1405284" y="2991587"/>
            <a:ext cx="6917847" cy="523220"/>
            <a:chOff x="1405284" y="2962712"/>
            <a:chExt cx="6917847" cy="5232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F82FDC-0CB9-4E04-B18C-52044A71268B}"/>
                </a:ext>
              </a:extLst>
            </p:cNvPr>
            <p:cNvSpPr txBox="1"/>
            <p:nvPr/>
          </p:nvSpPr>
          <p:spPr>
            <a:xfrm>
              <a:off x="1463520" y="3038515"/>
              <a:ext cx="68018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LG PC" panose="02030504000101010101" pitchFamily="18" charset="-127"/>
                  <a:ea typeface="LG PC" panose="02030504000101010101" pitchFamily="18" charset="-127"/>
                </a:rPr>
                <a:t>Loss function</a:t>
              </a:r>
              <a:r>
                <a:rPr lang="ko-KR" altLang="en-US" sz="2000" dirty="0">
                  <a:latin typeface="LG PC" panose="02030504000101010101" pitchFamily="18" charset="-127"/>
                  <a:ea typeface="LG PC" panose="02030504000101010101" pitchFamily="18" charset="-127"/>
                </a:rPr>
                <a:t>을 정의해서 이를 최소화하는 방향으로 학습하는 것이 목표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51064D5-6D56-4E7F-8C23-87A8E38F8041}"/>
                </a:ext>
              </a:extLst>
            </p:cNvPr>
            <p:cNvSpPr/>
            <p:nvPr/>
          </p:nvSpPr>
          <p:spPr>
            <a:xfrm>
              <a:off x="1405284" y="2962712"/>
              <a:ext cx="6917847" cy="523220"/>
            </a:xfrm>
            <a:prstGeom prst="round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4BE7768-ABE8-45CD-90C2-61A64F390127}"/>
              </a:ext>
            </a:extLst>
          </p:cNvPr>
          <p:cNvSpPr/>
          <p:nvPr/>
        </p:nvSpPr>
        <p:spPr>
          <a:xfrm>
            <a:off x="1405284" y="5202398"/>
            <a:ext cx="8720493" cy="958147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정규 잔차(Regular residuals)">
            <a:extLst>
              <a:ext uri="{FF2B5EF4-FFF2-40B4-BE49-F238E27FC236}">
                <a16:creationId xmlns:a16="http://schemas.microsoft.com/office/drawing/2014/main" id="{7937D977-A3E7-4D30-BEC8-E62339EEB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367" y="1222938"/>
            <a:ext cx="3701328" cy="370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63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99FBEC-CED5-4896-A044-A636E5FB6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8" y="1922758"/>
            <a:ext cx="3990975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14FF3C-EBFD-4758-8D53-635B188A0E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2" b="47454"/>
          <a:stretch/>
        </p:blipFill>
        <p:spPr>
          <a:xfrm>
            <a:off x="680538" y="3134050"/>
            <a:ext cx="5538885" cy="640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5082BFE-47D1-4B15-AA7E-9721DEBDFFE1}"/>
              </a:ext>
            </a:extLst>
          </p:cNvPr>
          <p:cNvGrpSpPr/>
          <p:nvPr/>
        </p:nvGrpSpPr>
        <p:grpSpPr>
          <a:xfrm>
            <a:off x="536524" y="471656"/>
            <a:ext cx="8058835" cy="1203176"/>
            <a:chOff x="536524" y="471656"/>
            <a:chExt cx="8058835" cy="1203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DC5EBFD-51CF-461B-9232-9DE7C31745FA}"/>
                </a:ext>
              </a:extLst>
            </p:cNvPr>
            <p:cNvGrpSpPr/>
            <p:nvPr/>
          </p:nvGrpSpPr>
          <p:grpSpPr>
            <a:xfrm>
              <a:off x="557230" y="471656"/>
              <a:ext cx="1464075" cy="1203176"/>
              <a:chOff x="1731512" y="1588168"/>
              <a:chExt cx="8660546" cy="239669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3962FF-53A4-49C3-8843-7BDACFD5A4E2}"/>
                  </a:ext>
                </a:extLst>
              </p:cNvPr>
              <p:cNvSpPr/>
              <p:nvPr/>
            </p:nvSpPr>
            <p:spPr>
              <a:xfrm>
                <a:off x="1731512" y="1588168"/>
                <a:ext cx="8592117" cy="4812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LG PC" panose="02030504000101010101" pitchFamily="18" charset="-127"/>
                  <a:ea typeface="LG PC" panose="02030504000101010101" pitchFamily="18" charset="-127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006DD40-8241-4EFD-BBF6-D035D9B82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9941" y="3984858"/>
                <a:ext cx="8592117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1E10E7-C85F-4C29-870F-D12A3EB77190}"/>
                </a:ext>
              </a:extLst>
            </p:cNvPr>
            <p:cNvSpPr txBox="1"/>
            <p:nvPr/>
          </p:nvSpPr>
          <p:spPr>
            <a:xfrm>
              <a:off x="2193674" y="495802"/>
              <a:ext cx="41589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그래디언트 부스팅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1E5BBE-73C4-42DD-981A-FA1B92A4C080}"/>
                </a:ext>
              </a:extLst>
            </p:cNvPr>
            <p:cNvSpPr txBox="1"/>
            <p:nvPr/>
          </p:nvSpPr>
          <p:spPr>
            <a:xfrm>
              <a:off x="5585860" y="597760"/>
              <a:ext cx="30094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(Gradient Boosting)</a:t>
              </a:r>
              <a:endPara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02D0E6E-45C0-4F23-8836-ABDF68C53297}"/>
                </a:ext>
              </a:extLst>
            </p:cNvPr>
            <p:cNvSpPr txBox="1"/>
            <p:nvPr/>
          </p:nvSpPr>
          <p:spPr>
            <a:xfrm>
              <a:off x="536524" y="654981"/>
              <a:ext cx="8110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LG PC" panose="02030504000101010101" pitchFamily="18" charset="-127"/>
                  <a:ea typeface="LG PC" panose="02030504000101010101" pitchFamily="18" charset="-127"/>
                </a:rPr>
                <a:t>2.</a:t>
              </a:r>
              <a:endParaRPr lang="ko-KR" altLang="en-US" sz="4000" b="1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</p:txBody>
        </p:sp>
      </p:grpSp>
      <p:pic>
        <p:nvPicPr>
          <p:cNvPr id="33" name="Picture 2" descr="16편] 의사결정트리 학습(Decision tree learning) : 네이버 블로그">
            <a:extLst>
              <a:ext uri="{FF2B5EF4-FFF2-40B4-BE49-F238E27FC236}">
                <a16:creationId xmlns:a16="http://schemas.microsoft.com/office/drawing/2014/main" id="{61BA3FA3-2E73-4772-8C8E-7B63CF233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115" y="1524054"/>
            <a:ext cx="4513394" cy="394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BB9FD04-ECB3-4F3A-83A6-5290CD544462}"/>
              </a:ext>
            </a:extLst>
          </p:cNvPr>
          <p:cNvSpPr/>
          <p:nvPr/>
        </p:nvSpPr>
        <p:spPr>
          <a:xfrm>
            <a:off x="9874004" y="5279354"/>
            <a:ext cx="2171654" cy="415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LG PC" panose="02030504000101010101" pitchFamily="18" charset="-127"/>
                <a:ea typeface="LG PC" panose="02030504000101010101" pitchFamily="18" charset="-127"/>
              </a:rPr>
              <a:t>- </a:t>
            </a:r>
            <a:r>
              <a:rPr lang="ko-KR" altLang="en-US" sz="1600" i="0" dirty="0"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의사결정트리 예시</a:t>
            </a:r>
            <a:endParaRPr lang="en-US" altLang="ko-KR" sz="1600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983C9FF-096D-482D-859D-E623AE3B36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95" r="20592" b="5506"/>
          <a:stretch/>
        </p:blipFill>
        <p:spPr>
          <a:xfrm>
            <a:off x="680538" y="4784355"/>
            <a:ext cx="4454949" cy="494999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47589EA-B28F-4A00-9C69-D8E7EBA8D824}"/>
              </a:ext>
            </a:extLst>
          </p:cNvPr>
          <p:cNvGrpSpPr/>
          <p:nvPr/>
        </p:nvGrpSpPr>
        <p:grpSpPr>
          <a:xfrm>
            <a:off x="1347535" y="3696993"/>
            <a:ext cx="4554409" cy="877842"/>
            <a:chOff x="1031451" y="3748308"/>
            <a:chExt cx="4554409" cy="87784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C203681-ED67-4E86-ACCE-23216EDE9459}"/>
                </a:ext>
              </a:extLst>
            </p:cNvPr>
            <p:cNvGrpSpPr/>
            <p:nvPr/>
          </p:nvGrpSpPr>
          <p:grpSpPr>
            <a:xfrm>
              <a:off x="1130911" y="3748308"/>
              <a:ext cx="4454949" cy="791494"/>
              <a:chOff x="1150162" y="3963000"/>
              <a:chExt cx="4454949" cy="79149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B43EE7F-46E5-4A1A-A108-39F3349543F6}"/>
                  </a:ext>
                </a:extLst>
              </p:cNvPr>
              <p:cNvSpPr/>
              <p:nvPr/>
            </p:nvSpPr>
            <p:spPr>
              <a:xfrm>
                <a:off x="1150162" y="3963000"/>
                <a:ext cx="4454949" cy="496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i="0" dirty="0">
                    <a:effectLst/>
                    <a:latin typeface="LG PC" panose="02030504000101010101" pitchFamily="18" charset="-127"/>
                    <a:ea typeface="LG PC" panose="02030504000101010101" pitchFamily="18" charset="-127"/>
                  </a:rPr>
                  <a:t>train set</a:t>
                </a:r>
                <a:r>
                  <a:rPr lang="ko-KR" altLang="en-US" sz="2000" i="0" dirty="0">
                    <a:effectLst/>
                    <a:latin typeface="LG PC" panose="02030504000101010101" pitchFamily="18" charset="-127"/>
                    <a:ea typeface="LG PC" panose="02030504000101010101" pitchFamily="18" charset="-127"/>
                  </a:rPr>
                  <a:t>에 </a:t>
                </a:r>
                <a:r>
                  <a:rPr lang="en-US" altLang="ko-KR" sz="2000" i="0" dirty="0">
                    <a:effectLst/>
                    <a:latin typeface="LG PC" panose="02030504000101010101" pitchFamily="18" charset="-127"/>
                    <a:ea typeface="LG PC" panose="02030504000101010101" pitchFamily="18" charset="-127"/>
                  </a:rPr>
                  <a:t>y </a:t>
                </a:r>
                <a:r>
                  <a:rPr lang="ko-KR" altLang="en-US" sz="2000" i="0" dirty="0">
                    <a:effectLst/>
                    <a:latin typeface="LG PC" panose="02030504000101010101" pitchFamily="18" charset="-127"/>
                    <a:ea typeface="LG PC" panose="02030504000101010101" pitchFamily="18" charset="-127"/>
                  </a:rPr>
                  <a:t>대신 </a:t>
                </a:r>
                <a:r>
                  <a:rPr lang="en-US" altLang="ko-KR" sz="2000" i="0" dirty="0">
                    <a:effectLst/>
                    <a:latin typeface="LG PC" panose="02030504000101010101" pitchFamily="18" charset="-127"/>
                    <a:ea typeface="LG PC" panose="02030504000101010101" pitchFamily="18" charset="-127"/>
                  </a:rPr>
                  <a:t>gradient</a:t>
                </a:r>
                <a:r>
                  <a:rPr lang="ko-KR" altLang="en-US" sz="2000" i="0" dirty="0">
                    <a:effectLst/>
                    <a:latin typeface="LG PC" panose="02030504000101010101" pitchFamily="18" charset="-127"/>
                    <a:ea typeface="LG PC" panose="02030504000101010101" pitchFamily="18" charset="-127"/>
                  </a:rPr>
                  <a:t>를 </a:t>
                </a:r>
                <a:r>
                  <a:rPr lang="ko-KR" altLang="en-US" sz="2000" dirty="0">
                    <a:latin typeface="LG PC" panose="02030504000101010101" pitchFamily="18" charset="-127"/>
                    <a:ea typeface="LG PC" panose="02030504000101010101" pitchFamily="18" charset="-127"/>
                  </a:rPr>
                  <a:t>예측하는 트리</a:t>
                </a:r>
                <a:endParaRPr lang="en-US" altLang="ko-KR" sz="2000" dirty="0">
                  <a:latin typeface="LG PC" panose="02030504000101010101" pitchFamily="18" charset="-127"/>
                  <a:ea typeface="LG PC" panose="02030504000101010101" pitchFamily="18" charset="-127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D0ABDB6-5722-47FD-88C8-D0706AD750FB}"/>
                  </a:ext>
                </a:extLst>
              </p:cNvPr>
              <p:cNvSpPr/>
              <p:nvPr/>
            </p:nvSpPr>
            <p:spPr>
              <a:xfrm>
                <a:off x="1150162" y="4338867"/>
                <a:ext cx="2584441" cy="415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i="0" dirty="0">
                    <a:effectLst/>
                    <a:latin typeface="LG PC" panose="02030504000101010101" pitchFamily="18" charset="-127"/>
                    <a:ea typeface="LG PC" panose="02030504000101010101" pitchFamily="18" charset="-127"/>
                  </a:rPr>
                  <a:t>보통은 의사결정트리 사용</a:t>
                </a:r>
                <a:endParaRPr lang="en-US" altLang="ko-KR" sz="1600" dirty="0">
                  <a:latin typeface="LG PC" panose="02030504000101010101" pitchFamily="18" charset="-127"/>
                  <a:ea typeface="LG PC" panose="02030504000101010101" pitchFamily="18" charset="-127"/>
                </a:endParaRPr>
              </a:p>
            </p:txBody>
          </p:sp>
        </p:grp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92CD2B7-5E15-4169-A736-0680C1AFD74A}"/>
                </a:ext>
              </a:extLst>
            </p:cNvPr>
            <p:cNvSpPr/>
            <p:nvPr/>
          </p:nvSpPr>
          <p:spPr>
            <a:xfrm>
              <a:off x="1031451" y="3807387"/>
              <a:ext cx="4454949" cy="818763"/>
            </a:xfrm>
            <a:prstGeom prst="round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BD4FD73-7FEF-4997-A087-18B111C56AA8}"/>
              </a:ext>
            </a:extLst>
          </p:cNvPr>
          <p:cNvGrpSpPr/>
          <p:nvPr/>
        </p:nvGrpSpPr>
        <p:grpSpPr>
          <a:xfrm>
            <a:off x="1347535" y="5441476"/>
            <a:ext cx="5876179" cy="818764"/>
            <a:chOff x="1031452" y="5423730"/>
            <a:chExt cx="5876179" cy="81876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AC0856-CC4E-444A-900D-229C2B10A18E}"/>
                </a:ext>
              </a:extLst>
            </p:cNvPr>
            <p:cNvSpPr/>
            <p:nvPr/>
          </p:nvSpPr>
          <p:spPr>
            <a:xfrm>
              <a:off x="1130911" y="5478397"/>
              <a:ext cx="577672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latin typeface="LG PC" panose="02030504000101010101" pitchFamily="18" charset="-127"/>
                  <a:ea typeface="LG PC" panose="02030504000101010101" pitchFamily="18" charset="-127"/>
                </a:rPr>
                <a:t>위 트리를 모델 학습에 적용하여 </a:t>
              </a:r>
              <a:endParaRPr lang="en-US" altLang="ko-KR" sz="2000" dirty="0">
                <a:latin typeface="LG PC" panose="02030504000101010101" pitchFamily="18" charset="-127"/>
                <a:ea typeface="LG PC" panose="02030504000101010101" pitchFamily="18" charset="-127"/>
              </a:endParaRPr>
            </a:p>
            <a:p>
              <a:r>
                <a:rPr lang="ko-KR" altLang="en-US" sz="2000" dirty="0">
                  <a:latin typeface="LG PC" panose="02030504000101010101" pitchFamily="18" charset="-127"/>
                  <a:ea typeface="LG PC" panose="02030504000101010101" pitchFamily="18" charset="-127"/>
                </a:rPr>
                <a:t>잔차를 줄이면서 </a:t>
              </a:r>
              <a:r>
                <a:rPr lang="en-US" altLang="ko-KR" sz="2000" dirty="0">
                  <a:latin typeface="LG PC" panose="02030504000101010101" pitchFamily="18" charset="-127"/>
                  <a:ea typeface="LG PC" panose="02030504000101010101" pitchFamily="18" charset="-127"/>
                </a:rPr>
                <a:t>gradient descent</a:t>
              </a:r>
              <a:r>
                <a:rPr lang="ko-KR" altLang="en-US" sz="2000" dirty="0">
                  <a:latin typeface="LG PC" panose="02030504000101010101" pitchFamily="18" charset="-127"/>
                  <a:ea typeface="LG PC" panose="02030504000101010101" pitchFamily="18" charset="-127"/>
                </a:rPr>
                <a:t>를 고려하는 모델을 만듦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D5FD13E-7D81-438C-8A4F-463D55390FC5}"/>
                </a:ext>
              </a:extLst>
            </p:cNvPr>
            <p:cNvSpPr/>
            <p:nvPr/>
          </p:nvSpPr>
          <p:spPr>
            <a:xfrm>
              <a:off x="1031452" y="5423730"/>
              <a:ext cx="5744734" cy="818764"/>
            </a:xfrm>
            <a:prstGeom prst="round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390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759</Words>
  <Application>Microsoft Office PowerPoint</Application>
  <PresentationFormat>Widescreen</PresentationFormat>
  <Paragraphs>180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맑은 고딕 Semilight</vt:lpstr>
      <vt:lpstr>Arial</vt:lpstr>
      <vt:lpstr>맑은 고딕</vt:lpstr>
      <vt:lpstr>LG PC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권 나현</dc:creator>
  <cp:lastModifiedBy>권 나현</cp:lastModifiedBy>
  <cp:revision>70</cp:revision>
  <dcterms:created xsi:type="dcterms:W3CDTF">2020-04-13T03:53:17Z</dcterms:created>
  <dcterms:modified xsi:type="dcterms:W3CDTF">2020-04-14T07:27:26Z</dcterms:modified>
</cp:coreProperties>
</file>