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4" r:id="rId3"/>
    <p:sldId id="271" r:id="rId4"/>
    <p:sldId id="267" r:id="rId5"/>
    <p:sldId id="272" r:id="rId6"/>
    <p:sldId id="273" r:id="rId7"/>
    <p:sldId id="275" r:id="rId8"/>
    <p:sldId id="276" r:id="rId9"/>
    <p:sldId id="259" r:id="rId10"/>
    <p:sldId id="258" r:id="rId11"/>
    <p:sldId id="277" r:id="rId12"/>
    <p:sldId id="262" r:id="rId13"/>
    <p:sldId id="266" r:id="rId14"/>
    <p:sldId id="265" r:id="rId15"/>
    <p:sldId id="278" r:id="rId16"/>
    <p:sldId id="274" r:id="rId17"/>
    <p:sldId id="260" r:id="rId18"/>
  </p:sldIdLst>
  <p:sldSz cx="12192000" cy="6858000"/>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3640"/>
    <a:srgbClr val="3C786E"/>
    <a:srgbClr val="14414C"/>
    <a:srgbClr val="EC524E"/>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192" autoAdjust="0"/>
  </p:normalViewPr>
  <p:slideViewPr>
    <p:cSldViewPr snapToGrid="0">
      <p:cViewPr varScale="1">
        <p:scale>
          <a:sx n="99" d="100"/>
          <a:sy n="99" d="100"/>
        </p:scale>
        <p:origin x="9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EFA624AB-1999-4E71-AFD2-CF498556A667}" type="datetimeFigureOut">
              <a:rPr lang="en-US" smtClean="0"/>
              <a:t>3/19/2021</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66690F29-847C-418D-806A-18855DDB37BA}" type="slidenum">
              <a:rPr lang="en-US" smtClean="0"/>
              <a:t>‹#›</a:t>
            </a:fld>
            <a:endParaRPr lang="en-US"/>
          </a:p>
        </p:txBody>
      </p:sp>
    </p:spTree>
    <p:extLst>
      <p:ext uri="{BB962C8B-B14F-4D97-AF65-F5344CB8AC3E}">
        <p14:creationId xmlns:p14="http://schemas.microsoft.com/office/powerpoint/2010/main" val="318844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a:t>
            </a:fld>
            <a:endParaRPr lang="en-US"/>
          </a:p>
        </p:txBody>
      </p:sp>
    </p:spTree>
    <p:extLst>
      <p:ext uri="{BB962C8B-B14F-4D97-AF65-F5344CB8AC3E}">
        <p14:creationId xmlns:p14="http://schemas.microsoft.com/office/powerpoint/2010/main" val="2319132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10</a:t>
            </a:fld>
            <a:endParaRPr lang="en-US"/>
          </a:p>
        </p:txBody>
      </p:sp>
    </p:spTree>
    <p:extLst>
      <p:ext uri="{BB962C8B-B14F-4D97-AF65-F5344CB8AC3E}">
        <p14:creationId xmlns:p14="http://schemas.microsoft.com/office/powerpoint/2010/main" val="1017094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11</a:t>
            </a:fld>
            <a:endParaRPr lang="en-US"/>
          </a:p>
        </p:txBody>
      </p:sp>
    </p:spTree>
    <p:extLst>
      <p:ext uri="{BB962C8B-B14F-4D97-AF65-F5344CB8AC3E}">
        <p14:creationId xmlns:p14="http://schemas.microsoft.com/office/powerpoint/2010/main" val="3607554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12</a:t>
            </a:fld>
            <a:endParaRPr lang="en-US"/>
          </a:p>
        </p:txBody>
      </p:sp>
    </p:spTree>
    <p:extLst>
      <p:ext uri="{BB962C8B-B14F-4D97-AF65-F5344CB8AC3E}">
        <p14:creationId xmlns:p14="http://schemas.microsoft.com/office/powerpoint/2010/main" val="37825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13</a:t>
            </a:fld>
            <a:endParaRPr lang="en-US"/>
          </a:p>
        </p:txBody>
      </p:sp>
    </p:spTree>
    <p:extLst>
      <p:ext uri="{BB962C8B-B14F-4D97-AF65-F5344CB8AC3E}">
        <p14:creationId xmlns:p14="http://schemas.microsoft.com/office/powerpoint/2010/main" val="123558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14</a:t>
            </a:fld>
            <a:endParaRPr lang="en-US"/>
          </a:p>
        </p:txBody>
      </p:sp>
    </p:spTree>
    <p:extLst>
      <p:ext uri="{BB962C8B-B14F-4D97-AF65-F5344CB8AC3E}">
        <p14:creationId xmlns:p14="http://schemas.microsoft.com/office/powerpoint/2010/main" val="737573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16</a:t>
            </a:fld>
            <a:endParaRPr lang="en-US"/>
          </a:p>
        </p:txBody>
      </p:sp>
    </p:spTree>
    <p:extLst>
      <p:ext uri="{BB962C8B-B14F-4D97-AF65-F5344CB8AC3E}">
        <p14:creationId xmlns:p14="http://schemas.microsoft.com/office/powerpoint/2010/main" val="405111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17</a:t>
            </a:fld>
            <a:endParaRPr lang="en-US"/>
          </a:p>
        </p:txBody>
      </p:sp>
    </p:spTree>
    <p:extLst>
      <p:ext uri="{BB962C8B-B14F-4D97-AF65-F5344CB8AC3E}">
        <p14:creationId xmlns:p14="http://schemas.microsoft.com/office/powerpoint/2010/main" val="293782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90F29-847C-418D-806A-18855DDB37BA}" type="slidenum">
              <a:rPr lang="en-US" smtClean="0"/>
              <a:t>2</a:t>
            </a:fld>
            <a:endParaRPr lang="en-US"/>
          </a:p>
        </p:txBody>
      </p:sp>
    </p:spTree>
    <p:extLst>
      <p:ext uri="{BB962C8B-B14F-4D97-AF65-F5344CB8AC3E}">
        <p14:creationId xmlns:p14="http://schemas.microsoft.com/office/powerpoint/2010/main" val="294473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90F29-847C-418D-806A-18855DDB37BA}" type="slidenum">
              <a:rPr lang="en-US" smtClean="0"/>
              <a:t>3</a:t>
            </a:fld>
            <a:endParaRPr lang="en-US"/>
          </a:p>
        </p:txBody>
      </p:sp>
    </p:spTree>
    <p:extLst>
      <p:ext uri="{BB962C8B-B14F-4D97-AF65-F5344CB8AC3E}">
        <p14:creationId xmlns:p14="http://schemas.microsoft.com/office/powerpoint/2010/main" val="315548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229" indent="-231229">
              <a:buAutoNum type="arabicPeriod"/>
            </a:pPr>
            <a:r>
              <a:rPr lang="en-US" b="0" i="0" dirty="0">
                <a:solidFill>
                  <a:srgbClr val="000000"/>
                </a:solidFill>
                <a:effectLst/>
                <a:latin typeface="Arial" panose="020B0604020202020204" pitchFamily="34" charset="0"/>
              </a:rPr>
              <a:t>Command lists are associated with a Command Allocator, which store the commands on the GPU. </a:t>
            </a:r>
          </a:p>
          <a:p>
            <a:pPr marL="231229" indent="-231229">
              <a:buAutoNum type="arabicPeriod"/>
            </a:pPr>
            <a:r>
              <a:rPr lang="en-US" b="0" i="0" dirty="0">
                <a:solidFill>
                  <a:srgbClr val="000000"/>
                </a:solidFill>
                <a:effectLst/>
                <a:latin typeface="Arial" panose="020B0604020202020204" pitchFamily="34" charset="0"/>
              </a:rPr>
              <a:t>Command Allocators represent the GPU memory that commands from Command Lists and Bundles are stored in.</a:t>
            </a:r>
          </a:p>
          <a:p>
            <a:pPr marL="231229" indent="-231229">
              <a:buAutoNum type="arabicPeriod"/>
            </a:pPr>
            <a:r>
              <a:rPr lang="en-US" b="0" i="0" dirty="0">
                <a:solidFill>
                  <a:srgbClr val="000000"/>
                </a:solidFill>
                <a:effectLst/>
                <a:latin typeface="Arial" panose="020B0604020202020204" pitchFamily="34" charset="0"/>
              </a:rPr>
              <a:t>We use Command Lists to allocate commands we want to execute on the GPU. Commands may include setting the pipeline state, setting resources, transitioning resource states (Resource Barriers), setting the vertex/index buffer, drawing, clearing the render target, setting the render target view, executing bundles (groups of commands), etc.</a:t>
            </a:r>
          </a:p>
          <a:p>
            <a:pPr marL="231229" indent="-231229">
              <a:buAutoNum type="arabicPeriod"/>
            </a:pPr>
            <a:r>
              <a:rPr lang="en-US" b="0" i="0" dirty="0">
                <a:solidFill>
                  <a:srgbClr val="000000"/>
                </a:solidFill>
                <a:effectLst/>
                <a:latin typeface="Arial" panose="020B0604020202020204" pitchFamily="34" charset="0"/>
              </a:rPr>
              <a:t>We use the command queue to submit Command Lists to be executed by the GPU. Command Queues are also used to update resource tile mappings </a:t>
            </a:r>
            <a:endParaRPr lang="en-US" b="0" i="0" dirty="0"/>
          </a:p>
        </p:txBody>
      </p:sp>
      <p:sp>
        <p:nvSpPr>
          <p:cNvPr id="4" name="Slide Number Placeholder 3"/>
          <p:cNvSpPr>
            <a:spLocks noGrp="1"/>
          </p:cNvSpPr>
          <p:nvPr>
            <p:ph type="sldNum" sz="quarter" idx="5"/>
          </p:nvPr>
        </p:nvSpPr>
        <p:spPr/>
        <p:txBody>
          <a:bodyPr/>
          <a:lstStyle/>
          <a:p>
            <a:fld id="{66690F29-847C-418D-806A-18855DDB37BA}" type="slidenum">
              <a:rPr lang="en-US" smtClean="0"/>
              <a:t>4</a:t>
            </a:fld>
            <a:endParaRPr lang="en-US"/>
          </a:p>
        </p:txBody>
      </p:sp>
    </p:spTree>
    <p:extLst>
      <p:ext uri="{BB962C8B-B14F-4D97-AF65-F5344CB8AC3E}">
        <p14:creationId xmlns:p14="http://schemas.microsoft.com/office/powerpoint/2010/main" val="3270776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229" indent="-231229">
              <a:buAutoNum type="arabicPeriod"/>
            </a:pPr>
            <a:r>
              <a:rPr lang="en-US" b="0" i="0" dirty="0">
                <a:solidFill>
                  <a:srgbClr val="000000"/>
                </a:solidFill>
                <a:effectLst/>
                <a:latin typeface="Arial" panose="020B0604020202020204" pitchFamily="34" charset="0"/>
              </a:rPr>
              <a:t>Descriptors are </a:t>
            </a:r>
            <a:r>
              <a:rPr lang="en-US" b="0" i="0" dirty="0" err="1">
                <a:solidFill>
                  <a:srgbClr val="000000"/>
                </a:solidFill>
                <a:effectLst/>
                <a:latin typeface="Arial" panose="020B0604020202020204" pitchFamily="34" charset="0"/>
              </a:rPr>
              <a:t>are</a:t>
            </a:r>
            <a:r>
              <a:rPr lang="en-US" b="0" i="0" dirty="0">
                <a:solidFill>
                  <a:srgbClr val="000000"/>
                </a:solidFill>
                <a:effectLst/>
                <a:latin typeface="Arial" panose="020B0604020202020204" pitchFamily="34" charset="0"/>
              </a:rPr>
              <a:t> a structure which tells shaders where to find the resource, and how to interpret the data in the resource</a:t>
            </a:r>
          </a:p>
          <a:p>
            <a:pPr marL="231229" indent="-231229">
              <a:buAutoNum type="arabicPeriod"/>
            </a:pPr>
            <a:r>
              <a:rPr lang="en-US" b="0" i="0" dirty="0">
                <a:solidFill>
                  <a:srgbClr val="000000"/>
                </a:solidFill>
                <a:effectLst/>
                <a:latin typeface="Arial" panose="020B0604020202020204" pitchFamily="34" charset="0"/>
              </a:rPr>
              <a:t>create multiple descriptors for the same resource because different stages of the pipeline may use it differently</a:t>
            </a:r>
          </a:p>
          <a:p>
            <a:pPr marL="231229" indent="-231229">
              <a:buAutoNum type="arabicPeriod"/>
            </a:pPr>
            <a:r>
              <a:rPr lang="en-US" b="0" i="0" dirty="0">
                <a:solidFill>
                  <a:srgbClr val="000000"/>
                </a:solidFill>
                <a:effectLst/>
                <a:latin typeface="Arial" panose="020B0604020202020204" pitchFamily="34" charset="0"/>
              </a:rPr>
              <a:t>Descriptor Heaps are a list of descriptors. They are a chunk of memory where the descriptors are stored. </a:t>
            </a:r>
          </a:p>
          <a:p>
            <a:pPr marL="231229" indent="-231229">
              <a:buAutoNum type="arabicPeriod"/>
            </a:pPr>
            <a:r>
              <a:rPr lang="en-US" b="0" i="0" dirty="0">
                <a:solidFill>
                  <a:srgbClr val="000000"/>
                </a:solidFill>
                <a:effectLst/>
                <a:latin typeface="Arial" panose="020B0604020202020204" pitchFamily="34" charset="0"/>
              </a:rPr>
              <a:t>Samplers cannot go into the same descriptor heaps as resources. Descriptor heaps can also be Shader Visible or Non-Shader Visible. Shader Visible descriptor heaps are heaps that contain descriptors that shaders can access. These types of heaps may include CBV, UAV, SRV, and Sampler descriptors. Non-Shader Visible descriptor heaps are heaps that the shaders cannot reference. These types of heaps include RTV, DSV, IBV, VBV, and SOV resource types.</a:t>
            </a:r>
            <a:endParaRPr lang="en-US" b="0" i="0" dirty="0"/>
          </a:p>
        </p:txBody>
      </p:sp>
      <p:sp>
        <p:nvSpPr>
          <p:cNvPr id="4" name="Slide Number Placeholder 3"/>
          <p:cNvSpPr>
            <a:spLocks noGrp="1"/>
          </p:cNvSpPr>
          <p:nvPr>
            <p:ph type="sldNum" sz="quarter" idx="5"/>
          </p:nvPr>
        </p:nvSpPr>
        <p:spPr/>
        <p:txBody>
          <a:bodyPr/>
          <a:lstStyle/>
          <a:p>
            <a:fld id="{66690F29-847C-418D-806A-18855DDB37BA}" type="slidenum">
              <a:rPr lang="en-US" smtClean="0"/>
              <a:t>5</a:t>
            </a:fld>
            <a:endParaRPr lang="en-US"/>
          </a:p>
        </p:txBody>
      </p:sp>
    </p:spTree>
    <p:extLst>
      <p:ext uri="{BB962C8B-B14F-4D97-AF65-F5344CB8AC3E}">
        <p14:creationId xmlns:p14="http://schemas.microsoft.com/office/powerpoint/2010/main" val="1489531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229" indent="-231229">
              <a:buAutoNum type="arabicPeriod"/>
            </a:pPr>
            <a:r>
              <a:rPr lang="en-US" b="0" i="0" dirty="0">
                <a:solidFill>
                  <a:srgbClr val="171717"/>
                </a:solidFill>
                <a:effectLst/>
                <a:latin typeface="Segoe UI" panose="020B0502040204020203" pitchFamily="34" charset="0"/>
              </a:rPr>
              <a:t>A root signature is the definition of an arbitrarily arranged collection of descriptor tables (including their layout), root constants and root descriptors.</a:t>
            </a:r>
          </a:p>
          <a:p>
            <a:pPr marL="231229" indent="-231229">
              <a:buAutoNum type="arabicPeriod"/>
            </a:pPr>
            <a:r>
              <a:rPr lang="en-US" b="0" i="0" dirty="0">
                <a:solidFill>
                  <a:srgbClr val="171717"/>
                </a:solidFill>
                <a:effectLst/>
                <a:latin typeface="Segoe UI" panose="020B0502040204020203" pitchFamily="34" charset="0"/>
              </a:rPr>
              <a:t>It is configured by the app and links command lists to the resources the shaders require.</a:t>
            </a:r>
            <a:endParaRPr lang="en-US" b="0" i="0" dirty="0">
              <a:solidFill>
                <a:srgbClr val="000000"/>
              </a:solidFill>
              <a:effectLst/>
              <a:latin typeface="Arial" panose="020B0604020202020204" pitchFamily="34" charset="0"/>
            </a:endParaRPr>
          </a:p>
          <a:p>
            <a:pPr marL="231229" indent="-231229">
              <a:buAutoNum type="arabicPeriod"/>
            </a:pPr>
            <a:r>
              <a:rPr lang="en-US" b="0" i="0" dirty="0">
                <a:solidFill>
                  <a:srgbClr val="000000"/>
                </a:solidFill>
                <a:effectLst/>
                <a:latin typeface="Arial" panose="020B0604020202020204" pitchFamily="34" charset="0"/>
              </a:rPr>
              <a:t>A descriptor table (A) in a root signature defines a set of one or more descriptor ranges (B). The descriptor ranges define a set of consecutive descriptors in a GPU visible descriptor heap (C). The descriptors are views to the GPU resources stored in one or more resource heaps (D).</a:t>
            </a:r>
          </a:p>
          <a:p>
            <a:pPr marL="231229" indent="-231229">
              <a:buAutoNum type="arabicPeriod"/>
            </a:pPr>
            <a:endParaRPr lang="en-US" b="0" i="0" dirty="0">
              <a:solidFill>
                <a:srgbClr val="000000"/>
              </a:solidFill>
              <a:effectLst/>
              <a:latin typeface="Arial" panose="020B0604020202020204" pitchFamily="34" charset="0"/>
            </a:endParaRPr>
          </a:p>
          <a:p>
            <a:pPr marL="231229" indent="-231229">
              <a:buAutoNum type="arabicPeriod"/>
            </a:pPr>
            <a:endParaRPr lang="en-US" b="0" i="0" dirty="0"/>
          </a:p>
        </p:txBody>
      </p:sp>
      <p:sp>
        <p:nvSpPr>
          <p:cNvPr id="4" name="Slide Number Placeholder 3"/>
          <p:cNvSpPr>
            <a:spLocks noGrp="1"/>
          </p:cNvSpPr>
          <p:nvPr>
            <p:ph type="sldNum" sz="quarter" idx="5"/>
          </p:nvPr>
        </p:nvSpPr>
        <p:spPr/>
        <p:txBody>
          <a:bodyPr/>
          <a:lstStyle/>
          <a:p>
            <a:fld id="{66690F29-847C-418D-806A-18855DDB37BA}" type="slidenum">
              <a:rPr lang="en-US" smtClean="0"/>
              <a:t>6</a:t>
            </a:fld>
            <a:endParaRPr lang="en-US"/>
          </a:p>
        </p:txBody>
      </p:sp>
    </p:spTree>
    <p:extLst>
      <p:ext uri="{BB962C8B-B14F-4D97-AF65-F5344CB8AC3E}">
        <p14:creationId xmlns:p14="http://schemas.microsoft.com/office/powerpoint/2010/main" val="148945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example, the first frame is denoted Frame N. The command lists are executed on the command queue. Immediately after executing the command lists, the queue is signaled with the value N. When the command queue reaches that point, the fence will be signaled with the specified value.</a:t>
            </a:r>
          </a:p>
          <a:p>
            <a:endParaRPr lang="en-US" dirty="0"/>
          </a:p>
          <a:p>
            <a:r>
              <a:rPr lang="en-US" dirty="0"/>
              <a:t>Right after the Signal, there is a </a:t>
            </a:r>
            <a:r>
              <a:rPr lang="en-US" dirty="0" err="1"/>
              <a:t>WaitForFenceValue</a:t>
            </a:r>
            <a:r>
              <a:rPr lang="en-US" dirty="0"/>
              <a:t> command which waits for the previous frame (Frame N-1) to be finished. Since there were no commands in the command queue in Frame N-1, execution continues without stalling the CPU thread.</a:t>
            </a:r>
          </a:p>
          <a:p>
            <a:endParaRPr lang="en-US" dirty="0"/>
          </a:p>
          <a:p>
            <a:r>
              <a:rPr lang="en-US" dirty="0"/>
              <a:t>Then Frame N+1 is built on the CPU thread and executed on the direct command queue. Before the CPU can continue, the command queue has to finish using the resources from Frame N. In this case, the CPU has to wait until signal N is reached which indicates that the command queue is finished with those resources.</a:t>
            </a:r>
          </a:p>
        </p:txBody>
      </p:sp>
      <p:sp>
        <p:nvSpPr>
          <p:cNvPr id="4" name="Slide Number Placeholder 3"/>
          <p:cNvSpPr>
            <a:spLocks noGrp="1"/>
          </p:cNvSpPr>
          <p:nvPr>
            <p:ph type="sldNum" sz="quarter" idx="5"/>
          </p:nvPr>
        </p:nvSpPr>
        <p:spPr/>
        <p:txBody>
          <a:bodyPr/>
          <a:lstStyle/>
          <a:p>
            <a:fld id="{66690F29-847C-418D-806A-18855DDB37BA}" type="slidenum">
              <a:rPr lang="en-US" smtClean="0"/>
              <a:t>7</a:t>
            </a:fld>
            <a:endParaRPr lang="en-US"/>
          </a:p>
        </p:txBody>
      </p:sp>
    </p:spTree>
    <p:extLst>
      <p:ext uri="{BB962C8B-B14F-4D97-AF65-F5344CB8AC3E}">
        <p14:creationId xmlns:p14="http://schemas.microsoft.com/office/powerpoint/2010/main" val="5065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90F29-847C-418D-806A-18855DDB37BA}" type="slidenum">
              <a:rPr lang="en-US" smtClean="0"/>
              <a:t>8</a:t>
            </a:fld>
            <a:endParaRPr lang="en-US"/>
          </a:p>
        </p:txBody>
      </p:sp>
    </p:spTree>
    <p:extLst>
      <p:ext uri="{BB962C8B-B14F-4D97-AF65-F5344CB8AC3E}">
        <p14:creationId xmlns:p14="http://schemas.microsoft.com/office/powerpoint/2010/main" val="138517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690F29-847C-418D-806A-18855DDB37BA}" type="slidenum">
              <a:rPr lang="en-US" smtClean="0"/>
              <a:t>9</a:t>
            </a:fld>
            <a:endParaRPr lang="en-US"/>
          </a:p>
        </p:txBody>
      </p:sp>
    </p:spTree>
    <p:extLst>
      <p:ext uri="{BB962C8B-B14F-4D97-AF65-F5344CB8AC3E}">
        <p14:creationId xmlns:p14="http://schemas.microsoft.com/office/powerpoint/2010/main" val="227533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282427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9282E-3832-47F6-ADFF-67552468F90D}"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257859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293321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7146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3798619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1028746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2601800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1463717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407831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12419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134950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9282E-3832-47F6-ADFF-67552468F90D}"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127606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9282E-3832-47F6-ADFF-67552468F90D}"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231751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60533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115792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19282E-3832-47F6-ADFF-67552468F90D}" type="datetimeFigureOut">
              <a:rPr lang="en-US" smtClean="0"/>
              <a:t>3/19/2021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31927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9282E-3832-47F6-ADFF-67552468F90D}"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F08B-BB88-4CCE-B5BB-59A57115CFA8}" type="slidenum">
              <a:rPr lang="en-US" smtClean="0"/>
              <a:t>‹#›</a:t>
            </a:fld>
            <a:endParaRPr lang="en-US"/>
          </a:p>
        </p:txBody>
      </p:sp>
    </p:spTree>
    <p:extLst>
      <p:ext uri="{BB962C8B-B14F-4D97-AF65-F5344CB8AC3E}">
        <p14:creationId xmlns:p14="http://schemas.microsoft.com/office/powerpoint/2010/main" val="230859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19282E-3832-47F6-ADFF-67552468F90D}" type="datetimeFigureOut">
              <a:rPr lang="en-US" smtClean="0"/>
              <a:t>3/19/2021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46F08B-BB88-4CCE-B5BB-59A57115CFA8}" type="slidenum">
              <a:rPr lang="en-US" smtClean="0"/>
              <a:t>‹#›</a:t>
            </a:fld>
            <a:endParaRPr lang="en-US"/>
          </a:p>
        </p:txBody>
      </p:sp>
    </p:spTree>
    <p:extLst>
      <p:ext uri="{BB962C8B-B14F-4D97-AF65-F5344CB8AC3E}">
        <p14:creationId xmlns:p14="http://schemas.microsoft.com/office/powerpoint/2010/main" val="23715504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windows/win32/direct3d12/pipelines-and-shaders-with-directx-12" TargetMode="External"/><Relationship Id="rId7" Type="http://schemas.openxmlformats.org/officeDocument/2006/relationships/hyperlink" Target="https://developer.nvidia.com/rtx/raytracing/dxr/dx12-raytracing-tutorial-part-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veloper.nvidia.com/rtx/raytracing/dxr/dx12-raytracing-tutorial-part-1" TargetMode="External"/><Relationship Id="rId5" Type="http://schemas.openxmlformats.org/officeDocument/2006/relationships/hyperlink" Target="https://www.3dgep.com/learning-directx-12-2/" TargetMode="External"/><Relationship Id="rId4" Type="http://schemas.openxmlformats.org/officeDocument/2006/relationships/hyperlink" Target="https://www.braynzarsoft.net/viewtutorial/q16390-03-initializing-directx-12"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D6A7-D614-498F-BEC7-A1E2FC2CE583}"/>
              </a:ext>
            </a:extLst>
          </p:cNvPr>
          <p:cNvSpPr>
            <a:spLocks noGrp="1"/>
          </p:cNvSpPr>
          <p:nvPr>
            <p:ph type="ctrTitle"/>
          </p:nvPr>
        </p:nvSpPr>
        <p:spPr/>
        <p:txBody>
          <a:bodyPr/>
          <a:lstStyle/>
          <a:p>
            <a:r>
              <a:rPr lang="en-US" sz="5400" dirty="0"/>
              <a:t>Rendering with DirectX 12</a:t>
            </a:r>
          </a:p>
        </p:txBody>
      </p:sp>
      <p:sp>
        <p:nvSpPr>
          <p:cNvPr id="3" name="Subtitle 2">
            <a:extLst>
              <a:ext uri="{FF2B5EF4-FFF2-40B4-BE49-F238E27FC236}">
                <a16:creationId xmlns:a16="http://schemas.microsoft.com/office/drawing/2014/main" id="{8D61CF20-0EEB-41C2-B2AC-1BE6A5E1D32A}"/>
              </a:ext>
            </a:extLst>
          </p:cNvPr>
          <p:cNvSpPr>
            <a:spLocks noGrp="1"/>
          </p:cNvSpPr>
          <p:nvPr>
            <p:ph type="subTitle" idx="1"/>
          </p:nvPr>
        </p:nvSpPr>
        <p:spPr/>
        <p:txBody>
          <a:bodyPr/>
          <a:lstStyle/>
          <a:p>
            <a:r>
              <a:rPr lang="en-US" dirty="0"/>
              <a:t>By – Rahul Gupta</a:t>
            </a:r>
          </a:p>
        </p:txBody>
      </p:sp>
    </p:spTree>
    <p:extLst>
      <p:ext uri="{BB962C8B-B14F-4D97-AF65-F5344CB8AC3E}">
        <p14:creationId xmlns:p14="http://schemas.microsoft.com/office/powerpoint/2010/main" val="106628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2" fill="hold" grpId="1" nodeType="clickEffect">
                                  <p:stCondLst>
                                    <p:cond delay="0"/>
                                  </p:stCondLst>
                                  <p:childTnLst>
                                    <p:anim calcmode="lin" valueType="num">
                                      <p:cBhvr additive="base">
                                        <p:cTn id="17"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18" dur="500"/>
                                        <p:tgtEl>
                                          <p:spTgt spid="3">
                                            <p:txEl>
                                              <p:pRg st="0" end="0"/>
                                            </p:txEl>
                                          </p:spTgt>
                                        </p:tgtEl>
                                        <p:attrNameLst>
                                          <p:attrName>ppt_y</p:attrName>
                                        </p:attrNameLst>
                                      </p:cBhvr>
                                      <p:tavLst>
                                        <p:tav tm="0">
                                          <p:val>
                                            <p:strVal val="ppt_y"/>
                                          </p:val>
                                        </p:tav>
                                        <p:tav tm="100000">
                                          <p:val>
                                            <p:strVal val="ppt_y"/>
                                          </p:val>
                                        </p:tav>
                                      </p:tavLst>
                                    </p:anim>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500"/>
                            </p:stCondLst>
                            <p:childTnLst>
                              <p:par>
                                <p:cTn id="21" presetID="2" presetClass="exit" presetSubtype="8" fill="hold" grpId="1" nodeType="after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0-ppt_w/2"/>
                                          </p:val>
                                        </p:tav>
                                      </p:tavLst>
                                    </p:anim>
                                    <p:anim calcmode="lin" valueType="num">
                                      <p:cBhvr additive="base">
                                        <p:cTn id="23" dur="500"/>
                                        <p:tgtEl>
                                          <p:spTgt spid="2"/>
                                        </p:tgtEl>
                                        <p:attrNameLst>
                                          <p:attrName>ppt_y</p:attrName>
                                        </p:attrNameLst>
                                      </p:cBhvr>
                                      <p:tavLst>
                                        <p:tav tm="0">
                                          <p:val>
                                            <p:strVal val="ppt_y"/>
                                          </p:val>
                                        </p:tav>
                                        <p:tav tm="100000">
                                          <p:val>
                                            <p:strVal val="ppt_y"/>
                                          </p:val>
                                        </p:tav>
                                      </p:tavLst>
                                    </p:anim>
                                    <p:set>
                                      <p:cBhvr>
                                        <p:cTn id="2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dirty="0"/>
              <a:t>Problems Encountered</a:t>
            </a:r>
          </a:p>
        </p:txBody>
      </p:sp>
      <p:sp>
        <p:nvSpPr>
          <p:cNvPr id="3" name="Content Placeholder 2">
            <a:extLst>
              <a:ext uri="{FF2B5EF4-FFF2-40B4-BE49-F238E27FC236}">
                <a16:creationId xmlns:a16="http://schemas.microsoft.com/office/drawing/2014/main" id="{667EDD6E-8603-41B2-A3B1-45EC91706BC2}"/>
              </a:ext>
            </a:extLst>
          </p:cNvPr>
          <p:cNvSpPr>
            <a:spLocks noGrp="1"/>
          </p:cNvSpPr>
          <p:nvPr>
            <p:ph idx="1"/>
          </p:nvPr>
        </p:nvSpPr>
        <p:spPr>
          <a:xfrm>
            <a:off x="645132" y="1520792"/>
            <a:ext cx="9404722" cy="4727607"/>
          </a:xfrm>
        </p:spPr>
        <p:txBody>
          <a:bodyPr>
            <a:normAutofit lnSpcReduction="10000"/>
          </a:bodyPr>
          <a:lstStyle/>
          <a:p>
            <a:pPr algn="l">
              <a:buFont typeface="Arial" panose="020B0604020202020204" pitchFamily="34" charset="0"/>
              <a:buChar char="•"/>
            </a:pPr>
            <a:r>
              <a:rPr lang="en-US" b="0" i="0" dirty="0">
                <a:effectLst/>
                <a:latin typeface="LatoWeb"/>
              </a:rPr>
              <a:t>Managing so many layers of abstracted resources is not an easy </a:t>
            </a:r>
            <a:r>
              <a:rPr lang="en-US" dirty="0">
                <a:latin typeface="LatoWeb"/>
              </a:rPr>
              <a:t>t</a:t>
            </a:r>
            <a:r>
              <a:rPr lang="en-US" b="0" i="0" dirty="0">
                <a:effectLst/>
                <a:latin typeface="LatoWeb"/>
              </a:rPr>
              <a:t>ask.</a:t>
            </a:r>
          </a:p>
          <a:p>
            <a:pPr algn="l">
              <a:buFont typeface="Arial" panose="020B0604020202020204" pitchFamily="34" charset="0"/>
              <a:buChar char="•"/>
            </a:pPr>
            <a:r>
              <a:rPr lang="en-US" dirty="0">
                <a:latin typeface="LatoWeb"/>
              </a:rPr>
              <a:t>Development dependencies such as the new Shader Model 6.0 DXC compiler </a:t>
            </a:r>
            <a:r>
              <a:rPr lang="en-US" dirty="0" err="1">
                <a:latin typeface="LatoWeb"/>
              </a:rPr>
              <a:t>dll</a:t>
            </a:r>
            <a:r>
              <a:rPr lang="en-US" dirty="0">
                <a:latin typeface="LatoWeb"/>
              </a:rPr>
              <a:t> and other helper libraries are specific across the various updates of even the same version of Windows.</a:t>
            </a:r>
          </a:p>
          <a:p>
            <a:pPr algn="l">
              <a:buFont typeface="Arial" panose="020B0604020202020204" pitchFamily="34" charset="0"/>
              <a:buChar char="•"/>
            </a:pPr>
            <a:r>
              <a:rPr lang="en-US" dirty="0">
                <a:latin typeface="LatoWeb"/>
              </a:rPr>
              <a:t>Not setting even a single variable correctly will cause the program to crash instantly.</a:t>
            </a:r>
          </a:p>
          <a:p>
            <a:pPr algn="l">
              <a:buFont typeface="Arial" panose="020B0604020202020204" pitchFamily="34" charset="0"/>
              <a:buChar char="•"/>
            </a:pPr>
            <a:r>
              <a:rPr lang="en-US" dirty="0">
                <a:latin typeface="LatoWeb"/>
              </a:rPr>
              <a:t>Much easier to leak resources now that we manage the memory ourselves.</a:t>
            </a:r>
          </a:p>
          <a:p>
            <a:pPr algn="l">
              <a:buFont typeface="Arial" panose="020B0604020202020204" pitchFamily="34" charset="0"/>
              <a:buChar char="•"/>
            </a:pPr>
            <a:r>
              <a:rPr lang="en-US" b="0" i="0" dirty="0">
                <a:effectLst/>
                <a:latin typeface="LatoWeb"/>
              </a:rPr>
              <a:t>Memory should be allocated with various use cases in mind.</a:t>
            </a:r>
          </a:p>
          <a:p>
            <a:pPr>
              <a:buFont typeface="Arial" panose="020B0604020202020204" pitchFamily="34" charset="0"/>
              <a:buChar char="•"/>
            </a:pPr>
            <a:r>
              <a:rPr lang="en-US" dirty="0">
                <a:latin typeface="LatoWeb"/>
              </a:rPr>
              <a:t>Debugging test cases on the Azure pipeline is harder.</a:t>
            </a:r>
          </a:p>
          <a:p>
            <a:pPr>
              <a:buFont typeface="Arial" panose="020B0604020202020204" pitchFamily="34" charset="0"/>
              <a:buChar char="•"/>
            </a:pPr>
            <a:r>
              <a:rPr lang="en-US" b="0" i="0" dirty="0">
                <a:effectLst/>
                <a:latin typeface="LatoWeb"/>
              </a:rPr>
              <a:t>Test cases do not get invoked in the order they are typed out but rather in alphabetical order.</a:t>
            </a:r>
          </a:p>
          <a:p>
            <a:pPr>
              <a:buFont typeface="Arial" panose="020B0604020202020204" pitchFamily="34" charset="0"/>
              <a:buChar char="•"/>
            </a:pPr>
            <a:r>
              <a:rPr lang="en-US" dirty="0">
                <a:latin typeface="LatoWeb"/>
              </a:rPr>
              <a:t>The Testing framework deallocates a global memory if the method is the one allocating that global memory.</a:t>
            </a:r>
            <a:endParaRPr lang="en-US" b="0" i="0" dirty="0">
              <a:effectLst/>
              <a:latin typeface="LatoWeb"/>
            </a:endParaRPr>
          </a:p>
        </p:txBody>
      </p:sp>
    </p:spTree>
    <p:extLst>
      <p:ext uri="{BB962C8B-B14F-4D97-AF65-F5344CB8AC3E}">
        <p14:creationId xmlns:p14="http://schemas.microsoft.com/office/powerpoint/2010/main" val="143402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xit" presetSubtype="2" fill="hold" grpId="1" nodeType="clickEffect">
                                  <p:stCondLst>
                                    <p:cond delay="0"/>
                                  </p:stCondLst>
                                  <p:childTnLst>
                                    <p:anim calcmode="lin" valueType="num">
                                      <p:cBhvr additive="base">
                                        <p:cTn id="59" dur="4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60" dur="400"/>
                                        <p:tgtEl>
                                          <p:spTgt spid="3">
                                            <p:txEl>
                                              <p:pRg st="0" end="0"/>
                                            </p:txEl>
                                          </p:spTgt>
                                        </p:tgtEl>
                                        <p:attrNameLst>
                                          <p:attrName>ppt_y</p:attrName>
                                        </p:attrNameLst>
                                      </p:cBhvr>
                                      <p:tavLst>
                                        <p:tav tm="0">
                                          <p:val>
                                            <p:strVal val="ppt_y"/>
                                          </p:val>
                                        </p:tav>
                                        <p:tav tm="100000">
                                          <p:val>
                                            <p:strVal val="ppt_y"/>
                                          </p:val>
                                        </p:tav>
                                      </p:tavLst>
                                    </p:anim>
                                    <p:set>
                                      <p:cBhvr>
                                        <p:cTn id="61" dur="1" fill="hold">
                                          <p:stCondLst>
                                            <p:cond delay="399"/>
                                          </p:stCondLst>
                                        </p:cTn>
                                        <p:tgtEl>
                                          <p:spTgt spid="3">
                                            <p:txEl>
                                              <p:pRg st="0" end="0"/>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xit" presetSubtype="2" fill="hold" grpId="1" nodeType="clickEffect">
                                  <p:stCondLst>
                                    <p:cond delay="0"/>
                                  </p:stCondLst>
                                  <p:childTnLst>
                                    <p:anim calcmode="lin" valueType="num">
                                      <p:cBhvr additive="base">
                                        <p:cTn id="65" dur="4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66" dur="400"/>
                                        <p:tgtEl>
                                          <p:spTgt spid="3">
                                            <p:txEl>
                                              <p:pRg st="1" end="1"/>
                                            </p:txEl>
                                          </p:spTgt>
                                        </p:tgtEl>
                                        <p:attrNameLst>
                                          <p:attrName>ppt_y</p:attrName>
                                        </p:attrNameLst>
                                      </p:cBhvr>
                                      <p:tavLst>
                                        <p:tav tm="0">
                                          <p:val>
                                            <p:strVal val="ppt_y"/>
                                          </p:val>
                                        </p:tav>
                                        <p:tav tm="100000">
                                          <p:val>
                                            <p:strVal val="ppt_y"/>
                                          </p:val>
                                        </p:tav>
                                      </p:tavLst>
                                    </p:anim>
                                    <p:set>
                                      <p:cBhvr>
                                        <p:cTn id="67" dur="1" fill="hold">
                                          <p:stCondLst>
                                            <p:cond delay="399"/>
                                          </p:stCondLst>
                                        </p:cTn>
                                        <p:tgtEl>
                                          <p:spTgt spid="3">
                                            <p:txEl>
                                              <p:pRg st="1" end="1"/>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 presetClass="exit" presetSubtype="2" fill="hold" grpId="1" nodeType="clickEffect">
                                  <p:stCondLst>
                                    <p:cond delay="0"/>
                                  </p:stCondLst>
                                  <p:childTnLst>
                                    <p:anim calcmode="lin" valueType="num">
                                      <p:cBhvr additive="base">
                                        <p:cTn id="71" dur="4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72" dur="400"/>
                                        <p:tgtEl>
                                          <p:spTgt spid="3">
                                            <p:txEl>
                                              <p:pRg st="2" end="2"/>
                                            </p:txEl>
                                          </p:spTgt>
                                        </p:tgtEl>
                                        <p:attrNameLst>
                                          <p:attrName>ppt_y</p:attrName>
                                        </p:attrNameLst>
                                      </p:cBhvr>
                                      <p:tavLst>
                                        <p:tav tm="0">
                                          <p:val>
                                            <p:strVal val="ppt_y"/>
                                          </p:val>
                                        </p:tav>
                                        <p:tav tm="100000">
                                          <p:val>
                                            <p:strVal val="ppt_y"/>
                                          </p:val>
                                        </p:tav>
                                      </p:tavLst>
                                    </p:anim>
                                    <p:set>
                                      <p:cBhvr>
                                        <p:cTn id="73" dur="1" fill="hold">
                                          <p:stCondLst>
                                            <p:cond delay="399"/>
                                          </p:stCondLst>
                                        </p:cTn>
                                        <p:tgtEl>
                                          <p:spTgt spid="3">
                                            <p:txEl>
                                              <p:pRg st="2" end="2"/>
                                            </p:txEl>
                                          </p:spTgt>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xit" presetSubtype="2" fill="hold" grpId="1" nodeType="clickEffect">
                                  <p:stCondLst>
                                    <p:cond delay="0"/>
                                  </p:stCondLst>
                                  <p:childTnLst>
                                    <p:anim calcmode="lin" valueType="num">
                                      <p:cBhvr additive="base">
                                        <p:cTn id="77" dur="4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78" dur="400"/>
                                        <p:tgtEl>
                                          <p:spTgt spid="3">
                                            <p:txEl>
                                              <p:pRg st="3" end="3"/>
                                            </p:txEl>
                                          </p:spTgt>
                                        </p:tgtEl>
                                        <p:attrNameLst>
                                          <p:attrName>ppt_y</p:attrName>
                                        </p:attrNameLst>
                                      </p:cBhvr>
                                      <p:tavLst>
                                        <p:tav tm="0">
                                          <p:val>
                                            <p:strVal val="ppt_y"/>
                                          </p:val>
                                        </p:tav>
                                        <p:tav tm="100000">
                                          <p:val>
                                            <p:strVal val="ppt_y"/>
                                          </p:val>
                                        </p:tav>
                                      </p:tavLst>
                                    </p:anim>
                                    <p:set>
                                      <p:cBhvr>
                                        <p:cTn id="79" dur="1" fill="hold">
                                          <p:stCondLst>
                                            <p:cond delay="399"/>
                                          </p:stCondLst>
                                        </p:cTn>
                                        <p:tgtEl>
                                          <p:spTgt spid="3">
                                            <p:txEl>
                                              <p:pRg st="3" end="3"/>
                                            </p:txEl>
                                          </p:spTgt>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 presetClass="exit" presetSubtype="2" fill="hold" grpId="1" nodeType="clickEffect">
                                  <p:stCondLst>
                                    <p:cond delay="0"/>
                                  </p:stCondLst>
                                  <p:childTnLst>
                                    <p:anim calcmode="lin" valueType="num">
                                      <p:cBhvr additive="base">
                                        <p:cTn id="83" dur="4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84" dur="400"/>
                                        <p:tgtEl>
                                          <p:spTgt spid="3">
                                            <p:txEl>
                                              <p:pRg st="4" end="4"/>
                                            </p:txEl>
                                          </p:spTgt>
                                        </p:tgtEl>
                                        <p:attrNameLst>
                                          <p:attrName>ppt_y</p:attrName>
                                        </p:attrNameLst>
                                      </p:cBhvr>
                                      <p:tavLst>
                                        <p:tav tm="0">
                                          <p:val>
                                            <p:strVal val="ppt_y"/>
                                          </p:val>
                                        </p:tav>
                                        <p:tav tm="100000">
                                          <p:val>
                                            <p:strVal val="ppt_y"/>
                                          </p:val>
                                        </p:tav>
                                      </p:tavLst>
                                    </p:anim>
                                    <p:set>
                                      <p:cBhvr>
                                        <p:cTn id="85" dur="1" fill="hold">
                                          <p:stCondLst>
                                            <p:cond delay="399"/>
                                          </p:stCondLst>
                                        </p:cTn>
                                        <p:tgtEl>
                                          <p:spTgt spid="3">
                                            <p:txEl>
                                              <p:pRg st="4" end="4"/>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 presetClass="exit" presetSubtype="2" fill="hold" grpId="1" nodeType="clickEffect">
                                  <p:stCondLst>
                                    <p:cond delay="0"/>
                                  </p:stCondLst>
                                  <p:childTnLst>
                                    <p:anim calcmode="lin" valueType="num">
                                      <p:cBhvr additive="base">
                                        <p:cTn id="89" dur="4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90" dur="400"/>
                                        <p:tgtEl>
                                          <p:spTgt spid="3">
                                            <p:txEl>
                                              <p:pRg st="5" end="5"/>
                                            </p:txEl>
                                          </p:spTgt>
                                        </p:tgtEl>
                                        <p:attrNameLst>
                                          <p:attrName>ppt_y</p:attrName>
                                        </p:attrNameLst>
                                      </p:cBhvr>
                                      <p:tavLst>
                                        <p:tav tm="0">
                                          <p:val>
                                            <p:strVal val="ppt_y"/>
                                          </p:val>
                                        </p:tav>
                                        <p:tav tm="100000">
                                          <p:val>
                                            <p:strVal val="ppt_y"/>
                                          </p:val>
                                        </p:tav>
                                      </p:tavLst>
                                    </p:anim>
                                    <p:set>
                                      <p:cBhvr>
                                        <p:cTn id="91" dur="1" fill="hold">
                                          <p:stCondLst>
                                            <p:cond delay="399"/>
                                          </p:stCondLst>
                                        </p:cTn>
                                        <p:tgtEl>
                                          <p:spTgt spid="3">
                                            <p:txEl>
                                              <p:pRg st="5" end="5"/>
                                            </p:txEl>
                                          </p:spTgt>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 presetClass="exit" presetSubtype="2" fill="hold" grpId="1" nodeType="clickEffect">
                                  <p:stCondLst>
                                    <p:cond delay="0"/>
                                  </p:stCondLst>
                                  <p:childTnLst>
                                    <p:anim calcmode="lin" valueType="num">
                                      <p:cBhvr additive="base">
                                        <p:cTn id="95" dur="400"/>
                                        <p:tgtEl>
                                          <p:spTgt spid="3">
                                            <p:txEl>
                                              <p:pRg st="6" end="6"/>
                                            </p:txEl>
                                          </p:spTgt>
                                        </p:tgtEl>
                                        <p:attrNameLst>
                                          <p:attrName>ppt_x</p:attrName>
                                        </p:attrNameLst>
                                      </p:cBhvr>
                                      <p:tavLst>
                                        <p:tav tm="0">
                                          <p:val>
                                            <p:strVal val="ppt_x"/>
                                          </p:val>
                                        </p:tav>
                                        <p:tav tm="100000">
                                          <p:val>
                                            <p:strVal val="1+ppt_w/2"/>
                                          </p:val>
                                        </p:tav>
                                      </p:tavLst>
                                    </p:anim>
                                    <p:anim calcmode="lin" valueType="num">
                                      <p:cBhvr additive="base">
                                        <p:cTn id="96" dur="400"/>
                                        <p:tgtEl>
                                          <p:spTgt spid="3">
                                            <p:txEl>
                                              <p:pRg st="6" end="6"/>
                                            </p:txEl>
                                          </p:spTgt>
                                        </p:tgtEl>
                                        <p:attrNameLst>
                                          <p:attrName>ppt_y</p:attrName>
                                        </p:attrNameLst>
                                      </p:cBhvr>
                                      <p:tavLst>
                                        <p:tav tm="0">
                                          <p:val>
                                            <p:strVal val="ppt_y"/>
                                          </p:val>
                                        </p:tav>
                                        <p:tav tm="100000">
                                          <p:val>
                                            <p:strVal val="ppt_y"/>
                                          </p:val>
                                        </p:tav>
                                      </p:tavLst>
                                    </p:anim>
                                    <p:set>
                                      <p:cBhvr>
                                        <p:cTn id="97" dur="1" fill="hold">
                                          <p:stCondLst>
                                            <p:cond delay="399"/>
                                          </p:stCondLst>
                                        </p:cTn>
                                        <p:tgtEl>
                                          <p:spTgt spid="3">
                                            <p:txEl>
                                              <p:pRg st="6" end="6"/>
                                            </p:txEl>
                                          </p:spTgt>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xit" presetSubtype="2" fill="hold" grpId="1" nodeType="clickEffect">
                                  <p:stCondLst>
                                    <p:cond delay="0"/>
                                  </p:stCondLst>
                                  <p:childTnLst>
                                    <p:anim calcmode="lin" valueType="num">
                                      <p:cBhvr additive="base">
                                        <p:cTn id="101" dur="4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102" dur="400"/>
                                        <p:tgtEl>
                                          <p:spTgt spid="3">
                                            <p:txEl>
                                              <p:pRg st="7" end="7"/>
                                            </p:txEl>
                                          </p:spTgt>
                                        </p:tgtEl>
                                        <p:attrNameLst>
                                          <p:attrName>ppt_y</p:attrName>
                                        </p:attrNameLst>
                                      </p:cBhvr>
                                      <p:tavLst>
                                        <p:tav tm="0">
                                          <p:val>
                                            <p:strVal val="ppt_y"/>
                                          </p:val>
                                        </p:tav>
                                        <p:tav tm="100000">
                                          <p:val>
                                            <p:strVal val="ppt_y"/>
                                          </p:val>
                                        </p:tav>
                                      </p:tavLst>
                                    </p:anim>
                                    <p:set>
                                      <p:cBhvr>
                                        <p:cTn id="103" dur="1" fill="hold">
                                          <p:stCondLst>
                                            <p:cond delay="399"/>
                                          </p:stCondLst>
                                        </p:cTn>
                                        <p:tgtEl>
                                          <p:spTgt spid="3">
                                            <p:txEl>
                                              <p:pRg st="7" end="7"/>
                                            </p:txEl>
                                          </p:spTgt>
                                        </p:tgtEl>
                                        <p:attrNameLst>
                                          <p:attrName>style.visibility</p:attrName>
                                        </p:attrNameLst>
                                      </p:cBhvr>
                                      <p:to>
                                        <p:strVal val="hidden"/>
                                      </p:to>
                                    </p:set>
                                  </p:childTnLst>
                                </p:cTn>
                              </p:par>
                            </p:childTnLst>
                          </p:cTn>
                        </p:par>
                        <p:par>
                          <p:cTn id="104" fill="hold">
                            <p:stCondLst>
                              <p:cond delay="400"/>
                            </p:stCondLst>
                            <p:childTnLst>
                              <p:par>
                                <p:cTn id="105" presetID="2" presetClass="exit" presetSubtype="8" fill="hold" grpId="1" nodeType="afterEffect">
                                  <p:stCondLst>
                                    <p:cond delay="0"/>
                                  </p:stCondLst>
                                  <p:childTnLst>
                                    <p:anim calcmode="lin" valueType="num">
                                      <p:cBhvr additive="base">
                                        <p:cTn id="106" dur="500"/>
                                        <p:tgtEl>
                                          <p:spTgt spid="2"/>
                                        </p:tgtEl>
                                        <p:attrNameLst>
                                          <p:attrName>ppt_x</p:attrName>
                                        </p:attrNameLst>
                                      </p:cBhvr>
                                      <p:tavLst>
                                        <p:tav tm="0">
                                          <p:val>
                                            <p:strVal val="ppt_x"/>
                                          </p:val>
                                        </p:tav>
                                        <p:tav tm="100000">
                                          <p:val>
                                            <p:strVal val="0-ppt_w/2"/>
                                          </p:val>
                                        </p:tav>
                                      </p:tavLst>
                                    </p:anim>
                                    <p:anim calcmode="lin" valueType="num">
                                      <p:cBhvr additive="base">
                                        <p:cTn id="107" dur="500"/>
                                        <p:tgtEl>
                                          <p:spTgt spid="2"/>
                                        </p:tgtEl>
                                        <p:attrNameLst>
                                          <p:attrName>ppt_y</p:attrName>
                                        </p:attrNameLst>
                                      </p:cBhvr>
                                      <p:tavLst>
                                        <p:tav tm="0">
                                          <p:val>
                                            <p:strVal val="ppt_y"/>
                                          </p:val>
                                        </p:tav>
                                        <p:tav tm="100000">
                                          <p:val>
                                            <p:strVal val="ppt_y"/>
                                          </p:val>
                                        </p:tav>
                                      </p:tavLst>
                                    </p:anim>
                                    <p:set>
                                      <p:cBhvr>
                                        <p:cTn id="10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dirty="0"/>
              <a:t>Postmortem</a:t>
            </a:r>
          </a:p>
        </p:txBody>
      </p:sp>
      <p:sp>
        <p:nvSpPr>
          <p:cNvPr id="3" name="Content Placeholder 2">
            <a:extLst>
              <a:ext uri="{FF2B5EF4-FFF2-40B4-BE49-F238E27FC236}">
                <a16:creationId xmlns:a16="http://schemas.microsoft.com/office/drawing/2014/main" id="{667EDD6E-8603-41B2-A3B1-45EC91706BC2}"/>
              </a:ext>
            </a:extLst>
          </p:cNvPr>
          <p:cNvSpPr>
            <a:spLocks noGrp="1"/>
          </p:cNvSpPr>
          <p:nvPr>
            <p:ph idx="1"/>
          </p:nvPr>
        </p:nvSpPr>
        <p:spPr>
          <a:xfrm>
            <a:off x="645132" y="1520792"/>
            <a:ext cx="9404722" cy="4727607"/>
          </a:xfrm>
        </p:spPr>
        <p:txBody>
          <a:bodyPr>
            <a:normAutofit lnSpcReduction="10000"/>
          </a:bodyPr>
          <a:lstStyle/>
          <a:p>
            <a:pPr algn="l">
              <a:buFont typeface="Arial" panose="020B0604020202020204" pitchFamily="34" charset="0"/>
              <a:buChar char="•"/>
            </a:pPr>
            <a:r>
              <a:rPr lang="en-US" b="1" i="0" dirty="0">
                <a:solidFill>
                  <a:srgbClr val="FB3640"/>
                </a:solidFill>
                <a:effectLst/>
                <a:latin typeface="LatoWeb"/>
              </a:rPr>
              <a:t>Original plan was over ambitious</a:t>
            </a:r>
          </a:p>
          <a:p>
            <a:pPr lvl="1">
              <a:buFont typeface="Arial" panose="020B0604020202020204" pitchFamily="34" charset="0"/>
              <a:buChar char="•"/>
            </a:pPr>
            <a:r>
              <a:rPr lang="en-US" dirty="0">
                <a:latin typeface="LatoWeb"/>
              </a:rPr>
              <a:t>Integrating DirectX 12 Renderer with the existing Engine while not having sufficient knowledge of DirectX 12 was a bad idea.</a:t>
            </a:r>
          </a:p>
          <a:p>
            <a:pPr lvl="1">
              <a:buFont typeface="Arial" panose="020B0604020202020204" pitchFamily="34" charset="0"/>
              <a:buChar char="•"/>
            </a:pPr>
            <a:r>
              <a:rPr lang="en-US" dirty="0">
                <a:latin typeface="LatoWeb"/>
              </a:rPr>
              <a:t>Changed the plans to fit more along the lines of major learning goals rather than trying to have a great overall architecture as at the end.</a:t>
            </a:r>
          </a:p>
          <a:p>
            <a:pPr algn="l">
              <a:buFont typeface="Arial" panose="020B0604020202020204" pitchFamily="34" charset="0"/>
              <a:buChar char="•"/>
            </a:pPr>
            <a:r>
              <a:rPr lang="en-US" b="1" dirty="0">
                <a:solidFill>
                  <a:srgbClr val="FB3640"/>
                </a:solidFill>
                <a:latin typeface="LatoWeb"/>
              </a:rPr>
              <a:t>Current Status vs Projected Status</a:t>
            </a:r>
          </a:p>
          <a:p>
            <a:pPr lvl="1">
              <a:buFont typeface="Arial" panose="020B0604020202020204" pitchFamily="34" charset="0"/>
              <a:buChar char="•"/>
            </a:pPr>
            <a:r>
              <a:rPr lang="en-US" b="0" i="0" dirty="0">
                <a:effectLst/>
                <a:latin typeface="LatoWeb"/>
              </a:rPr>
              <a:t>The idea for setting up an architecture was scrapped and the policy of getting something on screen first was put into practice more.</a:t>
            </a:r>
          </a:p>
          <a:p>
            <a:pPr lvl="1">
              <a:buFont typeface="Arial" panose="020B0604020202020204" pitchFamily="34" charset="0"/>
              <a:buChar char="•"/>
            </a:pPr>
            <a:r>
              <a:rPr lang="en-US" b="0" i="0" dirty="0">
                <a:effectLst/>
                <a:latin typeface="LatoWeb"/>
              </a:rPr>
              <a:t>Would cut on unnecessary high level architectural stuff and keep it simpler and focus on getting something on screen first.</a:t>
            </a:r>
          </a:p>
          <a:p>
            <a:pPr lvl="1">
              <a:buFont typeface="Arial" panose="020B0604020202020204" pitchFamily="34" charset="0"/>
              <a:buChar char="•"/>
            </a:pPr>
            <a:r>
              <a:rPr lang="en-US" dirty="0">
                <a:latin typeface="LatoWeb"/>
              </a:rPr>
              <a:t>Focus more on the learning aspect of newer features like DXR, Variable Rate shading and Mesh shaders more.</a:t>
            </a:r>
            <a:endParaRPr lang="en-US" b="0" i="0" dirty="0">
              <a:effectLst/>
              <a:latin typeface="LatoWeb"/>
            </a:endParaRPr>
          </a:p>
          <a:p>
            <a:pPr algn="l">
              <a:buFont typeface="Arial" panose="020B0604020202020204" pitchFamily="34" charset="0"/>
              <a:buChar char="•"/>
            </a:pPr>
            <a:r>
              <a:rPr lang="en-US" b="0" i="0" dirty="0">
                <a:effectLst/>
                <a:latin typeface="LatoWeb"/>
              </a:rPr>
              <a:t>The Task </a:t>
            </a:r>
            <a:r>
              <a:rPr lang="en-US" dirty="0">
                <a:latin typeface="LatoWeb"/>
              </a:rPr>
              <a:t>e</a:t>
            </a:r>
            <a:r>
              <a:rPr lang="en-US" b="0" i="0" dirty="0">
                <a:effectLst/>
                <a:latin typeface="LatoWeb"/>
              </a:rPr>
              <a:t>stimates were accurate enough to get something working and running on screen. </a:t>
            </a:r>
          </a:p>
          <a:p>
            <a:endParaRPr lang="en-US" dirty="0"/>
          </a:p>
        </p:txBody>
      </p:sp>
    </p:spTree>
    <p:extLst>
      <p:ext uri="{BB962C8B-B14F-4D97-AF65-F5344CB8AC3E}">
        <p14:creationId xmlns:p14="http://schemas.microsoft.com/office/powerpoint/2010/main" val="33616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2" fill="hold" grpId="1" nodeType="clickEffect">
                                  <p:stCondLst>
                                    <p:cond delay="0"/>
                                  </p:stCondLst>
                                  <p:childTnLst>
                                    <p:anim calcmode="lin" valueType="num">
                                      <p:cBhvr additive="base">
                                        <p:cTn id="52" dur="4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53" dur="400"/>
                                        <p:tgtEl>
                                          <p:spTgt spid="3">
                                            <p:txEl>
                                              <p:pRg st="0" end="0"/>
                                            </p:txEl>
                                          </p:spTgt>
                                        </p:tgtEl>
                                        <p:attrNameLst>
                                          <p:attrName>ppt_y</p:attrName>
                                        </p:attrNameLst>
                                      </p:cBhvr>
                                      <p:tavLst>
                                        <p:tav tm="0">
                                          <p:val>
                                            <p:strVal val="ppt_y"/>
                                          </p:val>
                                        </p:tav>
                                        <p:tav tm="100000">
                                          <p:val>
                                            <p:strVal val="ppt_y"/>
                                          </p:val>
                                        </p:tav>
                                      </p:tavLst>
                                    </p:anim>
                                    <p:set>
                                      <p:cBhvr>
                                        <p:cTn id="54" dur="1" fill="hold">
                                          <p:stCondLst>
                                            <p:cond delay="399"/>
                                          </p:stCondLst>
                                        </p:cTn>
                                        <p:tgtEl>
                                          <p:spTgt spid="3">
                                            <p:txEl>
                                              <p:pRg st="0" end="0"/>
                                            </p:txEl>
                                          </p:spTgt>
                                        </p:tgtEl>
                                        <p:attrNameLst>
                                          <p:attrName>style.visibility</p:attrName>
                                        </p:attrNameLst>
                                      </p:cBhvr>
                                      <p:to>
                                        <p:strVal val="hidden"/>
                                      </p:to>
                                    </p:set>
                                  </p:childTnLst>
                                </p:cTn>
                              </p:par>
                            </p:childTnLst>
                          </p:cTn>
                        </p:par>
                        <p:par>
                          <p:cTn id="55" fill="hold">
                            <p:stCondLst>
                              <p:cond delay="400"/>
                            </p:stCondLst>
                            <p:childTnLst>
                              <p:par>
                                <p:cTn id="56" presetID="2" presetClass="exit" presetSubtype="2" fill="hold" grpId="1" nodeType="afterEffect">
                                  <p:stCondLst>
                                    <p:cond delay="0"/>
                                  </p:stCondLst>
                                  <p:childTnLst>
                                    <p:anim calcmode="lin" valueType="num">
                                      <p:cBhvr additive="base">
                                        <p:cTn id="57"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58" dur="500"/>
                                        <p:tgtEl>
                                          <p:spTgt spid="3">
                                            <p:txEl>
                                              <p:pRg st="1" end="1"/>
                                            </p:txEl>
                                          </p:spTgt>
                                        </p:tgtEl>
                                        <p:attrNameLst>
                                          <p:attrName>ppt_y</p:attrName>
                                        </p:attrNameLst>
                                      </p:cBhvr>
                                      <p:tavLst>
                                        <p:tav tm="0">
                                          <p:val>
                                            <p:strVal val="ppt_y"/>
                                          </p:val>
                                        </p:tav>
                                        <p:tav tm="100000">
                                          <p:val>
                                            <p:strVal val="ppt_y"/>
                                          </p:val>
                                        </p:tav>
                                      </p:tavLst>
                                    </p:anim>
                                    <p:set>
                                      <p:cBhvr>
                                        <p:cTn id="59" dur="1" fill="hold">
                                          <p:stCondLst>
                                            <p:cond delay="499"/>
                                          </p:stCondLst>
                                        </p:cTn>
                                        <p:tgtEl>
                                          <p:spTgt spid="3">
                                            <p:txEl>
                                              <p:pRg st="1" end="1"/>
                                            </p:txEl>
                                          </p:spTgt>
                                        </p:tgtEl>
                                        <p:attrNameLst>
                                          <p:attrName>style.visibility</p:attrName>
                                        </p:attrNameLst>
                                      </p:cBhvr>
                                      <p:to>
                                        <p:strVal val="hidden"/>
                                      </p:to>
                                    </p:set>
                                  </p:childTnLst>
                                </p:cTn>
                              </p:par>
                            </p:childTnLst>
                          </p:cTn>
                        </p:par>
                        <p:par>
                          <p:cTn id="60" fill="hold">
                            <p:stCondLst>
                              <p:cond delay="900"/>
                            </p:stCondLst>
                            <p:childTnLst>
                              <p:par>
                                <p:cTn id="61" presetID="2" presetClass="exit" presetSubtype="2" fill="hold" grpId="1" nodeType="afterEffect">
                                  <p:stCondLst>
                                    <p:cond delay="0"/>
                                  </p:stCondLst>
                                  <p:childTnLst>
                                    <p:anim calcmode="lin" valueType="num">
                                      <p:cBhvr additive="base">
                                        <p:cTn id="62"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63" dur="500"/>
                                        <p:tgtEl>
                                          <p:spTgt spid="3">
                                            <p:txEl>
                                              <p:pRg st="2" end="2"/>
                                            </p:txEl>
                                          </p:spTgt>
                                        </p:tgtEl>
                                        <p:attrNameLst>
                                          <p:attrName>ppt_y</p:attrName>
                                        </p:attrNameLst>
                                      </p:cBhvr>
                                      <p:tavLst>
                                        <p:tav tm="0">
                                          <p:val>
                                            <p:strVal val="ppt_y"/>
                                          </p:val>
                                        </p:tav>
                                        <p:tav tm="100000">
                                          <p:val>
                                            <p:strVal val="ppt_y"/>
                                          </p:val>
                                        </p:tav>
                                      </p:tavLst>
                                    </p:anim>
                                    <p:set>
                                      <p:cBhvr>
                                        <p:cTn id="64" dur="1" fill="hold">
                                          <p:stCondLst>
                                            <p:cond delay="499"/>
                                          </p:stCondLst>
                                        </p:cTn>
                                        <p:tgtEl>
                                          <p:spTgt spid="3">
                                            <p:txEl>
                                              <p:pRg st="2" end="2"/>
                                            </p:txEl>
                                          </p:spTgt>
                                        </p:tgtEl>
                                        <p:attrNameLst>
                                          <p:attrName>style.visibility</p:attrName>
                                        </p:attrNameLst>
                                      </p:cBhvr>
                                      <p:to>
                                        <p:strVal val="hidden"/>
                                      </p:to>
                                    </p:set>
                                  </p:childTnLst>
                                </p:cTn>
                              </p:par>
                            </p:childTnLst>
                          </p:cTn>
                        </p:par>
                        <p:par>
                          <p:cTn id="65" fill="hold">
                            <p:stCondLst>
                              <p:cond delay="1400"/>
                            </p:stCondLst>
                            <p:childTnLst>
                              <p:par>
                                <p:cTn id="66" presetID="2" presetClass="exit" presetSubtype="2" fill="hold" grpId="1" nodeType="afterEffect">
                                  <p:stCondLst>
                                    <p:cond delay="0"/>
                                  </p:stCondLst>
                                  <p:childTnLst>
                                    <p:anim calcmode="lin" valueType="num">
                                      <p:cBhvr additive="base">
                                        <p:cTn id="67"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68" dur="500"/>
                                        <p:tgtEl>
                                          <p:spTgt spid="3">
                                            <p:txEl>
                                              <p:pRg st="3" end="3"/>
                                            </p:txEl>
                                          </p:spTgt>
                                        </p:tgtEl>
                                        <p:attrNameLst>
                                          <p:attrName>ppt_y</p:attrName>
                                        </p:attrNameLst>
                                      </p:cBhvr>
                                      <p:tavLst>
                                        <p:tav tm="0">
                                          <p:val>
                                            <p:strVal val="ppt_y"/>
                                          </p:val>
                                        </p:tav>
                                        <p:tav tm="100000">
                                          <p:val>
                                            <p:strVal val="ppt_y"/>
                                          </p:val>
                                        </p:tav>
                                      </p:tavLst>
                                    </p:anim>
                                    <p:set>
                                      <p:cBhvr>
                                        <p:cTn id="69" dur="1" fill="hold">
                                          <p:stCondLst>
                                            <p:cond delay="499"/>
                                          </p:stCondLst>
                                        </p:cTn>
                                        <p:tgtEl>
                                          <p:spTgt spid="3">
                                            <p:txEl>
                                              <p:pRg st="3" end="3"/>
                                            </p:txEl>
                                          </p:spTgt>
                                        </p:tgtEl>
                                        <p:attrNameLst>
                                          <p:attrName>style.visibility</p:attrName>
                                        </p:attrNameLst>
                                      </p:cBhvr>
                                      <p:to>
                                        <p:strVal val="hidden"/>
                                      </p:to>
                                    </p:set>
                                  </p:childTnLst>
                                </p:cTn>
                              </p:par>
                            </p:childTnLst>
                          </p:cTn>
                        </p:par>
                        <p:par>
                          <p:cTn id="70" fill="hold">
                            <p:stCondLst>
                              <p:cond delay="1900"/>
                            </p:stCondLst>
                            <p:childTnLst>
                              <p:par>
                                <p:cTn id="71" presetID="2" presetClass="exit" presetSubtype="2" fill="hold" grpId="1" nodeType="afterEffect">
                                  <p:stCondLst>
                                    <p:cond delay="0"/>
                                  </p:stCondLst>
                                  <p:childTnLst>
                                    <p:anim calcmode="lin" valueType="num">
                                      <p:cBhvr additive="base">
                                        <p:cTn id="72"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73" dur="500"/>
                                        <p:tgtEl>
                                          <p:spTgt spid="3">
                                            <p:txEl>
                                              <p:pRg st="4" end="4"/>
                                            </p:txEl>
                                          </p:spTgt>
                                        </p:tgtEl>
                                        <p:attrNameLst>
                                          <p:attrName>ppt_y</p:attrName>
                                        </p:attrNameLst>
                                      </p:cBhvr>
                                      <p:tavLst>
                                        <p:tav tm="0">
                                          <p:val>
                                            <p:strVal val="ppt_y"/>
                                          </p:val>
                                        </p:tav>
                                        <p:tav tm="100000">
                                          <p:val>
                                            <p:strVal val="ppt_y"/>
                                          </p:val>
                                        </p:tav>
                                      </p:tavLst>
                                    </p:anim>
                                    <p:set>
                                      <p:cBhvr>
                                        <p:cTn id="74" dur="1" fill="hold">
                                          <p:stCondLst>
                                            <p:cond delay="499"/>
                                          </p:stCondLst>
                                        </p:cTn>
                                        <p:tgtEl>
                                          <p:spTgt spid="3">
                                            <p:txEl>
                                              <p:pRg st="4" end="4"/>
                                            </p:txEl>
                                          </p:spTgt>
                                        </p:tgtEl>
                                        <p:attrNameLst>
                                          <p:attrName>style.visibility</p:attrName>
                                        </p:attrNameLst>
                                      </p:cBhvr>
                                      <p:to>
                                        <p:strVal val="hidden"/>
                                      </p:to>
                                    </p:set>
                                  </p:childTnLst>
                                </p:cTn>
                              </p:par>
                            </p:childTnLst>
                          </p:cTn>
                        </p:par>
                        <p:par>
                          <p:cTn id="75" fill="hold">
                            <p:stCondLst>
                              <p:cond delay="2400"/>
                            </p:stCondLst>
                            <p:childTnLst>
                              <p:par>
                                <p:cTn id="76" presetID="2" presetClass="exit" presetSubtype="2" fill="hold" grpId="1" nodeType="afterEffect">
                                  <p:stCondLst>
                                    <p:cond delay="0"/>
                                  </p:stCondLst>
                                  <p:childTnLst>
                                    <p:anim calcmode="lin" valueType="num">
                                      <p:cBhvr additive="base">
                                        <p:cTn id="77" dur="500"/>
                                        <p:tgtEl>
                                          <p:spTgt spid="3">
                                            <p:txEl>
                                              <p:pRg st="5" end="5"/>
                                            </p:txEl>
                                          </p:spTgt>
                                        </p:tgtEl>
                                        <p:attrNameLst>
                                          <p:attrName>ppt_x</p:attrName>
                                        </p:attrNameLst>
                                      </p:cBhvr>
                                      <p:tavLst>
                                        <p:tav tm="0">
                                          <p:val>
                                            <p:strVal val="ppt_x"/>
                                          </p:val>
                                        </p:tav>
                                        <p:tav tm="100000">
                                          <p:val>
                                            <p:strVal val="1+ppt_w/2"/>
                                          </p:val>
                                        </p:tav>
                                      </p:tavLst>
                                    </p:anim>
                                    <p:anim calcmode="lin" valueType="num">
                                      <p:cBhvr additive="base">
                                        <p:cTn id="78" dur="500"/>
                                        <p:tgtEl>
                                          <p:spTgt spid="3">
                                            <p:txEl>
                                              <p:pRg st="5" end="5"/>
                                            </p:txEl>
                                          </p:spTgt>
                                        </p:tgtEl>
                                        <p:attrNameLst>
                                          <p:attrName>ppt_y</p:attrName>
                                        </p:attrNameLst>
                                      </p:cBhvr>
                                      <p:tavLst>
                                        <p:tav tm="0">
                                          <p:val>
                                            <p:strVal val="ppt_y"/>
                                          </p:val>
                                        </p:tav>
                                        <p:tav tm="100000">
                                          <p:val>
                                            <p:strVal val="ppt_y"/>
                                          </p:val>
                                        </p:tav>
                                      </p:tavLst>
                                    </p:anim>
                                    <p:set>
                                      <p:cBhvr>
                                        <p:cTn id="79" dur="1" fill="hold">
                                          <p:stCondLst>
                                            <p:cond delay="499"/>
                                          </p:stCondLst>
                                        </p:cTn>
                                        <p:tgtEl>
                                          <p:spTgt spid="3">
                                            <p:txEl>
                                              <p:pRg st="5" end="5"/>
                                            </p:txEl>
                                          </p:spTgt>
                                        </p:tgtEl>
                                        <p:attrNameLst>
                                          <p:attrName>style.visibility</p:attrName>
                                        </p:attrNameLst>
                                      </p:cBhvr>
                                      <p:to>
                                        <p:strVal val="hidden"/>
                                      </p:to>
                                    </p:set>
                                  </p:childTnLst>
                                </p:cTn>
                              </p:par>
                            </p:childTnLst>
                          </p:cTn>
                        </p:par>
                        <p:par>
                          <p:cTn id="80" fill="hold">
                            <p:stCondLst>
                              <p:cond delay="2900"/>
                            </p:stCondLst>
                            <p:childTnLst>
                              <p:par>
                                <p:cTn id="81" presetID="2" presetClass="exit" presetSubtype="2" fill="hold" grpId="1" nodeType="afterEffect">
                                  <p:stCondLst>
                                    <p:cond delay="0"/>
                                  </p:stCondLst>
                                  <p:childTnLst>
                                    <p:anim calcmode="lin" valueType="num">
                                      <p:cBhvr additive="base">
                                        <p:cTn id="82" dur="500"/>
                                        <p:tgtEl>
                                          <p:spTgt spid="3">
                                            <p:txEl>
                                              <p:pRg st="6" end="6"/>
                                            </p:txEl>
                                          </p:spTgt>
                                        </p:tgtEl>
                                        <p:attrNameLst>
                                          <p:attrName>ppt_x</p:attrName>
                                        </p:attrNameLst>
                                      </p:cBhvr>
                                      <p:tavLst>
                                        <p:tav tm="0">
                                          <p:val>
                                            <p:strVal val="ppt_x"/>
                                          </p:val>
                                        </p:tav>
                                        <p:tav tm="100000">
                                          <p:val>
                                            <p:strVal val="1+ppt_w/2"/>
                                          </p:val>
                                        </p:tav>
                                      </p:tavLst>
                                    </p:anim>
                                    <p:anim calcmode="lin" valueType="num">
                                      <p:cBhvr additive="base">
                                        <p:cTn id="83" dur="500"/>
                                        <p:tgtEl>
                                          <p:spTgt spid="3">
                                            <p:txEl>
                                              <p:pRg st="6" end="6"/>
                                            </p:txEl>
                                          </p:spTgt>
                                        </p:tgtEl>
                                        <p:attrNameLst>
                                          <p:attrName>ppt_y</p:attrName>
                                        </p:attrNameLst>
                                      </p:cBhvr>
                                      <p:tavLst>
                                        <p:tav tm="0">
                                          <p:val>
                                            <p:strVal val="ppt_y"/>
                                          </p:val>
                                        </p:tav>
                                        <p:tav tm="100000">
                                          <p:val>
                                            <p:strVal val="ppt_y"/>
                                          </p:val>
                                        </p:tav>
                                      </p:tavLst>
                                    </p:anim>
                                    <p:set>
                                      <p:cBhvr>
                                        <p:cTn id="84" dur="1" fill="hold">
                                          <p:stCondLst>
                                            <p:cond delay="499"/>
                                          </p:stCondLst>
                                        </p:cTn>
                                        <p:tgtEl>
                                          <p:spTgt spid="3">
                                            <p:txEl>
                                              <p:pRg st="6" end="6"/>
                                            </p:txEl>
                                          </p:spTgt>
                                        </p:tgtEl>
                                        <p:attrNameLst>
                                          <p:attrName>style.visibility</p:attrName>
                                        </p:attrNameLst>
                                      </p:cBhvr>
                                      <p:to>
                                        <p:strVal val="hidden"/>
                                      </p:to>
                                    </p:set>
                                  </p:childTnLst>
                                </p:cTn>
                              </p:par>
                            </p:childTnLst>
                          </p:cTn>
                        </p:par>
                        <p:par>
                          <p:cTn id="85" fill="hold">
                            <p:stCondLst>
                              <p:cond delay="3400"/>
                            </p:stCondLst>
                            <p:childTnLst>
                              <p:par>
                                <p:cTn id="86" presetID="2" presetClass="exit" presetSubtype="2" fill="hold" grpId="1" nodeType="afterEffect">
                                  <p:stCondLst>
                                    <p:cond delay="0"/>
                                  </p:stCondLst>
                                  <p:childTnLst>
                                    <p:anim calcmode="lin" valueType="num">
                                      <p:cBhvr additive="base">
                                        <p:cTn id="87" dur="5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88" dur="500"/>
                                        <p:tgtEl>
                                          <p:spTgt spid="3">
                                            <p:txEl>
                                              <p:pRg st="7" end="7"/>
                                            </p:txEl>
                                          </p:spTgt>
                                        </p:tgtEl>
                                        <p:attrNameLst>
                                          <p:attrName>ppt_y</p:attrName>
                                        </p:attrNameLst>
                                      </p:cBhvr>
                                      <p:tavLst>
                                        <p:tav tm="0">
                                          <p:val>
                                            <p:strVal val="ppt_y"/>
                                          </p:val>
                                        </p:tav>
                                        <p:tav tm="100000">
                                          <p:val>
                                            <p:strVal val="ppt_y"/>
                                          </p:val>
                                        </p:tav>
                                      </p:tavLst>
                                    </p:anim>
                                    <p:set>
                                      <p:cBhvr>
                                        <p:cTn id="89" dur="1" fill="hold">
                                          <p:stCondLst>
                                            <p:cond delay="499"/>
                                          </p:stCondLst>
                                        </p:cTn>
                                        <p:tgtEl>
                                          <p:spTgt spid="3">
                                            <p:txEl>
                                              <p:pRg st="7" end="7"/>
                                            </p:txEl>
                                          </p:spTgt>
                                        </p:tgtEl>
                                        <p:attrNameLst>
                                          <p:attrName>style.visibility</p:attrName>
                                        </p:attrNameLst>
                                      </p:cBhvr>
                                      <p:to>
                                        <p:strVal val="hidden"/>
                                      </p:to>
                                    </p:set>
                                  </p:childTnLst>
                                </p:cTn>
                              </p:par>
                            </p:childTnLst>
                          </p:cTn>
                        </p:par>
                        <p:par>
                          <p:cTn id="90" fill="hold">
                            <p:stCondLst>
                              <p:cond delay="3900"/>
                            </p:stCondLst>
                            <p:childTnLst>
                              <p:par>
                                <p:cTn id="91" presetID="2" presetClass="exit" presetSubtype="8" fill="hold" grpId="1" nodeType="afterEffect">
                                  <p:stCondLst>
                                    <p:cond delay="0"/>
                                  </p:stCondLst>
                                  <p:childTnLst>
                                    <p:anim calcmode="lin" valueType="num">
                                      <p:cBhvr additive="base">
                                        <p:cTn id="92" dur="500"/>
                                        <p:tgtEl>
                                          <p:spTgt spid="2"/>
                                        </p:tgtEl>
                                        <p:attrNameLst>
                                          <p:attrName>ppt_x</p:attrName>
                                        </p:attrNameLst>
                                      </p:cBhvr>
                                      <p:tavLst>
                                        <p:tav tm="0">
                                          <p:val>
                                            <p:strVal val="ppt_x"/>
                                          </p:val>
                                        </p:tav>
                                        <p:tav tm="100000">
                                          <p:val>
                                            <p:strVal val="0-ppt_w/2"/>
                                          </p:val>
                                        </p:tav>
                                      </p:tavLst>
                                    </p:anim>
                                    <p:anim calcmode="lin" valueType="num">
                                      <p:cBhvr additive="base">
                                        <p:cTn id="93" dur="500"/>
                                        <p:tgtEl>
                                          <p:spTgt spid="2"/>
                                        </p:tgtEl>
                                        <p:attrNameLst>
                                          <p:attrName>ppt_y</p:attrName>
                                        </p:attrNameLst>
                                      </p:cBhvr>
                                      <p:tavLst>
                                        <p:tav tm="0">
                                          <p:val>
                                            <p:strVal val="ppt_y"/>
                                          </p:val>
                                        </p:tav>
                                        <p:tav tm="100000">
                                          <p:val>
                                            <p:strVal val="ppt_y"/>
                                          </p:val>
                                        </p:tav>
                                      </p:tavLst>
                                    </p:anim>
                                    <p:set>
                                      <p:cBhvr>
                                        <p:cTn id="9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dirty="0"/>
              <a:t>Goals For Final</a:t>
            </a:r>
          </a:p>
        </p:txBody>
      </p:sp>
      <p:sp>
        <p:nvSpPr>
          <p:cNvPr id="3" name="Content Placeholder 2">
            <a:extLst>
              <a:ext uri="{FF2B5EF4-FFF2-40B4-BE49-F238E27FC236}">
                <a16:creationId xmlns:a16="http://schemas.microsoft.com/office/drawing/2014/main" id="{667EDD6E-8603-41B2-A3B1-45EC91706BC2}"/>
              </a:ext>
            </a:extLst>
          </p:cNvPr>
          <p:cNvSpPr>
            <a:spLocks noGrp="1"/>
          </p:cNvSpPr>
          <p:nvPr>
            <p:ph idx="1"/>
          </p:nvPr>
        </p:nvSpPr>
        <p:spPr>
          <a:xfrm>
            <a:off x="645132" y="1520793"/>
            <a:ext cx="9404722" cy="384207"/>
          </a:xfrm>
        </p:spPr>
        <p:txBody>
          <a:bodyPr>
            <a:normAutofit lnSpcReduction="10000"/>
          </a:bodyPr>
          <a:lstStyle/>
          <a:p>
            <a:pPr algn="l">
              <a:buFont typeface="Arial" panose="020B0604020202020204" pitchFamily="34" charset="0"/>
              <a:buChar char="•"/>
            </a:pPr>
            <a:r>
              <a:rPr lang="en-US" b="0" i="0" dirty="0">
                <a:solidFill>
                  <a:srgbClr val="FB3640"/>
                </a:solidFill>
                <a:effectLst/>
                <a:latin typeface="LatoWeb"/>
              </a:rPr>
              <a:t>Get </a:t>
            </a:r>
            <a:r>
              <a:rPr lang="en-US" dirty="0">
                <a:solidFill>
                  <a:srgbClr val="FB3640"/>
                </a:solidFill>
                <a:latin typeface="LatoWeb"/>
              </a:rPr>
              <a:t>a working understanding of DirectX Raytracing Pipeline</a:t>
            </a:r>
          </a:p>
          <a:p>
            <a:endParaRPr lang="en-US" dirty="0"/>
          </a:p>
        </p:txBody>
      </p:sp>
      <p:grpSp>
        <p:nvGrpSpPr>
          <p:cNvPr id="13" name="Group 12">
            <a:extLst>
              <a:ext uri="{FF2B5EF4-FFF2-40B4-BE49-F238E27FC236}">
                <a16:creationId xmlns:a16="http://schemas.microsoft.com/office/drawing/2014/main" id="{65D496E2-944C-4B63-B9D3-EACB1EC74931}"/>
              </a:ext>
            </a:extLst>
          </p:cNvPr>
          <p:cNvGrpSpPr/>
          <p:nvPr/>
        </p:nvGrpSpPr>
        <p:grpSpPr>
          <a:xfrm>
            <a:off x="3586654" y="2541132"/>
            <a:ext cx="5018692" cy="3457750"/>
            <a:chOff x="3586653" y="2858632"/>
            <a:chExt cx="5018692" cy="3457750"/>
          </a:xfrm>
        </p:grpSpPr>
        <p:pic>
          <p:nvPicPr>
            <p:cNvPr id="9" name="Picture 8">
              <a:extLst>
                <a:ext uri="{FF2B5EF4-FFF2-40B4-BE49-F238E27FC236}">
                  <a16:creationId xmlns:a16="http://schemas.microsoft.com/office/drawing/2014/main" id="{FF1937EA-3804-4AEF-93E2-09A73C1BCC66}"/>
                </a:ext>
              </a:extLst>
            </p:cNvPr>
            <p:cNvPicPr>
              <a:picLocks noChangeAspect="1"/>
            </p:cNvPicPr>
            <p:nvPr/>
          </p:nvPicPr>
          <p:blipFill>
            <a:blip r:embed="rId3"/>
            <a:stretch>
              <a:fillRect/>
            </a:stretch>
          </p:blipFill>
          <p:spPr>
            <a:xfrm>
              <a:off x="3586654" y="2858632"/>
              <a:ext cx="5018691" cy="2976283"/>
            </a:xfrm>
            <a:prstGeom prst="rect">
              <a:avLst/>
            </a:prstGeom>
          </p:spPr>
        </p:pic>
        <p:sp>
          <p:nvSpPr>
            <p:cNvPr id="19" name="Content Placeholder 2">
              <a:extLst>
                <a:ext uri="{FF2B5EF4-FFF2-40B4-BE49-F238E27FC236}">
                  <a16:creationId xmlns:a16="http://schemas.microsoft.com/office/drawing/2014/main" id="{677F042D-0D28-43E0-AF66-3883CE1A8B3E}"/>
                </a:ext>
              </a:extLst>
            </p:cNvPr>
            <p:cNvSpPr txBox="1">
              <a:spLocks/>
            </p:cNvSpPr>
            <p:nvPr/>
          </p:nvSpPr>
          <p:spPr>
            <a:xfrm>
              <a:off x="3586653" y="5932175"/>
              <a:ext cx="5018691" cy="38420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11. Overview of raytracing building blocks </a:t>
              </a:r>
              <a:r>
                <a:rPr lang="en-US" sz="1600" dirty="0">
                  <a:latin typeface="LatoWeb"/>
                </a:rPr>
                <a:t>[4]</a:t>
              </a:r>
              <a:endParaRPr lang="en-US" sz="1600" dirty="0"/>
            </a:p>
          </p:txBody>
        </p:sp>
      </p:grpSp>
    </p:spTree>
    <p:extLst>
      <p:ext uri="{BB962C8B-B14F-4D97-AF65-F5344CB8AC3E}">
        <p14:creationId xmlns:p14="http://schemas.microsoft.com/office/powerpoint/2010/main" val="401394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500" fill="hold"/>
                                        <p:tgtEl>
                                          <p:spTgt spid="13"/>
                                        </p:tgtEl>
                                      </p:cBhvr>
                                      <p:by x="150000" y="150000"/>
                                    </p:animScale>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xit" presetSubtype="2" fill="hold" grpId="1" nodeType="afterEffect">
                                  <p:stCondLst>
                                    <p:cond delay="0"/>
                                  </p:stCondLst>
                                  <p:childTnLst>
                                    <p:anim calcmode="lin" valueType="num">
                                      <p:cBhvr additive="base">
                                        <p:cTn id="29"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30" dur="500"/>
                                        <p:tgtEl>
                                          <p:spTgt spid="3">
                                            <p:txEl>
                                              <p:pRg st="0" end="0"/>
                                            </p:txEl>
                                          </p:spTgt>
                                        </p:tgtEl>
                                        <p:attrNameLst>
                                          <p:attrName>ppt_y</p:attrName>
                                        </p:attrNameLst>
                                      </p:cBhvr>
                                      <p:tavLst>
                                        <p:tav tm="0">
                                          <p:val>
                                            <p:strVal val="ppt_y"/>
                                          </p:val>
                                        </p:tav>
                                        <p:tav tm="100000">
                                          <p:val>
                                            <p:strVal val="ppt_y"/>
                                          </p:val>
                                        </p:tav>
                                      </p:tavLst>
                                    </p:anim>
                                    <p:set>
                                      <p:cBhvr>
                                        <p:cTn id="31" dur="1" fill="hold">
                                          <p:stCondLst>
                                            <p:cond delay="499"/>
                                          </p:stCondLst>
                                        </p:cTn>
                                        <p:tgtEl>
                                          <p:spTgt spid="3">
                                            <p:txEl>
                                              <p:pRg st="0" end="0"/>
                                            </p:txEl>
                                          </p:spTgt>
                                        </p:tgtEl>
                                        <p:attrNameLst>
                                          <p:attrName>style.visibility</p:attrName>
                                        </p:attrNameLst>
                                      </p:cBhvr>
                                      <p:to>
                                        <p:strVal val="hidden"/>
                                      </p:to>
                                    </p:set>
                                  </p:childTnLst>
                                </p:cTn>
                              </p:par>
                            </p:childTnLst>
                          </p:cTn>
                        </p:par>
                        <p:par>
                          <p:cTn id="32" fill="hold">
                            <p:stCondLst>
                              <p:cond delay="1000"/>
                            </p:stCondLst>
                            <p:childTnLst>
                              <p:par>
                                <p:cTn id="33" presetID="2" presetClass="exit" presetSubtype="8" fill="hold" grpId="1" nodeType="afterEffect">
                                  <p:stCondLst>
                                    <p:cond delay="0"/>
                                  </p:stCondLst>
                                  <p:childTnLst>
                                    <p:anim calcmode="lin" valueType="num">
                                      <p:cBhvr additive="base">
                                        <p:cTn id="34" dur="500"/>
                                        <p:tgtEl>
                                          <p:spTgt spid="2"/>
                                        </p:tgtEl>
                                        <p:attrNameLst>
                                          <p:attrName>ppt_x</p:attrName>
                                        </p:attrNameLst>
                                      </p:cBhvr>
                                      <p:tavLst>
                                        <p:tav tm="0">
                                          <p:val>
                                            <p:strVal val="ppt_x"/>
                                          </p:val>
                                        </p:tav>
                                        <p:tav tm="100000">
                                          <p:val>
                                            <p:strVal val="0-ppt_w/2"/>
                                          </p:val>
                                        </p:tav>
                                      </p:tavLst>
                                    </p:anim>
                                    <p:anim calcmode="lin" valueType="num">
                                      <p:cBhvr additive="base">
                                        <p:cTn id="35" dur="500"/>
                                        <p:tgtEl>
                                          <p:spTgt spid="2"/>
                                        </p:tgtEl>
                                        <p:attrNameLst>
                                          <p:attrName>ppt_y</p:attrName>
                                        </p:attrNameLst>
                                      </p:cBhvr>
                                      <p:tavLst>
                                        <p:tav tm="0">
                                          <p:val>
                                            <p:strVal val="ppt_y"/>
                                          </p:val>
                                        </p:tav>
                                        <p:tav tm="100000">
                                          <p:val>
                                            <p:strVal val="ppt_y"/>
                                          </p:val>
                                        </p:tav>
                                      </p:tavLst>
                                    </p:anim>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sz="3200" dirty="0"/>
              <a:t>Direct3D 12 Objects Identified For Raytracing</a:t>
            </a:r>
          </a:p>
        </p:txBody>
      </p:sp>
      <p:sp>
        <p:nvSpPr>
          <p:cNvPr id="3" name="Content Placeholder 2">
            <a:extLst>
              <a:ext uri="{FF2B5EF4-FFF2-40B4-BE49-F238E27FC236}">
                <a16:creationId xmlns:a16="http://schemas.microsoft.com/office/drawing/2014/main" id="{667EDD6E-8603-41B2-A3B1-45EC91706BC2}"/>
              </a:ext>
            </a:extLst>
          </p:cNvPr>
          <p:cNvSpPr>
            <a:spLocks noGrp="1"/>
          </p:cNvSpPr>
          <p:nvPr>
            <p:ph idx="1"/>
          </p:nvPr>
        </p:nvSpPr>
        <p:spPr>
          <a:xfrm>
            <a:off x="495300" y="1384300"/>
            <a:ext cx="5600700" cy="5181600"/>
          </a:xfrm>
        </p:spPr>
        <p:txBody>
          <a:bodyPr>
            <a:normAutofit lnSpcReduction="10000"/>
          </a:bodyPr>
          <a:lstStyle/>
          <a:p>
            <a:pPr>
              <a:buFont typeface="Arial" panose="020B0604020202020204" pitchFamily="34" charset="0"/>
              <a:buChar char="•"/>
            </a:pPr>
            <a:r>
              <a:rPr lang="en-US" b="1" dirty="0">
                <a:solidFill>
                  <a:srgbClr val="FB3640"/>
                </a:solidFill>
                <a:latin typeface="LatoWeb"/>
              </a:rPr>
              <a:t>3 main building blocks –</a:t>
            </a:r>
          </a:p>
          <a:p>
            <a:pPr lvl="1">
              <a:buFont typeface="Arial" panose="020B0604020202020204" pitchFamily="34" charset="0"/>
              <a:buChar char="•"/>
            </a:pPr>
            <a:r>
              <a:rPr lang="en-US" b="1" dirty="0">
                <a:solidFill>
                  <a:srgbClr val="FB3640"/>
                </a:solidFill>
                <a:latin typeface="LatoWeb"/>
              </a:rPr>
              <a:t>Top-Level Accelerated Structures (TLAS) -</a:t>
            </a:r>
            <a:r>
              <a:rPr lang="en-US" dirty="0">
                <a:latin typeface="LatoWeb"/>
              </a:rPr>
              <a:t>  contain the object instances, each one with its own transformation matrix</a:t>
            </a:r>
          </a:p>
          <a:p>
            <a:pPr lvl="1">
              <a:buFont typeface="Arial" panose="020B0604020202020204" pitchFamily="34" charset="0"/>
              <a:buChar char="•"/>
            </a:pPr>
            <a:r>
              <a:rPr lang="en-US" b="1" dirty="0">
                <a:solidFill>
                  <a:srgbClr val="FB3640"/>
                </a:solidFill>
                <a:latin typeface="LatoWeb"/>
              </a:rPr>
              <a:t>Bottom-Level Accelerated Structures (BLAS) - </a:t>
            </a:r>
            <a:r>
              <a:rPr lang="en-US" dirty="0">
                <a:solidFill>
                  <a:srgbClr val="FB3640"/>
                </a:solidFill>
                <a:latin typeface="LatoWeb"/>
              </a:rPr>
              <a:t> </a:t>
            </a:r>
            <a:r>
              <a:rPr lang="en-US" dirty="0">
                <a:latin typeface="LatoWeb"/>
              </a:rPr>
              <a:t>contains the vertices of the triangle and a top-level AS instancing it once with an identity transform.</a:t>
            </a:r>
          </a:p>
          <a:p>
            <a:pPr lvl="1">
              <a:buFont typeface="Arial" panose="020B0604020202020204" pitchFamily="34" charset="0"/>
              <a:buChar char="•"/>
            </a:pPr>
            <a:r>
              <a:rPr lang="en-US" b="1" dirty="0">
                <a:solidFill>
                  <a:srgbClr val="FB3640"/>
                </a:solidFill>
                <a:latin typeface="LatoWeb"/>
              </a:rPr>
              <a:t>Shader Binding Table -</a:t>
            </a:r>
            <a:r>
              <a:rPr lang="en-US" dirty="0">
                <a:latin typeface="LatoWeb"/>
              </a:rPr>
              <a:t>  linking all the pieces together by indicating which shader programs are executed for which geometry, and which resources are associated with it.</a:t>
            </a:r>
          </a:p>
          <a:p>
            <a:pPr lvl="1">
              <a:buFont typeface="Arial" panose="020B0604020202020204" pitchFamily="34" charset="0"/>
              <a:buChar char="•"/>
            </a:pPr>
            <a:r>
              <a:rPr lang="en-US" b="1" dirty="0">
                <a:solidFill>
                  <a:srgbClr val="FB3640"/>
                </a:solidFill>
                <a:latin typeface="LatoWeb"/>
              </a:rPr>
              <a:t>Ray Payload Structure -</a:t>
            </a:r>
            <a:r>
              <a:rPr lang="en-US" dirty="0">
                <a:solidFill>
                  <a:srgbClr val="FB3640"/>
                </a:solidFill>
                <a:latin typeface="LatoWeb"/>
              </a:rPr>
              <a:t> </a:t>
            </a:r>
            <a:r>
              <a:rPr lang="en-US" dirty="0">
                <a:latin typeface="LatoWeb"/>
              </a:rPr>
              <a:t>A user-defined structure that is provided as an </a:t>
            </a:r>
            <a:r>
              <a:rPr lang="en-US" dirty="0" err="1">
                <a:latin typeface="LatoWeb"/>
              </a:rPr>
              <a:t>inout</a:t>
            </a:r>
            <a:r>
              <a:rPr lang="en-US" dirty="0">
                <a:latin typeface="LatoWeb"/>
              </a:rPr>
              <a:t> argument in a </a:t>
            </a:r>
            <a:r>
              <a:rPr lang="en-US" dirty="0" err="1">
                <a:latin typeface="LatoWeb"/>
              </a:rPr>
              <a:t>TraceRay</a:t>
            </a:r>
            <a:r>
              <a:rPr lang="en-US" dirty="0">
                <a:latin typeface="LatoWeb"/>
              </a:rPr>
              <a:t> call, and as an </a:t>
            </a:r>
            <a:r>
              <a:rPr lang="en-US" dirty="0" err="1">
                <a:latin typeface="LatoWeb"/>
              </a:rPr>
              <a:t>inout</a:t>
            </a:r>
            <a:r>
              <a:rPr lang="en-US" dirty="0">
                <a:latin typeface="LatoWeb"/>
              </a:rPr>
              <a:t> parameter in the shader types that may access the ray payload, which include any hit, closest hit, and miss shaders</a:t>
            </a:r>
            <a:r>
              <a:rPr lang="en-US" dirty="0"/>
              <a:t>.</a:t>
            </a:r>
            <a:endParaRPr lang="en-US" dirty="0">
              <a:latin typeface="LatoWeb"/>
            </a:endParaRPr>
          </a:p>
        </p:txBody>
      </p:sp>
      <p:grpSp>
        <p:nvGrpSpPr>
          <p:cNvPr id="4" name="Group 3">
            <a:extLst>
              <a:ext uri="{FF2B5EF4-FFF2-40B4-BE49-F238E27FC236}">
                <a16:creationId xmlns:a16="http://schemas.microsoft.com/office/drawing/2014/main" id="{979924AD-AA11-4AE5-ACA0-0901BD334B06}"/>
              </a:ext>
            </a:extLst>
          </p:cNvPr>
          <p:cNvGrpSpPr/>
          <p:nvPr/>
        </p:nvGrpSpPr>
        <p:grpSpPr>
          <a:xfrm>
            <a:off x="6477000" y="1848320"/>
            <a:ext cx="5006736" cy="3623014"/>
            <a:chOff x="6477000" y="1848320"/>
            <a:chExt cx="5006736" cy="3623014"/>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a:blip r:embed="rId3"/>
            <a:stretch>
              <a:fillRect/>
            </a:stretch>
          </p:blipFill>
          <p:spPr>
            <a:xfrm>
              <a:off x="6477000" y="1848320"/>
              <a:ext cx="5006736" cy="3099107"/>
            </a:xfrm>
            <a:prstGeom prst="rect">
              <a:avLst/>
            </a:prstGeom>
          </p:spPr>
        </p:pic>
        <p:sp>
          <p:nvSpPr>
            <p:cNvPr id="6" name="Content Placeholder 2">
              <a:extLst>
                <a:ext uri="{FF2B5EF4-FFF2-40B4-BE49-F238E27FC236}">
                  <a16:creationId xmlns:a16="http://schemas.microsoft.com/office/drawing/2014/main" id="{3E24B348-3A8D-4927-B404-9EF471C70F6B}"/>
                </a:ext>
              </a:extLst>
            </p:cNvPr>
            <p:cNvSpPr txBox="1">
              <a:spLocks/>
            </p:cNvSpPr>
            <p:nvPr/>
          </p:nvSpPr>
          <p:spPr>
            <a:xfrm>
              <a:off x="6477000" y="5087127"/>
              <a:ext cx="5006736"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12. Acceleration Structure (AS) </a:t>
              </a:r>
              <a:r>
                <a:rPr lang="en-US" sz="1600" dirty="0">
                  <a:latin typeface="LatoWeb"/>
                </a:rPr>
                <a:t>[4]</a:t>
              </a:r>
              <a:endParaRPr lang="en-US" dirty="0"/>
            </a:p>
          </p:txBody>
        </p:sp>
      </p:grpSp>
    </p:spTree>
    <p:extLst>
      <p:ext uri="{BB962C8B-B14F-4D97-AF65-F5344CB8AC3E}">
        <p14:creationId xmlns:p14="http://schemas.microsoft.com/office/powerpoint/2010/main" val="243470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xit" presetSubtype="21" fill="hold" nodeType="clickEffect">
                                  <p:stCondLst>
                                    <p:cond delay="0"/>
                                  </p:stCondLst>
                                  <p:childTnLst>
                                    <p:animEffect transition="out" filter="barn(inVertical)">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par>
                          <p:cTn id="43" fill="hold">
                            <p:stCondLst>
                              <p:cond delay="500"/>
                            </p:stCondLst>
                            <p:childTnLst>
                              <p:par>
                                <p:cTn id="44" presetID="2" presetClass="exit" presetSubtype="2" fill="hold" grpId="1" nodeType="afterEffect">
                                  <p:stCondLst>
                                    <p:cond delay="0"/>
                                  </p:stCondLst>
                                  <p:childTnLst>
                                    <p:anim calcmode="lin" valueType="num">
                                      <p:cBhvr additive="base">
                                        <p:cTn id="45"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6" dur="500"/>
                                        <p:tgtEl>
                                          <p:spTgt spid="3">
                                            <p:txEl>
                                              <p:pRg st="0" end="0"/>
                                            </p:txEl>
                                          </p:spTgt>
                                        </p:tgtEl>
                                        <p:attrNameLst>
                                          <p:attrName>ppt_y</p:attrName>
                                        </p:attrNameLst>
                                      </p:cBhvr>
                                      <p:tavLst>
                                        <p:tav tm="0">
                                          <p:val>
                                            <p:strVal val="ppt_y"/>
                                          </p:val>
                                        </p:tav>
                                        <p:tav tm="100000">
                                          <p:val>
                                            <p:strVal val="ppt_y"/>
                                          </p:val>
                                        </p:tav>
                                      </p:tavLst>
                                    </p:anim>
                                    <p:set>
                                      <p:cBhvr>
                                        <p:cTn id="47" dur="1" fill="hold">
                                          <p:stCondLst>
                                            <p:cond delay="499"/>
                                          </p:stCondLst>
                                        </p:cTn>
                                        <p:tgtEl>
                                          <p:spTgt spid="3">
                                            <p:txEl>
                                              <p:pRg st="0" end="0"/>
                                            </p:txEl>
                                          </p:spTgt>
                                        </p:tgtEl>
                                        <p:attrNameLst>
                                          <p:attrName>style.visibility</p:attrName>
                                        </p:attrNameLst>
                                      </p:cBhvr>
                                      <p:to>
                                        <p:strVal val="hidden"/>
                                      </p:to>
                                    </p:set>
                                  </p:childTnLst>
                                </p:cTn>
                              </p:par>
                            </p:childTnLst>
                          </p:cTn>
                        </p:par>
                        <p:par>
                          <p:cTn id="48" fill="hold">
                            <p:stCondLst>
                              <p:cond delay="1000"/>
                            </p:stCondLst>
                            <p:childTnLst>
                              <p:par>
                                <p:cTn id="49" presetID="2" presetClass="exit" presetSubtype="2" fill="hold" grpId="1" nodeType="afterEffect">
                                  <p:stCondLst>
                                    <p:cond delay="0"/>
                                  </p:stCondLst>
                                  <p:childTnLst>
                                    <p:anim calcmode="lin" valueType="num">
                                      <p:cBhvr additive="base">
                                        <p:cTn id="50"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51" dur="500"/>
                                        <p:tgtEl>
                                          <p:spTgt spid="3">
                                            <p:txEl>
                                              <p:pRg st="1" end="1"/>
                                            </p:txEl>
                                          </p:spTgt>
                                        </p:tgtEl>
                                        <p:attrNameLst>
                                          <p:attrName>ppt_y</p:attrName>
                                        </p:attrNameLst>
                                      </p:cBhvr>
                                      <p:tavLst>
                                        <p:tav tm="0">
                                          <p:val>
                                            <p:strVal val="ppt_y"/>
                                          </p:val>
                                        </p:tav>
                                        <p:tav tm="100000">
                                          <p:val>
                                            <p:strVal val="ppt_y"/>
                                          </p:val>
                                        </p:tav>
                                      </p:tavLst>
                                    </p:anim>
                                    <p:set>
                                      <p:cBhvr>
                                        <p:cTn id="52" dur="1" fill="hold">
                                          <p:stCondLst>
                                            <p:cond delay="499"/>
                                          </p:stCondLst>
                                        </p:cTn>
                                        <p:tgtEl>
                                          <p:spTgt spid="3">
                                            <p:txEl>
                                              <p:pRg st="1" end="1"/>
                                            </p:txEl>
                                          </p:spTgt>
                                        </p:tgtEl>
                                        <p:attrNameLst>
                                          <p:attrName>style.visibility</p:attrName>
                                        </p:attrNameLst>
                                      </p:cBhvr>
                                      <p:to>
                                        <p:strVal val="hidden"/>
                                      </p:to>
                                    </p:set>
                                  </p:childTnLst>
                                </p:cTn>
                              </p:par>
                            </p:childTnLst>
                          </p:cTn>
                        </p:par>
                        <p:par>
                          <p:cTn id="53" fill="hold">
                            <p:stCondLst>
                              <p:cond delay="1500"/>
                            </p:stCondLst>
                            <p:childTnLst>
                              <p:par>
                                <p:cTn id="54" presetID="2" presetClass="exit" presetSubtype="2" fill="hold" grpId="1" nodeType="afterEffect">
                                  <p:stCondLst>
                                    <p:cond delay="0"/>
                                  </p:stCondLst>
                                  <p:childTnLst>
                                    <p:anim calcmode="lin" valueType="num">
                                      <p:cBhvr additive="base">
                                        <p:cTn id="55"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56" dur="500"/>
                                        <p:tgtEl>
                                          <p:spTgt spid="3">
                                            <p:txEl>
                                              <p:pRg st="2" end="2"/>
                                            </p:txEl>
                                          </p:spTgt>
                                        </p:tgtEl>
                                        <p:attrNameLst>
                                          <p:attrName>ppt_y</p:attrName>
                                        </p:attrNameLst>
                                      </p:cBhvr>
                                      <p:tavLst>
                                        <p:tav tm="0">
                                          <p:val>
                                            <p:strVal val="ppt_y"/>
                                          </p:val>
                                        </p:tav>
                                        <p:tav tm="100000">
                                          <p:val>
                                            <p:strVal val="ppt_y"/>
                                          </p:val>
                                        </p:tav>
                                      </p:tavLst>
                                    </p:anim>
                                    <p:set>
                                      <p:cBhvr>
                                        <p:cTn id="57" dur="1" fill="hold">
                                          <p:stCondLst>
                                            <p:cond delay="499"/>
                                          </p:stCondLst>
                                        </p:cTn>
                                        <p:tgtEl>
                                          <p:spTgt spid="3">
                                            <p:txEl>
                                              <p:pRg st="2" end="2"/>
                                            </p:txEl>
                                          </p:spTgt>
                                        </p:tgtEl>
                                        <p:attrNameLst>
                                          <p:attrName>style.visibility</p:attrName>
                                        </p:attrNameLst>
                                      </p:cBhvr>
                                      <p:to>
                                        <p:strVal val="hidden"/>
                                      </p:to>
                                    </p:set>
                                  </p:childTnLst>
                                </p:cTn>
                              </p:par>
                            </p:childTnLst>
                          </p:cTn>
                        </p:par>
                        <p:par>
                          <p:cTn id="58" fill="hold">
                            <p:stCondLst>
                              <p:cond delay="2000"/>
                            </p:stCondLst>
                            <p:childTnLst>
                              <p:par>
                                <p:cTn id="59" presetID="2" presetClass="exit" presetSubtype="2" fill="hold" grpId="1" nodeType="afterEffect">
                                  <p:stCondLst>
                                    <p:cond delay="0"/>
                                  </p:stCondLst>
                                  <p:childTnLst>
                                    <p:anim calcmode="lin" valueType="num">
                                      <p:cBhvr additive="base">
                                        <p:cTn id="60"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61" dur="500"/>
                                        <p:tgtEl>
                                          <p:spTgt spid="3">
                                            <p:txEl>
                                              <p:pRg st="3" end="3"/>
                                            </p:txEl>
                                          </p:spTgt>
                                        </p:tgtEl>
                                        <p:attrNameLst>
                                          <p:attrName>ppt_y</p:attrName>
                                        </p:attrNameLst>
                                      </p:cBhvr>
                                      <p:tavLst>
                                        <p:tav tm="0">
                                          <p:val>
                                            <p:strVal val="ppt_y"/>
                                          </p:val>
                                        </p:tav>
                                        <p:tav tm="100000">
                                          <p:val>
                                            <p:strVal val="ppt_y"/>
                                          </p:val>
                                        </p:tav>
                                      </p:tavLst>
                                    </p:anim>
                                    <p:set>
                                      <p:cBhvr>
                                        <p:cTn id="62" dur="1" fill="hold">
                                          <p:stCondLst>
                                            <p:cond delay="499"/>
                                          </p:stCondLst>
                                        </p:cTn>
                                        <p:tgtEl>
                                          <p:spTgt spid="3">
                                            <p:txEl>
                                              <p:pRg st="3" end="3"/>
                                            </p:txEl>
                                          </p:spTgt>
                                        </p:tgtEl>
                                        <p:attrNameLst>
                                          <p:attrName>style.visibility</p:attrName>
                                        </p:attrNameLst>
                                      </p:cBhvr>
                                      <p:to>
                                        <p:strVal val="hidden"/>
                                      </p:to>
                                    </p:set>
                                  </p:childTnLst>
                                </p:cTn>
                              </p:par>
                            </p:childTnLst>
                          </p:cTn>
                        </p:par>
                        <p:par>
                          <p:cTn id="63" fill="hold">
                            <p:stCondLst>
                              <p:cond delay="2500"/>
                            </p:stCondLst>
                            <p:childTnLst>
                              <p:par>
                                <p:cTn id="64" presetID="2" presetClass="exit" presetSubtype="2" fill="hold" grpId="1" nodeType="afterEffect">
                                  <p:stCondLst>
                                    <p:cond delay="0"/>
                                  </p:stCondLst>
                                  <p:childTnLst>
                                    <p:anim calcmode="lin" valueType="num">
                                      <p:cBhvr additive="base">
                                        <p:cTn id="65"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66" dur="500"/>
                                        <p:tgtEl>
                                          <p:spTgt spid="3">
                                            <p:txEl>
                                              <p:pRg st="4" end="4"/>
                                            </p:txEl>
                                          </p:spTgt>
                                        </p:tgtEl>
                                        <p:attrNameLst>
                                          <p:attrName>ppt_y</p:attrName>
                                        </p:attrNameLst>
                                      </p:cBhvr>
                                      <p:tavLst>
                                        <p:tav tm="0">
                                          <p:val>
                                            <p:strVal val="ppt_y"/>
                                          </p:val>
                                        </p:tav>
                                        <p:tav tm="100000">
                                          <p:val>
                                            <p:strVal val="ppt_y"/>
                                          </p:val>
                                        </p:tav>
                                      </p:tavLst>
                                    </p:anim>
                                    <p:set>
                                      <p:cBhvr>
                                        <p:cTn id="67" dur="1" fill="hold">
                                          <p:stCondLst>
                                            <p:cond delay="499"/>
                                          </p:stCondLst>
                                        </p:cTn>
                                        <p:tgtEl>
                                          <p:spTgt spid="3">
                                            <p:txEl>
                                              <p:pRg st="4" end="4"/>
                                            </p:txEl>
                                          </p:spTgt>
                                        </p:tgtEl>
                                        <p:attrNameLst>
                                          <p:attrName>style.visibility</p:attrName>
                                        </p:attrNameLst>
                                      </p:cBhvr>
                                      <p:to>
                                        <p:strVal val="hidden"/>
                                      </p:to>
                                    </p:set>
                                  </p:childTnLst>
                                </p:cTn>
                              </p:par>
                            </p:childTnLst>
                          </p:cTn>
                        </p:par>
                        <p:par>
                          <p:cTn id="68" fill="hold">
                            <p:stCondLst>
                              <p:cond delay="3000"/>
                            </p:stCondLst>
                            <p:childTnLst>
                              <p:par>
                                <p:cTn id="69" presetID="2" presetClass="exit" presetSubtype="8" fill="hold" grpId="1" nodeType="afterEffect">
                                  <p:stCondLst>
                                    <p:cond delay="0"/>
                                  </p:stCondLst>
                                  <p:childTnLst>
                                    <p:anim calcmode="lin" valueType="num">
                                      <p:cBhvr additive="base">
                                        <p:cTn id="70" dur="500"/>
                                        <p:tgtEl>
                                          <p:spTgt spid="2"/>
                                        </p:tgtEl>
                                        <p:attrNameLst>
                                          <p:attrName>ppt_x</p:attrName>
                                        </p:attrNameLst>
                                      </p:cBhvr>
                                      <p:tavLst>
                                        <p:tav tm="0">
                                          <p:val>
                                            <p:strVal val="ppt_x"/>
                                          </p:val>
                                        </p:tav>
                                        <p:tav tm="100000">
                                          <p:val>
                                            <p:strVal val="0-ppt_w/2"/>
                                          </p:val>
                                        </p:tav>
                                      </p:tavLst>
                                    </p:anim>
                                    <p:anim calcmode="lin" valueType="num">
                                      <p:cBhvr additive="base">
                                        <p:cTn id="71" dur="500"/>
                                        <p:tgtEl>
                                          <p:spTgt spid="2"/>
                                        </p:tgtEl>
                                        <p:attrNameLst>
                                          <p:attrName>ppt_y</p:attrName>
                                        </p:attrNameLst>
                                      </p:cBhvr>
                                      <p:tavLst>
                                        <p:tav tm="0">
                                          <p:val>
                                            <p:strVal val="ppt_y"/>
                                          </p:val>
                                        </p:tav>
                                        <p:tav tm="100000">
                                          <p:val>
                                            <p:strVal val="ppt_y"/>
                                          </p:val>
                                        </p:tav>
                                      </p:tavLst>
                                    </p:anim>
                                    <p:set>
                                      <p:cBhvr>
                                        <p:cTn id="7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sz="3200" dirty="0"/>
              <a:t>Direct3D 12 Objects Identified For Raytracing</a:t>
            </a:r>
          </a:p>
        </p:txBody>
      </p:sp>
      <p:sp>
        <p:nvSpPr>
          <p:cNvPr id="3" name="Content Placeholder 2">
            <a:extLst>
              <a:ext uri="{FF2B5EF4-FFF2-40B4-BE49-F238E27FC236}">
                <a16:creationId xmlns:a16="http://schemas.microsoft.com/office/drawing/2014/main" id="{667EDD6E-8603-41B2-A3B1-45EC91706BC2}"/>
              </a:ext>
            </a:extLst>
          </p:cNvPr>
          <p:cNvSpPr>
            <a:spLocks noGrp="1"/>
          </p:cNvSpPr>
          <p:nvPr>
            <p:ph idx="1"/>
          </p:nvPr>
        </p:nvSpPr>
        <p:spPr>
          <a:xfrm>
            <a:off x="495300" y="1384301"/>
            <a:ext cx="5600700" cy="5068170"/>
          </a:xfrm>
        </p:spPr>
        <p:txBody>
          <a:bodyPr>
            <a:normAutofit/>
          </a:bodyPr>
          <a:lstStyle/>
          <a:p>
            <a:pPr>
              <a:buFont typeface="Arial" panose="020B0604020202020204" pitchFamily="34" charset="0"/>
              <a:buChar char="•"/>
            </a:pPr>
            <a:r>
              <a:rPr lang="en-US" b="1" dirty="0">
                <a:solidFill>
                  <a:srgbClr val="FB3640"/>
                </a:solidFill>
                <a:latin typeface="LatoWeb"/>
              </a:rPr>
              <a:t>Other Important Structures</a:t>
            </a:r>
          </a:p>
          <a:p>
            <a:pPr lvl="1">
              <a:buFont typeface="Arial" panose="020B0604020202020204" pitchFamily="34" charset="0"/>
              <a:buChar char="•"/>
            </a:pPr>
            <a:r>
              <a:rPr lang="en-US" b="1" dirty="0">
                <a:solidFill>
                  <a:srgbClr val="FB3640"/>
                </a:solidFill>
                <a:latin typeface="LatoWeb"/>
              </a:rPr>
              <a:t>Create Ray Generation Signature –</a:t>
            </a:r>
            <a:r>
              <a:rPr lang="en-US" dirty="0">
                <a:solidFill>
                  <a:srgbClr val="FB3640"/>
                </a:solidFill>
                <a:latin typeface="LatoWeb"/>
              </a:rPr>
              <a:t> </a:t>
            </a:r>
            <a:r>
              <a:rPr lang="en-US" dirty="0">
                <a:latin typeface="LatoWeb"/>
              </a:rPr>
              <a:t>The root signature of the Ray generation program indicates the program needs to access the image output and the buffer containing the TLAS.</a:t>
            </a:r>
          </a:p>
          <a:p>
            <a:pPr lvl="1">
              <a:buFont typeface="Arial" panose="020B0604020202020204" pitchFamily="34" charset="0"/>
              <a:buChar char="•"/>
            </a:pPr>
            <a:r>
              <a:rPr lang="en-US" b="1" dirty="0">
                <a:solidFill>
                  <a:srgbClr val="FB3640"/>
                </a:solidFill>
                <a:latin typeface="LatoWeb"/>
              </a:rPr>
              <a:t>Create Miss Signature -</a:t>
            </a:r>
            <a:r>
              <a:rPr lang="en-US" dirty="0">
                <a:solidFill>
                  <a:srgbClr val="FB3640"/>
                </a:solidFill>
                <a:latin typeface="LatoWeb"/>
              </a:rPr>
              <a:t>  </a:t>
            </a:r>
            <a:r>
              <a:rPr lang="en-US" dirty="0">
                <a:latin typeface="LatoWeb"/>
              </a:rPr>
              <a:t>root signature of the miss shader is also empty since this shader only communicates through the ray payload.</a:t>
            </a:r>
          </a:p>
          <a:p>
            <a:pPr lvl="1">
              <a:buFont typeface="Arial" panose="020B0604020202020204" pitchFamily="34" charset="0"/>
              <a:buChar char="•"/>
            </a:pPr>
            <a:r>
              <a:rPr lang="en-US" b="1" dirty="0">
                <a:solidFill>
                  <a:srgbClr val="FB3640"/>
                </a:solidFill>
                <a:latin typeface="LatoWeb"/>
              </a:rPr>
              <a:t>Create Hit Signature -</a:t>
            </a:r>
            <a:r>
              <a:rPr lang="en-US" dirty="0">
                <a:solidFill>
                  <a:srgbClr val="FB3640"/>
                </a:solidFill>
                <a:latin typeface="LatoWeb"/>
              </a:rPr>
              <a:t> </a:t>
            </a:r>
            <a:r>
              <a:rPr lang="en-US" dirty="0">
                <a:latin typeface="LatoWeb"/>
              </a:rPr>
              <a:t>At first, our closest hit program will simply return a color in the payload.</a:t>
            </a:r>
          </a:p>
        </p:txBody>
      </p:sp>
      <p:grpSp>
        <p:nvGrpSpPr>
          <p:cNvPr id="4" name="Group 3">
            <a:extLst>
              <a:ext uri="{FF2B5EF4-FFF2-40B4-BE49-F238E27FC236}">
                <a16:creationId xmlns:a16="http://schemas.microsoft.com/office/drawing/2014/main" id="{979924AD-AA11-4AE5-ACA0-0901BD334B06}"/>
              </a:ext>
            </a:extLst>
          </p:cNvPr>
          <p:cNvGrpSpPr/>
          <p:nvPr/>
        </p:nvGrpSpPr>
        <p:grpSpPr>
          <a:xfrm>
            <a:off x="6477000" y="1848320"/>
            <a:ext cx="5006736" cy="3623014"/>
            <a:chOff x="6477000" y="1848320"/>
            <a:chExt cx="5006736" cy="3623014"/>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89174" y="1848320"/>
              <a:ext cx="3382388" cy="3099107"/>
            </a:xfrm>
            <a:prstGeom prst="rect">
              <a:avLst/>
            </a:prstGeom>
          </p:spPr>
        </p:pic>
        <p:sp>
          <p:nvSpPr>
            <p:cNvPr id="6" name="Content Placeholder 2">
              <a:extLst>
                <a:ext uri="{FF2B5EF4-FFF2-40B4-BE49-F238E27FC236}">
                  <a16:creationId xmlns:a16="http://schemas.microsoft.com/office/drawing/2014/main" id="{3E24B348-3A8D-4927-B404-9EF471C70F6B}"/>
                </a:ext>
              </a:extLst>
            </p:cNvPr>
            <p:cNvSpPr txBox="1">
              <a:spLocks/>
            </p:cNvSpPr>
            <p:nvPr/>
          </p:nvSpPr>
          <p:spPr>
            <a:xfrm>
              <a:off x="6477000" y="5087127"/>
              <a:ext cx="5006736"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13. The Raytracing Pipeline </a:t>
              </a:r>
              <a:r>
                <a:rPr lang="en-US" sz="1600" dirty="0">
                  <a:latin typeface="LatoWeb"/>
                </a:rPr>
                <a:t>[5]</a:t>
              </a:r>
              <a:endParaRPr lang="en-US" dirty="0"/>
            </a:p>
          </p:txBody>
        </p:sp>
      </p:grpSp>
    </p:spTree>
    <p:extLst>
      <p:ext uri="{BB962C8B-B14F-4D97-AF65-F5344CB8AC3E}">
        <p14:creationId xmlns:p14="http://schemas.microsoft.com/office/powerpoint/2010/main" val="222939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par>
                          <p:cTn id="38" fill="hold">
                            <p:stCondLst>
                              <p:cond delay="500"/>
                            </p:stCondLst>
                            <p:childTnLst>
                              <p:par>
                                <p:cTn id="39" presetID="2" presetClass="exit" presetSubtype="2" fill="hold" grpId="1" nodeType="afterEffect">
                                  <p:stCondLst>
                                    <p:cond delay="0"/>
                                  </p:stCondLst>
                                  <p:childTnLst>
                                    <p:anim calcmode="lin" valueType="num">
                                      <p:cBhvr additive="base">
                                        <p:cTn id="40"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41" dur="500"/>
                                        <p:tgtEl>
                                          <p:spTgt spid="3">
                                            <p:txEl>
                                              <p:pRg st="0" end="0"/>
                                            </p:txEl>
                                          </p:spTgt>
                                        </p:tgtEl>
                                        <p:attrNameLst>
                                          <p:attrName>ppt_y</p:attrName>
                                        </p:attrNameLst>
                                      </p:cBhvr>
                                      <p:tavLst>
                                        <p:tav tm="0">
                                          <p:val>
                                            <p:strVal val="ppt_y"/>
                                          </p:val>
                                        </p:tav>
                                        <p:tav tm="100000">
                                          <p:val>
                                            <p:strVal val="ppt_y"/>
                                          </p:val>
                                        </p:tav>
                                      </p:tavLst>
                                    </p:anim>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par>
                          <p:cTn id="43" fill="hold">
                            <p:stCondLst>
                              <p:cond delay="1000"/>
                            </p:stCondLst>
                            <p:childTnLst>
                              <p:par>
                                <p:cTn id="44" presetID="2" presetClass="exit" presetSubtype="2" fill="hold" grpId="1" nodeType="afterEffect">
                                  <p:stCondLst>
                                    <p:cond delay="0"/>
                                  </p:stCondLst>
                                  <p:childTnLst>
                                    <p:anim calcmode="lin" valueType="num">
                                      <p:cBhvr additive="base">
                                        <p:cTn id="45"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46" dur="500"/>
                                        <p:tgtEl>
                                          <p:spTgt spid="3">
                                            <p:txEl>
                                              <p:pRg st="1" end="1"/>
                                            </p:txEl>
                                          </p:spTgt>
                                        </p:tgtEl>
                                        <p:attrNameLst>
                                          <p:attrName>ppt_y</p:attrName>
                                        </p:attrNameLst>
                                      </p:cBhvr>
                                      <p:tavLst>
                                        <p:tav tm="0">
                                          <p:val>
                                            <p:strVal val="ppt_y"/>
                                          </p:val>
                                        </p:tav>
                                        <p:tav tm="100000">
                                          <p:val>
                                            <p:strVal val="ppt_y"/>
                                          </p:val>
                                        </p:tav>
                                      </p:tavLst>
                                    </p:anim>
                                    <p:set>
                                      <p:cBhvr>
                                        <p:cTn id="47" dur="1" fill="hold">
                                          <p:stCondLst>
                                            <p:cond delay="499"/>
                                          </p:stCondLst>
                                        </p:cTn>
                                        <p:tgtEl>
                                          <p:spTgt spid="3">
                                            <p:txEl>
                                              <p:pRg st="1" end="1"/>
                                            </p:txEl>
                                          </p:spTgt>
                                        </p:tgtEl>
                                        <p:attrNameLst>
                                          <p:attrName>style.visibility</p:attrName>
                                        </p:attrNameLst>
                                      </p:cBhvr>
                                      <p:to>
                                        <p:strVal val="hidden"/>
                                      </p:to>
                                    </p:set>
                                  </p:childTnLst>
                                </p:cTn>
                              </p:par>
                            </p:childTnLst>
                          </p:cTn>
                        </p:par>
                        <p:par>
                          <p:cTn id="48" fill="hold">
                            <p:stCondLst>
                              <p:cond delay="1500"/>
                            </p:stCondLst>
                            <p:childTnLst>
                              <p:par>
                                <p:cTn id="49" presetID="2" presetClass="exit" presetSubtype="2" fill="hold" grpId="1" nodeType="afterEffect">
                                  <p:stCondLst>
                                    <p:cond delay="0"/>
                                  </p:stCondLst>
                                  <p:childTnLst>
                                    <p:anim calcmode="lin" valueType="num">
                                      <p:cBhvr additive="base">
                                        <p:cTn id="50"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51" dur="500"/>
                                        <p:tgtEl>
                                          <p:spTgt spid="3">
                                            <p:txEl>
                                              <p:pRg st="2" end="2"/>
                                            </p:txEl>
                                          </p:spTgt>
                                        </p:tgtEl>
                                        <p:attrNameLst>
                                          <p:attrName>ppt_y</p:attrName>
                                        </p:attrNameLst>
                                      </p:cBhvr>
                                      <p:tavLst>
                                        <p:tav tm="0">
                                          <p:val>
                                            <p:strVal val="ppt_y"/>
                                          </p:val>
                                        </p:tav>
                                        <p:tav tm="100000">
                                          <p:val>
                                            <p:strVal val="ppt_y"/>
                                          </p:val>
                                        </p:tav>
                                      </p:tavLst>
                                    </p:anim>
                                    <p:set>
                                      <p:cBhvr>
                                        <p:cTn id="52" dur="1" fill="hold">
                                          <p:stCondLst>
                                            <p:cond delay="499"/>
                                          </p:stCondLst>
                                        </p:cTn>
                                        <p:tgtEl>
                                          <p:spTgt spid="3">
                                            <p:txEl>
                                              <p:pRg st="2" end="2"/>
                                            </p:txEl>
                                          </p:spTgt>
                                        </p:tgtEl>
                                        <p:attrNameLst>
                                          <p:attrName>style.visibility</p:attrName>
                                        </p:attrNameLst>
                                      </p:cBhvr>
                                      <p:to>
                                        <p:strVal val="hidden"/>
                                      </p:to>
                                    </p:set>
                                  </p:childTnLst>
                                </p:cTn>
                              </p:par>
                            </p:childTnLst>
                          </p:cTn>
                        </p:par>
                        <p:par>
                          <p:cTn id="53" fill="hold">
                            <p:stCondLst>
                              <p:cond delay="2000"/>
                            </p:stCondLst>
                            <p:childTnLst>
                              <p:par>
                                <p:cTn id="54" presetID="2" presetClass="exit" presetSubtype="2" fill="hold" grpId="1" nodeType="afterEffect">
                                  <p:stCondLst>
                                    <p:cond delay="0"/>
                                  </p:stCondLst>
                                  <p:childTnLst>
                                    <p:anim calcmode="lin" valueType="num">
                                      <p:cBhvr additive="base">
                                        <p:cTn id="55"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56" dur="500"/>
                                        <p:tgtEl>
                                          <p:spTgt spid="3">
                                            <p:txEl>
                                              <p:pRg st="3" end="3"/>
                                            </p:txEl>
                                          </p:spTgt>
                                        </p:tgtEl>
                                        <p:attrNameLst>
                                          <p:attrName>ppt_y</p:attrName>
                                        </p:attrNameLst>
                                      </p:cBhvr>
                                      <p:tavLst>
                                        <p:tav tm="0">
                                          <p:val>
                                            <p:strVal val="ppt_y"/>
                                          </p:val>
                                        </p:tav>
                                        <p:tav tm="100000">
                                          <p:val>
                                            <p:strVal val="ppt_y"/>
                                          </p:val>
                                        </p:tav>
                                      </p:tavLst>
                                    </p:anim>
                                    <p:set>
                                      <p:cBhvr>
                                        <p:cTn id="57" dur="1" fill="hold">
                                          <p:stCondLst>
                                            <p:cond delay="499"/>
                                          </p:stCondLst>
                                        </p:cTn>
                                        <p:tgtEl>
                                          <p:spTgt spid="3">
                                            <p:txEl>
                                              <p:pRg st="3" end="3"/>
                                            </p:txEl>
                                          </p:spTgt>
                                        </p:tgtEl>
                                        <p:attrNameLst>
                                          <p:attrName>style.visibility</p:attrName>
                                        </p:attrNameLst>
                                      </p:cBhvr>
                                      <p:to>
                                        <p:strVal val="hidden"/>
                                      </p:to>
                                    </p:set>
                                  </p:childTnLst>
                                </p:cTn>
                              </p:par>
                            </p:childTnLst>
                          </p:cTn>
                        </p:par>
                        <p:par>
                          <p:cTn id="58" fill="hold">
                            <p:stCondLst>
                              <p:cond delay="2500"/>
                            </p:stCondLst>
                            <p:childTnLst>
                              <p:par>
                                <p:cTn id="59" presetID="2" presetClass="exit" presetSubtype="8" fill="hold" grpId="1" nodeType="afterEffect">
                                  <p:stCondLst>
                                    <p:cond delay="0"/>
                                  </p:stCondLst>
                                  <p:childTnLst>
                                    <p:anim calcmode="lin" valueType="num">
                                      <p:cBhvr additive="base">
                                        <p:cTn id="60" dur="500"/>
                                        <p:tgtEl>
                                          <p:spTgt spid="2"/>
                                        </p:tgtEl>
                                        <p:attrNameLst>
                                          <p:attrName>ppt_x</p:attrName>
                                        </p:attrNameLst>
                                      </p:cBhvr>
                                      <p:tavLst>
                                        <p:tav tm="0">
                                          <p:val>
                                            <p:strVal val="ppt_x"/>
                                          </p:val>
                                        </p:tav>
                                        <p:tav tm="100000">
                                          <p:val>
                                            <p:strVal val="0-ppt_w/2"/>
                                          </p:val>
                                        </p:tav>
                                      </p:tavLst>
                                    </p:anim>
                                    <p:anim calcmode="lin" valueType="num">
                                      <p:cBhvr additive="base">
                                        <p:cTn id="61" dur="500"/>
                                        <p:tgtEl>
                                          <p:spTgt spid="2"/>
                                        </p:tgtEl>
                                        <p:attrNameLst>
                                          <p:attrName>ppt_y</p:attrName>
                                        </p:attrNameLst>
                                      </p:cBhvr>
                                      <p:tavLst>
                                        <p:tav tm="0">
                                          <p:val>
                                            <p:strVal val="ppt_y"/>
                                          </p:val>
                                        </p:tav>
                                        <p:tav tm="100000">
                                          <p:val>
                                            <p:strVal val="ppt_y"/>
                                          </p:val>
                                        </p:tav>
                                      </p:tavLst>
                                    </p:anim>
                                    <p:set>
                                      <p:cBhvr>
                                        <p:cTn id="6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B88E-26AD-4863-9395-A690D6F2F9DE}"/>
              </a:ext>
            </a:extLst>
          </p:cNvPr>
          <p:cNvSpPr>
            <a:spLocks noGrp="1"/>
          </p:cNvSpPr>
          <p:nvPr>
            <p:ph type="title"/>
          </p:nvPr>
        </p:nvSpPr>
        <p:spPr/>
        <p:txBody>
          <a:bodyPr/>
          <a:lstStyle/>
          <a:p>
            <a:r>
              <a:rPr lang="en-US" dirty="0"/>
              <a:t>Current Expectations for the Final Scene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E2B2C3D-3EF5-4048-9BC8-E2FCEC9A4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5334" y="1946760"/>
            <a:ext cx="7151866" cy="4195762"/>
          </a:xfrm>
        </p:spPr>
      </p:pic>
      <p:sp>
        <p:nvSpPr>
          <p:cNvPr id="6" name="Content Placeholder 2">
            <a:extLst>
              <a:ext uri="{FF2B5EF4-FFF2-40B4-BE49-F238E27FC236}">
                <a16:creationId xmlns:a16="http://schemas.microsoft.com/office/drawing/2014/main" id="{642BCF9A-3C36-48DE-A4D6-307DAF1E15BD}"/>
              </a:ext>
            </a:extLst>
          </p:cNvPr>
          <p:cNvSpPr txBox="1">
            <a:spLocks/>
          </p:cNvSpPr>
          <p:nvPr/>
        </p:nvSpPr>
        <p:spPr>
          <a:xfrm>
            <a:off x="2145334" y="6149808"/>
            <a:ext cx="7151866"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14. Raytraced Lighting Sample </a:t>
            </a:r>
            <a:r>
              <a:rPr lang="en-US" sz="1600" dirty="0">
                <a:latin typeface="LatoWeb"/>
              </a:rPr>
              <a:t>[5]</a:t>
            </a:r>
            <a:endParaRPr lang="en-US" dirty="0"/>
          </a:p>
        </p:txBody>
      </p:sp>
    </p:spTree>
    <p:extLst>
      <p:ext uri="{BB962C8B-B14F-4D97-AF65-F5344CB8AC3E}">
        <p14:creationId xmlns:p14="http://schemas.microsoft.com/office/powerpoint/2010/main" val="13783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xit" presetSubtype="21" fill="hold" nodeType="clickEffect">
                                  <p:stCondLst>
                                    <p:cond delay="0"/>
                                  </p:stCondLst>
                                  <p:childTnLst>
                                    <p:animEffect transition="out" filter="barn(inVertic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6" presetClass="exit" presetSubtype="21" fill="hold" grpId="1" nodeType="withEffect">
                                  <p:stCondLst>
                                    <p:cond delay="0"/>
                                  </p:stCondLst>
                                  <p:childTnLst>
                                    <p:animEffect transition="out" filter="barn(inVertic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par>
                          <p:cTn id="24" fill="hold">
                            <p:stCondLst>
                              <p:cond delay="500"/>
                            </p:stCondLst>
                            <p:childTnLst>
                              <p:par>
                                <p:cTn id="25" presetID="2" presetClass="exit" presetSubtype="8" fill="hold" grpId="1" nodeType="after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0-ppt_w/2"/>
                                          </p:val>
                                        </p:tav>
                                      </p:tavLst>
                                    </p:anim>
                                    <p:anim calcmode="lin" valueType="num">
                                      <p:cBhvr additive="base">
                                        <p:cTn id="27" dur="500"/>
                                        <p:tgtEl>
                                          <p:spTgt spid="2"/>
                                        </p:tgtEl>
                                        <p:attrNameLst>
                                          <p:attrName>ppt_y</p:attrName>
                                        </p:attrNameLst>
                                      </p:cBhvr>
                                      <p:tavLst>
                                        <p:tav tm="0">
                                          <p:val>
                                            <p:strVal val="ppt_y"/>
                                          </p:val>
                                        </p:tav>
                                        <p:tav tm="100000">
                                          <p:val>
                                            <p:strVal val="ppt_y"/>
                                          </p:val>
                                        </p:tav>
                                      </p:tavLst>
                                    </p:anim>
                                    <p:set>
                                      <p:cBhvr>
                                        <p:cTn id="2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dirty="0"/>
              <a:t>References</a:t>
            </a:r>
          </a:p>
        </p:txBody>
      </p:sp>
      <p:sp>
        <p:nvSpPr>
          <p:cNvPr id="3" name="Content Placeholder 2">
            <a:extLst>
              <a:ext uri="{FF2B5EF4-FFF2-40B4-BE49-F238E27FC236}">
                <a16:creationId xmlns:a16="http://schemas.microsoft.com/office/drawing/2014/main" id="{667EDD6E-8603-41B2-A3B1-45EC91706BC2}"/>
              </a:ext>
            </a:extLst>
          </p:cNvPr>
          <p:cNvSpPr>
            <a:spLocks noGrp="1"/>
          </p:cNvSpPr>
          <p:nvPr>
            <p:ph idx="1"/>
          </p:nvPr>
        </p:nvSpPr>
        <p:spPr>
          <a:xfrm>
            <a:off x="495300" y="1384301"/>
            <a:ext cx="5600700" cy="5068170"/>
          </a:xfrm>
        </p:spPr>
        <p:txBody>
          <a:bodyPr>
            <a:normAutofit/>
          </a:bodyPr>
          <a:lstStyle/>
          <a:p>
            <a:pPr marL="457200" indent="-457200">
              <a:buFont typeface="+mj-lt"/>
              <a:buAutoNum type="arabicPeriod"/>
            </a:pPr>
            <a:r>
              <a:rPr lang="en-US" dirty="0">
                <a:latin typeface="LatoWeb"/>
                <a:hlinkClick r:id="rId3"/>
              </a:rPr>
              <a:t>https://docs.microsoft.com/en-us/windows/win32/direct3d12/pipelines-and-shaders-with-directx-12</a:t>
            </a:r>
            <a:endParaRPr lang="en-US" dirty="0">
              <a:latin typeface="LatoWeb"/>
            </a:endParaRPr>
          </a:p>
          <a:p>
            <a:pPr marL="457200" indent="-457200">
              <a:buFont typeface="+mj-lt"/>
              <a:buAutoNum type="arabicPeriod"/>
            </a:pPr>
            <a:r>
              <a:rPr lang="en-US" dirty="0">
                <a:latin typeface="LatoWeb"/>
                <a:hlinkClick r:id="rId4"/>
              </a:rPr>
              <a:t>https://www.braynzarsoft.net/viewtutorial/q16390-03-initializing-directx-12</a:t>
            </a:r>
            <a:endParaRPr lang="en-US" dirty="0">
              <a:latin typeface="LatoWeb"/>
            </a:endParaRPr>
          </a:p>
          <a:p>
            <a:pPr marL="457200" indent="-457200">
              <a:buFont typeface="+mj-lt"/>
              <a:buAutoNum type="arabicPeriod"/>
            </a:pPr>
            <a:r>
              <a:rPr lang="en-US" dirty="0">
                <a:latin typeface="LatoWeb"/>
                <a:hlinkClick r:id="rId5"/>
              </a:rPr>
              <a:t>https://www.3dgep.com/learning-directx-12-2/</a:t>
            </a:r>
            <a:endParaRPr lang="en-US" dirty="0">
              <a:latin typeface="LatoWeb"/>
            </a:endParaRPr>
          </a:p>
          <a:p>
            <a:pPr marL="457200" indent="-457200">
              <a:buFont typeface="+mj-lt"/>
              <a:buAutoNum type="arabicPeriod"/>
            </a:pPr>
            <a:r>
              <a:rPr lang="en-US" dirty="0">
                <a:latin typeface="LatoWeb"/>
                <a:hlinkClick r:id="rId6"/>
              </a:rPr>
              <a:t>https://developer.nvidia.com/rtx/raytracing/dxr/dx12-raytracing-tutorial-part-1</a:t>
            </a:r>
            <a:endParaRPr lang="en-US" dirty="0">
              <a:latin typeface="LatoWeb"/>
            </a:endParaRPr>
          </a:p>
          <a:p>
            <a:pPr marL="457200" indent="-457200">
              <a:buFont typeface="+mj-lt"/>
              <a:buAutoNum type="arabicPeriod"/>
            </a:pPr>
            <a:r>
              <a:rPr lang="en-US" dirty="0">
                <a:latin typeface="LatoWeb"/>
                <a:hlinkClick r:id="rId7"/>
              </a:rPr>
              <a:t>https://developer.nvidia.com/rtx/raytracing/dxr/dx12-raytracing-tutorial-part-2</a:t>
            </a:r>
            <a:endParaRPr lang="en-US" dirty="0">
              <a:latin typeface="LatoWeb"/>
            </a:endParaRPr>
          </a:p>
        </p:txBody>
      </p:sp>
    </p:spTree>
    <p:extLst>
      <p:ext uri="{BB962C8B-B14F-4D97-AF65-F5344CB8AC3E}">
        <p14:creationId xmlns:p14="http://schemas.microsoft.com/office/powerpoint/2010/main" val="198829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2" fill="hold" grpId="1" nodeType="clickEffect">
                                  <p:stCondLst>
                                    <p:cond delay="0"/>
                                  </p:stCondLst>
                                  <p:childTnLst>
                                    <p:anim calcmode="lin" valueType="num">
                                      <p:cBhvr additive="base">
                                        <p:cTn id="37"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38" dur="500"/>
                                        <p:tgtEl>
                                          <p:spTgt spid="3">
                                            <p:txEl>
                                              <p:pRg st="0" end="0"/>
                                            </p:txEl>
                                          </p:spTgt>
                                        </p:tgtEl>
                                        <p:attrNameLst>
                                          <p:attrName>ppt_y</p:attrName>
                                        </p:attrNameLst>
                                      </p:cBhvr>
                                      <p:tavLst>
                                        <p:tav tm="0">
                                          <p:val>
                                            <p:strVal val="ppt_y"/>
                                          </p:val>
                                        </p:tav>
                                        <p:tav tm="100000">
                                          <p:val>
                                            <p:strVal val="ppt_y"/>
                                          </p:val>
                                        </p:tav>
                                      </p:tavLst>
                                    </p:anim>
                                    <p:set>
                                      <p:cBhvr>
                                        <p:cTn id="39" dur="1" fill="hold">
                                          <p:stCondLst>
                                            <p:cond delay="499"/>
                                          </p:stCondLst>
                                        </p:cTn>
                                        <p:tgtEl>
                                          <p:spTgt spid="3">
                                            <p:txEl>
                                              <p:pRg st="0" end="0"/>
                                            </p:txEl>
                                          </p:spTgt>
                                        </p:tgtEl>
                                        <p:attrNameLst>
                                          <p:attrName>style.visibility</p:attrName>
                                        </p:attrNameLst>
                                      </p:cBhvr>
                                      <p:to>
                                        <p:strVal val="hidden"/>
                                      </p:to>
                                    </p:set>
                                  </p:childTnLst>
                                </p:cTn>
                              </p:par>
                            </p:childTnLst>
                          </p:cTn>
                        </p:par>
                        <p:par>
                          <p:cTn id="40" fill="hold">
                            <p:stCondLst>
                              <p:cond delay="500"/>
                            </p:stCondLst>
                            <p:childTnLst>
                              <p:par>
                                <p:cTn id="41" presetID="2" presetClass="exit" presetSubtype="2" fill="hold" grpId="1" nodeType="afterEffect">
                                  <p:stCondLst>
                                    <p:cond delay="0"/>
                                  </p:stCondLst>
                                  <p:childTnLst>
                                    <p:anim calcmode="lin" valueType="num">
                                      <p:cBhvr additive="base">
                                        <p:cTn id="42"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43" dur="500"/>
                                        <p:tgtEl>
                                          <p:spTgt spid="3">
                                            <p:txEl>
                                              <p:pRg st="1" end="1"/>
                                            </p:txEl>
                                          </p:spTgt>
                                        </p:tgtEl>
                                        <p:attrNameLst>
                                          <p:attrName>ppt_y</p:attrName>
                                        </p:attrNameLst>
                                      </p:cBhvr>
                                      <p:tavLst>
                                        <p:tav tm="0">
                                          <p:val>
                                            <p:strVal val="ppt_y"/>
                                          </p:val>
                                        </p:tav>
                                        <p:tav tm="100000">
                                          <p:val>
                                            <p:strVal val="ppt_y"/>
                                          </p:val>
                                        </p:tav>
                                      </p:tavLst>
                                    </p:anim>
                                    <p:set>
                                      <p:cBhvr>
                                        <p:cTn id="44" dur="1" fill="hold">
                                          <p:stCondLst>
                                            <p:cond delay="499"/>
                                          </p:stCondLst>
                                        </p:cTn>
                                        <p:tgtEl>
                                          <p:spTgt spid="3">
                                            <p:txEl>
                                              <p:pRg st="1" end="1"/>
                                            </p:txEl>
                                          </p:spTgt>
                                        </p:tgtEl>
                                        <p:attrNameLst>
                                          <p:attrName>style.visibility</p:attrName>
                                        </p:attrNameLst>
                                      </p:cBhvr>
                                      <p:to>
                                        <p:strVal val="hidden"/>
                                      </p:to>
                                    </p:set>
                                  </p:childTnLst>
                                </p:cTn>
                              </p:par>
                            </p:childTnLst>
                          </p:cTn>
                        </p:par>
                        <p:par>
                          <p:cTn id="45" fill="hold">
                            <p:stCondLst>
                              <p:cond delay="1000"/>
                            </p:stCondLst>
                            <p:childTnLst>
                              <p:par>
                                <p:cTn id="46" presetID="2" presetClass="exit" presetSubtype="2" fill="hold" grpId="1" nodeType="afterEffect">
                                  <p:stCondLst>
                                    <p:cond delay="0"/>
                                  </p:stCondLst>
                                  <p:childTnLst>
                                    <p:anim calcmode="lin" valueType="num">
                                      <p:cBhvr additive="base">
                                        <p:cTn id="47"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48" dur="500"/>
                                        <p:tgtEl>
                                          <p:spTgt spid="3">
                                            <p:txEl>
                                              <p:pRg st="2" end="2"/>
                                            </p:txEl>
                                          </p:spTgt>
                                        </p:tgtEl>
                                        <p:attrNameLst>
                                          <p:attrName>ppt_y</p:attrName>
                                        </p:attrNameLst>
                                      </p:cBhvr>
                                      <p:tavLst>
                                        <p:tav tm="0">
                                          <p:val>
                                            <p:strVal val="ppt_y"/>
                                          </p:val>
                                        </p:tav>
                                        <p:tav tm="100000">
                                          <p:val>
                                            <p:strVal val="ppt_y"/>
                                          </p:val>
                                        </p:tav>
                                      </p:tavLst>
                                    </p:anim>
                                    <p:set>
                                      <p:cBhvr>
                                        <p:cTn id="49" dur="1" fill="hold">
                                          <p:stCondLst>
                                            <p:cond delay="499"/>
                                          </p:stCondLst>
                                        </p:cTn>
                                        <p:tgtEl>
                                          <p:spTgt spid="3">
                                            <p:txEl>
                                              <p:pRg st="2" end="2"/>
                                            </p:txEl>
                                          </p:spTgt>
                                        </p:tgtEl>
                                        <p:attrNameLst>
                                          <p:attrName>style.visibility</p:attrName>
                                        </p:attrNameLst>
                                      </p:cBhvr>
                                      <p:to>
                                        <p:strVal val="hidden"/>
                                      </p:to>
                                    </p:set>
                                  </p:childTnLst>
                                </p:cTn>
                              </p:par>
                            </p:childTnLst>
                          </p:cTn>
                        </p:par>
                        <p:par>
                          <p:cTn id="50" fill="hold">
                            <p:stCondLst>
                              <p:cond delay="1500"/>
                            </p:stCondLst>
                            <p:childTnLst>
                              <p:par>
                                <p:cTn id="51" presetID="2" presetClass="exit" presetSubtype="2" fill="hold" grpId="1" nodeType="afterEffect">
                                  <p:stCondLst>
                                    <p:cond delay="0"/>
                                  </p:stCondLst>
                                  <p:childTnLst>
                                    <p:anim calcmode="lin" valueType="num">
                                      <p:cBhvr additive="base">
                                        <p:cTn id="52"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53" dur="500"/>
                                        <p:tgtEl>
                                          <p:spTgt spid="3">
                                            <p:txEl>
                                              <p:pRg st="3" end="3"/>
                                            </p:txEl>
                                          </p:spTgt>
                                        </p:tgtEl>
                                        <p:attrNameLst>
                                          <p:attrName>ppt_y</p:attrName>
                                        </p:attrNameLst>
                                      </p:cBhvr>
                                      <p:tavLst>
                                        <p:tav tm="0">
                                          <p:val>
                                            <p:strVal val="ppt_y"/>
                                          </p:val>
                                        </p:tav>
                                        <p:tav tm="100000">
                                          <p:val>
                                            <p:strVal val="ppt_y"/>
                                          </p:val>
                                        </p:tav>
                                      </p:tavLst>
                                    </p:anim>
                                    <p:set>
                                      <p:cBhvr>
                                        <p:cTn id="54" dur="1" fill="hold">
                                          <p:stCondLst>
                                            <p:cond delay="499"/>
                                          </p:stCondLst>
                                        </p:cTn>
                                        <p:tgtEl>
                                          <p:spTgt spid="3">
                                            <p:txEl>
                                              <p:pRg st="3" end="3"/>
                                            </p:txEl>
                                          </p:spTgt>
                                        </p:tgtEl>
                                        <p:attrNameLst>
                                          <p:attrName>style.visibility</p:attrName>
                                        </p:attrNameLst>
                                      </p:cBhvr>
                                      <p:to>
                                        <p:strVal val="hidden"/>
                                      </p:to>
                                    </p:set>
                                  </p:childTnLst>
                                </p:cTn>
                              </p:par>
                            </p:childTnLst>
                          </p:cTn>
                        </p:par>
                        <p:par>
                          <p:cTn id="55" fill="hold">
                            <p:stCondLst>
                              <p:cond delay="2000"/>
                            </p:stCondLst>
                            <p:childTnLst>
                              <p:par>
                                <p:cTn id="56" presetID="2" presetClass="exit" presetSubtype="2" fill="hold" grpId="1" nodeType="afterEffect">
                                  <p:stCondLst>
                                    <p:cond delay="0"/>
                                  </p:stCondLst>
                                  <p:childTnLst>
                                    <p:anim calcmode="lin" valueType="num">
                                      <p:cBhvr additive="base">
                                        <p:cTn id="57"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58" dur="500"/>
                                        <p:tgtEl>
                                          <p:spTgt spid="3">
                                            <p:txEl>
                                              <p:pRg st="4" end="4"/>
                                            </p:txEl>
                                          </p:spTgt>
                                        </p:tgtEl>
                                        <p:attrNameLst>
                                          <p:attrName>ppt_y</p:attrName>
                                        </p:attrNameLst>
                                      </p:cBhvr>
                                      <p:tavLst>
                                        <p:tav tm="0">
                                          <p:val>
                                            <p:strVal val="ppt_y"/>
                                          </p:val>
                                        </p:tav>
                                        <p:tav tm="100000">
                                          <p:val>
                                            <p:strVal val="ppt_y"/>
                                          </p:val>
                                        </p:tav>
                                      </p:tavLst>
                                    </p:anim>
                                    <p:set>
                                      <p:cBhvr>
                                        <p:cTn id="59" dur="1" fill="hold">
                                          <p:stCondLst>
                                            <p:cond delay="499"/>
                                          </p:stCondLst>
                                        </p:cTn>
                                        <p:tgtEl>
                                          <p:spTgt spid="3">
                                            <p:txEl>
                                              <p:pRg st="4" end="4"/>
                                            </p:txEl>
                                          </p:spTgt>
                                        </p:tgtEl>
                                        <p:attrNameLst>
                                          <p:attrName>style.visibility</p:attrName>
                                        </p:attrNameLst>
                                      </p:cBhvr>
                                      <p:to>
                                        <p:strVal val="hidden"/>
                                      </p:to>
                                    </p:set>
                                  </p:childTnLst>
                                </p:cTn>
                              </p:par>
                            </p:childTnLst>
                          </p:cTn>
                        </p:par>
                        <p:par>
                          <p:cTn id="60" fill="hold">
                            <p:stCondLst>
                              <p:cond delay="2500"/>
                            </p:stCondLst>
                            <p:childTnLst>
                              <p:par>
                                <p:cTn id="61" presetID="2" presetClass="exit" presetSubtype="8" fill="hold" grpId="1" nodeType="afterEffect">
                                  <p:stCondLst>
                                    <p:cond delay="0"/>
                                  </p:stCondLst>
                                  <p:childTnLst>
                                    <p:anim calcmode="lin" valueType="num">
                                      <p:cBhvr additive="base">
                                        <p:cTn id="62" dur="500"/>
                                        <p:tgtEl>
                                          <p:spTgt spid="2"/>
                                        </p:tgtEl>
                                        <p:attrNameLst>
                                          <p:attrName>ppt_x</p:attrName>
                                        </p:attrNameLst>
                                      </p:cBhvr>
                                      <p:tavLst>
                                        <p:tav tm="0">
                                          <p:val>
                                            <p:strVal val="ppt_x"/>
                                          </p:val>
                                        </p:tav>
                                        <p:tav tm="100000">
                                          <p:val>
                                            <p:strVal val="0-ppt_w/2"/>
                                          </p:val>
                                        </p:tav>
                                      </p:tavLst>
                                    </p:anim>
                                    <p:anim calcmode="lin" valueType="num">
                                      <p:cBhvr additive="base">
                                        <p:cTn id="63" dur="500"/>
                                        <p:tgtEl>
                                          <p:spTgt spid="2"/>
                                        </p:tgtEl>
                                        <p:attrNameLst>
                                          <p:attrName>ppt_y</p:attrName>
                                        </p:attrNameLst>
                                      </p:cBhvr>
                                      <p:tavLst>
                                        <p:tav tm="0">
                                          <p:val>
                                            <p:strVal val="ppt_y"/>
                                          </p:val>
                                        </p:tav>
                                        <p:tav tm="100000">
                                          <p:val>
                                            <p:strVal val="ppt_y"/>
                                          </p:val>
                                        </p:tav>
                                      </p:tavLst>
                                    </p:anim>
                                    <p:set>
                                      <p:cBhvr>
                                        <p:cTn id="6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Thank You</a:t>
            </a:r>
          </a:p>
        </p:txBody>
      </p:sp>
      <p:pic>
        <p:nvPicPr>
          <p:cNvPr id="9" name="Graphic 8" descr="Smiling Face with No Fill">
            <a:extLst>
              <a:ext uri="{FF2B5EF4-FFF2-40B4-BE49-F238E27FC236}">
                <a16:creationId xmlns:a16="http://schemas.microsoft.com/office/drawing/2014/main" id="{7C6DD665-7948-41F5-BAC3-02F3EDA44A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311068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0-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dirty="0"/>
              <a:t>The Direct3D 12 Pipeline</a:t>
            </a:r>
          </a:p>
        </p:txBody>
      </p:sp>
      <p:grpSp>
        <p:nvGrpSpPr>
          <p:cNvPr id="12" name="Group 11">
            <a:extLst>
              <a:ext uri="{FF2B5EF4-FFF2-40B4-BE49-F238E27FC236}">
                <a16:creationId xmlns:a16="http://schemas.microsoft.com/office/drawing/2014/main" id="{BE2034C4-D905-475F-857D-84605FB193F6}"/>
              </a:ext>
            </a:extLst>
          </p:cNvPr>
          <p:cNvGrpSpPr/>
          <p:nvPr/>
        </p:nvGrpSpPr>
        <p:grpSpPr>
          <a:xfrm>
            <a:off x="1604869" y="1174282"/>
            <a:ext cx="8982262" cy="5615207"/>
            <a:chOff x="1604869" y="1174282"/>
            <a:chExt cx="8982262" cy="5615207"/>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2458" y="1174282"/>
              <a:ext cx="8548342" cy="5215026"/>
            </a:xfrm>
            <a:prstGeom prst="rect">
              <a:avLst/>
            </a:prstGeom>
            <a:solidFill>
              <a:schemeClr val="tx1"/>
            </a:solidFill>
          </p:spPr>
        </p:pic>
        <p:sp>
          <p:nvSpPr>
            <p:cNvPr id="10" name="Content Placeholder 2">
              <a:extLst>
                <a:ext uri="{FF2B5EF4-FFF2-40B4-BE49-F238E27FC236}">
                  <a16:creationId xmlns:a16="http://schemas.microsoft.com/office/drawing/2014/main" id="{661ADBF6-100C-422C-8644-82E0E93C94E7}"/>
                </a:ext>
              </a:extLst>
            </p:cNvPr>
            <p:cNvSpPr txBox="1">
              <a:spLocks/>
            </p:cNvSpPr>
            <p:nvPr/>
          </p:nvSpPr>
          <p:spPr>
            <a:xfrm>
              <a:off x="1604869" y="6405282"/>
              <a:ext cx="8982262"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1. </a:t>
              </a:r>
              <a:r>
                <a:rPr lang="en-US" dirty="0"/>
                <a:t>Direct3D 12 Pipeline </a:t>
              </a:r>
              <a:r>
                <a:rPr lang="en-US" sz="1600" dirty="0"/>
                <a:t>[1]</a:t>
              </a:r>
              <a:endParaRPr lang="en-US" dirty="0"/>
            </a:p>
          </p:txBody>
        </p:sp>
      </p:grpSp>
    </p:spTree>
    <p:extLst>
      <p:ext uri="{BB962C8B-B14F-4D97-AF65-F5344CB8AC3E}">
        <p14:creationId xmlns:p14="http://schemas.microsoft.com/office/powerpoint/2010/main" val="282985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par>
                          <p:cTn id="18" fill="hold">
                            <p:stCondLst>
                              <p:cond delay="500"/>
                            </p:stCondLst>
                            <p:childTnLst>
                              <p:par>
                                <p:cTn id="19" presetID="2" presetClass="exit" presetSubtype="8" fill="hold" grpId="1" nodeType="after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0-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dirty="0"/>
              <a:t>Overview of How Direct3D 12 Works</a:t>
            </a:r>
          </a:p>
        </p:txBody>
      </p:sp>
      <p:grpSp>
        <p:nvGrpSpPr>
          <p:cNvPr id="12" name="Group 11">
            <a:extLst>
              <a:ext uri="{FF2B5EF4-FFF2-40B4-BE49-F238E27FC236}">
                <a16:creationId xmlns:a16="http://schemas.microsoft.com/office/drawing/2014/main" id="{BE2034C4-D905-475F-857D-84605FB193F6}"/>
              </a:ext>
            </a:extLst>
          </p:cNvPr>
          <p:cNvGrpSpPr/>
          <p:nvPr/>
        </p:nvGrpSpPr>
        <p:grpSpPr>
          <a:xfrm>
            <a:off x="1604869" y="1352761"/>
            <a:ext cx="8982262" cy="5436728"/>
            <a:chOff x="1604869" y="1352761"/>
            <a:chExt cx="8982262" cy="5436728"/>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4869" y="1352761"/>
              <a:ext cx="8982262" cy="5052521"/>
            </a:xfrm>
            <a:prstGeom prst="rect">
              <a:avLst/>
            </a:prstGeom>
            <a:solidFill>
              <a:schemeClr val="tx1"/>
            </a:solidFill>
          </p:spPr>
        </p:pic>
        <p:sp>
          <p:nvSpPr>
            <p:cNvPr id="10" name="Content Placeholder 2">
              <a:extLst>
                <a:ext uri="{FF2B5EF4-FFF2-40B4-BE49-F238E27FC236}">
                  <a16:creationId xmlns:a16="http://schemas.microsoft.com/office/drawing/2014/main" id="{661ADBF6-100C-422C-8644-82E0E93C94E7}"/>
                </a:ext>
              </a:extLst>
            </p:cNvPr>
            <p:cNvSpPr txBox="1">
              <a:spLocks/>
            </p:cNvSpPr>
            <p:nvPr/>
          </p:nvSpPr>
          <p:spPr>
            <a:xfrm>
              <a:off x="1604869" y="6405282"/>
              <a:ext cx="8982262"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2. </a:t>
              </a:r>
              <a:r>
                <a:rPr lang="en-US" dirty="0"/>
                <a:t>Overview of How Direct3D 12 Works </a:t>
              </a:r>
              <a:r>
                <a:rPr lang="en-US" sz="1600" dirty="0"/>
                <a:t>[2]</a:t>
              </a:r>
              <a:endParaRPr lang="en-US" dirty="0"/>
            </a:p>
          </p:txBody>
        </p:sp>
      </p:grpSp>
    </p:spTree>
    <p:extLst>
      <p:ext uri="{BB962C8B-B14F-4D97-AF65-F5344CB8AC3E}">
        <p14:creationId xmlns:p14="http://schemas.microsoft.com/office/powerpoint/2010/main" val="274187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par>
                          <p:cTn id="18" fill="hold">
                            <p:stCondLst>
                              <p:cond delay="500"/>
                            </p:stCondLst>
                            <p:childTnLst>
                              <p:par>
                                <p:cTn id="19" presetID="2" presetClass="exit" presetSubtype="8" fill="hold" grpId="1" nodeType="after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0-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sz="4000" dirty="0"/>
              <a:t>Command Lists &amp; Command Queues</a:t>
            </a:r>
          </a:p>
        </p:txBody>
      </p:sp>
      <p:grpSp>
        <p:nvGrpSpPr>
          <p:cNvPr id="3" name="Group 2">
            <a:extLst>
              <a:ext uri="{FF2B5EF4-FFF2-40B4-BE49-F238E27FC236}">
                <a16:creationId xmlns:a16="http://schemas.microsoft.com/office/drawing/2014/main" id="{144E0C54-46FE-4C34-9783-1A28E9939B72}"/>
              </a:ext>
            </a:extLst>
          </p:cNvPr>
          <p:cNvGrpSpPr/>
          <p:nvPr/>
        </p:nvGrpSpPr>
        <p:grpSpPr>
          <a:xfrm>
            <a:off x="430211" y="1574800"/>
            <a:ext cx="5473177" cy="3900503"/>
            <a:chOff x="430211" y="1574800"/>
            <a:chExt cx="5473177" cy="3900503"/>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rotWithShape="1">
            <a:blip r:embed="rId3">
              <a:extLst>
                <a:ext uri="{28A0092B-C50C-407E-A947-70E740481C1C}">
                  <a14:useLocalDpi xmlns:a14="http://schemas.microsoft.com/office/drawing/2010/main" val="0"/>
                </a:ext>
              </a:extLst>
            </a:blip>
            <a:srcRect b="15228"/>
            <a:stretch/>
          </p:blipFill>
          <p:spPr>
            <a:xfrm>
              <a:off x="430211" y="1574800"/>
              <a:ext cx="5473177" cy="3479800"/>
            </a:xfrm>
            <a:prstGeom prst="rect">
              <a:avLst/>
            </a:prstGeom>
            <a:solidFill>
              <a:schemeClr val="tx1"/>
            </a:solidFill>
          </p:spPr>
        </p:pic>
        <p:sp>
          <p:nvSpPr>
            <p:cNvPr id="5" name="Content Placeholder 2">
              <a:extLst>
                <a:ext uri="{FF2B5EF4-FFF2-40B4-BE49-F238E27FC236}">
                  <a16:creationId xmlns:a16="http://schemas.microsoft.com/office/drawing/2014/main" id="{4A402234-6E18-43C4-90E4-B9FDE6B7B911}"/>
                </a:ext>
              </a:extLst>
            </p:cNvPr>
            <p:cNvSpPr txBox="1">
              <a:spLocks/>
            </p:cNvSpPr>
            <p:nvPr/>
          </p:nvSpPr>
          <p:spPr>
            <a:xfrm>
              <a:off x="430211" y="5091096"/>
              <a:ext cx="5473177"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3. Command Lists </a:t>
              </a:r>
              <a:r>
                <a:rPr lang="en-US" sz="1600" dirty="0">
                  <a:latin typeface="LatoWeb"/>
                </a:rPr>
                <a:t>[2]</a:t>
              </a:r>
              <a:endParaRPr lang="en-US" dirty="0"/>
            </a:p>
          </p:txBody>
        </p:sp>
      </p:grpSp>
      <p:grpSp>
        <p:nvGrpSpPr>
          <p:cNvPr id="7" name="Group 6">
            <a:extLst>
              <a:ext uri="{FF2B5EF4-FFF2-40B4-BE49-F238E27FC236}">
                <a16:creationId xmlns:a16="http://schemas.microsoft.com/office/drawing/2014/main" id="{DE53B449-0947-4162-825A-4463C64F88DF}"/>
              </a:ext>
            </a:extLst>
          </p:cNvPr>
          <p:cNvGrpSpPr/>
          <p:nvPr/>
        </p:nvGrpSpPr>
        <p:grpSpPr>
          <a:xfrm>
            <a:off x="6422891" y="1574800"/>
            <a:ext cx="5473177" cy="3900503"/>
            <a:chOff x="6422891" y="1574800"/>
            <a:chExt cx="5473177" cy="3900503"/>
          </a:xfrm>
        </p:grpSpPr>
        <p:pic>
          <p:nvPicPr>
            <p:cNvPr id="4" name="Picture 3">
              <a:extLst>
                <a:ext uri="{FF2B5EF4-FFF2-40B4-BE49-F238E27FC236}">
                  <a16:creationId xmlns:a16="http://schemas.microsoft.com/office/drawing/2014/main" id="{417CBE7C-6C1B-4020-9B1E-CF54F8FDA15E}"/>
                </a:ext>
              </a:extLst>
            </p:cNvPr>
            <p:cNvPicPr>
              <a:picLocks noChangeAspect="1"/>
            </p:cNvPicPr>
            <p:nvPr/>
          </p:nvPicPr>
          <p:blipFill rotWithShape="1">
            <a:blip r:embed="rId4">
              <a:extLst>
                <a:ext uri="{28A0092B-C50C-407E-A947-70E740481C1C}">
                  <a14:useLocalDpi xmlns:a14="http://schemas.microsoft.com/office/drawing/2010/main" val="0"/>
                </a:ext>
              </a:extLst>
            </a:blip>
            <a:srcRect b="15228"/>
            <a:stretch/>
          </p:blipFill>
          <p:spPr>
            <a:xfrm>
              <a:off x="6422891" y="1574800"/>
              <a:ext cx="5473177" cy="3479800"/>
            </a:xfrm>
            <a:prstGeom prst="rect">
              <a:avLst/>
            </a:prstGeom>
            <a:solidFill>
              <a:schemeClr val="tx1"/>
            </a:solidFill>
          </p:spPr>
        </p:pic>
        <p:sp>
          <p:nvSpPr>
            <p:cNvPr id="6" name="Content Placeholder 2">
              <a:extLst>
                <a:ext uri="{FF2B5EF4-FFF2-40B4-BE49-F238E27FC236}">
                  <a16:creationId xmlns:a16="http://schemas.microsoft.com/office/drawing/2014/main" id="{889B964A-6666-4E84-B905-291C8627D6FE}"/>
                </a:ext>
              </a:extLst>
            </p:cNvPr>
            <p:cNvSpPr txBox="1">
              <a:spLocks/>
            </p:cNvSpPr>
            <p:nvPr/>
          </p:nvSpPr>
          <p:spPr>
            <a:xfrm>
              <a:off x="6422891" y="5091096"/>
              <a:ext cx="5473177"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4. Command Queues </a:t>
              </a:r>
              <a:r>
                <a:rPr lang="en-US" sz="1600" dirty="0">
                  <a:latin typeface="LatoWeb"/>
                </a:rPr>
                <a:t>[2]</a:t>
              </a:r>
              <a:endParaRPr lang="en-US" dirty="0"/>
            </a:p>
          </p:txBody>
        </p:sp>
      </p:grpSp>
    </p:spTree>
    <p:extLst>
      <p:ext uri="{BB962C8B-B14F-4D97-AF65-F5344CB8AC3E}">
        <p14:creationId xmlns:p14="http://schemas.microsoft.com/office/powerpoint/2010/main" val="42169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nodeType="clickEffect">
                                  <p:stCondLst>
                                    <p:cond delay="0"/>
                                  </p:stCondLst>
                                  <p:childTnLst>
                                    <p:animEffect transition="out" filter="barn(inVertic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16" presetClass="exit" presetSubtype="21" fill="hold" nodeType="afterEffect">
                                  <p:stCondLst>
                                    <p:cond delay="0"/>
                                  </p:stCondLst>
                                  <p:childTnLst>
                                    <p:animEffect transition="out" filter="barn(inVertical)">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par>
                          <p:cTn id="26" fill="hold">
                            <p:stCondLst>
                              <p:cond delay="1000"/>
                            </p:stCondLst>
                            <p:childTnLst>
                              <p:par>
                                <p:cTn id="27" presetID="2" presetClass="exit" presetSubtype="8" fill="hold" grpId="1" nodeType="after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0-ppt_w/2"/>
                                          </p:val>
                                        </p:tav>
                                      </p:tavLst>
                                    </p:anim>
                                    <p:anim calcmode="lin" valueType="num">
                                      <p:cBhvr additive="base">
                                        <p:cTn id="29" dur="500"/>
                                        <p:tgtEl>
                                          <p:spTgt spid="2"/>
                                        </p:tgtEl>
                                        <p:attrNameLst>
                                          <p:attrName>ppt_y</p:attrName>
                                        </p:attrNameLst>
                                      </p:cBhvr>
                                      <p:tavLst>
                                        <p:tav tm="0">
                                          <p:val>
                                            <p:strVal val="ppt_y"/>
                                          </p:val>
                                        </p:tav>
                                        <p:tav tm="100000">
                                          <p:val>
                                            <p:strVal val="ppt_y"/>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sz="4400" dirty="0"/>
              <a:t>Descriptors &amp; Descriptor Tables</a:t>
            </a:r>
          </a:p>
        </p:txBody>
      </p:sp>
      <p:grpSp>
        <p:nvGrpSpPr>
          <p:cNvPr id="3" name="Group 2">
            <a:extLst>
              <a:ext uri="{FF2B5EF4-FFF2-40B4-BE49-F238E27FC236}">
                <a16:creationId xmlns:a16="http://schemas.microsoft.com/office/drawing/2014/main" id="{144E0C54-46FE-4C34-9783-1A28E9939B72}"/>
              </a:ext>
            </a:extLst>
          </p:cNvPr>
          <p:cNvGrpSpPr/>
          <p:nvPr/>
        </p:nvGrpSpPr>
        <p:grpSpPr>
          <a:xfrm>
            <a:off x="430211" y="1574800"/>
            <a:ext cx="5473177" cy="3900503"/>
            <a:chOff x="430211" y="1574800"/>
            <a:chExt cx="5473177" cy="3900503"/>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a:blip r:embed="rId3">
              <a:extLst>
                <a:ext uri="{28A0092B-C50C-407E-A947-70E740481C1C}">
                  <a14:useLocalDpi xmlns:a14="http://schemas.microsoft.com/office/drawing/2010/main" val="0"/>
                </a:ext>
              </a:extLst>
            </a:blip>
            <a:srcRect t="7614" b="7614"/>
            <a:stretch/>
          </p:blipFill>
          <p:spPr>
            <a:xfrm>
              <a:off x="430211" y="1574800"/>
              <a:ext cx="5473177" cy="3479800"/>
            </a:xfrm>
            <a:prstGeom prst="rect">
              <a:avLst/>
            </a:prstGeom>
            <a:solidFill>
              <a:schemeClr val="tx1"/>
            </a:solidFill>
          </p:spPr>
        </p:pic>
        <p:sp>
          <p:nvSpPr>
            <p:cNvPr id="5" name="Content Placeholder 2">
              <a:extLst>
                <a:ext uri="{FF2B5EF4-FFF2-40B4-BE49-F238E27FC236}">
                  <a16:creationId xmlns:a16="http://schemas.microsoft.com/office/drawing/2014/main" id="{4A402234-6E18-43C4-90E4-B9FDE6B7B911}"/>
                </a:ext>
              </a:extLst>
            </p:cNvPr>
            <p:cNvSpPr txBox="1">
              <a:spLocks/>
            </p:cNvSpPr>
            <p:nvPr/>
          </p:nvSpPr>
          <p:spPr>
            <a:xfrm>
              <a:off x="430211" y="5091096"/>
              <a:ext cx="5473177"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5. Descriptors (Resource Views) </a:t>
              </a:r>
              <a:r>
                <a:rPr lang="en-US" sz="1600" dirty="0">
                  <a:latin typeface="LatoWeb"/>
                </a:rPr>
                <a:t>[2]</a:t>
              </a:r>
              <a:endParaRPr lang="en-US" dirty="0"/>
            </a:p>
          </p:txBody>
        </p:sp>
      </p:grpSp>
      <p:grpSp>
        <p:nvGrpSpPr>
          <p:cNvPr id="10" name="Group 9">
            <a:extLst>
              <a:ext uri="{FF2B5EF4-FFF2-40B4-BE49-F238E27FC236}">
                <a16:creationId xmlns:a16="http://schemas.microsoft.com/office/drawing/2014/main" id="{EED107FB-9570-4F90-8BD1-56F97B4B02DB}"/>
              </a:ext>
            </a:extLst>
          </p:cNvPr>
          <p:cNvGrpSpPr/>
          <p:nvPr/>
        </p:nvGrpSpPr>
        <p:grpSpPr>
          <a:xfrm>
            <a:off x="6422891" y="1574800"/>
            <a:ext cx="5526477" cy="3900503"/>
            <a:chOff x="6422891" y="1574800"/>
            <a:chExt cx="5526477" cy="3900503"/>
          </a:xfrm>
        </p:grpSpPr>
        <p:pic>
          <p:nvPicPr>
            <p:cNvPr id="9" name="Picture 8" descr="Diagram&#10;&#10;Description automatically generated">
              <a:extLst>
                <a:ext uri="{FF2B5EF4-FFF2-40B4-BE49-F238E27FC236}">
                  <a16:creationId xmlns:a16="http://schemas.microsoft.com/office/drawing/2014/main" id="{0933BEC5-3B50-4893-9652-101C2F25A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892" y="1574800"/>
              <a:ext cx="5526476" cy="3479800"/>
            </a:xfrm>
            <a:prstGeom prst="rect">
              <a:avLst/>
            </a:prstGeom>
            <a:solidFill>
              <a:schemeClr val="tx1"/>
            </a:solidFill>
          </p:spPr>
        </p:pic>
        <p:sp>
          <p:nvSpPr>
            <p:cNvPr id="6" name="Content Placeholder 2">
              <a:extLst>
                <a:ext uri="{FF2B5EF4-FFF2-40B4-BE49-F238E27FC236}">
                  <a16:creationId xmlns:a16="http://schemas.microsoft.com/office/drawing/2014/main" id="{889B964A-6666-4E84-B905-291C8627D6FE}"/>
                </a:ext>
              </a:extLst>
            </p:cNvPr>
            <p:cNvSpPr txBox="1">
              <a:spLocks/>
            </p:cNvSpPr>
            <p:nvPr/>
          </p:nvSpPr>
          <p:spPr>
            <a:xfrm>
              <a:off x="6422891" y="5091096"/>
              <a:ext cx="5473177"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6. Descriptor Tables </a:t>
              </a:r>
              <a:r>
                <a:rPr lang="en-US" sz="1600" dirty="0">
                  <a:latin typeface="LatoWeb"/>
                </a:rPr>
                <a:t>[2]</a:t>
              </a:r>
              <a:endParaRPr lang="en-US" dirty="0"/>
            </a:p>
          </p:txBody>
        </p:sp>
      </p:grpSp>
    </p:spTree>
    <p:extLst>
      <p:ext uri="{BB962C8B-B14F-4D97-AF65-F5344CB8AC3E}">
        <p14:creationId xmlns:p14="http://schemas.microsoft.com/office/powerpoint/2010/main" val="4433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nodeType="clickEffect">
                                  <p:stCondLst>
                                    <p:cond delay="0"/>
                                  </p:stCondLst>
                                  <p:childTnLst>
                                    <p:animEffect transition="out" filter="barn(inVertical)">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16" presetClass="exit" presetSubtype="21" fill="hold" nodeType="afterEffect">
                                  <p:stCondLst>
                                    <p:cond delay="0"/>
                                  </p:stCondLst>
                                  <p:childTnLst>
                                    <p:animEffect transition="out" filter="barn(inVertical)">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par>
                          <p:cTn id="26" fill="hold">
                            <p:stCondLst>
                              <p:cond delay="1000"/>
                            </p:stCondLst>
                            <p:childTnLst>
                              <p:par>
                                <p:cTn id="27" presetID="2" presetClass="exit" presetSubtype="8" fill="hold" grpId="1" nodeType="after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0-ppt_w/2"/>
                                          </p:val>
                                        </p:tav>
                                      </p:tavLst>
                                    </p:anim>
                                    <p:anim calcmode="lin" valueType="num">
                                      <p:cBhvr additive="base">
                                        <p:cTn id="29" dur="500"/>
                                        <p:tgtEl>
                                          <p:spTgt spid="2"/>
                                        </p:tgtEl>
                                        <p:attrNameLst>
                                          <p:attrName>ppt_y</p:attrName>
                                        </p:attrNameLst>
                                      </p:cBhvr>
                                      <p:tavLst>
                                        <p:tav tm="0">
                                          <p:val>
                                            <p:strVal val="ppt_y"/>
                                          </p:val>
                                        </p:tav>
                                        <p:tav tm="100000">
                                          <p:val>
                                            <p:strVal val="ppt_y"/>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646111" y="452718"/>
            <a:ext cx="9404723" cy="721564"/>
          </a:xfrm>
        </p:spPr>
        <p:txBody>
          <a:bodyPr/>
          <a:lstStyle/>
          <a:p>
            <a:r>
              <a:rPr lang="en-US" sz="3600" dirty="0"/>
              <a:t>Root Signature &amp; Pipeline State Objects</a:t>
            </a:r>
          </a:p>
        </p:txBody>
      </p:sp>
      <p:grpSp>
        <p:nvGrpSpPr>
          <p:cNvPr id="8" name="Group 7">
            <a:extLst>
              <a:ext uri="{FF2B5EF4-FFF2-40B4-BE49-F238E27FC236}">
                <a16:creationId xmlns:a16="http://schemas.microsoft.com/office/drawing/2014/main" id="{76E800B0-61F5-45B8-8D9A-6B7AA72AE52B}"/>
              </a:ext>
            </a:extLst>
          </p:cNvPr>
          <p:cNvGrpSpPr/>
          <p:nvPr/>
        </p:nvGrpSpPr>
        <p:grpSpPr>
          <a:xfrm>
            <a:off x="430211" y="1584876"/>
            <a:ext cx="5473177" cy="3890427"/>
            <a:chOff x="430211" y="1584876"/>
            <a:chExt cx="5473177" cy="3890427"/>
          </a:xfrm>
        </p:grpSpPr>
        <p:pic>
          <p:nvPicPr>
            <p:cNvPr id="7" name="Picture 6" descr="Diagram&#10;&#10;Description automatically generated">
              <a:extLst>
                <a:ext uri="{FF2B5EF4-FFF2-40B4-BE49-F238E27FC236}">
                  <a16:creationId xmlns:a16="http://schemas.microsoft.com/office/drawing/2014/main" id="{0D0299C1-BD00-4A2D-8478-4D32192DD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1" y="1584876"/>
              <a:ext cx="5473176" cy="3318624"/>
            </a:xfrm>
            <a:prstGeom prst="rect">
              <a:avLst/>
            </a:prstGeom>
          </p:spPr>
        </p:pic>
        <p:sp>
          <p:nvSpPr>
            <p:cNvPr id="5" name="Content Placeholder 2">
              <a:extLst>
                <a:ext uri="{FF2B5EF4-FFF2-40B4-BE49-F238E27FC236}">
                  <a16:creationId xmlns:a16="http://schemas.microsoft.com/office/drawing/2014/main" id="{4A402234-6E18-43C4-90E4-B9FDE6B7B911}"/>
                </a:ext>
              </a:extLst>
            </p:cNvPr>
            <p:cNvSpPr txBox="1">
              <a:spLocks/>
            </p:cNvSpPr>
            <p:nvPr/>
          </p:nvSpPr>
          <p:spPr>
            <a:xfrm>
              <a:off x="430211" y="5091096"/>
              <a:ext cx="5473177"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7. Root Signature </a:t>
              </a:r>
              <a:r>
                <a:rPr lang="en-US" sz="1600" dirty="0">
                  <a:latin typeface="LatoWeb"/>
                </a:rPr>
                <a:t>[3]</a:t>
              </a:r>
              <a:endParaRPr lang="en-US" dirty="0"/>
            </a:p>
          </p:txBody>
        </p:sp>
      </p:grpSp>
      <p:grpSp>
        <p:nvGrpSpPr>
          <p:cNvPr id="10" name="Group 9">
            <a:extLst>
              <a:ext uri="{FF2B5EF4-FFF2-40B4-BE49-F238E27FC236}">
                <a16:creationId xmlns:a16="http://schemas.microsoft.com/office/drawing/2014/main" id="{DE07065B-4655-4D95-B520-8DA37CC62356}"/>
              </a:ext>
            </a:extLst>
          </p:cNvPr>
          <p:cNvGrpSpPr/>
          <p:nvPr/>
        </p:nvGrpSpPr>
        <p:grpSpPr>
          <a:xfrm>
            <a:off x="6202427" y="1584876"/>
            <a:ext cx="5746941" cy="3890427"/>
            <a:chOff x="6202427" y="1584876"/>
            <a:chExt cx="5746941" cy="3890427"/>
          </a:xfrm>
        </p:grpSpPr>
        <p:pic>
          <p:nvPicPr>
            <p:cNvPr id="9" name="Picture 8">
              <a:extLst>
                <a:ext uri="{FF2B5EF4-FFF2-40B4-BE49-F238E27FC236}">
                  <a16:creationId xmlns:a16="http://schemas.microsoft.com/office/drawing/2014/main" id="{0933BEC5-3B50-4893-9652-101C2F25ABC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02427" y="1584876"/>
              <a:ext cx="5746941" cy="3318624"/>
            </a:xfrm>
            <a:prstGeom prst="rect">
              <a:avLst/>
            </a:prstGeom>
            <a:solidFill>
              <a:schemeClr val="tx1"/>
            </a:solidFill>
          </p:spPr>
        </p:pic>
        <p:sp>
          <p:nvSpPr>
            <p:cNvPr id="6" name="Content Placeholder 2">
              <a:extLst>
                <a:ext uri="{FF2B5EF4-FFF2-40B4-BE49-F238E27FC236}">
                  <a16:creationId xmlns:a16="http://schemas.microsoft.com/office/drawing/2014/main" id="{889B964A-6666-4E84-B905-291C8627D6FE}"/>
                </a:ext>
              </a:extLst>
            </p:cNvPr>
            <p:cNvSpPr txBox="1">
              <a:spLocks/>
            </p:cNvSpPr>
            <p:nvPr/>
          </p:nvSpPr>
          <p:spPr>
            <a:xfrm>
              <a:off x="6202427" y="5091096"/>
              <a:ext cx="5693641"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8. Pipeline State Objects </a:t>
              </a:r>
              <a:r>
                <a:rPr lang="en-US" sz="1600" dirty="0">
                  <a:latin typeface="LatoWeb"/>
                </a:rPr>
                <a:t>[3]</a:t>
              </a:r>
              <a:endParaRPr lang="en-US" dirty="0"/>
            </a:p>
          </p:txBody>
        </p:sp>
      </p:grpSp>
    </p:spTree>
    <p:extLst>
      <p:ext uri="{BB962C8B-B14F-4D97-AF65-F5344CB8AC3E}">
        <p14:creationId xmlns:p14="http://schemas.microsoft.com/office/powerpoint/2010/main" val="2064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nodeType="clickEffect">
                                  <p:stCondLst>
                                    <p:cond delay="0"/>
                                  </p:stCondLst>
                                  <p:childTnLst>
                                    <p:animEffect transition="out" filter="barn(inVertical)">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16" presetClass="exit" presetSubtype="21" fill="hold" nodeType="afterEffect">
                                  <p:stCondLst>
                                    <p:cond delay="0"/>
                                  </p:stCondLst>
                                  <p:childTnLst>
                                    <p:animEffect transition="out" filter="barn(inVertic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p:stCondLst>
                              <p:cond delay="1000"/>
                            </p:stCondLst>
                            <p:childTnLst>
                              <p:par>
                                <p:cTn id="27" presetID="2" presetClass="exit" presetSubtype="8" fill="hold" grpId="1" nodeType="after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0-ppt_w/2"/>
                                          </p:val>
                                        </p:tav>
                                      </p:tavLst>
                                    </p:anim>
                                    <p:anim calcmode="lin" valueType="num">
                                      <p:cBhvr additive="base">
                                        <p:cTn id="29" dur="500"/>
                                        <p:tgtEl>
                                          <p:spTgt spid="2"/>
                                        </p:tgtEl>
                                        <p:attrNameLst>
                                          <p:attrName>ppt_y</p:attrName>
                                        </p:attrNameLst>
                                      </p:cBhvr>
                                      <p:tavLst>
                                        <p:tav tm="0">
                                          <p:val>
                                            <p:strVal val="ppt_y"/>
                                          </p:val>
                                        </p:tav>
                                        <p:tav tm="100000">
                                          <p:val>
                                            <p:strVal val="ppt_y"/>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287076" y="294640"/>
            <a:ext cx="9913564" cy="950762"/>
          </a:xfrm>
        </p:spPr>
        <p:txBody>
          <a:bodyPr/>
          <a:lstStyle/>
          <a:p>
            <a:r>
              <a:rPr lang="en-US" sz="3000" dirty="0"/>
              <a:t>An example of performing GPU synchronization</a:t>
            </a:r>
          </a:p>
        </p:txBody>
      </p:sp>
      <p:grpSp>
        <p:nvGrpSpPr>
          <p:cNvPr id="12" name="Group 11">
            <a:extLst>
              <a:ext uri="{FF2B5EF4-FFF2-40B4-BE49-F238E27FC236}">
                <a16:creationId xmlns:a16="http://schemas.microsoft.com/office/drawing/2014/main" id="{BE2034C4-D905-475F-857D-84605FB193F6}"/>
              </a:ext>
            </a:extLst>
          </p:cNvPr>
          <p:cNvGrpSpPr/>
          <p:nvPr/>
        </p:nvGrpSpPr>
        <p:grpSpPr>
          <a:xfrm>
            <a:off x="4248925" y="1245402"/>
            <a:ext cx="8888366" cy="5612598"/>
            <a:chOff x="1604869" y="1117600"/>
            <a:chExt cx="8982262" cy="5671889"/>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28242" y="1117600"/>
              <a:ext cx="4352343" cy="5287683"/>
            </a:xfrm>
            <a:prstGeom prst="rect">
              <a:avLst/>
            </a:prstGeom>
            <a:solidFill>
              <a:schemeClr val="tx1"/>
            </a:solidFill>
          </p:spPr>
        </p:pic>
        <p:sp>
          <p:nvSpPr>
            <p:cNvPr id="10" name="Content Placeholder 2">
              <a:extLst>
                <a:ext uri="{FF2B5EF4-FFF2-40B4-BE49-F238E27FC236}">
                  <a16:creationId xmlns:a16="http://schemas.microsoft.com/office/drawing/2014/main" id="{661ADBF6-100C-422C-8644-82E0E93C94E7}"/>
                </a:ext>
              </a:extLst>
            </p:cNvPr>
            <p:cNvSpPr txBox="1">
              <a:spLocks/>
            </p:cNvSpPr>
            <p:nvPr/>
          </p:nvSpPr>
          <p:spPr>
            <a:xfrm>
              <a:off x="1604869" y="6405282"/>
              <a:ext cx="8982262"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9. </a:t>
              </a:r>
              <a:r>
                <a:rPr lang="en-US" dirty="0"/>
                <a:t>An example of performing GPU synchronization </a:t>
              </a:r>
              <a:r>
                <a:rPr lang="en-US" sz="1600" dirty="0"/>
                <a:t>[3]</a:t>
              </a:r>
              <a:endParaRPr lang="en-US" dirty="0"/>
            </a:p>
          </p:txBody>
        </p:sp>
      </p:grpSp>
      <p:sp>
        <p:nvSpPr>
          <p:cNvPr id="6" name="Content Placeholder 2">
            <a:extLst>
              <a:ext uri="{FF2B5EF4-FFF2-40B4-BE49-F238E27FC236}">
                <a16:creationId xmlns:a16="http://schemas.microsoft.com/office/drawing/2014/main" id="{8A7B626B-E7A0-4115-AD87-95C78765C165}"/>
              </a:ext>
            </a:extLst>
          </p:cNvPr>
          <p:cNvSpPr>
            <a:spLocks noGrp="1"/>
          </p:cNvSpPr>
          <p:nvPr>
            <p:ph idx="1"/>
          </p:nvPr>
        </p:nvSpPr>
        <p:spPr>
          <a:xfrm>
            <a:off x="353226" y="1245402"/>
            <a:ext cx="5955374" cy="5232406"/>
          </a:xfrm>
        </p:spPr>
        <p:txBody>
          <a:bodyPr>
            <a:normAutofit fontScale="92500" lnSpcReduction="20000"/>
          </a:bodyPr>
          <a:lstStyle/>
          <a:p>
            <a:pPr>
              <a:buFont typeface="Arial" panose="020B0604020202020204" pitchFamily="34" charset="0"/>
              <a:buChar char="•"/>
            </a:pPr>
            <a:r>
              <a:rPr lang="en-US" dirty="0">
                <a:latin typeface="LatoWeb"/>
              </a:rPr>
              <a:t>In this example, the first frame is denoted Frame N. The command lists are executed on the command queue. Immediately after executing the command lists, the queue is signaled with the value N. When the command queue reaches that point, the fence will be signaled with the specified value.</a:t>
            </a:r>
          </a:p>
          <a:p>
            <a:pPr>
              <a:buFont typeface="Arial" panose="020B0604020202020204" pitchFamily="34" charset="0"/>
              <a:buChar char="•"/>
            </a:pPr>
            <a:r>
              <a:rPr lang="en-US" dirty="0">
                <a:latin typeface="LatoWeb"/>
              </a:rPr>
              <a:t>Right after the Signal, there is a </a:t>
            </a:r>
            <a:r>
              <a:rPr lang="en-US" dirty="0" err="1">
                <a:latin typeface="LatoWeb"/>
              </a:rPr>
              <a:t>WaitForFenceValue</a:t>
            </a:r>
            <a:r>
              <a:rPr lang="en-US" dirty="0">
                <a:latin typeface="LatoWeb"/>
              </a:rPr>
              <a:t> command which waits for the previous frame (Frame N-1) to be finished. Since there were no commands in the command queue in Frame N-1, execution continues without stalling the CPU thread.</a:t>
            </a:r>
          </a:p>
          <a:p>
            <a:pPr>
              <a:buFont typeface="Arial" panose="020B0604020202020204" pitchFamily="34" charset="0"/>
              <a:buChar char="•"/>
            </a:pPr>
            <a:r>
              <a:rPr lang="en-US" dirty="0">
                <a:latin typeface="LatoWeb"/>
              </a:rPr>
              <a:t>Then Frame N+1 is built on the CPU thread and executed on the direct command queue. Before the CPU can continue, the command queue has to finish using the resources from Frame N. In this case, the CPU has to wait until signal N is reached which indicates that the command queue is finished with those resources.</a:t>
            </a:r>
          </a:p>
        </p:txBody>
      </p:sp>
    </p:spTree>
    <p:extLst>
      <p:ext uri="{BB962C8B-B14F-4D97-AF65-F5344CB8AC3E}">
        <p14:creationId xmlns:p14="http://schemas.microsoft.com/office/powerpoint/2010/main" val="299536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6" presetClass="entr" presetSubtype="21"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grpId="1" nodeType="clickEffect">
                                  <p:stCondLst>
                                    <p:cond delay="0"/>
                                  </p:stCondLst>
                                  <p:childTnLst>
                                    <p:anim calcmode="lin" valueType="num">
                                      <p:cBhvr additive="base">
                                        <p:cTn id="36" dur="400"/>
                                        <p:tgtEl>
                                          <p:spTgt spid="6">
                                            <p:txEl>
                                              <p:pRg st="0" end="0"/>
                                            </p:txEl>
                                          </p:spTgt>
                                        </p:tgtEl>
                                        <p:attrNameLst>
                                          <p:attrName>ppt_x</p:attrName>
                                        </p:attrNameLst>
                                      </p:cBhvr>
                                      <p:tavLst>
                                        <p:tav tm="0">
                                          <p:val>
                                            <p:strVal val="ppt_x"/>
                                          </p:val>
                                        </p:tav>
                                        <p:tav tm="100000">
                                          <p:val>
                                            <p:strVal val="1+ppt_w/2"/>
                                          </p:val>
                                        </p:tav>
                                      </p:tavLst>
                                    </p:anim>
                                    <p:anim calcmode="lin" valueType="num">
                                      <p:cBhvr additive="base">
                                        <p:cTn id="37" dur="400"/>
                                        <p:tgtEl>
                                          <p:spTgt spid="6">
                                            <p:txEl>
                                              <p:pRg st="0" end="0"/>
                                            </p:txEl>
                                          </p:spTgt>
                                        </p:tgtEl>
                                        <p:attrNameLst>
                                          <p:attrName>ppt_y</p:attrName>
                                        </p:attrNameLst>
                                      </p:cBhvr>
                                      <p:tavLst>
                                        <p:tav tm="0">
                                          <p:val>
                                            <p:strVal val="ppt_y"/>
                                          </p:val>
                                        </p:tav>
                                        <p:tav tm="100000">
                                          <p:val>
                                            <p:strVal val="ppt_y"/>
                                          </p:val>
                                        </p:tav>
                                      </p:tavLst>
                                    </p:anim>
                                    <p:set>
                                      <p:cBhvr>
                                        <p:cTn id="38" dur="1" fill="hold">
                                          <p:stCondLst>
                                            <p:cond delay="399"/>
                                          </p:stCondLst>
                                        </p:cTn>
                                        <p:tgtEl>
                                          <p:spTgt spid="6">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1" nodeType="clickEffect">
                                  <p:stCondLst>
                                    <p:cond delay="0"/>
                                  </p:stCondLst>
                                  <p:childTnLst>
                                    <p:anim calcmode="lin" valueType="num">
                                      <p:cBhvr additive="base">
                                        <p:cTn id="42" dur="400"/>
                                        <p:tgtEl>
                                          <p:spTgt spid="6">
                                            <p:txEl>
                                              <p:pRg st="1" end="1"/>
                                            </p:txEl>
                                          </p:spTgt>
                                        </p:tgtEl>
                                        <p:attrNameLst>
                                          <p:attrName>ppt_x</p:attrName>
                                        </p:attrNameLst>
                                      </p:cBhvr>
                                      <p:tavLst>
                                        <p:tav tm="0">
                                          <p:val>
                                            <p:strVal val="ppt_x"/>
                                          </p:val>
                                        </p:tav>
                                        <p:tav tm="100000">
                                          <p:val>
                                            <p:strVal val="1+ppt_w/2"/>
                                          </p:val>
                                        </p:tav>
                                      </p:tavLst>
                                    </p:anim>
                                    <p:anim calcmode="lin" valueType="num">
                                      <p:cBhvr additive="base">
                                        <p:cTn id="43" dur="400"/>
                                        <p:tgtEl>
                                          <p:spTgt spid="6">
                                            <p:txEl>
                                              <p:pRg st="1" end="1"/>
                                            </p:txEl>
                                          </p:spTgt>
                                        </p:tgtEl>
                                        <p:attrNameLst>
                                          <p:attrName>ppt_y</p:attrName>
                                        </p:attrNameLst>
                                      </p:cBhvr>
                                      <p:tavLst>
                                        <p:tav tm="0">
                                          <p:val>
                                            <p:strVal val="ppt_y"/>
                                          </p:val>
                                        </p:tav>
                                        <p:tav tm="100000">
                                          <p:val>
                                            <p:strVal val="ppt_y"/>
                                          </p:val>
                                        </p:tav>
                                      </p:tavLst>
                                    </p:anim>
                                    <p:set>
                                      <p:cBhvr>
                                        <p:cTn id="44" dur="1" fill="hold">
                                          <p:stCondLst>
                                            <p:cond delay="399"/>
                                          </p:stCondLst>
                                        </p:cTn>
                                        <p:tgtEl>
                                          <p:spTgt spid="6">
                                            <p:txEl>
                                              <p:pRg st="1" end="1"/>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1" nodeType="clickEffect">
                                  <p:stCondLst>
                                    <p:cond delay="0"/>
                                  </p:stCondLst>
                                  <p:childTnLst>
                                    <p:anim calcmode="lin" valueType="num">
                                      <p:cBhvr additive="base">
                                        <p:cTn id="48" dur="400"/>
                                        <p:tgtEl>
                                          <p:spTgt spid="6">
                                            <p:txEl>
                                              <p:pRg st="2" end="2"/>
                                            </p:txEl>
                                          </p:spTgt>
                                        </p:tgtEl>
                                        <p:attrNameLst>
                                          <p:attrName>ppt_x</p:attrName>
                                        </p:attrNameLst>
                                      </p:cBhvr>
                                      <p:tavLst>
                                        <p:tav tm="0">
                                          <p:val>
                                            <p:strVal val="ppt_x"/>
                                          </p:val>
                                        </p:tav>
                                        <p:tav tm="100000">
                                          <p:val>
                                            <p:strVal val="1+ppt_w/2"/>
                                          </p:val>
                                        </p:tav>
                                      </p:tavLst>
                                    </p:anim>
                                    <p:anim calcmode="lin" valueType="num">
                                      <p:cBhvr additive="base">
                                        <p:cTn id="49" dur="400"/>
                                        <p:tgtEl>
                                          <p:spTgt spid="6">
                                            <p:txEl>
                                              <p:pRg st="2" end="2"/>
                                            </p:txEl>
                                          </p:spTgt>
                                        </p:tgtEl>
                                        <p:attrNameLst>
                                          <p:attrName>ppt_y</p:attrName>
                                        </p:attrNameLst>
                                      </p:cBhvr>
                                      <p:tavLst>
                                        <p:tav tm="0">
                                          <p:val>
                                            <p:strVal val="ppt_y"/>
                                          </p:val>
                                        </p:tav>
                                        <p:tav tm="100000">
                                          <p:val>
                                            <p:strVal val="ppt_y"/>
                                          </p:val>
                                        </p:tav>
                                      </p:tavLst>
                                    </p:anim>
                                    <p:set>
                                      <p:cBhvr>
                                        <p:cTn id="50" dur="1" fill="hold">
                                          <p:stCondLst>
                                            <p:cond delay="399"/>
                                          </p:stCondLst>
                                        </p:cTn>
                                        <p:tgtEl>
                                          <p:spTgt spid="6">
                                            <p:txEl>
                                              <p:pRg st="2" end="2"/>
                                            </p:txEl>
                                          </p:spTgt>
                                        </p:tgtEl>
                                        <p:attrNameLst>
                                          <p:attrName>style.visibility</p:attrName>
                                        </p:attrNameLst>
                                      </p:cBhvr>
                                      <p:to>
                                        <p:strVal val="hidden"/>
                                      </p:to>
                                    </p:set>
                                  </p:childTnLst>
                                </p:cTn>
                              </p:par>
                            </p:childTnLst>
                          </p:cTn>
                        </p:par>
                        <p:par>
                          <p:cTn id="51" fill="hold">
                            <p:stCondLst>
                              <p:cond delay="400"/>
                            </p:stCondLst>
                            <p:childTnLst>
                              <p:par>
                                <p:cTn id="52" presetID="2" presetClass="exit" presetSubtype="8" fill="hold" grpId="1" nodeType="afterEffect">
                                  <p:stCondLst>
                                    <p:cond delay="0"/>
                                  </p:stCondLst>
                                  <p:childTnLst>
                                    <p:anim calcmode="lin" valueType="num">
                                      <p:cBhvr additive="base">
                                        <p:cTn id="53" dur="500"/>
                                        <p:tgtEl>
                                          <p:spTgt spid="2"/>
                                        </p:tgtEl>
                                        <p:attrNameLst>
                                          <p:attrName>ppt_x</p:attrName>
                                        </p:attrNameLst>
                                      </p:cBhvr>
                                      <p:tavLst>
                                        <p:tav tm="0">
                                          <p:val>
                                            <p:strVal val="ppt_x"/>
                                          </p:val>
                                        </p:tav>
                                        <p:tav tm="100000">
                                          <p:val>
                                            <p:strVal val="0-ppt_w/2"/>
                                          </p:val>
                                        </p:tav>
                                      </p:tavLst>
                                    </p:anim>
                                    <p:anim calcmode="lin" valueType="num">
                                      <p:cBhvr additive="base">
                                        <p:cTn id="54" dur="500"/>
                                        <p:tgtEl>
                                          <p:spTgt spid="2"/>
                                        </p:tgtEl>
                                        <p:attrNameLst>
                                          <p:attrName>ppt_y</p:attrName>
                                        </p:attrNameLst>
                                      </p:cBhvr>
                                      <p:tavLst>
                                        <p:tav tm="0">
                                          <p:val>
                                            <p:strVal val="ppt_y"/>
                                          </p:val>
                                        </p:tav>
                                        <p:tav tm="100000">
                                          <p:val>
                                            <p:strVal val="ppt_y"/>
                                          </p:val>
                                        </p:tav>
                                      </p:tavLst>
                                    </p:anim>
                                    <p:set>
                                      <p:cBhvr>
                                        <p:cTn id="5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build="p"/>
      <p:bldP spid="6"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287076" y="294640"/>
            <a:ext cx="9913564" cy="950762"/>
          </a:xfrm>
        </p:spPr>
        <p:txBody>
          <a:bodyPr/>
          <a:lstStyle/>
          <a:p>
            <a:r>
              <a:rPr lang="en-US" sz="3000" dirty="0"/>
              <a:t>Overview of Application Flow Control for Direct3D 12</a:t>
            </a:r>
          </a:p>
        </p:txBody>
      </p:sp>
      <p:grpSp>
        <p:nvGrpSpPr>
          <p:cNvPr id="12" name="Group 11">
            <a:extLst>
              <a:ext uri="{FF2B5EF4-FFF2-40B4-BE49-F238E27FC236}">
                <a16:creationId xmlns:a16="http://schemas.microsoft.com/office/drawing/2014/main" id="{BE2034C4-D905-475F-857D-84605FB193F6}"/>
              </a:ext>
            </a:extLst>
          </p:cNvPr>
          <p:cNvGrpSpPr/>
          <p:nvPr/>
        </p:nvGrpSpPr>
        <p:grpSpPr>
          <a:xfrm>
            <a:off x="1604869" y="1352761"/>
            <a:ext cx="8982262" cy="5436728"/>
            <a:chOff x="1604869" y="1352761"/>
            <a:chExt cx="8982262" cy="5436728"/>
          </a:xfrm>
        </p:grpSpPr>
        <p:pic>
          <p:nvPicPr>
            <p:cNvPr id="11" name="Picture 10">
              <a:extLst>
                <a:ext uri="{FF2B5EF4-FFF2-40B4-BE49-F238E27FC236}">
                  <a16:creationId xmlns:a16="http://schemas.microsoft.com/office/drawing/2014/main" id="{9F89AC6B-8058-43DA-9AC4-A5159F05BA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4870" y="1352761"/>
              <a:ext cx="8982259" cy="5052521"/>
            </a:xfrm>
            <a:prstGeom prst="rect">
              <a:avLst/>
            </a:prstGeom>
            <a:solidFill>
              <a:schemeClr val="tx1"/>
            </a:solidFill>
          </p:spPr>
        </p:pic>
        <p:sp>
          <p:nvSpPr>
            <p:cNvPr id="10" name="Content Placeholder 2">
              <a:extLst>
                <a:ext uri="{FF2B5EF4-FFF2-40B4-BE49-F238E27FC236}">
                  <a16:creationId xmlns:a16="http://schemas.microsoft.com/office/drawing/2014/main" id="{661ADBF6-100C-422C-8644-82E0E93C94E7}"/>
                </a:ext>
              </a:extLst>
            </p:cNvPr>
            <p:cNvSpPr txBox="1">
              <a:spLocks/>
            </p:cNvSpPr>
            <p:nvPr/>
          </p:nvSpPr>
          <p:spPr>
            <a:xfrm>
              <a:off x="1604869" y="6405282"/>
              <a:ext cx="8982262" cy="38420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latin typeface="LatoWeb"/>
                </a:rPr>
                <a:t>Fig 10. </a:t>
              </a:r>
              <a:r>
                <a:rPr lang="en-US" dirty="0"/>
                <a:t>Overview of Application Flow Control for Direct3D 12 </a:t>
              </a:r>
              <a:r>
                <a:rPr lang="en-US" sz="1600" dirty="0"/>
                <a:t>[2]</a:t>
              </a:r>
              <a:endParaRPr lang="en-US" dirty="0"/>
            </a:p>
          </p:txBody>
        </p:sp>
      </p:grpSp>
    </p:spTree>
    <p:extLst>
      <p:ext uri="{BB962C8B-B14F-4D97-AF65-F5344CB8AC3E}">
        <p14:creationId xmlns:p14="http://schemas.microsoft.com/office/powerpoint/2010/main" val="229129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par>
                          <p:cTn id="18" fill="hold">
                            <p:stCondLst>
                              <p:cond delay="500"/>
                            </p:stCondLst>
                            <p:childTnLst>
                              <p:par>
                                <p:cTn id="19" presetID="2" presetClass="exit" presetSubtype="8" fill="hold" grpId="1" nodeType="after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0-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43" name="Straight Connector 4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4388548-9938-43A7-85AE-15E5B24C1A96}"/>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Demonstration</a:t>
            </a:r>
          </a:p>
        </p:txBody>
      </p:sp>
    </p:spTree>
    <p:extLst>
      <p:ext uri="{BB962C8B-B14F-4D97-AF65-F5344CB8AC3E}">
        <p14:creationId xmlns:p14="http://schemas.microsoft.com/office/powerpoint/2010/main" val="345482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0-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340</TotalTime>
  <Words>1467</Words>
  <Application>Microsoft Office PowerPoint</Application>
  <PresentationFormat>Widescreen</PresentationFormat>
  <Paragraphs>98</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LatoWeb</vt:lpstr>
      <vt:lpstr>Segoe UI</vt:lpstr>
      <vt:lpstr>Wingdings 3</vt:lpstr>
      <vt:lpstr>Ion</vt:lpstr>
      <vt:lpstr>Rendering with DirectX 12</vt:lpstr>
      <vt:lpstr>The Direct3D 12 Pipeline</vt:lpstr>
      <vt:lpstr>Overview of How Direct3D 12 Works</vt:lpstr>
      <vt:lpstr>Command Lists &amp; Command Queues</vt:lpstr>
      <vt:lpstr>Descriptors &amp; Descriptor Tables</vt:lpstr>
      <vt:lpstr>Root Signature &amp; Pipeline State Objects</vt:lpstr>
      <vt:lpstr>An example of performing GPU synchronization</vt:lpstr>
      <vt:lpstr>Overview of Application Flow Control for Direct3D 12</vt:lpstr>
      <vt:lpstr>Demonstration</vt:lpstr>
      <vt:lpstr>Problems Encountered</vt:lpstr>
      <vt:lpstr>Postmortem</vt:lpstr>
      <vt:lpstr>Goals For Final</vt:lpstr>
      <vt:lpstr>Direct3D 12 Objects Identified For Raytracing</vt:lpstr>
      <vt:lpstr>Direct3D 12 Objects Identified For Raytracing</vt:lpstr>
      <vt:lpstr>Current Expectations for the Final Scene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DirectX 12</dc:title>
  <dc:creator>Gupta, Rahul</dc:creator>
  <cp:lastModifiedBy>Gupta, Rahul</cp:lastModifiedBy>
  <cp:revision>93</cp:revision>
  <dcterms:created xsi:type="dcterms:W3CDTF">2021-03-17T04:23:44Z</dcterms:created>
  <dcterms:modified xsi:type="dcterms:W3CDTF">2021-03-19T18:51:36Z</dcterms:modified>
</cp:coreProperties>
</file>