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4" r:id="rId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"/>
    </p:embeddedFont>
    <p:embeddedFont>
      <p:font typeface="Tahoma" panose="020B0604030504040204" pitchFamily="34" charset="0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C2948-F886-4C08-9A66-904FD4F502F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BD0DF-CF63-4C6F-ABB0-B2CA21EC6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2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BD0DF-CF63-4C6F-ABB0-B2CA21EC6B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4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E0AD0314-D83B-4BDB-B37E-439D7E7CF157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931359" y="2949792"/>
            <a:ext cx="5281282" cy="80068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7158" y="1437624"/>
            <a:ext cx="8429684" cy="1350150"/>
          </a:xfrm>
        </p:spPr>
        <p:txBody>
          <a:bodyPr anchor="b">
            <a:normAutofit/>
          </a:bodyPr>
          <a:lstStyle>
            <a:lvl1pPr algn="ctr">
              <a:defRPr sz="36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Main Title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552" y="2841780"/>
            <a:ext cx="806489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979712" y="3813888"/>
            <a:ext cx="5184576" cy="0"/>
          </a:xfrm>
          <a:prstGeom prst="line">
            <a:avLst/>
          </a:prstGeom>
          <a:ln>
            <a:solidFill>
              <a:srgbClr val="D4AC30">
                <a:alpha val="69804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17974"/>
            <a:ext cx="8229600" cy="364333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9986C82D-1A85-42CF-AA99-3B85CE3FE592}" type="datetime1">
              <a:rPr lang="ko-KR" altLang="en-US" smtClean="0"/>
              <a:pPr/>
              <a:t>2018-08-29</a:t>
            </a:fld>
            <a:endParaRPr lang="ko-KR" altLang="en-US"/>
          </a:p>
        </p:txBody>
      </p:sp>
      <p:sp>
        <p:nvSpPr>
          <p:cNvPr id="11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14282" y="141480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50828" y="4804769"/>
            <a:ext cx="3642344" cy="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Embedded Software Lab. @</a:t>
            </a:r>
            <a:r>
              <a:rPr kumimoji="0" lang="en-US" altLang="ko-KR" sz="1600" b="1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SKKU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497206" y="527178"/>
            <a:ext cx="448232" cy="4169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133206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17974"/>
            <a:ext cx="8229600" cy="36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77AE1FED-28BD-430F-A644-83D6DC89CC0F}" type="datetime1">
              <a:rPr lang="ko-KR" altLang="en-US" smtClean="0"/>
              <a:pPr/>
              <a:t>2018-08-29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735546"/>
            <a:ext cx="7632848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047434" y="123478"/>
            <a:ext cx="648072" cy="6028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fld id="{6D5D48F2-64DA-46E3-9141-D8225119CDF1}" type="slidenum">
              <a:rPr lang="ko-KR" altLang="en-US" sz="1800" b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b="1" kern="1200" spc="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Geunhye Jo</a:t>
            </a:r>
          </a:p>
          <a:p>
            <a:r>
              <a:rPr lang="en-US" altLang="ko-KR" dirty="0"/>
              <a:t>Embedded Software Lab.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Seminar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Arithmetic Intensity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𝐂𝐨𝐦𝐩𝐮𝐭𝐚𝐭𝐢𝐨𝐧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𝑴𝒆𝒎𝒐𝒓𝒚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𝑨𝒄𝒄𝒆𝒔𝒔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600" dirty="0"/>
                  <a:t>Intensity</a:t>
                </a:r>
                <a:r>
                  <a:rPr lang="ko-KR" altLang="en-US" sz="1600" dirty="0"/>
                  <a:t>가 낮으면 </a:t>
                </a:r>
                <a:r>
                  <a:rPr lang="en-US" altLang="ko-KR" sz="1600" dirty="0"/>
                  <a:t>HW Utilization</a:t>
                </a:r>
                <a:r>
                  <a:rPr lang="ko-KR" altLang="en-US" sz="1600" dirty="0"/>
                  <a:t>이 낮아짐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/>
                  <a:t>Computation</a:t>
                </a:r>
                <a:r>
                  <a:rPr lang="ko-KR" altLang="en-US" sz="1600" dirty="0"/>
                  <a:t>을 줄였으나 </a:t>
                </a:r>
                <a:r>
                  <a:rPr lang="en-US" altLang="ko-KR" sz="1600" dirty="0"/>
                  <a:t>Memory Reuse </a:t>
                </a:r>
                <a:r>
                  <a:rPr lang="ko-KR" altLang="en-US" sz="1600" dirty="0"/>
                  <a:t>또한 감소해 </a:t>
                </a:r>
                <a:r>
                  <a:rPr lang="en-US" altLang="ko-KR" sz="1600" dirty="0"/>
                  <a:t>Intensity</a:t>
                </a:r>
                <a:r>
                  <a:rPr lang="ko-KR" altLang="en-US" sz="1600" dirty="0"/>
                  <a:t>도 낮아지는 문제 </a:t>
                </a:r>
                <a:endParaRPr lang="en-US" altLang="ko-KR" sz="1600" dirty="0"/>
              </a:p>
              <a:p>
                <a:pPr lvl="2"/>
                <a:r>
                  <a:rPr lang="en-US" altLang="ko-KR" sz="1400" dirty="0" err="1"/>
                  <a:t>Eg.</a:t>
                </a:r>
                <a:r>
                  <a:rPr lang="en-US" altLang="ko-KR" sz="1400" dirty="0"/>
                  <a:t> Depthwise Conv (Shift, 2018 IEEE)</a:t>
                </a:r>
              </a:p>
              <a:p>
                <a:pPr lvl="2"/>
                <a:r>
                  <a:rPr lang="en-US" altLang="ko-KR" sz="1400" dirty="0"/>
                  <a:t>Memory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Access</a:t>
                </a:r>
                <a:r>
                  <a:rPr lang="ko-KR" altLang="en-US" sz="1400" dirty="0"/>
                  <a:t>를 기다리는 시간이 </a:t>
                </a:r>
                <a:r>
                  <a:rPr lang="en-US" altLang="ko-KR" sz="1400" dirty="0"/>
                  <a:t>Computation </a:t>
                </a:r>
                <a:r>
                  <a:rPr lang="ko-KR" altLang="en-US" sz="1400" dirty="0"/>
                  <a:t>감소로 인한 </a:t>
                </a:r>
                <a:r>
                  <a:rPr lang="en-US" altLang="ko-KR" sz="1400" dirty="0"/>
                  <a:t>speed-up</a:t>
                </a:r>
                <a:r>
                  <a:rPr lang="ko-KR" altLang="en-US" sz="1400" dirty="0"/>
                  <a:t>을 제한함</a:t>
                </a:r>
                <a:endParaRPr lang="en-US" altLang="ko-KR" sz="14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여러 종류의 </a:t>
                </a:r>
                <a:r>
                  <a:rPr lang="en-US" altLang="ko-KR" sz="2000" dirty="0"/>
                  <a:t>Conv </a:t>
                </a:r>
                <a:r>
                  <a:rPr lang="ko-KR" altLang="en-US" sz="2000" dirty="0"/>
                  <a:t>블록의 </a:t>
                </a:r>
                <a:r>
                  <a:rPr lang="en-US" altLang="ko-KR" sz="2000" dirty="0"/>
                  <a:t>Intensity</a:t>
                </a:r>
                <a:r>
                  <a:rPr lang="ko-KR" altLang="en-US" sz="2000" dirty="0"/>
                  <a:t>를 비교</a:t>
                </a:r>
                <a:endParaRPr lang="en-US" altLang="ko-KR" sz="2000" dirty="0"/>
              </a:p>
              <a:p>
                <a:pPr lvl="1"/>
                <a:r>
                  <a:rPr lang="en-US" altLang="ko-KR" sz="1600" dirty="0" err="1"/>
                  <a:t>ResNet</a:t>
                </a:r>
                <a:r>
                  <a:rPr lang="en-US" altLang="ko-KR" sz="1600" dirty="0"/>
                  <a:t>, </a:t>
                </a:r>
                <a:r>
                  <a:rPr lang="en-US" altLang="ko-KR" sz="1600" dirty="0" err="1"/>
                  <a:t>SqueezeNext</a:t>
                </a:r>
                <a:r>
                  <a:rPr lang="en-US" altLang="ko-KR" sz="1600" dirty="0"/>
                  <a:t>, </a:t>
                </a:r>
                <a:r>
                  <a:rPr lang="en-US" altLang="ko-KR" sz="1600" dirty="0" err="1"/>
                  <a:t>ShuffleNet</a:t>
                </a:r>
                <a:r>
                  <a:rPr lang="en-US" altLang="ko-KR" sz="1600" dirty="0"/>
                  <a:t> Block </a:t>
                </a:r>
                <a:r>
                  <a:rPr lang="ko-KR" altLang="en-US" sz="1600" dirty="0"/>
                  <a:t>등으로 </a:t>
                </a:r>
                <a:r>
                  <a:rPr lang="en-US" altLang="ko-KR" sz="1600" dirty="0"/>
                  <a:t>Simple Network </a:t>
                </a:r>
                <a:r>
                  <a:rPr lang="ko-KR" altLang="en-US" sz="1600" dirty="0"/>
                  <a:t>구성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서버에서 </a:t>
                </a:r>
                <a:r>
                  <a:rPr lang="en-US" altLang="ko-KR" sz="1600" dirty="0"/>
                  <a:t>training </a:t>
                </a:r>
                <a:r>
                  <a:rPr lang="ko-KR" altLang="en-US" sz="1600" dirty="0"/>
                  <a:t>후 </a:t>
                </a:r>
                <a:r>
                  <a:rPr lang="en-US" altLang="ko-KR" sz="1600" dirty="0"/>
                  <a:t>Odroid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XU4</a:t>
                </a:r>
                <a:r>
                  <a:rPr lang="ko-KR" altLang="en-US" sz="1600" dirty="0"/>
                  <a:t>에</a:t>
                </a:r>
                <a:r>
                  <a:rPr lang="en-US" altLang="ko-KR" sz="1600" dirty="0"/>
                  <a:t> deploy</a:t>
                </a:r>
                <a:r>
                  <a:rPr lang="ko-KR" altLang="en-US" sz="1600" dirty="0"/>
                  <a:t>하여 비교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이론상 </a:t>
                </a:r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Intensity</a:t>
                </a:r>
                <a:r>
                  <a:rPr lang="ko-KR" alt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와 실제 </a:t>
                </a:r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Intensity</a:t>
                </a:r>
                <a:r>
                  <a:rPr lang="ko-KR" alt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도</a:t>
                </a:r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비교 </a:t>
                </a:r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(Memory Access Pattern)</a:t>
                </a:r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ko-KR" altLang="en-US" sz="16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Arithmetic</a:t>
            </a:r>
            <a:r>
              <a:rPr lang="ko-KR" altLang="en-US" sz="2800" dirty="0"/>
              <a:t> </a:t>
            </a:r>
            <a:r>
              <a:rPr lang="en-US" altLang="ko-KR" sz="2800" dirty="0"/>
              <a:t>Intensity Comparison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68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2D6976-3C99-4ADE-A3BF-B25A82625C69}"/>
              </a:ext>
            </a:extLst>
          </p:cNvPr>
          <p:cNvSpPr/>
          <p:nvPr/>
        </p:nvSpPr>
        <p:spPr>
          <a:xfrm>
            <a:off x="842314" y="3966358"/>
            <a:ext cx="7272808" cy="1087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7DA57B-24F4-402A-B3A8-0EB7C0D9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Networks</a:t>
            </a:r>
            <a:endParaRPr lang="ko-KR" altLang="en-US" dirty="0"/>
          </a:p>
        </p:txBody>
      </p:sp>
      <p:pic>
        <p:nvPicPr>
          <p:cNvPr id="19" name="내용 개체 틀 8">
            <a:extLst>
              <a:ext uri="{FF2B5EF4-FFF2-40B4-BE49-F238E27FC236}">
                <a16:creationId xmlns:a16="http://schemas.microsoft.com/office/drawing/2014/main" id="{E42DB3F5-99EA-4067-AFE4-289173E4B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9" b="1830"/>
          <a:stretch/>
        </p:blipFill>
        <p:spPr>
          <a:xfrm>
            <a:off x="5640671" y="2571750"/>
            <a:ext cx="1556765" cy="25638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A388A0-D463-481E-B6EF-F62E8AEE1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8"/>
          <a:stretch/>
        </p:blipFill>
        <p:spPr>
          <a:xfrm>
            <a:off x="3522416" y="2598615"/>
            <a:ext cx="1912604" cy="25421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2EFAEA-D487-4AA6-88FA-7998BE928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88" y="2616323"/>
            <a:ext cx="2245955" cy="229849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E90F31-AE4E-4285-AE9E-538EAB8BFB73}"/>
              </a:ext>
            </a:extLst>
          </p:cNvPr>
          <p:cNvGrpSpPr/>
          <p:nvPr/>
        </p:nvGrpSpPr>
        <p:grpSpPr>
          <a:xfrm>
            <a:off x="1979712" y="1889890"/>
            <a:ext cx="4252864" cy="576064"/>
            <a:chOff x="1903312" y="1851670"/>
            <a:chExt cx="4252864" cy="5760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68F440-27A9-4331-A236-49BC427B66A3}"/>
                </a:ext>
              </a:extLst>
            </p:cNvPr>
            <p:cNvSpPr/>
            <p:nvPr/>
          </p:nvSpPr>
          <p:spPr>
            <a:xfrm>
              <a:off x="1903312" y="1851670"/>
              <a:ext cx="1080120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5x5 Conv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4EEBB5-9894-47B8-9F3F-72899E7A2C8F}"/>
                </a:ext>
              </a:extLst>
            </p:cNvPr>
            <p:cNvSpPr/>
            <p:nvPr/>
          </p:nvSpPr>
          <p:spPr>
            <a:xfrm>
              <a:off x="3203848" y="1851670"/>
              <a:ext cx="165618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One Block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721144-D599-451B-BF45-95AD5A5B648B}"/>
                </a:ext>
              </a:extLst>
            </p:cNvPr>
            <p:cNvSpPr/>
            <p:nvPr/>
          </p:nvSpPr>
          <p:spPr>
            <a:xfrm>
              <a:off x="5076056" y="1851670"/>
              <a:ext cx="1080120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FC layer</a:t>
              </a:r>
              <a:endParaRPr lang="ko-KR" altLang="en-US" sz="1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193D597-922A-45AD-94E9-BCC4BEDF4DFC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83432" y="2139702"/>
              <a:ext cx="220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133789-F33C-4709-AA40-0D9B0BDE4F8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860032" y="2139702"/>
              <a:ext cx="21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53CA24-0B98-4E7E-8A85-29BF4D3A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8307"/>
            <a:ext cx="8229600" cy="3643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Architecture</a:t>
            </a:r>
            <a:endParaRPr lang="en-US" altLang="ko-KR" sz="1600" dirty="0"/>
          </a:p>
          <a:p>
            <a:pPr lvl="1"/>
            <a:r>
              <a:rPr lang="en-US" altLang="ko-KR" sz="1600" dirty="0"/>
              <a:t>Conv : Increase # of Channels</a:t>
            </a:r>
          </a:p>
          <a:p>
            <a:pPr lvl="1"/>
            <a:r>
              <a:rPr lang="en-US" altLang="ko-KR" sz="1600" dirty="0"/>
              <a:t>Block :  </a:t>
            </a:r>
            <a:r>
              <a:rPr lang="en-US" altLang="ko-KR" sz="1600" dirty="0" err="1"/>
              <a:t>ResNet</a:t>
            </a:r>
            <a:r>
              <a:rPr lang="en-US" altLang="ko-KR" sz="1600" dirty="0"/>
              <a:t>  /  </a:t>
            </a:r>
            <a:r>
              <a:rPr lang="en-US" altLang="ko-KR" sz="1600" dirty="0" err="1"/>
              <a:t>SqueezeNext</a:t>
            </a:r>
            <a:r>
              <a:rPr lang="en-US" altLang="ko-KR" sz="1600" dirty="0"/>
              <a:t>  /  </a:t>
            </a:r>
            <a:r>
              <a:rPr lang="en-US" altLang="ko-KR" sz="1600" dirty="0" err="1"/>
              <a:t>ShuffleNet</a:t>
            </a:r>
            <a:r>
              <a:rPr lang="en-US" altLang="ko-KR" sz="1600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266854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D0D087-491D-4357-823C-D3CD7D8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Simple Networks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현재 구현</a:t>
            </a:r>
            <a:r>
              <a:rPr lang="en-US" altLang="ko-KR" sz="1600" dirty="0"/>
              <a:t>: </a:t>
            </a:r>
            <a:r>
              <a:rPr lang="ko-KR" altLang="en-US" sz="1600" dirty="0"/>
              <a:t>블록 내 </a:t>
            </a:r>
            <a:r>
              <a:rPr lang="en-US" altLang="ko-KR" sz="1600" dirty="0"/>
              <a:t>Weight </a:t>
            </a:r>
            <a:r>
              <a:rPr lang="ko-KR" altLang="en-US" sz="1600" dirty="0"/>
              <a:t>수를 유사하게 조정하였음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/>
              <a:t>다른 조건을 동일하게 통제할 수도 있을 것  </a:t>
            </a:r>
            <a:r>
              <a:rPr lang="en-US" altLang="ko-KR" sz="1400" dirty="0"/>
              <a:t>e.g.) computation </a:t>
            </a:r>
          </a:p>
          <a:p>
            <a:pPr lvl="1"/>
            <a:r>
              <a:rPr lang="en-US" altLang="ko-KR" sz="1600" dirty="0"/>
              <a:t>Caffe Framework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Dataset : MNIST</a:t>
            </a:r>
            <a:r>
              <a:rPr lang="ko-KR" altLang="en-US" sz="1600" dirty="0"/>
              <a:t>에서 </a:t>
            </a:r>
            <a:r>
              <a:rPr lang="en-US" altLang="ko-KR" sz="1600" dirty="0"/>
              <a:t>CIFAR-10</a:t>
            </a:r>
            <a:r>
              <a:rPr lang="ko-KR" altLang="en-US" sz="1600" dirty="0"/>
              <a:t>으로 변경</a:t>
            </a:r>
            <a:endParaRPr lang="en-US" altLang="ko-KR" sz="1400" dirty="0"/>
          </a:p>
          <a:p>
            <a:pPr lvl="2"/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0477A3-39F1-467A-BC10-C4EF21CD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Networks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A859AC6-1B36-46A2-BC0E-816397EBD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238515"/>
                  </p:ext>
                </p:extLst>
              </p:nvPr>
            </p:nvGraphicFramePr>
            <p:xfrm>
              <a:off x="1835696" y="1779662"/>
              <a:ext cx="5000505" cy="1224135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377550">
                      <a:extLst>
                        <a:ext uri="{9D8B030D-6E8A-4147-A177-3AD203B41FA5}">
                          <a16:colId xmlns:a16="http://schemas.microsoft.com/office/drawing/2014/main" val="952836768"/>
                        </a:ext>
                      </a:extLst>
                    </a:gridCol>
                    <a:gridCol w="743877">
                      <a:extLst>
                        <a:ext uri="{9D8B030D-6E8A-4147-A177-3AD203B41FA5}">
                          <a16:colId xmlns:a16="http://schemas.microsoft.com/office/drawing/2014/main" val="3423529759"/>
                        </a:ext>
                      </a:extLst>
                    </a:gridCol>
                    <a:gridCol w="867856">
                      <a:extLst>
                        <a:ext uri="{9D8B030D-6E8A-4147-A177-3AD203B41FA5}">
                          <a16:colId xmlns:a16="http://schemas.microsoft.com/office/drawing/2014/main" val="4133247091"/>
                        </a:ext>
                      </a:extLst>
                    </a:gridCol>
                    <a:gridCol w="1005611">
                      <a:extLst>
                        <a:ext uri="{9D8B030D-6E8A-4147-A177-3AD203B41FA5}">
                          <a16:colId xmlns:a16="http://schemas.microsoft.com/office/drawing/2014/main" val="2896666805"/>
                        </a:ext>
                      </a:extLst>
                    </a:gridCol>
                    <a:gridCol w="1005611">
                      <a:extLst>
                        <a:ext uri="{9D8B030D-6E8A-4147-A177-3AD203B41FA5}">
                          <a16:colId xmlns:a16="http://schemas.microsoft.com/office/drawing/2014/main" val="3496494564"/>
                        </a:ext>
                      </a:extLst>
                    </a:gridCol>
                  </a:tblGrid>
                  <a:tr h="3163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#</a:t>
                          </a:r>
                          <a:r>
                            <a:rPr lang="en-US" sz="1100" b="1" u="none" strike="noStrike" dirty="0" err="1">
                              <a:effectLst/>
                            </a:rPr>
                            <a:t>InChannel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= 4N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 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Block</a:t>
                          </a: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# parameter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# parameter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89585"/>
                      </a:ext>
                    </a:extLst>
                  </a:tr>
                  <a:tr h="30259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40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b="1" u="none" strike="noStrike" dirty="0" err="1">
                              <a:effectLst/>
                            </a:rPr>
                            <a:t>ResNet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17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1700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014957"/>
                      </a:ext>
                    </a:extLst>
                  </a:tr>
                  <a:tr h="30259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48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b="1" u="none" strike="noStrike" dirty="0" err="1">
                              <a:effectLst/>
                            </a:rPr>
                            <a:t>ShuffleNet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34/3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ko-KR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1632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774273"/>
                      </a:ext>
                    </a:extLst>
                  </a:tr>
                  <a:tr h="30259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32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b="1" u="none" strike="noStrike" dirty="0" err="1">
                              <a:effectLst/>
                            </a:rPr>
                            <a:t>SqzNext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26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ko-KR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1664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7444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A859AC6-1B36-46A2-BC0E-816397EBD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238515"/>
                  </p:ext>
                </p:extLst>
              </p:nvPr>
            </p:nvGraphicFramePr>
            <p:xfrm>
              <a:off x="1835696" y="1779662"/>
              <a:ext cx="5000505" cy="1224135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377550">
                      <a:extLst>
                        <a:ext uri="{9D8B030D-6E8A-4147-A177-3AD203B41FA5}">
                          <a16:colId xmlns:a16="http://schemas.microsoft.com/office/drawing/2014/main" val="952836768"/>
                        </a:ext>
                      </a:extLst>
                    </a:gridCol>
                    <a:gridCol w="743877">
                      <a:extLst>
                        <a:ext uri="{9D8B030D-6E8A-4147-A177-3AD203B41FA5}">
                          <a16:colId xmlns:a16="http://schemas.microsoft.com/office/drawing/2014/main" val="3423529759"/>
                        </a:ext>
                      </a:extLst>
                    </a:gridCol>
                    <a:gridCol w="867856">
                      <a:extLst>
                        <a:ext uri="{9D8B030D-6E8A-4147-A177-3AD203B41FA5}">
                          <a16:colId xmlns:a16="http://schemas.microsoft.com/office/drawing/2014/main" val="4133247091"/>
                        </a:ext>
                      </a:extLst>
                    </a:gridCol>
                    <a:gridCol w="1005611">
                      <a:extLst>
                        <a:ext uri="{9D8B030D-6E8A-4147-A177-3AD203B41FA5}">
                          <a16:colId xmlns:a16="http://schemas.microsoft.com/office/drawing/2014/main" val="2896666805"/>
                        </a:ext>
                      </a:extLst>
                    </a:gridCol>
                    <a:gridCol w="1005611">
                      <a:extLst>
                        <a:ext uri="{9D8B030D-6E8A-4147-A177-3AD203B41FA5}">
                          <a16:colId xmlns:a16="http://schemas.microsoft.com/office/drawing/2014/main" val="3496494564"/>
                        </a:ext>
                      </a:extLst>
                    </a:gridCol>
                  </a:tblGrid>
                  <a:tr h="3163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#</a:t>
                          </a:r>
                          <a:r>
                            <a:rPr lang="en-US" sz="1100" b="1" u="none" strike="noStrike" dirty="0" err="1">
                              <a:effectLst/>
                            </a:rPr>
                            <a:t>InChannel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= 4N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 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Block</a:t>
                          </a: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# parameter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# parameter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89585"/>
                      </a:ext>
                    </a:extLst>
                  </a:tr>
                  <a:tr h="30259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40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b="1" u="none" strike="noStrike" dirty="0" err="1">
                              <a:effectLst/>
                            </a:rPr>
                            <a:t>ResNet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9525" marT="9525" marB="0" anchor="ctr">
                        <a:blipFill>
                          <a:blip r:embed="rId2"/>
                          <a:stretch>
                            <a:fillRect l="-298182" t="-106000" r="-101212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1700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014957"/>
                      </a:ext>
                    </a:extLst>
                  </a:tr>
                  <a:tr h="30259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48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b="1" u="none" strike="noStrike" dirty="0" err="1">
                              <a:effectLst/>
                            </a:rPr>
                            <a:t>ShuffleNet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9525" marT="9525" marB="0" anchor="ctr">
                        <a:blipFill>
                          <a:blip r:embed="rId2"/>
                          <a:stretch>
                            <a:fillRect l="-298182" t="-206000" r="-101212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1632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774273"/>
                      </a:ext>
                    </a:extLst>
                  </a:tr>
                  <a:tr h="30259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32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b="1" u="none" strike="noStrike" dirty="0" err="1">
                              <a:effectLst/>
                            </a:rPr>
                            <a:t>SqzNext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9525" marT="9525" marB="0" anchor="ctr">
                        <a:blipFill>
                          <a:blip r:embed="rId2"/>
                          <a:stretch>
                            <a:fillRect l="-298182" t="-306000" r="-101212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1" u="none" strike="noStrike" dirty="0">
                              <a:effectLst/>
                            </a:rPr>
                            <a:t>1664</a:t>
                          </a:r>
                          <a:endParaRPr lang="en-US" altLang="ko-KR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72000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74443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EB8DD9-7488-431B-BA1D-6DAE3A5A1BE0}"/>
              </a:ext>
            </a:extLst>
          </p:cNvPr>
          <p:cNvSpPr txBox="1"/>
          <p:nvPr/>
        </p:nvSpPr>
        <p:spPr>
          <a:xfrm>
            <a:off x="1844615" y="3063785"/>
            <a:ext cx="4680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#</a:t>
            </a:r>
            <a:r>
              <a:rPr lang="en-US" altLang="ko-KR" sz="1000" dirty="0" err="1"/>
              <a:t>InChannel</a:t>
            </a:r>
            <a:r>
              <a:rPr lang="en-US" altLang="ko-KR" sz="1000" dirty="0"/>
              <a:t> : Block</a:t>
            </a:r>
            <a:r>
              <a:rPr lang="ko-KR" altLang="en-US" sz="1000" dirty="0"/>
              <a:t>으로 들어가는 채널 수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835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C77D5D-BADF-4FA7-8AAD-939016A8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Deploy.prototxt</a:t>
            </a:r>
            <a:r>
              <a:rPr lang="ko-KR" altLang="en-US" sz="1800" dirty="0"/>
              <a:t>을 </a:t>
            </a:r>
            <a:r>
              <a:rPr lang="en-US" altLang="ko-KR" sz="1800" dirty="0"/>
              <a:t>classify.py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실행했으나 이미지 파일 인식 못함</a:t>
            </a:r>
            <a:endParaRPr lang="en-US" altLang="ko-KR" sz="1800" dirty="0"/>
          </a:p>
          <a:p>
            <a:r>
              <a:rPr lang="ko-KR" altLang="en-US" sz="1800" dirty="0"/>
              <a:t>다음 방법 시도해봤으나 아직 미해결</a:t>
            </a:r>
            <a:endParaRPr lang="en-US" altLang="ko-KR" sz="1800" dirty="0"/>
          </a:p>
          <a:p>
            <a:pPr lvl="1"/>
            <a:r>
              <a:rPr lang="ko-KR" altLang="en-US" sz="1400" dirty="0"/>
              <a:t>이미지 표현방식 </a:t>
            </a:r>
            <a:r>
              <a:rPr lang="en-US" altLang="ko-KR" sz="1400" dirty="0"/>
              <a:t>24</a:t>
            </a:r>
            <a:r>
              <a:rPr lang="ko-KR" altLang="en-US" sz="1400" dirty="0"/>
              <a:t>비트</a:t>
            </a:r>
            <a:r>
              <a:rPr lang="en-US" altLang="ko-KR" sz="1400" dirty="0"/>
              <a:t>-&gt; 8</a:t>
            </a:r>
            <a:r>
              <a:rPr lang="ko-KR" altLang="en-US" sz="1400" dirty="0"/>
              <a:t>비트로 변경</a:t>
            </a:r>
            <a:endParaRPr lang="en-US" altLang="ko-KR" sz="1400" dirty="0"/>
          </a:p>
          <a:p>
            <a:pPr lvl="1"/>
            <a:r>
              <a:rPr lang="ko-KR" altLang="en-US" sz="1400" dirty="0"/>
              <a:t>라이브러리 파일 </a:t>
            </a:r>
            <a:r>
              <a:rPr lang="en-US" altLang="ko-KR" sz="1400" dirty="0"/>
              <a:t>PIL/Image.py</a:t>
            </a:r>
            <a:r>
              <a:rPr lang="ko-KR" altLang="en-US" sz="1400" dirty="0"/>
              <a:t> 고치기 </a:t>
            </a:r>
            <a:r>
              <a:rPr lang="en-US" altLang="ko-KR" sz="1400" dirty="0"/>
              <a:t>(</a:t>
            </a:r>
            <a:r>
              <a:rPr lang="ko-KR" altLang="en-US" sz="1400" dirty="0"/>
              <a:t>실패</a:t>
            </a:r>
            <a:r>
              <a:rPr lang="en-US" altLang="ko-KR" sz="14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94A7B3-4EDB-4036-A611-98E0F03C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중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8D981-FD76-43C9-8A05-1BCDDDA06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1" b="2456"/>
          <a:stretch/>
        </p:blipFill>
        <p:spPr>
          <a:xfrm>
            <a:off x="1614630" y="2344794"/>
            <a:ext cx="6100642" cy="23149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A03AD2-4134-43AF-8702-8279A88D0D77}"/>
              </a:ext>
            </a:extLst>
          </p:cNvPr>
          <p:cNvSpPr/>
          <p:nvPr/>
        </p:nvSpPr>
        <p:spPr>
          <a:xfrm>
            <a:off x="1614629" y="2343611"/>
            <a:ext cx="4325523" cy="11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490E-7704-42FC-9D4E-A05E020F9C8E}"/>
              </a:ext>
            </a:extLst>
          </p:cNvPr>
          <p:cNvSpPr/>
          <p:nvPr/>
        </p:nvSpPr>
        <p:spPr>
          <a:xfrm>
            <a:off x="1627909" y="4544201"/>
            <a:ext cx="6082145" cy="11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2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A306D8-F21A-4F75-B6D0-CCB5754D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현재 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Deploy.prototxt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 err="1"/>
              <a:t>test.prototxt</a:t>
            </a:r>
            <a:r>
              <a:rPr lang="en-US" altLang="ko-KR" sz="1600" dirty="0"/>
              <a:t> </a:t>
            </a:r>
            <a:r>
              <a:rPr lang="ko-KR" altLang="en-US" sz="1600" dirty="0"/>
              <a:t>사용시 차이점이 있는지 알아보는 중</a:t>
            </a:r>
            <a:endParaRPr lang="en-US" altLang="ko-KR" sz="1600" dirty="0"/>
          </a:p>
          <a:p>
            <a:pPr lvl="2"/>
            <a:r>
              <a:rPr lang="en-US" altLang="ko-KR" sz="1400" dirty="0"/>
              <a:t>Test </a:t>
            </a:r>
            <a:r>
              <a:rPr lang="en-US" altLang="ko-KR" sz="1400" dirty="0" err="1"/>
              <a:t>batchsize</a:t>
            </a:r>
            <a:r>
              <a:rPr lang="en-US" altLang="ko-KR" sz="1400" dirty="0"/>
              <a:t> =1, #iteration= 1</a:t>
            </a:r>
          </a:p>
          <a:p>
            <a:pPr lvl="1"/>
            <a:r>
              <a:rPr lang="ko-KR" altLang="en-US" sz="1600" dirty="0"/>
              <a:t>사소한 문제 </a:t>
            </a:r>
            <a:r>
              <a:rPr lang="en-US" altLang="ko-KR" sz="1600" dirty="0"/>
              <a:t>-&gt;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계획</a:t>
            </a:r>
            <a:endParaRPr lang="en-US" altLang="ko-KR" sz="2000" dirty="0"/>
          </a:p>
          <a:p>
            <a:pPr lvl="1"/>
            <a:r>
              <a:rPr lang="ko-KR" altLang="en-US" sz="1600" dirty="0"/>
              <a:t>다른 유형의 </a:t>
            </a:r>
            <a:r>
              <a:rPr lang="en-US" altLang="ko-KR" sz="1600" dirty="0"/>
              <a:t>Block</a:t>
            </a:r>
            <a:r>
              <a:rPr lang="ko-KR" altLang="en-US" sz="1600" dirty="0"/>
              <a:t> 사용 혹은 </a:t>
            </a:r>
            <a:r>
              <a:rPr lang="en-US" altLang="ko-KR" sz="1600" dirty="0"/>
              <a:t>Block</a:t>
            </a:r>
            <a:r>
              <a:rPr lang="ko-KR" altLang="en-US" sz="1600" dirty="0"/>
              <a:t> 구성에 변화를 준 </a:t>
            </a:r>
            <a:r>
              <a:rPr lang="en-US" altLang="ko-KR" sz="1600" dirty="0"/>
              <a:t>Simple Network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lvl="1"/>
            <a:r>
              <a:rPr lang="en-US" altLang="ko-KR" sz="1600" dirty="0"/>
              <a:t># of</a:t>
            </a:r>
            <a:r>
              <a:rPr lang="ko-KR" altLang="en-US" sz="1600" dirty="0"/>
              <a:t> </a:t>
            </a:r>
            <a:r>
              <a:rPr lang="en-US" altLang="ko-KR" sz="1600" dirty="0"/>
              <a:t>Weights</a:t>
            </a:r>
            <a:r>
              <a:rPr lang="ko-KR" altLang="en-US" sz="1600" dirty="0"/>
              <a:t> 외의 다른 조건을 통제하기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8CE195-363A-4356-86BF-D269C0ED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&amp; </a:t>
            </a:r>
            <a:r>
              <a:rPr lang="ko-KR" altLang="en-US" dirty="0"/>
              <a:t>앞으로의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D02409-4D8A-4DD5-80B3-AEEF01A3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30" y="1707654"/>
            <a:ext cx="3528392" cy="1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8495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양식 New HD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278</Words>
  <Application>Microsoft Office PowerPoint</Application>
  <PresentationFormat>화면 슬라이드 쇼(16:9)</PresentationFormat>
  <Paragraphs>71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맑은 고딕</vt:lpstr>
      <vt:lpstr>Tahoma</vt:lpstr>
      <vt:lpstr>연구실 PPT 양식 New HD</vt:lpstr>
      <vt:lpstr>Lab Seminar</vt:lpstr>
      <vt:lpstr>Arithmetic Intensity Comparison</vt:lpstr>
      <vt:lpstr>Simple Networks</vt:lpstr>
      <vt:lpstr>Simple Networks</vt:lpstr>
      <vt:lpstr>진행 중 문제</vt:lpstr>
      <vt:lpstr>현재 &amp; 앞으로의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RedCarrottt</dc:creator>
  <cp:lastModifiedBy>조근혜</cp:lastModifiedBy>
  <cp:revision>26</cp:revision>
  <dcterms:created xsi:type="dcterms:W3CDTF">2014-08-28T09:50:54Z</dcterms:created>
  <dcterms:modified xsi:type="dcterms:W3CDTF">2018-08-29T04:56:50Z</dcterms:modified>
</cp:coreProperties>
</file>