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notesMasterIdLst>
    <p:notesMasterId r:id="rId18"/>
  </p:notesMasterIdLst>
  <p:sldIdLst>
    <p:sldId id="306" r:id="rId5"/>
    <p:sldId id="328" r:id="rId6"/>
    <p:sldId id="307" r:id="rId7"/>
    <p:sldId id="308" r:id="rId8"/>
    <p:sldId id="294" r:id="rId9"/>
    <p:sldId id="295" r:id="rId10"/>
    <p:sldId id="329" r:id="rId11"/>
    <p:sldId id="314" r:id="rId12"/>
    <p:sldId id="321" r:id="rId13"/>
    <p:sldId id="324" r:id="rId14"/>
    <p:sldId id="322" r:id="rId15"/>
    <p:sldId id="323" r:id="rId16"/>
    <p:sldId id="31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84967" autoAdjust="0"/>
  </p:normalViewPr>
  <p:slideViewPr>
    <p:cSldViewPr snapToGrid="0">
      <p:cViewPr varScale="1">
        <p:scale>
          <a:sx n="87" d="100"/>
          <a:sy n="87" d="100"/>
        </p:scale>
        <p:origin x="437" y="67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A28068-AFBD-4979-B752-9EB6F90B1386}" type="datetimeFigureOut">
              <a:rPr lang="en-US" smtClean="0"/>
              <a:t>9/11/2022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939589-3E79-4C82-AA4A-FE78234FAA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8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45537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4553712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84848" y="1681163"/>
            <a:ext cx="45537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84848" y="2505075"/>
            <a:ext cx="4553712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83480" y="1681163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983480" y="2505075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2D693B15-7265-4478-9579-62FCD5222D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31352" y="1769269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48F9E92F-BB16-4896-A47F-6497C3D705B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531352" y="2593181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73079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anchor="b"/>
          <a:lstStyle>
            <a:lvl1pPr algn="l">
              <a:defRPr sz="5400" b="0" i="0" cap="none" baseline="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4" y="1801368"/>
            <a:ext cx="4434840" cy="475488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891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0" y="585216"/>
            <a:ext cx="5276088" cy="2276856"/>
          </a:xfrm>
        </p:spPr>
        <p:txBody>
          <a:bodyPr anchor="b"/>
          <a:lstStyle>
            <a:lvl1pPr algn="r">
              <a:defRPr sz="48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Graphic 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0" name="Graphic 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Graphic 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60720" y="3127248"/>
            <a:ext cx="5276088" cy="1124712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104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805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77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2 Slid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8" y="594360"/>
            <a:ext cx="6272784" cy="2843784"/>
          </a:xfrm>
        </p:spPr>
        <p:txBody>
          <a:bodyPr anchor="b"/>
          <a:lstStyle>
            <a:lvl1pPr algn="l">
              <a:defRPr sz="54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1848" y="4700016"/>
            <a:ext cx="5093208" cy="1197864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</a:extLst>
          </p:cNvPr>
          <p:cNvCxnSpPr>
            <a:cxnSpLocks/>
          </p:cNvCxnSpPr>
          <p:nvPr userDrawn="1"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raphic 12">
            <a:extLst>
              <a:ext uri="{FF2B5EF4-FFF2-40B4-BE49-F238E27FC236}">
                <a16:creationId xmlns:a16="http://schemas.microsoft.com/office/drawing/2014/main" id="{818B4386-1FCF-4ACE-BE25-AF9CC5E2256F}"/>
              </a:ext>
            </a:extLst>
          </p:cNvPr>
          <p:cNvSpPr/>
          <p:nvPr userDrawn="1"/>
        </p:nvSpPr>
        <p:spPr>
          <a:xfrm>
            <a:off x="82177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1" name="Graphic 13">
            <a:extLst>
              <a:ext uri="{FF2B5EF4-FFF2-40B4-BE49-F238E27FC236}">
                <a16:creationId xmlns:a16="http://schemas.microsoft.com/office/drawing/2014/main" id="{19319560-50ED-4963-A2CF-74663239D426}"/>
              </a:ext>
            </a:extLst>
          </p:cNvPr>
          <p:cNvSpPr/>
          <p:nvPr userDrawn="1"/>
        </p:nvSpPr>
        <p:spPr>
          <a:xfrm>
            <a:off x="78590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3" name="Graphic 15">
            <a:extLst>
              <a:ext uri="{FF2B5EF4-FFF2-40B4-BE49-F238E27FC236}">
                <a16:creationId xmlns:a16="http://schemas.microsoft.com/office/drawing/2014/main" id="{E5ABBDAD-943D-48F3-9C80-B29C48966C79}"/>
              </a:ext>
            </a:extLst>
          </p:cNvPr>
          <p:cNvSpPr/>
          <p:nvPr userDrawn="1"/>
        </p:nvSpPr>
        <p:spPr>
          <a:xfrm>
            <a:off x="78434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anchor="b"/>
          <a:lstStyle>
            <a:lvl1pPr algn="r">
              <a:defRPr sz="60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02936" y="3127248"/>
            <a:ext cx="5833872" cy="3118104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Graphic 12">
            <a:extLst>
              <a:ext uri="{FF2B5EF4-FFF2-40B4-BE49-F238E27FC236}">
                <a16:creationId xmlns:a16="http://schemas.microsoft.com/office/drawing/2014/main" id="{EA1B6985-3E5A-40F4-9268-D4AB3BBF8C91}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13">
            <a:extLst>
              <a:ext uri="{FF2B5EF4-FFF2-40B4-BE49-F238E27FC236}">
                <a16:creationId xmlns:a16="http://schemas.microsoft.com/office/drawing/2014/main" id="{338BC906-9D03-4280-85E8-21A81BC21D73}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C5C06D53-C9F6-47E8-BFE1-B8193A1AED8B}"/>
              </a:ext>
            </a:extLst>
          </p:cNvPr>
          <p:cNvSpPr/>
          <p:nvPr userDrawn="1"/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2825496"/>
            <a:ext cx="6190488" cy="3346704"/>
          </a:xfrm>
        </p:spPr>
        <p:txBody>
          <a:bodyPr/>
          <a:lstStyle>
            <a:lvl1pPr marL="0" indent="0">
              <a:lnSpc>
                <a:spcPct val="110000"/>
              </a:lnSpc>
              <a:buNone/>
              <a:defRPr sz="2000"/>
            </a:lvl1pPr>
            <a:lvl2pPr marL="228600">
              <a:defRPr sz="1800"/>
            </a:lvl2pPr>
            <a:lvl3pPr marL="457200">
              <a:defRPr sz="1600"/>
            </a:lvl3pPr>
            <a:lvl4pPr marL="68580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aphic 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9" name="Graphic 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Header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040"/>
            <a:ext cx="9144000" cy="2340864"/>
          </a:xfrm>
        </p:spPr>
        <p:txBody>
          <a:bodyPr anchor="b">
            <a:normAutofit/>
          </a:bodyPr>
          <a:lstStyle>
            <a:lvl1pPr algn="ctr">
              <a:defRPr sz="60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858768"/>
            <a:ext cx="9144000" cy="132588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Graphic 12">
            <a:extLst>
              <a:ext uri="{FF2B5EF4-FFF2-40B4-BE49-F238E27FC236}">
                <a16:creationId xmlns:a16="http://schemas.microsoft.com/office/drawing/2014/main" id="{8A41917E-4B97-447C-98AB-970D625F1DE6}"/>
              </a:ext>
            </a:extLst>
          </p:cNvPr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" name="Graphic 13">
            <a:extLst>
              <a:ext uri="{FF2B5EF4-FFF2-40B4-BE49-F238E27FC236}">
                <a16:creationId xmlns:a16="http://schemas.microsoft.com/office/drawing/2014/main" id="{3B3FD238-4561-4AF8-A1F1-185B0CAFE2AC}"/>
              </a:ext>
            </a:extLst>
          </p:cNvPr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Graphic 15">
            <a:extLst>
              <a:ext uri="{FF2B5EF4-FFF2-40B4-BE49-F238E27FC236}">
                <a16:creationId xmlns:a16="http://schemas.microsoft.com/office/drawing/2014/main" id="{BAB9414C-AE69-4648-873E-9CE6B2DF8A71}"/>
              </a:ext>
            </a:extLst>
          </p:cNvPr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" name="Graphic 22">
            <a:extLst>
              <a:ext uri="{FF2B5EF4-FFF2-40B4-BE49-F238E27FC236}">
                <a16:creationId xmlns:a16="http://schemas.microsoft.com/office/drawing/2014/main" id="{3BF75235-4E6E-4184-82A5-EE6FE7993BBC}"/>
              </a:ext>
            </a:extLst>
          </p:cNvPr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Graphic 21">
            <a:extLst>
              <a:ext uri="{FF2B5EF4-FFF2-40B4-BE49-F238E27FC236}">
                <a16:creationId xmlns:a16="http://schemas.microsoft.com/office/drawing/2014/main" id="{E66FE37C-2F4B-42DA-BFF6-92DD00BDC49B}"/>
              </a:ext>
            </a:extLst>
          </p:cNvPr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23">
            <a:extLst>
              <a:ext uri="{FF2B5EF4-FFF2-40B4-BE49-F238E27FC236}">
                <a16:creationId xmlns:a16="http://schemas.microsoft.com/office/drawing/2014/main" id="{DDD38822-731A-48DA-A8A0-FBBAF7A6D65D}"/>
              </a:ext>
            </a:extLst>
          </p:cNvPr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48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1656" y="841248"/>
            <a:ext cx="4434840" cy="3236976"/>
          </a:xfrm>
        </p:spPr>
        <p:txBody>
          <a:bodyPr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5" y="4498848"/>
            <a:ext cx="4434835" cy="510474"/>
          </a:xfrm>
        </p:spPr>
        <p:txBody>
          <a:bodyPr/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04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365125"/>
            <a:ext cx="10771632" cy="1325563"/>
          </a:xfrm>
        </p:spPr>
        <p:txBody>
          <a:bodyPr/>
          <a:lstStyle>
            <a:lvl1pPr>
              <a:defRPr sz="54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825625"/>
            <a:ext cx="10771632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Graphic 22">
            <a:extLst>
              <a:ext uri="{FF2B5EF4-FFF2-40B4-BE49-F238E27FC236}">
                <a16:creationId xmlns:a16="http://schemas.microsoft.com/office/drawing/2014/main" id="{4EADA2ED-8A8C-4D17-8798-F26BF3B4CE25}"/>
              </a:ext>
            </a:extLst>
          </p:cNvPr>
          <p:cNvSpPr/>
          <p:nvPr userDrawn="1"/>
        </p:nvSpPr>
        <p:spPr>
          <a:xfrm>
            <a:off x="11202264" y="344083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Graphic 23">
            <a:extLst>
              <a:ext uri="{FF2B5EF4-FFF2-40B4-BE49-F238E27FC236}">
                <a16:creationId xmlns:a16="http://schemas.microsoft.com/office/drawing/2014/main" id="{54AB3A25-6605-4446-9E53-ACEECD25E27B}"/>
              </a:ext>
            </a:extLst>
          </p:cNvPr>
          <p:cNvSpPr/>
          <p:nvPr userDrawn="1"/>
        </p:nvSpPr>
        <p:spPr>
          <a:xfrm>
            <a:off x="11563141" y="59091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6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4752" y="1825625"/>
            <a:ext cx="4553712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84848" y="1825625"/>
            <a:ext cx="4553712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raphic 15">
            <a:extLst>
              <a:ext uri="{FF2B5EF4-FFF2-40B4-BE49-F238E27FC236}">
                <a16:creationId xmlns:a16="http://schemas.microsoft.com/office/drawing/2014/main" id="{D8685329-C6A1-4CB4-8AAE-150D0341F6A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Graphic 16">
            <a:extLst>
              <a:ext uri="{FF2B5EF4-FFF2-40B4-BE49-F238E27FC236}">
                <a16:creationId xmlns:a16="http://schemas.microsoft.com/office/drawing/2014/main" id="{83CE1DAA-30A3-41AE-8AE1-A7EE5C48A6F3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4">
            <a:extLst>
              <a:ext uri="{FF2B5EF4-FFF2-40B4-BE49-F238E27FC236}">
                <a16:creationId xmlns:a16="http://schemas.microsoft.com/office/drawing/2014/main" id="{065162DD-7ACB-4F9C-90DD-24C743035892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28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8" r:id="rId2"/>
    <p:sldLayoutId id="2147483717" r:id="rId3"/>
    <p:sldLayoutId id="2147483710" r:id="rId4"/>
    <p:sldLayoutId id="2147483709" r:id="rId5"/>
    <p:sldLayoutId id="2147483698" r:id="rId6"/>
    <p:sldLayoutId id="2147483713" r:id="rId7"/>
    <p:sldLayoutId id="2147483712" r:id="rId8"/>
    <p:sldLayoutId id="2147483700" r:id="rId9"/>
    <p:sldLayoutId id="2147483701" r:id="rId10"/>
    <p:sldLayoutId id="2147483716" r:id="rId11"/>
    <p:sldLayoutId id="2147483714" r:id="rId12"/>
    <p:sldLayoutId id="2147483715" r:id="rId13"/>
    <p:sldLayoutId id="2147483702" r:id="rId14"/>
    <p:sldLayoutId id="2147483703" r:id="rId15"/>
    <p:sldLayoutId id="2147483704" r:id="rId16"/>
    <p:sldLayoutId id="2147483705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pytorch.org/tutorials/prototype/numeric_suite_tutorial.html" TargetMode="Externa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pytorch.org/tutorials/prototype/numeric_suite_tutorial.html" TargetMode="Externa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pytorch.org/tutorials/prototype/numeric_suite_tutorial.html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8" y="594360"/>
            <a:ext cx="10440310" cy="2843784"/>
          </a:xfrm>
        </p:spPr>
        <p:txBody>
          <a:bodyPr>
            <a:normAutofit/>
          </a:bodyPr>
          <a:lstStyle/>
          <a:p>
            <a:r>
              <a:rPr lang="zh-Hans-CN" altLang="en-US" sz="4000" spc="400" dirty="0"/>
              <a:t>如何使用</a:t>
            </a:r>
            <a:r>
              <a:rPr lang="en-US" altLang="zh-CN" sz="4000" spc="400" dirty="0" err="1"/>
              <a:t>Pytorch</a:t>
            </a:r>
            <a:r>
              <a:rPr lang="zh-Hans-CN" altLang="en-US" sz="4000" spc="400" dirty="0"/>
              <a:t>评估量化网络的精度损失（量化灵敏度分析）</a:t>
            </a:r>
            <a:r>
              <a:rPr lang="LID4096" altLang="zh-CN" sz="4000" spc="400" dirty="0"/>
              <a:t>?</a:t>
            </a: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F14073-9F68-4B7E-A576-26899D58C7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神经网络模型量化算法实战系列课程</a:t>
            </a:r>
            <a:endParaRPr lang="en-US" altLang="zh-CN" dirty="0"/>
          </a:p>
          <a:p>
            <a:r>
              <a:rPr lang="zh-CN" altLang="en-US" dirty="0"/>
              <a:t>每月一更</a:t>
            </a:r>
            <a:endParaRPr lang="en-US" altLang="zh-CN" dirty="0"/>
          </a:p>
          <a:p>
            <a:r>
              <a:rPr lang="en-US" altLang="zh-CN" dirty="0"/>
              <a:t>HISRG</a:t>
            </a:r>
          </a:p>
        </p:txBody>
      </p:sp>
    </p:spTree>
    <p:extLst>
      <p:ext uri="{BB962C8B-B14F-4D97-AF65-F5344CB8AC3E}">
        <p14:creationId xmlns:p14="http://schemas.microsoft.com/office/powerpoint/2010/main" val="114769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C05CAAB-DBA2-4548-AD5F-01BB97FB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8DD04D-8924-450D-812B-7723579D8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381935"/>
            <a:ext cx="4008583" cy="597441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7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总结</a:t>
            </a:r>
            <a:endParaRPr lang="en-US" sz="7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9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3061" y="554152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bg1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5643" y="837005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3892" y="1472473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bg1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CDA1408-AE05-48E3-ADE0-983438F835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00" y="381935"/>
            <a:ext cx="4986955" cy="597441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zh-CN" altLang="en-US" sz="1800" dirty="0"/>
              <a:t>先是介绍了量化敏感度常用指标，然后利用</a:t>
            </a:r>
            <a:r>
              <a:rPr lang="en-US" altLang="zh-CN" sz="1800" dirty="0"/>
              <a:t>SQNR</a:t>
            </a:r>
            <a:r>
              <a:rPr lang="zh-CN" altLang="en-US" sz="1800" dirty="0"/>
              <a:t>指标分析了一个简单的实例，有了这些数据我们可以手动或自动地来微调我们地量化模型了。</a:t>
            </a:r>
            <a:endParaRPr lang="en-US" altLang="zh-CN" sz="1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BECD8B-8EB6-4531-8044-D7A73DD00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2115" y="1591485"/>
            <a:ext cx="354809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b="1" i="0" kern="1200" cap="all" spc="100" baseline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AA29E7-3813-45EA-8E3E-9E4B7B4DF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8DA9DAA-006C-4F4B-980E-E3DF019B24E2}" type="slidenum">
              <a:rPr lang="en-US">
                <a:solidFill>
                  <a:schemeClr val="accent2"/>
                </a:solidFill>
              </a:rPr>
              <a:pPr>
                <a:spcAft>
                  <a:spcPts val="600"/>
                </a:spcAft>
              </a:pPr>
              <a:t>10</a:t>
            </a:fld>
            <a:endParaRPr lang="en-US">
              <a:solidFill>
                <a:schemeClr val="accent2"/>
              </a:solidFill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17960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D071E-42A7-4E57-B0C8-1800C09FD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参考文献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75696-D169-4A2E-A950-3F10189028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 err="1">
                <a:hlinkClick r:id="rId2"/>
              </a:rPr>
              <a:t>PyTorch</a:t>
            </a:r>
            <a:r>
              <a:rPr lang="en-US" sz="2400" dirty="0">
                <a:hlinkClick r:id="rId2"/>
              </a:rPr>
              <a:t> Numeric Suite Tutorial — </a:t>
            </a:r>
            <a:r>
              <a:rPr lang="en-US" sz="2400" dirty="0" err="1">
                <a:hlinkClick r:id="rId2"/>
              </a:rPr>
              <a:t>PyTorch</a:t>
            </a:r>
            <a:r>
              <a:rPr lang="en-US" sz="2400" dirty="0">
                <a:hlinkClick r:id="rId2"/>
              </a:rPr>
              <a:t> Tutorials 1.12.1+cu102 documentation</a:t>
            </a:r>
            <a:endParaRPr lang="en-US" sz="2400" dirty="0"/>
          </a:p>
          <a:p>
            <a:r>
              <a:rPr lang="en-US" sz="2400" dirty="0"/>
              <a:t>https://arxiv.org/abs/1905.03696</a:t>
            </a:r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D45CDF-75BB-4528-808E-4CBCE0F48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9389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D071E-42A7-4E57-B0C8-1800C09FD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Next introduction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75696-D169-4A2E-A950-3F10189028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/>
              <a:t>我们将介绍</a:t>
            </a:r>
            <a:r>
              <a:rPr lang="en-US" altLang="zh-CN" sz="2400" dirty="0" err="1"/>
              <a:t>pytorch</a:t>
            </a:r>
            <a:r>
              <a:rPr lang="en-US" altLang="zh-CN" sz="2400" dirty="0"/>
              <a:t> profiler </a:t>
            </a:r>
            <a:r>
              <a:rPr lang="zh-CN" altLang="en-US" sz="2400" dirty="0"/>
              <a:t>方法！</a:t>
            </a: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D45CDF-75BB-4528-808E-4CBCE0F48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8494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Date Placeholder 21">
            <a:extLst>
              <a:ext uri="{FF2B5EF4-FFF2-40B4-BE49-F238E27FC236}">
                <a16:creationId xmlns:a16="http://schemas.microsoft.com/office/drawing/2014/main" id="{692474E6-3035-46B8-9C05-9B4204E8E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AUG</a:t>
            </a:r>
            <a:r>
              <a:rPr lang="zh-CN" altLang="en-US" dirty="0"/>
              <a:t>，</a:t>
            </a:r>
            <a:r>
              <a:rPr lang="en-US" altLang="zh-CN" dirty="0"/>
              <a:t>2022</a:t>
            </a:r>
            <a:endParaRPr lang="en-US" dirty="0"/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5D838446-B95D-4AB7-B8CA-D5804BB79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DE8D546E-0F46-4CC0-B2B1-8B2430D00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pic>
        <p:nvPicPr>
          <p:cNvPr id="9" name="Picture Placeholder 8" descr="mountains at sunset">
            <a:extLst>
              <a:ext uri="{FF2B5EF4-FFF2-40B4-BE49-F238E27FC236}">
                <a16:creationId xmlns:a16="http://schemas.microsoft.com/office/drawing/2014/main" id="{C82DA925-978C-48A9-98AD-0653B7A3D2D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/>
          <a:srcRect t="41" b="41"/>
          <a:stretch/>
        </p:blipFill>
        <p:spPr/>
      </p:pic>
      <p:pic>
        <p:nvPicPr>
          <p:cNvPr id="11" name="Picture Placeholder 10" descr="mountains at sunset">
            <a:extLst>
              <a:ext uri="{FF2B5EF4-FFF2-40B4-BE49-F238E27FC236}">
                <a16:creationId xmlns:a16="http://schemas.microsoft.com/office/drawing/2014/main" id="{E63B7C3F-04A4-43F6-881D-FA11061CBAFA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/>
          <a:srcRect t="347" b="347"/>
          <a:stretch/>
        </p:blipFill>
        <p:spPr/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FF777B66-94CB-491C-AC6B-BDAC98E21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2AF1107-8D35-4E35-93C7-D3640946F74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Presenter name</a:t>
            </a:r>
          </a:p>
          <a:p>
            <a:r>
              <a:rPr lang="en-US" dirty="0"/>
              <a:t>Email address</a:t>
            </a:r>
          </a:p>
          <a:p>
            <a:r>
              <a:rPr lang="en-US" dirty="0"/>
              <a:t>Website</a:t>
            </a:r>
          </a:p>
          <a:p>
            <a:endParaRPr lang="en-US" dirty="0"/>
          </a:p>
        </p:txBody>
      </p:sp>
      <p:pic>
        <p:nvPicPr>
          <p:cNvPr id="15" name="Picture Placeholder 14" descr="mountains under near dusk sky">
            <a:extLst>
              <a:ext uri="{FF2B5EF4-FFF2-40B4-BE49-F238E27FC236}">
                <a16:creationId xmlns:a16="http://schemas.microsoft.com/office/drawing/2014/main" id="{3D15FDC1-74B5-4FD8-BD17-0E2502C411A6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4"/>
          <a:srcRect l="16" r="16"/>
          <a:stretch/>
        </p:blipFill>
        <p:spPr/>
      </p:pic>
      <p:pic>
        <p:nvPicPr>
          <p:cNvPr id="13" name="Picture Placeholder 12" descr="mountains under the night sky just before dawn">
            <a:extLst>
              <a:ext uri="{FF2B5EF4-FFF2-40B4-BE49-F238E27FC236}">
                <a16:creationId xmlns:a16="http://schemas.microsoft.com/office/drawing/2014/main" id="{E02C4914-F076-4415-9C5D-A9BDB6CC6110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5"/>
          <a:srcRect t="108" b="108"/>
          <a:stretch/>
        </p:blipFill>
        <p:spPr/>
      </p:pic>
    </p:spTree>
    <p:extLst>
      <p:ext uri="{BB962C8B-B14F-4D97-AF65-F5344CB8AC3E}">
        <p14:creationId xmlns:p14="http://schemas.microsoft.com/office/powerpoint/2010/main" val="927313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DD31C-868D-45EC-AEBA-5984E7AAE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390" y="0"/>
            <a:ext cx="10515600" cy="1325563"/>
          </a:xfrm>
        </p:spPr>
        <p:txBody>
          <a:bodyPr/>
          <a:lstStyle/>
          <a:p>
            <a:r>
              <a:rPr lang="zh-CN" altLang="en-US" dirty="0"/>
              <a:t>暖场：</a:t>
            </a:r>
            <a:r>
              <a:rPr lang="en-US" altLang="zh-CN" dirty="0"/>
              <a:t>IT</a:t>
            </a:r>
            <a:r>
              <a:rPr lang="zh-Hans-CN" altLang="en-US" dirty="0"/>
              <a:t>民工（程序员）搬砖的段位</a:t>
            </a:r>
            <a:endParaRPr lang="en-US" dirty="0"/>
          </a:p>
        </p:txBody>
      </p:sp>
      <p:sp>
        <p:nvSpPr>
          <p:cNvPr id="19" name="Date Placeholder 8">
            <a:extLst>
              <a:ext uri="{FF2B5EF4-FFF2-40B4-BE49-F238E27FC236}">
                <a16:creationId xmlns:a16="http://schemas.microsoft.com/office/drawing/2014/main" id="{8DFABC45-5CD6-402C-BDED-5302A7913231}"/>
              </a:ext>
            </a:extLst>
          </p:cNvPr>
          <p:cNvSpPr txBox="1">
            <a:spLocks/>
          </p:cNvSpPr>
          <p:nvPr/>
        </p:nvSpPr>
        <p:spPr>
          <a:xfrm>
            <a:off x="1015011" y="1325563"/>
            <a:ext cx="4749140" cy="157186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Hans-CN" altLang="en-US" dirty="0"/>
              <a:t>王者：</a:t>
            </a:r>
            <a:endParaRPr lang="en-US" altLang="zh-CN" dirty="0"/>
          </a:p>
          <a:p>
            <a:pPr lvl="1"/>
            <a:r>
              <a:rPr lang="en-US" altLang="zh-CN" dirty="0"/>
              <a:t>PPT</a:t>
            </a:r>
            <a:r>
              <a:rPr lang="zh-CN" altLang="en-US" dirty="0"/>
              <a:t> </a:t>
            </a:r>
            <a:r>
              <a:rPr lang="en-US" altLang="zh-CN" dirty="0"/>
              <a:t>productivity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Hans-CN" altLang="en-US" dirty="0"/>
              <a:t>星耀：</a:t>
            </a:r>
            <a:endParaRPr lang="en-US" altLang="zh-CN" dirty="0"/>
          </a:p>
          <a:p>
            <a:pPr lvl="1"/>
            <a:r>
              <a:rPr lang="en-US" altLang="zh-CN" dirty="0"/>
              <a:t>Papers</a:t>
            </a:r>
            <a:r>
              <a:rPr lang="zh-CN" altLang="en-US" dirty="0"/>
              <a:t> </a:t>
            </a:r>
            <a:r>
              <a:rPr lang="en-US" altLang="zh-CN" dirty="0"/>
              <a:t>&amp;&amp;</a:t>
            </a:r>
            <a:r>
              <a:rPr lang="zh-CN" altLang="en-US" dirty="0"/>
              <a:t> </a:t>
            </a:r>
            <a:r>
              <a:rPr lang="en-US" altLang="zh-CN" dirty="0"/>
              <a:t>coding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Hans-CN" altLang="en-US" dirty="0"/>
              <a:t>钻石：</a:t>
            </a:r>
            <a:endParaRPr lang="en-US" altLang="zh-CN" dirty="0"/>
          </a:p>
          <a:p>
            <a:pPr lvl="1"/>
            <a:r>
              <a:rPr lang="en-US" altLang="zh-CN" dirty="0"/>
              <a:t>Papers</a:t>
            </a:r>
            <a:r>
              <a:rPr lang="zh-CN" altLang="en-US" dirty="0"/>
              <a:t> </a:t>
            </a:r>
            <a:r>
              <a:rPr lang="en-US" altLang="zh-CN" dirty="0"/>
              <a:t>||</a:t>
            </a:r>
            <a:r>
              <a:rPr lang="zh-CN" altLang="en-US" dirty="0"/>
              <a:t> </a:t>
            </a:r>
            <a:r>
              <a:rPr lang="en-US" altLang="zh-CN" dirty="0"/>
              <a:t>coding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Hans-CN" altLang="en-US" dirty="0"/>
              <a:t>铂金：</a:t>
            </a:r>
            <a:endParaRPr lang="en-US" altLang="zh-CN" dirty="0"/>
          </a:p>
          <a:p>
            <a:pPr lvl="1"/>
            <a:r>
              <a:rPr lang="en-US" altLang="zh-CN" dirty="0"/>
              <a:t>Tutorials</a:t>
            </a:r>
            <a:r>
              <a:rPr lang="zh-CN" altLang="en-US" dirty="0"/>
              <a:t> </a:t>
            </a:r>
            <a:r>
              <a:rPr lang="en-US" altLang="zh-CN" dirty="0"/>
              <a:t>productivity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Hans-CN" altLang="en-US" dirty="0"/>
              <a:t>黄金：</a:t>
            </a:r>
            <a:endParaRPr lang="en-US" altLang="zh-CN" dirty="0"/>
          </a:p>
          <a:p>
            <a:pPr lvl="1"/>
            <a:r>
              <a:rPr lang="en-US" altLang="zh-CN" dirty="0"/>
              <a:t>Learning</a:t>
            </a:r>
            <a:r>
              <a:rPr lang="zh-CN" altLang="en-US" dirty="0"/>
              <a:t> </a:t>
            </a:r>
            <a:r>
              <a:rPr lang="en-US" altLang="zh-CN" dirty="0"/>
              <a:t>coding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papers</a:t>
            </a:r>
          </a:p>
          <a:p>
            <a:endParaRPr lang="en-US" altLang="zh-C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D33DF55-09AA-48CF-8253-0E50FAAA76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4951" y="1543595"/>
            <a:ext cx="5095238" cy="32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676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DBBC93-70DF-4E4E-98E3-08124185A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</a:rPr>
              <a:t>本期大纲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DE74E9-AA78-46C1-845A-0B72FA8AF35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02936" y="3127248"/>
            <a:ext cx="5833872" cy="3118104"/>
          </a:xfrm>
        </p:spPr>
        <p:txBody>
          <a:bodyPr/>
          <a:lstStyle/>
          <a:p>
            <a:pPr algn="r"/>
            <a:r>
              <a:rPr lang="zh-Hans-CN" altLang="en-US" dirty="0"/>
              <a:t>为什么要进行量化灵敏度分析？</a:t>
            </a:r>
            <a:endParaRPr lang="en-US" altLang="zh-CN" sz="1800" dirty="0">
              <a:solidFill>
                <a:schemeClr val="bg1"/>
              </a:solidFill>
            </a:endParaRPr>
          </a:p>
          <a:p>
            <a:pPr algn="r"/>
            <a:r>
              <a:rPr lang="zh-Hans-CN" altLang="en-US" dirty="0"/>
              <a:t>权重量化精度损失分析</a:t>
            </a:r>
            <a:endParaRPr lang="en-US" sz="1800" dirty="0">
              <a:solidFill>
                <a:schemeClr val="bg1"/>
              </a:solidFill>
            </a:endParaRPr>
          </a:p>
          <a:p>
            <a:pPr algn="r"/>
            <a:r>
              <a:rPr lang="zh-CN" altLang="en-US" dirty="0"/>
              <a:t>实时量化敏感度分析 </a:t>
            </a:r>
            <a:r>
              <a:rPr lang="en-US" altLang="zh-CN" dirty="0"/>
              <a:t>for PTQ</a:t>
            </a:r>
          </a:p>
          <a:p>
            <a:pPr algn="r"/>
            <a:r>
              <a:rPr lang="zh-CN" altLang="en-US" dirty="0"/>
              <a:t>实时量化敏感度分析 </a:t>
            </a:r>
            <a:r>
              <a:rPr lang="en-US" altLang="zh-CN" dirty="0"/>
              <a:t>for QAT</a:t>
            </a:r>
          </a:p>
          <a:p>
            <a:pPr algn="r"/>
            <a:r>
              <a:rPr lang="zh-CN" altLang="en-US" sz="1800" dirty="0">
                <a:solidFill>
                  <a:schemeClr val="bg1"/>
                </a:solidFill>
              </a:rPr>
              <a:t>参考文献</a:t>
            </a:r>
            <a:endParaRPr lang="en-US" sz="1800" dirty="0">
              <a:solidFill>
                <a:schemeClr val="bg1"/>
              </a:solidFill>
            </a:endParaRPr>
          </a:p>
        </p:txBody>
      </p:sp>
      <p:pic>
        <p:nvPicPr>
          <p:cNvPr id="6" name="Picture Placeholder 5" descr="mountains at sunset">
            <a:extLst>
              <a:ext uri="{FF2B5EF4-FFF2-40B4-BE49-F238E27FC236}">
                <a16:creationId xmlns:a16="http://schemas.microsoft.com/office/drawing/2014/main" id="{4642631A-6ABE-41EA-A308-9CF1230F142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/>
          <a:srcRect/>
          <a:stretch/>
        </p:blipFill>
        <p:spPr/>
      </p:pic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C25F72-F9A7-42F9-9720-0801ED77D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Sep</a:t>
            </a:r>
            <a:r>
              <a:rPr lang="en-US" dirty="0"/>
              <a:t>,2022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EDFC2F-FF0A-4EC9-A0BB-0AA2B1E6B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53529" y="1938529"/>
            <a:ext cx="278892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CF8D89-56D9-4E2B-9838-07DFB6E9D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598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31" name="Straight Connector 1030">
            <a:extLst>
              <a:ext uri="{FF2B5EF4-FFF2-40B4-BE49-F238E27FC236}">
                <a16:creationId xmlns:a16="http://schemas.microsoft.com/office/drawing/2014/main" id="{5C05CAAB-DBA2-4548-AD5F-01BB97FB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776" y="806469"/>
            <a:ext cx="6190412" cy="118292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sz="3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Why </a:t>
            </a:r>
            <a:r>
              <a:rPr lang="zh-CN" altLang="en-US" sz="3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量化灵敏度分析？</a:t>
            </a:r>
            <a:endParaRPr lang="en-US" altLang="zh-CN" sz="3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035" name="!!Straight Connector">
            <a:extLst>
              <a:ext uri="{FF2B5EF4-FFF2-40B4-BE49-F238E27FC236}">
                <a16:creationId xmlns:a16="http://schemas.microsoft.com/office/drawing/2014/main" id="{7EB498BD-8089-4626-91EA-4978EBE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8C7C3A0-5E78-49C8-B8D4-F3DF62B2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2190" y="623907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b="1" i="0" kern="1200" cap="all" spc="100" baseline="0">
                <a:latin typeface="+mn-lt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6655" y="2101656"/>
            <a:ext cx="6190412" cy="3344459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/>
              <a:t>量化灵敏度分析的段位</a:t>
            </a:r>
            <a:endParaRPr lang="en-US" altLang="zh-CN" sz="1800" dirty="0"/>
          </a:p>
          <a:p>
            <a:pPr lvl="2"/>
            <a:r>
              <a:rPr lang="zh-CN" altLang="en-US" dirty="0"/>
              <a:t>粗暴：直接根据最后一层</a:t>
            </a:r>
            <a:r>
              <a:rPr lang="en-US" altLang="zh-CN" dirty="0"/>
              <a:t>loss</a:t>
            </a:r>
            <a:r>
              <a:rPr lang="zh-CN" altLang="en-US" dirty="0"/>
              <a:t>数据进行调参</a:t>
            </a:r>
            <a:endParaRPr lang="en-US" altLang="zh-CN" dirty="0"/>
          </a:p>
          <a:p>
            <a:pPr lvl="2"/>
            <a:r>
              <a:rPr lang="zh-CN" altLang="en-US" dirty="0"/>
              <a:t>进阶：根据每层</a:t>
            </a:r>
            <a:r>
              <a:rPr lang="en-US" altLang="zh-CN" dirty="0"/>
              <a:t>loss </a:t>
            </a:r>
            <a:r>
              <a:rPr lang="zh-CN" altLang="en-US" dirty="0"/>
              <a:t>数据进行手动调参</a:t>
            </a:r>
            <a:r>
              <a:rPr lang="en-US" altLang="zh-CN" dirty="0"/>
              <a:t>-PNC</a:t>
            </a:r>
          </a:p>
          <a:p>
            <a:pPr lvl="2"/>
            <a:r>
              <a:rPr lang="zh-CN" altLang="en-US" dirty="0"/>
              <a:t>王者：根据每层</a:t>
            </a:r>
            <a:r>
              <a:rPr lang="en-US" altLang="zh-CN" dirty="0"/>
              <a:t>loss </a:t>
            </a:r>
            <a:r>
              <a:rPr lang="zh-CN" altLang="en-US" dirty="0"/>
              <a:t>数据和</a:t>
            </a:r>
            <a:r>
              <a:rPr lang="en-US" altLang="zh-CN" dirty="0"/>
              <a:t>latency </a:t>
            </a:r>
            <a:r>
              <a:rPr lang="zh-CN" altLang="en-US" dirty="0"/>
              <a:t>数据进行自动调参</a:t>
            </a:r>
            <a:r>
              <a:rPr lang="en-US" altLang="zh-CN" dirty="0"/>
              <a:t>-automated learning or NAS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CN" sz="1800" dirty="0"/>
              <a:t>Why?</a:t>
            </a:r>
          </a:p>
          <a:p>
            <a:pPr lvl="2"/>
            <a:r>
              <a:rPr lang="zh-CN" altLang="en-US" dirty="0"/>
              <a:t>并不是所有层对量化的反应都是一样的，有些层对精度下降比其他层更敏感。然而确定能够最大限度地降低精度损失的最佳组合是非常耗时的，因此建议一次一次地进行量化灵敏度分析，并在这些敏感层保持</a:t>
            </a:r>
            <a:r>
              <a:rPr lang="en-US" altLang="zh-CN" dirty="0"/>
              <a:t>FP32</a:t>
            </a:r>
            <a:r>
              <a:rPr lang="zh-CN" altLang="en-US" dirty="0"/>
              <a:t>的精度或更宽的</a:t>
            </a:r>
            <a:r>
              <a:rPr lang="en-US" altLang="zh-CN" dirty="0"/>
              <a:t>BIT</a:t>
            </a:r>
            <a:r>
              <a:rPr lang="zh-CN" altLang="en-US" dirty="0"/>
              <a:t>，知道精度损载可接受范围内为止。</a:t>
            </a:r>
            <a:endParaRPr lang="en-US" altLang="zh-CN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9B05071-2CB2-4EEA-82A5-B605AD86E5BF}"/>
              </a:ext>
            </a:extLst>
          </p:cNvPr>
          <p:cNvPicPr>
            <a:picLocks noGrp="1" noChangeAspect="1" noChangeArrowheads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" b="1504"/>
          <a:stretch/>
        </p:blipFill>
        <p:spPr bwMode="auto">
          <a:xfrm>
            <a:off x="7451965" y="1665519"/>
            <a:ext cx="4267645" cy="4267645"/>
          </a:xfrm>
          <a:custGeom>
            <a:avLst/>
            <a:gdLst/>
            <a:ahLst/>
            <a:cxnLst/>
            <a:rect l="l" t="t" r="r" b="b"/>
            <a:pathLst>
              <a:path w="2457864" h="2457864">
                <a:moveTo>
                  <a:pt x="1228932" y="0"/>
                </a:moveTo>
                <a:cubicBezTo>
                  <a:pt x="1907652" y="0"/>
                  <a:pt x="2457864" y="550212"/>
                  <a:pt x="2457864" y="1228932"/>
                </a:cubicBezTo>
                <a:cubicBezTo>
                  <a:pt x="2457864" y="1907652"/>
                  <a:pt x="1907652" y="2457864"/>
                  <a:pt x="1228932" y="2457864"/>
                </a:cubicBezTo>
                <a:cubicBezTo>
                  <a:pt x="550212" y="2457864"/>
                  <a:pt x="0" y="1907652"/>
                  <a:pt x="0" y="1228932"/>
                </a:cubicBezTo>
                <a:cubicBezTo>
                  <a:pt x="0" y="550212"/>
                  <a:pt x="550212" y="0"/>
                  <a:pt x="1228932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7" name="!!plus graphic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39" name="!!dot graphic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45C472E-4078-40A0-83A2-652E8356ED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zh-CN" dirty="0"/>
              <a:t>sep</a:t>
            </a:r>
            <a:r>
              <a:rPr lang="en-US" dirty="0"/>
              <a:t>,2022</a:t>
            </a:r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8DA9DAA-006C-4F4B-980E-E3DF019B24E2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34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Hans-CN" altLang="en-US" sz="5400" dirty="0"/>
              <a:t>量化精度分析常用指标</a:t>
            </a:r>
            <a:endParaRPr lang="en-US" sz="5400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8DA9DAA-006C-4F4B-980E-E3DF019B24E2}" type="slidenum">
              <a:rPr lang="en-US" b="1" cap="all" spc="100" smtClean="0">
                <a:solidFill>
                  <a:schemeClr val="accent2"/>
                </a:solidFill>
              </a:rPr>
              <a:t>5</a:t>
            </a:fld>
            <a:endParaRPr lang="en-US" b="1" cap="all" spc="100" dirty="0">
              <a:solidFill>
                <a:schemeClr val="accent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21BD87-660E-45F0-8851-F4328AF9DB0D}"/>
              </a:ext>
            </a:extLst>
          </p:cNvPr>
          <p:cNvSpPr txBox="1"/>
          <p:nvPr/>
        </p:nvSpPr>
        <p:spPr>
          <a:xfrm>
            <a:off x="921224" y="599136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DB7C61-5238-4DAA-9C55-96EA05E880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4377" y="1724772"/>
            <a:ext cx="10515600" cy="4351338"/>
          </a:xfrm>
        </p:spPr>
        <p:txBody>
          <a:bodyPr/>
          <a:lstStyle/>
          <a:p>
            <a:r>
              <a:rPr lang="en-US" altLang="zh-CN" dirty="0"/>
              <a:t>SQNR</a:t>
            </a:r>
          </a:p>
          <a:p>
            <a:pPr lvl="1"/>
            <a:r>
              <a:rPr lang="zh-CN" altLang="en-US" dirty="0"/>
              <a:t>量化信噪比</a:t>
            </a:r>
            <a:r>
              <a:rPr lang="en-US" altLang="zh-CN" dirty="0"/>
              <a:t>(dB):Q=20*Log(x/y),</a:t>
            </a:r>
            <a:r>
              <a:rPr lang="zh-CN" altLang="en-US" dirty="0"/>
              <a:t>其反映模拟信号量化后的失真度，值越高表示失真度越低</a:t>
            </a:r>
            <a:endParaRPr lang="en-US" altLang="zh-CN" dirty="0"/>
          </a:p>
          <a:p>
            <a:r>
              <a:rPr lang="en-US" altLang="zh-CN" dirty="0"/>
              <a:t>MSE</a:t>
            </a:r>
          </a:p>
          <a:p>
            <a:pPr lvl="1"/>
            <a:r>
              <a:rPr lang="zh-CN" altLang="en-US" dirty="0"/>
              <a:t>均方误差：                              ，值越大则表示失真度越大。</a:t>
            </a:r>
            <a:endParaRPr lang="en-US" altLang="zh-CN" dirty="0"/>
          </a:p>
          <a:p>
            <a:r>
              <a:rPr lang="en-US" altLang="zh-CN" dirty="0"/>
              <a:t>Hessian</a:t>
            </a:r>
          </a:p>
          <a:p>
            <a:pPr lvl="1"/>
            <a:r>
              <a:rPr lang="zh-CN" altLang="en-US" dirty="0"/>
              <a:t>汉森矩阵</a:t>
            </a:r>
            <a:r>
              <a:rPr lang="en-US" altLang="zh-CN" dirty="0"/>
              <a:t>:</a:t>
            </a:r>
            <a:r>
              <a:rPr lang="zh-CN" altLang="en-US" dirty="0"/>
              <a:t>使用二阶导的方法分析灵敏度，梯度越大则表示灵敏度越大</a:t>
            </a:r>
            <a:r>
              <a:rPr lang="en-US" altLang="zh-CN" dirty="0"/>
              <a:t>[1]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>
                <a:solidFill>
                  <a:srgbClr val="FF0000"/>
                </a:solidFill>
              </a:rPr>
              <a:t>以上指标可以分别用来分析权重量化敏感度和实时推理量化敏感度，下面以</a:t>
            </a:r>
            <a:r>
              <a:rPr lang="en-US" altLang="zh-CN" dirty="0">
                <a:solidFill>
                  <a:srgbClr val="FF0000"/>
                </a:solidFill>
              </a:rPr>
              <a:t>SQNR</a:t>
            </a:r>
            <a:r>
              <a:rPr lang="zh-CN" altLang="en-US" dirty="0">
                <a:solidFill>
                  <a:srgbClr val="FF0000"/>
                </a:solidFill>
              </a:rPr>
              <a:t>指标为例演示其过程。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7433843-9F71-43F0-96CF-E8BFCB6315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8275" y="3206455"/>
            <a:ext cx="2626759" cy="816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914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权重量化敏感度分析</a:t>
            </a:r>
            <a:endParaRPr lang="en-US" altLang="zh-CN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ECDE54D-4BD2-4764-A36A-8487DB61E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8DA9DAA-006C-4F4B-980E-E3DF019B24E2}" type="slidenum">
              <a:rPr lang="en-US" b="1" cap="all" spc="100" smtClean="0">
                <a:solidFill>
                  <a:schemeClr val="accent2"/>
                </a:solidFill>
              </a:rPr>
              <a:t>6</a:t>
            </a:fld>
            <a:endParaRPr lang="en-US" b="1" cap="all" spc="100" dirty="0">
              <a:solidFill>
                <a:schemeClr val="accent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3B179E-DBCC-4683-82B8-DD556979B8DB}"/>
              </a:ext>
            </a:extLst>
          </p:cNvPr>
          <p:cNvSpPr txBox="1"/>
          <p:nvPr/>
        </p:nvSpPr>
        <p:spPr>
          <a:xfrm>
            <a:off x="930500" y="6023907"/>
            <a:ext cx="945177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https://pytorch.org/tutorials/prototype/numeric_suite_tutorial.html</a:t>
            </a:r>
          </a:p>
        </p:txBody>
      </p:sp>
      <p:pic>
        <p:nvPicPr>
          <p:cNvPr id="3074" name="Picture 2" descr="Quantized model weights of conv1">
            <a:extLst>
              <a:ext uri="{FF2B5EF4-FFF2-40B4-BE49-F238E27FC236}">
                <a16:creationId xmlns:a16="http://schemas.microsoft.com/office/drawing/2014/main" id="{07DE04FE-CC58-4796-B7EF-40E53C59433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5801784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3CC7833-2085-4F43-8AF8-D8656BF5797E}"/>
              </a:ext>
            </a:extLst>
          </p:cNvPr>
          <p:cNvSpPr txBox="1"/>
          <p:nvPr/>
        </p:nvSpPr>
        <p:spPr>
          <a:xfrm>
            <a:off x="6525339" y="1850491"/>
            <a:ext cx="550253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/>
              <a:t>左图中展示了某</a:t>
            </a:r>
            <a:r>
              <a:rPr lang="en-US" altLang="zh-CN" sz="1400" dirty="0"/>
              <a:t>Conv1</a:t>
            </a:r>
            <a:r>
              <a:rPr lang="zh-CN" altLang="en-US" sz="1400" dirty="0"/>
              <a:t>层的权重量化敏感度，可以看出在靠近</a:t>
            </a:r>
            <a:r>
              <a:rPr lang="en-US" altLang="zh-CN" sz="1400" dirty="0"/>
              <a:t>0</a:t>
            </a:r>
            <a:r>
              <a:rPr lang="zh-CN" altLang="en-US" sz="1400" dirty="0"/>
              <a:t>位置</a:t>
            </a:r>
            <a:endParaRPr lang="en-US" altLang="zh-CN" sz="1400" dirty="0"/>
          </a:p>
          <a:p>
            <a:r>
              <a:rPr lang="zh-CN" altLang="en-US" sz="1400" dirty="0"/>
              <a:t>的权重被量化后的数值（蓝色）与</a:t>
            </a:r>
            <a:r>
              <a:rPr lang="en-US" altLang="zh-CN" sz="1400" dirty="0"/>
              <a:t>FP32</a:t>
            </a:r>
            <a:r>
              <a:rPr lang="zh-CN" altLang="en-US" sz="1400" dirty="0"/>
              <a:t>差距比较大（橙色）。下图是算出来的</a:t>
            </a:r>
            <a:r>
              <a:rPr lang="en-US" altLang="zh-CN" sz="1400" dirty="0"/>
              <a:t>SQNR</a:t>
            </a:r>
            <a:r>
              <a:rPr lang="zh-CN" altLang="en-US" sz="1400" dirty="0"/>
              <a:t>值。</a:t>
            </a:r>
            <a:endParaRPr lang="en-US" altLang="zh-CN" sz="1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549CCC8-EB62-4859-909E-6C70ADFD59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9984" y="2600895"/>
            <a:ext cx="3105583" cy="3439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27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实时量化敏感度分析 </a:t>
            </a:r>
            <a:r>
              <a:rPr lang="en-US" altLang="zh-CN" dirty="0"/>
              <a:t>for PTQ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ECDE54D-4BD2-4764-A36A-8487DB61E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8DA9DAA-006C-4F4B-980E-E3DF019B24E2}" type="slidenum">
              <a:rPr lang="en-US" b="1" cap="all" spc="100" smtClean="0">
                <a:solidFill>
                  <a:schemeClr val="accent2"/>
                </a:solidFill>
              </a:rPr>
              <a:t>7</a:t>
            </a:fld>
            <a:endParaRPr lang="en-US" b="1" cap="all" spc="100" dirty="0">
              <a:solidFill>
                <a:schemeClr val="accent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3B179E-DBCC-4683-82B8-DD556979B8DB}"/>
              </a:ext>
            </a:extLst>
          </p:cNvPr>
          <p:cNvSpPr txBox="1"/>
          <p:nvPr/>
        </p:nvSpPr>
        <p:spPr>
          <a:xfrm>
            <a:off x="838200" y="6231135"/>
            <a:ext cx="945177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 err="1">
                <a:hlinkClick r:id="rId2"/>
              </a:rPr>
              <a:t>PyTorch</a:t>
            </a:r>
            <a:r>
              <a:rPr lang="en-US" sz="1400" dirty="0">
                <a:hlinkClick r:id="rId2"/>
              </a:rPr>
              <a:t> Numeric Suite Tutorial — </a:t>
            </a:r>
            <a:r>
              <a:rPr lang="en-US" sz="1400" dirty="0" err="1">
                <a:hlinkClick r:id="rId2"/>
              </a:rPr>
              <a:t>PyTorch</a:t>
            </a:r>
            <a:r>
              <a:rPr lang="en-US" sz="1400" dirty="0">
                <a:hlinkClick r:id="rId2"/>
              </a:rPr>
              <a:t> Tutorials 1.12.1+cu102 documentation</a:t>
            </a:r>
            <a:endParaRPr lang="en-US" sz="1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FEF1C-163E-4677-9106-84FC7249CA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针对同一输入数据，分析量化</a:t>
            </a:r>
            <a:r>
              <a:rPr lang="en-US" altLang="zh-CN" sz="2000" dirty="0"/>
              <a:t>OP</a:t>
            </a:r>
            <a:r>
              <a:rPr lang="zh-CN" altLang="en-US" sz="2000" dirty="0"/>
              <a:t>与非量化</a:t>
            </a:r>
            <a:r>
              <a:rPr lang="en-US" altLang="zh-CN" sz="2000" dirty="0"/>
              <a:t>OP</a:t>
            </a:r>
            <a:r>
              <a:rPr lang="zh-CN" altLang="en-US" sz="2000" dirty="0"/>
              <a:t>后输出数据。若出现融合</a:t>
            </a:r>
            <a:r>
              <a:rPr lang="en-US" altLang="zh-CN" sz="2000" dirty="0"/>
              <a:t>OP</a:t>
            </a:r>
            <a:r>
              <a:rPr lang="zh-CN" altLang="en-US" sz="2000" dirty="0"/>
              <a:t>现象，需要进行特别处理。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C3DF7A4-6F1B-41E3-92FF-6CE4F15F67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5545" y="2152711"/>
            <a:ext cx="6115050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751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5400" dirty="0"/>
              <a:t>实时量化敏感度分析</a:t>
            </a:r>
            <a:r>
              <a:rPr lang="en-US" altLang="zh-CN" sz="5400" dirty="0"/>
              <a:t>for QAT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ECDE54D-4BD2-4764-A36A-8487DB61E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8DA9DAA-006C-4F4B-980E-E3DF019B24E2}" type="slidenum">
              <a:rPr lang="en-US" b="1" cap="all" spc="100" smtClean="0">
                <a:solidFill>
                  <a:schemeClr val="accent2"/>
                </a:solidFill>
              </a:rPr>
              <a:t>8</a:t>
            </a:fld>
            <a:endParaRPr lang="en-US" b="1" cap="all" spc="100" dirty="0">
              <a:solidFill>
                <a:schemeClr val="accent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3B179E-DBCC-4683-82B8-DD556979B8DB}"/>
              </a:ext>
            </a:extLst>
          </p:cNvPr>
          <p:cNvSpPr txBox="1"/>
          <p:nvPr/>
        </p:nvSpPr>
        <p:spPr>
          <a:xfrm>
            <a:off x="838200" y="6231135"/>
            <a:ext cx="945177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 err="1">
                <a:hlinkClick r:id="rId2"/>
              </a:rPr>
              <a:t>PyTorch</a:t>
            </a:r>
            <a:r>
              <a:rPr lang="en-US" sz="1400" dirty="0">
                <a:hlinkClick r:id="rId2"/>
              </a:rPr>
              <a:t> Numeric Suite Tutorial — </a:t>
            </a:r>
            <a:r>
              <a:rPr lang="en-US" sz="1400" dirty="0" err="1">
                <a:hlinkClick r:id="rId2"/>
              </a:rPr>
              <a:t>PyTorch</a:t>
            </a:r>
            <a:r>
              <a:rPr lang="en-US" sz="1400" dirty="0">
                <a:hlinkClick r:id="rId2"/>
              </a:rPr>
              <a:t> Tutorials 1.12.1+cu102 documentation</a:t>
            </a:r>
            <a:endParaRPr lang="en-US" sz="1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EF4F9-6926-488F-8ACC-E8C8353F02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同样地，针对同一输入数据，在指定</a:t>
            </a:r>
            <a:r>
              <a:rPr lang="en-US" altLang="zh-CN" sz="2000" dirty="0"/>
              <a:t>OP</a:t>
            </a:r>
            <a:r>
              <a:rPr lang="zh-CN" altLang="en-US" sz="2000" dirty="0"/>
              <a:t>分析量化敏感度，但是与</a:t>
            </a:r>
            <a:r>
              <a:rPr lang="en-US" altLang="zh-CN" sz="2000" dirty="0"/>
              <a:t>PTQ</a:t>
            </a:r>
            <a:r>
              <a:rPr lang="zh-CN" altLang="en-US" sz="2000" dirty="0"/>
              <a:t>不同时，数据流向下一个</a:t>
            </a:r>
            <a:r>
              <a:rPr lang="en-US" altLang="zh-CN" sz="2000" dirty="0"/>
              <a:t>OP</a:t>
            </a:r>
            <a:r>
              <a:rPr lang="zh-CN" altLang="en-US" sz="2000" dirty="0"/>
              <a:t>时，是量化后数据，适用于</a:t>
            </a:r>
            <a:r>
              <a:rPr lang="en-US" altLang="zh-CN" sz="2000" dirty="0"/>
              <a:t>QAT</a:t>
            </a:r>
            <a:r>
              <a:rPr lang="zh-CN" altLang="en-US" sz="2000" dirty="0"/>
              <a:t>场景。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E355C4-D29E-4A60-9BAB-899BB5E2E6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4043" y="2516033"/>
            <a:ext cx="5720383" cy="198547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3923A05-D820-4FF7-A49F-0FDB1CB310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1674" y="2516033"/>
            <a:ext cx="3462126" cy="2109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7428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9406A174-9030-4B2C-8DC6-47BFDB90F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0808" y="2853006"/>
            <a:ext cx="2587831" cy="1325563"/>
          </a:xfrm>
        </p:spPr>
        <p:txBody>
          <a:bodyPr/>
          <a:lstStyle/>
          <a:p>
            <a:r>
              <a:rPr lang="zh-CN" altLang="en-US" dirty="0"/>
              <a:t>代码演示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EF2DD7-B748-4852-80FF-86868EFE5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7A1CEE-4DAB-447E-A89A-917DE76A8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150966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Univers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Univers" id="{605F9078-86F9-4258-A3E1-F8EFF02AE8CC}" vid="{4848699B-BB01-41E3-9EC4-3D97DFE529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C8E00D1-8EA3-4E42-801D-0253E1EAFC2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9919F73-B6C2-4A43-95E2-833EC48925FE}">
  <ds:schemaRefs>
    <ds:schemaRef ds:uri="http://schemas.microsoft.com/office/2006/metadata/properties"/>
    <ds:schemaRef ds:uri="http://www.w3.org/2000/xmlns/"/>
    <ds:schemaRef ds:uri="71af3243-3dd4-4a8d-8c0d-dd76da1f02a5"/>
    <ds:schemaRef ds:uri="http://www.w3.org/2001/XMLSchema-instance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ABC329F5-30EE-4BF7-AA2A-B837B51416B4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71af3243-3dd4-4a8d-8c0d-dd76da1f02a5"/>
    <ds:schemaRef ds:uri="16c05727-aa75-4e4a-9b5f-8a80a1165891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{0DAEDE3D-32BA-4518-9776-AD21768FA712}tf89338750_win32</Template>
  <TotalTime>681</TotalTime>
  <Words>871</Words>
  <Application>Microsoft Office PowerPoint</Application>
  <PresentationFormat>Widescreen</PresentationFormat>
  <Paragraphs>78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Univers</vt:lpstr>
      <vt:lpstr>GradientUnivers</vt:lpstr>
      <vt:lpstr>如何使用Pytorch评估量化网络的精度损失（量化灵敏度分析）?</vt:lpstr>
      <vt:lpstr>暖场：IT民工（程序员）搬砖的段位</vt:lpstr>
      <vt:lpstr>本期大纲</vt:lpstr>
      <vt:lpstr>Why 量化灵敏度分析？</vt:lpstr>
      <vt:lpstr>量化精度分析常用指标</vt:lpstr>
      <vt:lpstr>权重量化敏感度分析</vt:lpstr>
      <vt:lpstr>实时量化敏感度分析 for PTQ</vt:lpstr>
      <vt:lpstr>实时量化敏感度分析for QAT</vt:lpstr>
      <vt:lpstr>代码演示</vt:lpstr>
      <vt:lpstr>总结</vt:lpstr>
      <vt:lpstr>参考文献</vt:lpstr>
      <vt:lpstr>Next introduction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动手学习PYTORCH 神经网络模型量化之入门篇-I</dc:title>
  <dc:creator>Fang, Biao</dc:creator>
  <cp:lastModifiedBy>Fang, Biao</cp:lastModifiedBy>
  <cp:revision>33</cp:revision>
  <dcterms:created xsi:type="dcterms:W3CDTF">2022-08-28T02:58:22Z</dcterms:created>
  <dcterms:modified xsi:type="dcterms:W3CDTF">2022-09-11T04:06:50Z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