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5"/>
  </p:notesMasterIdLst>
  <p:sldIdLst>
    <p:sldId id="306" r:id="rId5"/>
    <p:sldId id="294" r:id="rId6"/>
    <p:sldId id="308" r:id="rId7"/>
    <p:sldId id="325" r:id="rId8"/>
    <p:sldId id="321" r:id="rId9"/>
    <p:sldId id="326" r:id="rId10"/>
    <p:sldId id="324" r:id="rId11"/>
    <p:sldId id="295" r:id="rId12"/>
    <p:sldId id="323" r:id="rId13"/>
    <p:sldId id="31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84967" autoAdjust="0"/>
  </p:normalViewPr>
  <p:slideViewPr>
    <p:cSldViewPr snapToGrid="0">
      <p:cViewPr varScale="1">
        <p:scale>
          <a:sx n="161" d="100"/>
          <a:sy n="161" d="100"/>
        </p:scale>
        <p:origin x="150" y="240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tutorials/recipes/recipes/profiler_recipe.html" TargetMode="External"/><Relationship Id="rId2" Type="http://schemas.openxmlformats.org/officeDocument/2006/relationships/hyperlink" Target="https://pytorch.org/tutorials/beginner/profiler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pytorch.org/tutorials/intermediate/tensorboard_profiler_tutorial.html" TargetMode="External"/><Relationship Id="rId4" Type="http://schemas.openxmlformats.org/officeDocument/2006/relationships/hyperlink" Target="https://pytorch.org/tutorials/recipes/distributed_rpc_profiling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10440310" cy="2843784"/>
          </a:xfrm>
        </p:spPr>
        <p:txBody>
          <a:bodyPr>
            <a:normAutofit/>
          </a:bodyPr>
          <a:lstStyle/>
          <a:p>
            <a:r>
              <a:rPr lang="zh-Hans-CN" altLang="en-US" sz="4000" spc="400" dirty="0"/>
              <a:t>如何使用</a:t>
            </a:r>
            <a:r>
              <a:rPr lang="en-US" altLang="zh-CN" sz="4000" spc="400" dirty="0" err="1"/>
              <a:t>Pytorch</a:t>
            </a:r>
            <a:r>
              <a:rPr lang="en-US" altLang="zh-CN" sz="4000" spc="400" dirty="0"/>
              <a:t> PROFILER</a:t>
            </a:r>
            <a:r>
              <a:rPr lang="zh-CN" altLang="en-US" sz="4000" spc="400" dirty="0"/>
              <a:t>找出模型性能瓶颈</a:t>
            </a:r>
            <a:r>
              <a:rPr lang="LID4096" altLang="zh-CN" sz="4000" spc="400" dirty="0"/>
              <a:t>?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神经网络模型量化算法实战系列课程</a:t>
            </a:r>
            <a:endParaRPr lang="en-US" altLang="zh-CN" dirty="0"/>
          </a:p>
          <a:p>
            <a:r>
              <a:rPr lang="zh-CN" altLang="en-US" dirty="0"/>
              <a:t>每月一更</a:t>
            </a:r>
            <a:endParaRPr lang="en-US" altLang="zh-CN" dirty="0"/>
          </a:p>
          <a:p>
            <a:r>
              <a:rPr lang="en-US" altLang="zh-CN" dirty="0"/>
              <a:t>HISRG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AUG</a:t>
            </a:r>
            <a:r>
              <a:rPr lang="zh-CN" altLang="en-US" dirty="0"/>
              <a:t>，</a:t>
            </a:r>
            <a:r>
              <a:rPr lang="en-US" altLang="zh-CN" dirty="0"/>
              <a:t>2022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Presenter name</a:t>
            </a:r>
          </a:p>
          <a:p>
            <a:r>
              <a:rPr lang="en-US" dirty="0"/>
              <a:t>Email address</a:t>
            </a:r>
          </a:p>
          <a:p>
            <a:r>
              <a:rPr lang="en-US" dirty="0"/>
              <a:t>Website</a:t>
            </a:r>
          </a:p>
          <a:p>
            <a:endParaRPr lang="en-US" dirty="0"/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Hans-CN" altLang="en-US" sz="5400" dirty="0"/>
              <a:t>量化精度分析常用指标</a:t>
            </a:r>
            <a:r>
              <a:rPr lang="zh-CN" altLang="en-US" sz="5400" dirty="0"/>
              <a:t>（上期）</a:t>
            </a:r>
            <a:endParaRPr lang="en-US" sz="54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2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21BD87-660E-45F0-8851-F4328AF9DB0D}"/>
              </a:ext>
            </a:extLst>
          </p:cNvPr>
          <p:cNvSpPr txBox="1"/>
          <p:nvPr/>
        </p:nvSpPr>
        <p:spPr>
          <a:xfrm>
            <a:off x="921224" y="59913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DB7C61-5238-4DAA-9C55-96EA05E88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377" y="1724772"/>
            <a:ext cx="10515600" cy="4351338"/>
          </a:xfrm>
        </p:spPr>
        <p:txBody>
          <a:bodyPr/>
          <a:lstStyle/>
          <a:p>
            <a:r>
              <a:rPr lang="en-US" altLang="zh-CN" dirty="0"/>
              <a:t>SQNR</a:t>
            </a:r>
          </a:p>
          <a:p>
            <a:pPr lvl="1"/>
            <a:r>
              <a:rPr lang="zh-CN" altLang="en-US" dirty="0"/>
              <a:t>量化信噪比</a:t>
            </a:r>
            <a:r>
              <a:rPr lang="en-US" altLang="zh-CN" dirty="0"/>
              <a:t>(dB):Q=20*Log(x/y),</a:t>
            </a:r>
            <a:r>
              <a:rPr lang="zh-CN" altLang="en-US" dirty="0"/>
              <a:t>其反映模拟信号量化后的失真度，值越高表示失真度越低</a:t>
            </a:r>
            <a:endParaRPr lang="en-US" altLang="zh-CN" dirty="0"/>
          </a:p>
          <a:p>
            <a:r>
              <a:rPr lang="en-US" altLang="zh-CN" dirty="0"/>
              <a:t>MSE</a:t>
            </a:r>
          </a:p>
          <a:p>
            <a:pPr lvl="1"/>
            <a:r>
              <a:rPr lang="zh-CN" altLang="en-US" dirty="0"/>
              <a:t>均方误差：                              ，值越大则表示失真度越大。</a:t>
            </a:r>
            <a:endParaRPr lang="en-US" altLang="zh-CN" dirty="0"/>
          </a:p>
          <a:p>
            <a:r>
              <a:rPr lang="en-US" altLang="zh-CN" dirty="0"/>
              <a:t>Hessian</a:t>
            </a:r>
          </a:p>
          <a:p>
            <a:pPr lvl="1"/>
            <a:r>
              <a:rPr lang="zh-CN" altLang="en-US" dirty="0"/>
              <a:t>汉森矩阵</a:t>
            </a:r>
            <a:r>
              <a:rPr lang="en-US" altLang="zh-CN" dirty="0"/>
              <a:t>:</a:t>
            </a:r>
            <a:r>
              <a:rPr lang="zh-CN" altLang="en-US" dirty="0"/>
              <a:t>使用二阶导的方法分析灵敏度，梯度越大则表示灵敏度越大</a:t>
            </a:r>
            <a:r>
              <a:rPr lang="en-US" altLang="zh-CN" dirty="0"/>
              <a:t>[1]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以上指标可以分别用来分析权重量化敏感度和实时推理量化敏感度，下面以</a:t>
            </a:r>
            <a:r>
              <a:rPr lang="en-US" altLang="zh-CN" dirty="0">
                <a:solidFill>
                  <a:srgbClr val="FF0000"/>
                </a:solidFill>
              </a:rPr>
              <a:t>SQNR</a:t>
            </a:r>
            <a:r>
              <a:rPr lang="zh-CN" altLang="en-US" dirty="0">
                <a:solidFill>
                  <a:srgbClr val="FF0000"/>
                </a:solidFill>
              </a:rPr>
              <a:t>指标为例演示其过程。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433843-9F71-43F0-96CF-E8BFCB631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275" y="3206455"/>
            <a:ext cx="2626759" cy="81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6" y="806469"/>
            <a:ext cx="6190412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</a:t>
            </a:r>
            <a:r>
              <a:rPr lang="zh-CN" alt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模型性能瓶颈？</a:t>
            </a:r>
            <a:endParaRPr lang="en-US" altLang="zh-CN" sz="3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35" name="!!Straight Connector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2190" y="623907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655" y="2101656"/>
            <a:ext cx="6190412" cy="3344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在量化时，最重要的环节就是找出模型的性能瓶颈，以便我们抓住主要矛盾来优化模型的性能，从而达到期望的结果：在部署时满足精度、速度的指标需求。</a:t>
            </a: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B05071-2CB2-4EEA-82A5-B605AD86E5BF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1504"/>
          <a:stretch/>
        </p:blipFill>
        <p:spPr bwMode="auto">
          <a:xfrm>
            <a:off x="7451965" y="1665519"/>
            <a:ext cx="4267645" cy="4267645"/>
          </a:xfrm>
          <a:custGeom>
            <a:avLst/>
            <a:gdLst/>
            <a:ahLst/>
            <a:cxnLst/>
            <a:rect l="l" t="t" r="r" b="b"/>
            <a:pathLst>
              <a:path w="2457864" h="2457864">
                <a:moveTo>
                  <a:pt x="1228932" y="0"/>
                </a:moveTo>
                <a:cubicBezTo>
                  <a:pt x="1907652" y="0"/>
                  <a:pt x="2457864" y="550212"/>
                  <a:pt x="2457864" y="1228932"/>
                </a:cubicBezTo>
                <a:cubicBezTo>
                  <a:pt x="2457864" y="1907652"/>
                  <a:pt x="1907652" y="2457864"/>
                  <a:pt x="1228932" y="2457864"/>
                </a:cubicBezTo>
                <a:cubicBezTo>
                  <a:pt x="550212" y="2457864"/>
                  <a:pt x="0" y="1907652"/>
                  <a:pt x="0" y="1228932"/>
                </a:cubicBezTo>
                <a:cubicBezTo>
                  <a:pt x="0" y="550212"/>
                  <a:pt x="550212" y="0"/>
                  <a:pt x="122893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9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dirty="0"/>
              <a:t>sep</a:t>
            </a:r>
            <a:r>
              <a:rPr lang="en-US" dirty="0"/>
              <a:t>,2022</a:t>
            </a:r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7" name="Rectangle 1056">
            <a:extLst>
              <a:ext uri="{FF2B5EF4-FFF2-40B4-BE49-F238E27FC236}">
                <a16:creationId xmlns:a16="http://schemas.microsoft.com/office/drawing/2014/main" id="{45CF0CC2-658D-4A87-9D2E-154B0ABE1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!!Rectangle">
            <a:extLst>
              <a:ext uri="{FF2B5EF4-FFF2-40B4-BE49-F238E27FC236}">
                <a16:creationId xmlns:a16="http://schemas.microsoft.com/office/drawing/2014/main" id="{796C2CE2-29C3-4EBD-A8BB-82C6CC069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806C45-C989-421E-9E82-6346BA586C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14504" r="1497" b="1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6617" y="381935"/>
            <a:ext cx="5366040" cy="2344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Pytorch PROFILER stage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150424" y="1591484"/>
            <a:ext cx="35480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061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960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063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6116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065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2748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1067" name="Straight Connector">
            <a:extLst>
              <a:ext uri="{FF2B5EF4-FFF2-40B4-BE49-F238E27FC236}">
                <a16:creationId xmlns:a16="http://schemas.microsoft.com/office/drawing/2014/main" id="{BF76EB78-6E9D-49A9-ADC5-7BCCD6F1F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617" y="3175552"/>
            <a:ext cx="5366041" cy="28091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>
                <a:solidFill>
                  <a:srgbClr val="FFFFFF"/>
                </a:solidFill>
              </a:rPr>
              <a:t>Pytorch</a:t>
            </a:r>
            <a:r>
              <a:rPr lang="en-US" altLang="zh-CN" sz="1800" dirty="0">
                <a:solidFill>
                  <a:srgbClr val="FFFFFF"/>
                </a:solidFill>
              </a:rPr>
              <a:t> profiler recipe(old </a:t>
            </a:r>
            <a:r>
              <a:rPr lang="zh-CN" altLang="en-US" sz="1800" dirty="0">
                <a:solidFill>
                  <a:srgbClr val="FFFFFF"/>
                </a:solidFill>
              </a:rPr>
              <a:t>方法）</a:t>
            </a:r>
            <a:endParaRPr lang="en-US" altLang="zh-CN" sz="18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>
                <a:solidFill>
                  <a:srgbClr val="FFFFFF"/>
                </a:solidFill>
              </a:rPr>
              <a:t>Pytorch</a:t>
            </a:r>
            <a:r>
              <a:rPr lang="en-US" altLang="zh-CN" sz="1800" dirty="0">
                <a:solidFill>
                  <a:srgbClr val="FFFFFF"/>
                </a:solidFill>
              </a:rPr>
              <a:t> profiler </a:t>
            </a:r>
            <a:r>
              <a:rPr lang="en-US" altLang="zh-CN" sz="1800" dirty="0" err="1">
                <a:solidFill>
                  <a:srgbClr val="FFFFFF"/>
                </a:solidFill>
              </a:rPr>
              <a:t>fx</a:t>
            </a:r>
            <a:endParaRPr lang="en-US" altLang="zh-CN" sz="18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>
                <a:solidFill>
                  <a:srgbClr val="FFFFFF"/>
                </a:solidFill>
              </a:rPr>
              <a:t>Pytorch</a:t>
            </a:r>
            <a:r>
              <a:rPr lang="en-US" altLang="zh-CN" sz="1800" dirty="0">
                <a:solidFill>
                  <a:srgbClr val="FFFFFF"/>
                </a:solidFill>
              </a:rPr>
              <a:t> profiler with </a:t>
            </a:r>
            <a:r>
              <a:rPr lang="en-US" altLang="zh-CN" sz="1800" dirty="0" err="1">
                <a:solidFill>
                  <a:srgbClr val="FFFFFF"/>
                </a:solidFill>
              </a:rPr>
              <a:t>TensorBoard</a:t>
            </a:r>
            <a:r>
              <a:rPr lang="en-US" altLang="zh-CN" sz="1800" dirty="0">
                <a:solidFill>
                  <a:srgbClr val="FFFFFF"/>
                </a:solidFill>
              </a:rPr>
              <a:t>(</a:t>
            </a:r>
            <a:r>
              <a:rPr lang="zh-CN" altLang="en-US" sz="1800" dirty="0">
                <a:solidFill>
                  <a:srgbClr val="FFFFFF"/>
                </a:solidFill>
              </a:rPr>
              <a:t>直观）</a:t>
            </a:r>
            <a:endParaRPr lang="en-US" altLang="zh-CN" sz="1800" dirty="0">
              <a:solidFill>
                <a:srgbClr val="FFFFFF"/>
              </a:solidFill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>
                <a:solidFill>
                  <a:srgbClr val="FFFFFF"/>
                </a:solidFill>
              </a:rPr>
              <a:t>sep</a:t>
            </a:r>
            <a:r>
              <a:rPr lang="en-US">
                <a:solidFill>
                  <a:srgbClr val="FFFFFF"/>
                </a:solidFill>
              </a:rPr>
              <a:t>,2022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55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406A174-9030-4B2C-8DC6-47BFDB90F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30" y="1598246"/>
            <a:ext cx="4554659" cy="50348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88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代码演示</a:t>
            </a:r>
            <a:endParaRPr lang="en-US" sz="8800" b="1" i="0" kern="1200" cap="all" baseline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F2DD7-B748-4852-80FF-86868EFE5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224937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7A1CEE-4DAB-447E-A89A-917DE76A8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2493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raphic 2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17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22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50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3BD19-B438-400B-915F-333F389ED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4D5D80-396D-4151-98FE-63371502F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156BC9-983B-4B17-B18A-05ED6CB38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A1AE0-76CF-4875-AE5F-77770A14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30EEAD-4E17-42CE-92FF-7173CA0B91BF}"/>
              </a:ext>
            </a:extLst>
          </p:cNvPr>
          <p:cNvSpPr txBox="1"/>
          <p:nvPr/>
        </p:nvSpPr>
        <p:spPr>
          <a:xfrm>
            <a:off x="991095" y="1750017"/>
            <a:ext cx="609501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rgbClr val="FF0000"/>
                </a:solidFill>
              </a:rPr>
              <a:t>尝试在你的机器上使用</a:t>
            </a:r>
            <a:r>
              <a:rPr lang="en-US" altLang="zh-CN" sz="1800" b="1" dirty="0" err="1">
                <a:solidFill>
                  <a:srgbClr val="FF0000"/>
                </a:solidFill>
              </a:rPr>
              <a:t>TensorBoard</a:t>
            </a:r>
            <a:endParaRPr lang="en-US" altLang="zh-CN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544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DD04D-8924-450D-812B-7723579D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总结</a:t>
            </a:r>
            <a:endParaRPr lang="en-US" sz="7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DA1408-AE05-48E3-ADE0-983438F83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0" y="381935"/>
            <a:ext cx="4986955" cy="59744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zh-CN" altLang="en-US" sz="1800" dirty="0"/>
              <a:t>本节课主要介绍了基本的</a:t>
            </a:r>
            <a:r>
              <a:rPr lang="en-US" altLang="zh-CN" sz="1800" dirty="0"/>
              <a:t>PROFILER </a:t>
            </a:r>
            <a:r>
              <a:rPr lang="zh-CN" altLang="en-US" sz="1800" dirty="0"/>
              <a:t>使用方法</a:t>
            </a:r>
            <a:endParaRPr lang="en-US" altLang="zh-CN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ECD8B-8EB6-4531-8044-D7A73DD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2115" y="1591485"/>
            <a:ext cx="35480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A29E7-3813-45EA-8E3E-9E4B7B4D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796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699" y="118712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参考</a:t>
            </a:r>
            <a:endParaRPr lang="en-US" altLang="zh-C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8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CBC026-C3B0-4527-B1F1-8E71EF166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699" y="1590945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Profiling your </a:t>
            </a:r>
            <a:r>
              <a:rPr lang="en-US" dirty="0" err="1">
                <a:hlinkClick r:id="rId2"/>
              </a:rPr>
              <a:t>PyTorch</a:t>
            </a:r>
            <a:r>
              <a:rPr lang="en-US" dirty="0">
                <a:hlinkClick r:id="rId2"/>
              </a:rPr>
              <a:t> Module — </a:t>
            </a:r>
            <a:r>
              <a:rPr lang="en-US" dirty="0" err="1">
                <a:hlinkClick r:id="rId2"/>
              </a:rPr>
              <a:t>PyTorch</a:t>
            </a:r>
            <a:r>
              <a:rPr lang="en-US" dirty="0">
                <a:hlinkClick r:id="rId2"/>
              </a:rPr>
              <a:t> Tutorials 1.12.1+cu102 documentation</a:t>
            </a:r>
            <a:endParaRPr lang="en-US" dirty="0"/>
          </a:p>
          <a:p>
            <a:r>
              <a:rPr lang="en-US" dirty="0">
                <a:hlinkClick r:id="rId3"/>
              </a:rPr>
              <a:t>https://pytorch.org/tutorials/recipes/recipes/profiler_recipe.html</a:t>
            </a:r>
            <a:endParaRPr lang="en-US" dirty="0"/>
          </a:p>
          <a:p>
            <a:r>
              <a:rPr lang="en-US" dirty="0">
                <a:hlinkClick r:id="rId4"/>
              </a:rPr>
              <a:t>Profiling </a:t>
            </a:r>
            <a:r>
              <a:rPr lang="en-US" dirty="0" err="1">
                <a:hlinkClick r:id="rId4"/>
              </a:rPr>
              <a:t>PyTorch</a:t>
            </a:r>
            <a:r>
              <a:rPr lang="en-US" dirty="0">
                <a:hlinkClick r:id="rId4"/>
              </a:rPr>
              <a:t> RPC-Based Workloads — </a:t>
            </a:r>
            <a:r>
              <a:rPr lang="en-US" dirty="0" err="1">
                <a:hlinkClick r:id="rId4"/>
              </a:rPr>
              <a:t>PyTorch</a:t>
            </a:r>
            <a:r>
              <a:rPr lang="en-US" dirty="0">
                <a:hlinkClick r:id="rId4"/>
              </a:rPr>
              <a:t> Tutorials 1.12.1+cu102 documentation</a:t>
            </a:r>
            <a:endParaRPr lang="en-US" dirty="0"/>
          </a:p>
          <a:p>
            <a:r>
              <a:rPr lang="en-US" dirty="0" err="1">
                <a:hlinkClick r:id="rId5"/>
              </a:rPr>
              <a:t>PyTorch</a:t>
            </a:r>
            <a:r>
              <a:rPr lang="en-US" dirty="0">
                <a:hlinkClick r:id="rId5"/>
              </a:rPr>
              <a:t> Profiler With </a:t>
            </a:r>
            <a:r>
              <a:rPr lang="en-US" dirty="0" err="1">
                <a:hlinkClick r:id="rId5"/>
              </a:rPr>
              <a:t>TensorBoard</a:t>
            </a:r>
            <a:r>
              <a:rPr lang="en-US" dirty="0">
                <a:hlinkClick r:id="rId5"/>
              </a:rPr>
              <a:t> — </a:t>
            </a:r>
            <a:r>
              <a:rPr lang="en-US" dirty="0" err="1">
                <a:hlinkClick r:id="rId5"/>
              </a:rPr>
              <a:t>PyTorch</a:t>
            </a:r>
            <a:r>
              <a:rPr lang="en-US" dirty="0">
                <a:hlinkClick r:id="rId5"/>
              </a:rPr>
              <a:t> Tutorials 1.12.1+cu102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D071E-42A7-4E57-B0C8-1800C09F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75696-D169-4A2E-A950-3F1018902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我们将介绍</a:t>
            </a:r>
            <a:r>
              <a:rPr lang="en-US" altLang="zh-CN" sz="2400" dirty="0" err="1"/>
              <a:t>pytorch</a:t>
            </a:r>
            <a:r>
              <a:rPr lang="en-US" altLang="zh-CN" sz="2400" dirty="0"/>
              <a:t> profiler </a:t>
            </a:r>
            <a:r>
              <a:rPr lang="zh-CN" altLang="en-US" sz="2400" dirty="0"/>
              <a:t>方法！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45CDF-75BB-4528-808E-4CBCE0F4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84940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{0DAEDE3D-32BA-4518-9776-AD21768FA712}tf89338750_win32</Template>
  <TotalTime>728</TotalTime>
  <Words>429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Univers</vt:lpstr>
      <vt:lpstr>GradientUnivers</vt:lpstr>
      <vt:lpstr>如何使用Pytorch PROFILER找出模型性能瓶颈?</vt:lpstr>
      <vt:lpstr>量化精度分析常用指标（上期）</vt:lpstr>
      <vt:lpstr>Why 模型性能瓶颈？</vt:lpstr>
      <vt:lpstr>Pytorch PROFILER stage</vt:lpstr>
      <vt:lpstr>代码演示</vt:lpstr>
      <vt:lpstr>作业</vt:lpstr>
      <vt:lpstr>总结</vt:lpstr>
      <vt:lpstr>参考</vt:lpstr>
      <vt:lpstr>Next introduction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动手学习PYTORCH 神经网络模型量化之入门篇-I</dc:title>
  <dc:creator>Fang, Biao</dc:creator>
  <cp:lastModifiedBy>Fang, Biao</cp:lastModifiedBy>
  <cp:revision>37</cp:revision>
  <dcterms:created xsi:type="dcterms:W3CDTF">2022-08-28T02:58:22Z</dcterms:created>
  <dcterms:modified xsi:type="dcterms:W3CDTF">2022-09-25T06:11:50Z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