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439" r:id="rId3"/>
    <p:sldId id="440" r:id="rId4"/>
    <p:sldId id="441" r:id="rId5"/>
    <p:sldId id="443" r:id="rId6"/>
    <p:sldId id="444" r:id="rId7"/>
    <p:sldId id="442" r:id="rId8"/>
    <p:sldId id="446" r:id="rId9"/>
    <p:sldId id="447" r:id="rId10"/>
    <p:sldId id="448" r:id="rId11"/>
    <p:sldId id="449" r:id="rId12"/>
    <p:sldId id="451" r:id="rId13"/>
    <p:sldId id="450" r:id="rId14"/>
    <p:sldId id="44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sh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41B"/>
    <a:srgbClr val="54C3F4"/>
    <a:srgbClr val="FFFFFF"/>
    <a:srgbClr val="ECF5E7"/>
    <a:srgbClr val="FFDDDD"/>
    <a:srgbClr val="984378"/>
    <a:srgbClr val="22304B"/>
    <a:srgbClr val="C77FAC"/>
    <a:srgbClr val="0062AC"/>
    <a:srgbClr val="ED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7" autoAdjust="0"/>
    <p:restoredTop sz="81808" autoAdjust="0"/>
  </p:normalViewPr>
  <p:slideViewPr>
    <p:cSldViewPr snapToGrid="0">
      <p:cViewPr varScale="1">
        <p:scale>
          <a:sx n="131" d="100"/>
          <a:sy n="131" d="100"/>
        </p:scale>
        <p:origin x="936" y="120"/>
      </p:cViewPr>
      <p:guideLst/>
    </p:cSldViewPr>
  </p:slideViewPr>
  <p:outlineViewPr>
    <p:cViewPr>
      <p:scale>
        <a:sx n="33" d="100"/>
        <a:sy n="33" d="100"/>
      </p:scale>
      <p:origin x="0" y="-119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EE64E-9A2D-4D02-BD46-DFCFC74B5EE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3604F-F5C7-412C-AE28-FF961BD94C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100" b="0" i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75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6016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7343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7246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462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65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0757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0812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457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5914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42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66F891-39E4-4949-84B5-293BD1F65E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6395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66F891-39E4-4949-84B5-293BD1F65E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2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1"/>
            <a:ext cx="11797552" cy="669129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47" y="789710"/>
            <a:ext cx="11355295" cy="5820093"/>
          </a:xfrm>
        </p:spPr>
        <p:txBody>
          <a:bodyPr/>
          <a:lstStyle>
            <a:lvl1pPr>
              <a:lnSpc>
                <a:spcPct val="120000"/>
              </a:lnSpc>
              <a:defRPr sz="3200" b="1" i="0" baseline="0">
                <a:ea typeface="黑体" panose="02010609060101010101" pitchFamily="49" charset="-122"/>
              </a:defRPr>
            </a:lvl1pPr>
            <a:lvl2pPr>
              <a:lnSpc>
                <a:spcPct val="120000"/>
              </a:lnSpc>
              <a:defRPr sz="3000" b="0" i="0" baseline="0">
                <a:ea typeface="华文楷体" panose="02010600040101010101" pitchFamily="2" charset="-122"/>
              </a:defRPr>
            </a:lvl2pPr>
            <a:lvl3pPr>
              <a:lnSpc>
                <a:spcPct val="120000"/>
              </a:lnSpc>
              <a:defRPr sz="2800" b="0" i="0" baseline="0">
                <a:ea typeface="华文新魏" panose="02010800040101010101" pitchFamily="2" charset="-122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traight Connector 27">
            <a:extLst>
              <a:ext uri="{FF2B5EF4-FFF2-40B4-BE49-F238E27FC236}">
                <a16:creationId xmlns:a16="http://schemas.microsoft.com/office/drawing/2014/main" id="{D59285DE-C1F6-4B21-8CFE-2BDB4A08D1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050A8B-65E7-4672-9976-F9678ACC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B69B4C9B-667A-475B-923C-B441E63112E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990600"/>
            <a:ext cx="10972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Straight Connector 27">
            <a:extLst>
              <a:ext uri="{FF2B5EF4-FFF2-40B4-BE49-F238E27FC236}">
                <a16:creationId xmlns:a16="http://schemas.microsoft.com/office/drawing/2014/main" id="{D59285DE-C1F6-4B21-8CFE-2BDB4A08D1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12935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08" y="100942"/>
            <a:ext cx="11178636" cy="89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991590"/>
            <a:ext cx="11355295" cy="5708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86977" y="6514880"/>
            <a:ext cx="737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深度学习及应用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99140" y="6555260"/>
            <a:ext cx="129286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C603BFBC-EF15-48A5-8249-0FEAC4BE5DBB}" type="slidenum">
              <a:rPr lang="en-US" sz="1400" smtClean="0">
                <a:solidFill>
                  <a:schemeClr val="tx1"/>
                </a:solidFill>
              </a:rPr>
              <a:t>‹#›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Straight Connector 27">
            <a:extLst>
              <a:ext uri="{FF2B5EF4-FFF2-40B4-BE49-F238E27FC236}">
                <a16:creationId xmlns:a16="http://schemas.microsoft.com/office/drawing/2014/main" id="{D59285DE-C1F6-4B21-8CFE-2BDB4A08D1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5" name="Straight Connector 28"/>
          <p:cNvSpPr>
            <a:spLocks noChangeShapeType="1"/>
          </p:cNvSpPr>
          <p:nvPr userDrawn="1"/>
        </p:nvSpPr>
        <p:spPr bwMode="auto">
          <a:xfrm>
            <a:off x="609600" y="898949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2" r:id="rId3"/>
    <p:sldLayoutId id="2147483650" r:id="rId4"/>
    <p:sldLayoutId id="2147483651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&#21457;&#36865;&#33267;lichongyi@nankai.edu.c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912075" y="453422"/>
            <a:ext cx="6367849" cy="1804086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zh-CN" altLang="en-US" sz="5400" dirty="0"/>
              <a:t>深度学习及应用</a:t>
            </a:r>
            <a:br>
              <a:rPr lang="en-US" altLang="zh-CN" sz="5400" dirty="0"/>
            </a:br>
            <a:br>
              <a:rPr lang="en-US" altLang="zh-CN" sz="5400" dirty="0"/>
            </a:br>
            <a:r>
              <a:rPr lang="zh-CN" altLang="en-US" dirty="0"/>
              <a:t>开放性题目</a:t>
            </a:r>
            <a:endParaRPr lang="zh-CN" altLang="en-US" sz="54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1794510" y="3826609"/>
            <a:ext cx="8602980" cy="2423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350"/>
              </a:spcBef>
            </a:pPr>
            <a:endParaRPr lang="en-US" altLang="zh-C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>
              <a:spcBef>
                <a:spcPts val="1350"/>
              </a:spcBef>
            </a:pP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>
              <a:spcBef>
                <a:spcPts val="1350"/>
              </a:spcBef>
            </a:pP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98102" y="4695656"/>
            <a:ext cx="7832758" cy="1303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350"/>
              </a:spcBef>
            </a:pPr>
            <a:endParaRPr lang="en-US" altLang="zh-CN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李重仪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南开大学计算机学院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endParaRPr lang="zh-CN" altLang="en-US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None/>
            </a:pP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0616" y="988541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41"/>
    </mc:Choice>
    <mc:Fallback xmlns="">
      <p:transition spd="slow" advTm="984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385B6-D2EB-4D55-8171-B2199C23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开放性题目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96036C9-A9BE-478E-AAF8-50677D1E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基础网络为精简版</a:t>
            </a:r>
            <a:r>
              <a:rPr lang="en-US" altLang="zh-CN" sz="3200" dirty="0" err="1"/>
              <a:t>ResNet</a:t>
            </a:r>
            <a:r>
              <a:rPr lang="zh-CN" altLang="en-US" sz="3200" dirty="0"/>
              <a:t>，可选方向如下：</a:t>
            </a:r>
            <a:endParaRPr lang="en-US" altLang="zh-CN" sz="3200" b="1" dirty="0"/>
          </a:p>
          <a:p>
            <a:r>
              <a:rPr lang="en-US" altLang="zh-CN" sz="2000" b="1" dirty="0"/>
              <a:t>6. Reverse attention for salient object detection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https://openaccess.thecvf.com/content_ECCV_2018/papers/Shuhan_Chen_Reverse_Attention_for_ECCV_2018_paper.pdf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93275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385B6-D2EB-4D55-8171-B2199C23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开放性题目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96036C9-A9BE-478E-AAF8-50677D1E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评测指标（</a:t>
            </a:r>
            <a:r>
              <a:rPr lang="en-US" altLang="zh-CN" sz="3200"/>
              <a:t>https://github.com/backseason/PoolNet</a:t>
            </a:r>
            <a:r>
              <a:rPr lang="zh-CN" altLang="en-US" sz="3200"/>
              <a:t>）：</a:t>
            </a:r>
            <a:endParaRPr lang="en-US" altLang="zh-CN" sz="3200" b="1" dirty="0"/>
          </a:p>
          <a:p>
            <a:r>
              <a:rPr lang="en-US" altLang="zh-CN" sz="2400" dirty="0">
                <a:solidFill>
                  <a:schemeClr val="accent2"/>
                </a:solidFill>
              </a:rPr>
              <a:t>F-measure, MAE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sz="3200" dirty="0"/>
              <a:t>数据集下载链接（训练集</a:t>
            </a:r>
            <a:r>
              <a:rPr lang="en-US" altLang="zh-CN" sz="3200" dirty="0"/>
              <a:t>700</a:t>
            </a:r>
            <a:r>
              <a:rPr lang="zh-CN" altLang="en-US" sz="3200" dirty="0"/>
              <a:t>张，测试集</a:t>
            </a:r>
            <a:r>
              <a:rPr lang="en-US" altLang="zh-CN" sz="3200" dirty="0"/>
              <a:t>300</a:t>
            </a:r>
            <a:r>
              <a:rPr lang="zh-CN" altLang="en-US" sz="3200" dirty="0"/>
              <a:t>张，随机打乱）：</a:t>
            </a:r>
            <a:r>
              <a:rPr lang="en-US" altLang="zh-CN" sz="2400" dirty="0"/>
              <a:t>https://www.cse.cuhk.edu.hk/leojia/projects/hsaliency/dataset.html</a:t>
            </a:r>
          </a:p>
          <a:p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544D44-1BF1-403A-8204-3A3B7250A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448" y="4187782"/>
            <a:ext cx="7461504" cy="204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0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385B6-D2EB-4D55-8171-B2199C23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开放性题目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96036C9-A9BE-478E-AAF8-50677D1E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b="1" dirty="0"/>
              <a:t>加分项（最多</a:t>
            </a:r>
            <a:r>
              <a:rPr lang="en-US" altLang="zh-CN" b="1" dirty="0"/>
              <a:t>5</a:t>
            </a:r>
            <a:r>
              <a:rPr lang="zh-CN" altLang="zh-CN" b="1" dirty="0"/>
              <a:t>分）</a:t>
            </a:r>
            <a:r>
              <a:rPr lang="zh-CN" altLang="zh-CN" dirty="0"/>
              <a:t>：在优秀的基础上，提出创新性方法，并通过实验给予论证。</a:t>
            </a:r>
          </a:p>
          <a:p>
            <a:r>
              <a:rPr lang="en-US" altLang="zh-CN" dirty="0"/>
              <a:t> </a:t>
            </a:r>
            <a:r>
              <a:rPr lang="zh-CN" altLang="zh-CN" b="1" dirty="0"/>
              <a:t>成果展示</a:t>
            </a:r>
            <a:r>
              <a:rPr lang="zh-CN" altLang="zh-CN" dirty="0"/>
              <a:t>：</a:t>
            </a:r>
            <a:r>
              <a:rPr lang="en-US" altLang="zh-CN" dirty="0">
                <a:solidFill>
                  <a:srgbClr val="EB641B"/>
                </a:solidFill>
              </a:rPr>
              <a:t>5</a:t>
            </a:r>
            <a:r>
              <a:rPr lang="zh-CN" altLang="zh-CN" dirty="0">
                <a:solidFill>
                  <a:srgbClr val="EB641B"/>
                </a:solidFill>
              </a:rPr>
              <a:t>人一组</a:t>
            </a:r>
            <a:r>
              <a:rPr lang="zh-CN" altLang="zh-CN" dirty="0"/>
              <a:t>，</a:t>
            </a:r>
            <a:r>
              <a:rPr lang="zh-CN" altLang="en-US" dirty="0"/>
              <a:t>通过</a:t>
            </a:r>
            <a:r>
              <a:rPr lang="en-US" altLang="zh-CN" dirty="0"/>
              <a:t>PPT</a:t>
            </a:r>
            <a:r>
              <a:rPr lang="zh-CN" altLang="en-US" dirty="0"/>
              <a:t>方式展示，展示时间为第</a:t>
            </a:r>
            <a:r>
              <a:rPr lang="en-US" altLang="zh-CN" dirty="0"/>
              <a:t>16-17</a:t>
            </a:r>
            <a:r>
              <a:rPr lang="zh-CN" altLang="en-US" dirty="0"/>
              <a:t>周最后</a:t>
            </a:r>
            <a:r>
              <a:rPr lang="en-US" altLang="zh-CN" dirty="0"/>
              <a:t>2-4</a:t>
            </a:r>
            <a:r>
              <a:rPr lang="zh-CN" altLang="en-US" dirty="0"/>
              <a:t>次课，</a:t>
            </a:r>
            <a:r>
              <a:rPr lang="zh-CN" altLang="en-US" dirty="0">
                <a:solidFill>
                  <a:srgbClr val="EB641B"/>
                </a:solidFill>
              </a:rPr>
              <a:t>每组展示时间约为</a:t>
            </a:r>
            <a:r>
              <a:rPr lang="en-US" altLang="zh-CN" dirty="0">
                <a:solidFill>
                  <a:srgbClr val="EB641B"/>
                </a:solidFill>
              </a:rPr>
              <a:t>8-10</a:t>
            </a:r>
            <a:r>
              <a:rPr lang="zh-CN" altLang="en-US" dirty="0">
                <a:solidFill>
                  <a:srgbClr val="EB641B"/>
                </a:solidFill>
              </a:rPr>
              <a:t>分钟</a:t>
            </a:r>
            <a:r>
              <a:rPr lang="zh-CN" altLang="en-US" dirty="0"/>
              <a:t>，展示的内容为：</a:t>
            </a:r>
            <a:endParaRPr lang="en-US" altLang="zh-CN" dirty="0"/>
          </a:p>
          <a:p>
            <a:pPr lvl="1"/>
            <a:r>
              <a:rPr lang="zh-CN" altLang="en-US" dirty="0"/>
              <a:t>基础方法介绍</a:t>
            </a:r>
            <a:endParaRPr lang="en-US" altLang="zh-CN" dirty="0"/>
          </a:p>
          <a:p>
            <a:pPr lvl="1"/>
            <a:r>
              <a:rPr lang="zh-CN" altLang="en-US" dirty="0"/>
              <a:t>如何对基础方法进行的改进</a:t>
            </a:r>
            <a:endParaRPr lang="en-US" altLang="zh-CN" dirty="0"/>
          </a:p>
          <a:p>
            <a:pPr lvl="1"/>
            <a:r>
              <a:rPr lang="zh-CN" altLang="en-US" dirty="0"/>
              <a:t>实验对比结果以及消融性实验结果</a:t>
            </a:r>
            <a:endParaRPr lang="en-US" altLang="zh-CN" dirty="0"/>
          </a:p>
          <a:p>
            <a:pPr lvl="1"/>
            <a:r>
              <a:rPr lang="zh-CN" altLang="en-US" dirty="0"/>
              <a:t>对未来工作的设想</a:t>
            </a:r>
            <a:endParaRPr lang="en-US" altLang="zh-CN" dirty="0"/>
          </a:p>
          <a:p>
            <a:r>
              <a:rPr lang="zh-CN" altLang="en-US" dirty="0"/>
              <a:t>实现过程中可自由选择上面一种或几种方法的组合，每只团队应</a:t>
            </a:r>
            <a:r>
              <a:rPr lang="zh-CN" altLang="en-US" dirty="0">
                <a:solidFill>
                  <a:srgbClr val="EB641B"/>
                </a:solidFill>
              </a:rPr>
              <a:t>至少实现上述方法中的</a:t>
            </a:r>
            <a:r>
              <a:rPr lang="en-US" altLang="zh-CN" dirty="0">
                <a:solidFill>
                  <a:srgbClr val="EB641B"/>
                </a:solidFill>
              </a:rPr>
              <a:t>3</a:t>
            </a:r>
            <a:r>
              <a:rPr lang="zh-CN" altLang="en-US" dirty="0">
                <a:solidFill>
                  <a:srgbClr val="EB641B"/>
                </a:solidFill>
              </a:rPr>
              <a:t>种</a:t>
            </a:r>
            <a:r>
              <a:rPr lang="zh-CN" altLang="en-US" dirty="0"/>
              <a:t>并作为对比实验进行结果展示</a:t>
            </a:r>
            <a:endParaRPr lang="en-US" altLang="zh-CN" dirty="0"/>
          </a:p>
          <a:p>
            <a:r>
              <a:rPr lang="zh-CN" altLang="en-US" dirty="0"/>
              <a:t>实验报告中应详细阐述团队中每个成员的贡献，如文档撰写，实验，</a:t>
            </a:r>
            <a:r>
              <a:rPr lang="en-US" altLang="zh-CN" dirty="0"/>
              <a:t>idea</a:t>
            </a:r>
            <a:r>
              <a:rPr lang="zh-CN" altLang="en-US" dirty="0"/>
              <a:t>提出等</a:t>
            </a:r>
            <a:endParaRPr lang="en-US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87699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385B6-D2EB-4D55-8171-B2199C23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开放性题目</a:t>
            </a:r>
            <a:r>
              <a:rPr lang="en-US" altLang="zh-CN" dirty="0"/>
              <a:t>——</a:t>
            </a:r>
            <a:r>
              <a:rPr lang="zh-CN" altLang="en-US" dirty="0"/>
              <a:t>作业提交：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96036C9-A9BE-478E-AAF8-50677D1E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报告要求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正文（不包含参考文献）应至少</a:t>
            </a:r>
            <a:r>
              <a:rPr lang="en-US" altLang="zh-CN" dirty="0"/>
              <a:t>5</a:t>
            </a:r>
            <a:r>
              <a:rPr lang="zh-CN" altLang="en-US" dirty="0"/>
              <a:t>页</a:t>
            </a:r>
            <a:endParaRPr lang="en-US" altLang="zh-CN" dirty="0"/>
          </a:p>
          <a:p>
            <a:pPr lvl="1"/>
            <a:r>
              <a:rPr lang="zh-CN" altLang="en-US" dirty="0"/>
              <a:t>建议采用</a:t>
            </a:r>
            <a:r>
              <a:rPr lang="en-US" altLang="zh-CN" dirty="0"/>
              <a:t>latex</a:t>
            </a:r>
            <a:r>
              <a:rPr lang="zh-CN" altLang="en-US" dirty="0"/>
              <a:t>（</a:t>
            </a:r>
            <a:r>
              <a:rPr lang="en-US" altLang="zh-CN" dirty="0"/>
              <a:t>overleaf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标题格式不限</a:t>
            </a:r>
            <a:endParaRPr lang="en-US" altLang="zh-CN" dirty="0"/>
          </a:p>
          <a:p>
            <a:pPr lvl="1"/>
            <a:r>
              <a:rPr lang="zh-CN" altLang="en-US" dirty="0"/>
              <a:t>注意图片、表格格式以及标题格式（标题通常比正文字体小半号）</a:t>
            </a:r>
            <a:endParaRPr lang="en-US" altLang="zh-CN" dirty="0"/>
          </a:p>
          <a:p>
            <a:pPr lvl="1"/>
            <a:r>
              <a:rPr lang="zh-CN" altLang="en-US" dirty="0"/>
              <a:t>注意引用他人图片时，</a:t>
            </a:r>
            <a:r>
              <a:rPr lang="zh-CN" altLang="en-US" dirty="0">
                <a:solidFill>
                  <a:schemeClr val="accent2"/>
                </a:solidFill>
              </a:rPr>
              <a:t>标记图片出处</a:t>
            </a:r>
            <a:r>
              <a:rPr lang="zh-CN" altLang="en-US" dirty="0"/>
              <a:t>，否则</a:t>
            </a:r>
            <a:r>
              <a:rPr lang="zh-CN" altLang="en-US" dirty="0">
                <a:solidFill>
                  <a:schemeClr val="accent2"/>
                </a:solidFill>
              </a:rPr>
              <a:t>一经发现按抄袭处理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b="1" dirty="0"/>
              <a:t>作业提交日期：</a:t>
            </a:r>
            <a:endParaRPr lang="en-US" altLang="zh-CN" b="1" dirty="0"/>
          </a:p>
          <a:p>
            <a:pPr lvl="1"/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日（含）前，打包所有实验报告（</a:t>
            </a:r>
            <a:r>
              <a:rPr lang="en-US" altLang="zh-CN" dirty="0"/>
              <a:t>MLP</a:t>
            </a:r>
            <a:r>
              <a:rPr lang="zh-CN" altLang="en-US" dirty="0"/>
              <a:t>、</a:t>
            </a:r>
            <a:r>
              <a:rPr lang="en-US" altLang="zh-CN" dirty="0"/>
              <a:t>CNN</a:t>
            </a:r>
            <a:r>
              <a:rPr lang="zh-CN" altLang="en-US" dirty="0"/>
              <a:t>、</a:t>
            </a:r>
            <a:r>
              <a:rPr lang="en-US" altLang="zh-CN" dirty="0"/>
              <a:t>RNN</a:t>
            </a:r>
            <a:r>
              <a:rPr lang="zh-CN" altLang="en-US" dirty="0"/>
              <a:t>、</a:t>
            </a:r>
            <a:r>
              <a:rPr lang="en-US" altLang="zh-CN" dirty="0"/>
              <a:t>GAN</a:t>
            </a:r>
            <a:r>
              <a:rPr lang="zh-CN" altLang="en-US" dirty="0"/>
              <a:t>每位成员各一个）和大作业（一组一个），</a:t>
            </a:r>
            <a:r>
              <a:rPr lang="zh-CN" altLang="en-US" dirty="0">
                <a:hlinkClick r:id="rId3"/>
              </a:rPr>
              <a:t>发送至</a:t>
            </a:r>
            <a:r>
              <a:rPr lang="en-US" altLang="zh-CN" dirty="0">
                <a:hlinkClick r:id="rId3"/>
              </a:rPr>
              <a:t>lichongyi@nankai.edu.cn</a:t>
            </a:r>
            <a:r>
              <a:rPr lang="zh-CN" altLang="en-US" dirty="0"/>
              <a:t>，包名为“</a:t>
            </a:r>
            <a:r>
              <a:rPr lang="zh-CN" altLang="en-US" dirty="0">
                <a:solidFill>
                  <a:schemeClr val="accent2"/>
                </a:solidFill>
              </a:rPr>
              <a:t>组队号</a:t>
            </a:r>
            <a:r>
              <a:rPr lang="en-US" altLang="zh-CN" dirty="0">
                <a:solidFill>
                  <a:schemeClr val="accent2"/>
                </a:solidFill>
              </a:rPr>
              <a:t>-</a:t>
            </a:r>
            <a:r>
              <a:rPr lang="zh-CN" altLang="en-US" dirty="0">
                <a:solidFill>
                  <a:schemeClr val="accent2"/>
                </a:solidFill>
              </a:rPr>
              <a:t>成员名</a:t>
            </a:r>
            <a:r>
              <a:rPr lang="en-US" altLang="zh-CN" dirty="0">
                <a:solidFill>
                  <a:schemeClr val="accent2"/>
                </a:solidFill>
              </a:rPr>
              <a:t>-</a:t>
            </a:r>
            <a:r>
              <a:rPr lang="zh-CN" altLang="en-US" dirty="0">
                <a:solidFill>
                  <a:schemeClr val="accent2"/>
                </a:solidFill>
              </a:rPr>
              <a:t>题目类型（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或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r>
              <a:rPr lang="en-US" altLang="zh-CN" dirty="0">
                <a:solidFill>
                  <a:schemeClr val="accent2"/>
                </a:solidFill>
              </a:rPr>
              <a:t>.zip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每组作业仅需一人提交即可（作业内应体现组内成员信息与明确分工）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0C149E-2836-B55A-1B16-1C273522E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92" y="0"/>
            <a:ext cx="41910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4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385B6-D2EB-4D55-8171-B2199C23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开放性题目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96036C9-A9BE-478E-AAF8-50677D1E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b="1" dirty="0"/>
              <a:t>考核目的</a:t>
            </a:r>
            <a:r>
              <a:rPr lang="zh-CN" altLang="zh-CN" dirty="0"/>
              <a:t>：鼓励学生积极探索、勇于创新，锻炼学生编程实现自己的想法，加深学生对课堂讲授内容的理解。</a:t>
            </a:r>
          </a:p>
          <a:p>
            <a:r>
              <a:rPr lang="zh-CN" altLang="zh-CN" b="1" dirty="0"/>
              <a:t>考核目标</a:t>
            </a:r>
            <a:r>
              <a:rPr lang="zh-CN" altLang="zh-CN" dirty="0"/>
              <a:t>：</a:t>
            </a:r>
            <a:r>
              <a:rPr lang="zh-CN" altLang="zh-CN" dirty="0">
                <a:solidFill>
                  <a:srgbClr val="EB641B"/>
                </a:solidFill>
              </a:rPr>
              <a:t>使用</a:t>
            </a:r>
            <a:r>
              <a:rPr lang="en-US" altLang="zh-CN" dirty="0" err="1">
                <a:solidFill>
                  <a:srgbClr val="EB641B"/>
                </a:solidFill>
              </a:rPr>
              <a:t>PyTorch</a:t>
            </a:r>
            <a:r>
              <a:rPr lang="zh-CN" altLang="en-US" dirty="0">
                <a:solidFill>
                  <a:srgbClr val="EB641B"/>
                </a:solidFill>
              </a:rPr>
              <a:t>或</a:t>
            </a:r>
            <a:r>
              <a:rPr lang="en-US" altLang="zh-CN" dirty="0" err="1">
                <a:solidFill>
                  <a:srgbClr val="EB641B"/>
                </a:solidFill>
              </a:rPr>
              <a:t>Jittor</a:t>
            </a:r>
            <a:r>
              <a:rPr lang="zh-CN" altLang="zh-CN" dirty="0">
                <a:solidFill>
                  <a:srgbClr val="EB641B"/>
                </a:solidFill>
              </a:rPr>
              <a:t>框架和</a:t>
            </a:r>
            <a:r>
              <a:rPr lang="en-US" altLang="zh-CN" dirty="0">
                <a:solidFill>
                  <a:srgbClr val="EB641B"/>
                </a:solidFill>
              </a:rPr>
              <a:t>CPU</a:t>
            </a:r>
            <a:r>
              <a:rPr lang="zh-CN" altLang="zh-CN" dirty="0">
                <a:solidFill>
                  <a:srgbClr val="EB641B"/>
                </a:solidFill>
              </a:rPr>
              <a:t>实现</a:t>
            </a:r>
            <a:r>
              <a:rPr lang="en-US" altLang="zh-CN" dirty="0">
                <a:solidFill>
                  <a:srgbClr val="EB641B"/>
                </a:solidFill>
              </a:rPr>
              <a:t>CIFAR100</a:t>
            </a:r>
            <a:r>
              <a:rPr lang="zh-CN" altLang="zh-CN" dirty="0">
                <a:solidFill>
                  <a:srgbClr val="EB641B"/>
                </a:solidFill>
              </a:rPr>
              <a:t>分类模型搭建</a:t>
            </a:r>
          </a:p>
          <a:p>
            <a:r>
              <a:rPr lang="zh-CN" altLang="zh-CN" b="1" dirty="0"/>
              <a:t>提交形式</a:t>
            </a:r>
            <a:r>
              <a:rPr lang="zh-CN" altLang="zh-CN" dirty="0"/>
              <a:t>：源代码、</a:t>
            </a:r>
            <a:r>
              <a:rPr lang="en-US" altLang="zh-CN" dirty="0"/>
              <a:t>Word</a:t>
            </a:r>
            <a:r>
              <a:rPr lang="zh-CN" altLang="zh-CN" dirty="0"/>
              <a:t>或</a:t>
            </a:r>
            <a:r>
              <a:rPr lang="en-US" altLang="zh-CN" dirty="0"/>
              <a:t>PDF</a:t>
            </a:r>
            <a:r>
              <a:rPr lang="zh-CN" altLang="zh-CN" dirty="0"/>
              <a:t>文档（建议使用</a:t>
            </a:r>
            <a:r>
              <a:rPr lang="en-US" altLang="zh-CN" dirty="0"/>
              <a:t>Overleaf</a:t>
            </a:r>
            <a:r>
              <a:rPr lang="zh-CN" altLang="zh-CN" dirty="0"/>
              <a:t>）。</a:t>
            </a:r>
          </a:p>
          <a:p>
            <a:r>
              <a:rPr lang="zh-CN" altLang="zh-CN" b="1" dirty="0"/>
              <a:t>实验要求</a:t>
            </a:r>
            <a:r>
              <a:rPr lang="zh-CN" altLang="zh-CN" dirty="0"/>
              <a:t>：将大作业代码提交到</a:t>
            </a:r>
            <a:r>
              <a:rPr lang="en-US" altLang="zh-CN" dirty="0" err="1"/>
              <a:t>gitee</a:t>
            </a:r>
            <a:r>
              <a:rPr lang="zh-CN" altLang="zh-CN" dirty="0"/>
              <a:t>（</a:t>
            </a:r>
            <a:r>
              <a:rPr lang="en-US" altLang="zh-CN" dirty="0"/>
              <a:t>www.gitee.com</a:t>
            </a:r>
            <a:r>
              <a:rPr lang="zh-CN" altLang="zh-CN" dirty="0"/>
              <a:t>），要求能够体现大作业完成过程中的不同版本迭代。</a:t>
            </a:r>
            <a:r>
              <a:rPr lang="zh-CN" altLang="en-US" dirty="0"/>
              <a:t>每组创建一个项目，不同成员分别建立一个子目录，上传自己的代码。</a:t>
            </a:r>
            <a:r>
              <a:rPr lang="zh-CN" altLang="zh-CN" dirty="0"/>
              <a:t>在创建项目时，点击页面顶部菜单栏账号左侧的加号（位于页面右侧）来新建仓库。创建仓库时，应选择公开方式。建议在初建项目时即向</a:t>
            </a:r>
            <a:r>
              <a:rPr lang="en-US" altLang="zh-CN" dirty="0"/>
              <a:t> </a:t>
            </a:r>
            <a:r>
              <a:rPr lang="en-US" altLang="zh-CN" dirty="0" err="1"/>
              <a:t>gitee</a:t>
            </a:r>
            <a:r>
              <a:rPr lang="en-US" altLang="zh-CN" dirty="0"/>
              <a:t> </a:t>
            </a:r>
            <a:r>
              <a:rPr lang="zh-CN" altLang="zh-CN" dirty="0"/>
              <a:t>提交代码，要求向</a:t>
            </a:r>
            <a:r>
              <a:rPr lang="en-US" altLang="zh-CN" dirty="0"/>
              <a:t> </a:t>
            </a:r>
            <a:r>
              <a:rPr lang="en-US" altLang="zh-CN" dirty="0" err="1"/>
              <a:t>gitee</a:t>
            </a:r>
            <a:r>
              <a:rPr lang="en-US" altLang="zh-CN" dirty="0"/>
              <a:t> </a:t>
            </a:r>
            <a:r>
              <a:rPr lang="zh-CN" altLang="zh-CN" dirty="0"/>
              <a:t>的提交能够体现大作业完成过程，</a:t>
            </a:r>
            <a:r>
              <a:rPr lang="zh-CN" altLang="zh-CN" dirty="0">
                <a:solidFill>
                  <a:srgbClr val="EB641B"/>
                </a:solidFill>
              </a:rPr>
              <a:t>团队内每个人向</a:t>
            </a:r>
            <a:r>
              <a:rPr lang="en-US" altLang="zh-CN" dirty="0">
                <a:solidFill>
                  <a:srgbClr val="EB641B"/>
                </a:solidFill>
              </a:rPr>
              <a:t> </a:t>
            </a:r>
            <a:r>
              <a:rPr lang="en-US" altLang="zh-CN" dirty="0" err="1">
                <a:solidFill>
                  <a:srgbClr val="EB641B"/>
                </a:solidFill>
              </a:rPr>
              <a:t>gitee</a:t>
            </a:r>
            <a:r>
              <a:rPr lang="zh-CN" altLang="zh-CN" dirty="0">
                <a:solidFill>
                  <a:srgbClr val="EB641B"/>
                </a:solidFill>
              </a:rPr>
              <a:t>的提交次数应不少于</a:t>
            </a:r>
            <a:r>
              <a:rPr lang="en-US" altLang="zh-CN" dirty="0">
                <a:solidFill>
                  <a:srgbClr val="EB641B"/>
                </a:solidFill>
              </a:rPr>
              <a:t> 5 </a:t>
            </a:r>
            <a:r>
              <a:rPr lang="zh-CN" altLang="zh-CN" dirty="0">
                <a:solidFill>
                  <a:srgbClr val="EB641B"/>
                </a:solidFill>
              </a:rPr>
              <a:t>次</a:t>
            </a:r>
            <a:r>
              <a:rPr lang="zh-CN" altLang="zh-CN" dirty="0"/>
              <a:t>。也就是完成一个模块就应该提交一次，这样能够在提交时间上体现不同模块的完成时间。项目链接需出现在提交的文档中。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398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385B6-D2EB-4D55-8171-B2199C23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开放性题目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96036C9-A9BE-478E-AAF8-50677D1E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/>
          </a:bodyPr>
          <a:lstStyle/>
          <a:p>
            <a:r>
              <a:rPr lang="zh-CN" altLang="zh-CN" b="1" dirty="0"/>
              <a:t>评分标准</a:t>
            </a:r>
            <a:r>
              <a:rPr lang="zh-CN" altLang="zh-CN" dirty="0"/>
              <a:t>：</a:t>
            </a:r>
          </a:p>
          <a:p>
            <a:pPr lvl="0"/>
            <a:r>
              <a:rPr lang="zh-CN" altLang="zh-CN" dirty="0"/>
              <a:t>优秀（</a:t>
            </a:r>
            <a:r>
              <a:rPr lang="en-US" altLang="zh-CN" dirty="0"/>
              <a:t>36-40</a:t>
            </a:r>
            <a:r>
              <a:rPr lang="zh-CN" altLang="zh-CN" dirty="0"/>
              <a:t>分）：创意新颖，实验结果提升明显，实验对比充分，文档书写规范，消融实验完整；</a:t>
            </a:r>
          </a:p>
          <a:p>
            <a:pPr lvl="0"/>
            <a:r>
              <a:rPr lang="zh-CN" altLang="zh-CN" dirty="0"/>
              <a:t>良好（</a:t>
            </a:r>
            <a:r>
              <a:rPr lang="en-US" altLang="zh-CN" dirty="0"/>
              <a:t>32-35</a:t>
            </a:r>
            <a:r>
              <a:rPr lang="zh-CN" altLang="zh-CN" dirty="0"/>
              <a:t>分）：创意较为新颖，实验结果提升较为明显，实验对比较为充分，文档书写规范，消融实验较为完整；</a:t>
            </a:r>
          </a:p>
          <a:p>
            <a:pPr lvl="0"/>
            <a:r>
              <a:rPr lang="zh-CN" altLang="zh-CN" dirty="0"/>
              <a:t>合格（</a:t>
            </a:r>
            <a:r>
              <a:rPr lang="en-US" altLang="zh-CN" dirty="0"/>
              <a:t>24-31</a:t>
            </a:r>
            <a:r>
              <a:rPr lang="zh-CN" altLang="zh-CN" dirty="0"/>
              <a:t>分）：创意一般，实验结果略有提升，实验对比一般充分，文档书写较为规范，消融实验较为完整；</a:t>
            </a:r>
          </a:p>
          <a:p>
            <a:r>
              <a:rPr lang="zh-CN" altLang="zh-CN" dirty="0"/>
              <a:t>不合格（</a:t>
            </a:r>
            <a:r>
              <a:rPr lang="en-US" altLang="zh-CN" dirty="0"/>
              <a:t>0-23</a:t>
            </a:r>
            <a:r>
              <a:rPr lang="zh-CN" altLang="zh-CN" dirty="0"/>
              <a:t>分）：无创意，实验结果无提升，缺少实验对比，文档书写不规范，缺少必要的消融实验；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622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385B6-D2EB-4D55-8171-B2199C23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开放性题目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96036C9-A9BE-478E-AAF8-50677D1E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3500" dirty="0"/>
              <a:t>基础网络为精简版</a:t>
            </a:r>
            <a:r>
              <a:rPr lang="en-US" altLang="zh-CN" sz="3500" dirty="0" err="1"/>
              <a:t>ResNet</a:t>
            </a:r>
            <a:r>
              <a:rPr lang="zh-CN" altLang="en-US" sz="3500" dirty="0"/>
              <a:t>，可选方向如下：</a:t>
            </a:r>
            <a:endParaRPr lang="en-US" altLang="zh-CN" sz="3500" b="1" dirty="0"/>
          </a:p>
          <a:p>
            <a:r>
              <a:rPr lang="en-US" altLang="zh-CN" sz="2000" b="1" dirty="0"/>
              <a:t>1. A </a:t>
            </a:r>
            <a:r>
              <a:rPr lang="en-US" altLang="zh-CN" sz="2000" b="1" dirty="0" err="1"/>
              <a:t>convnet</a:t>
            </a:r>
            <a:r>
              <a:rPr lang="en-US" altLang="zh-CN" sz="2000" b="1" dirty="0"/>
              <a:t> for the 2020s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https://openaccess.thecvf.com/content/CVPR2022/papers/Liu_A_ConvNet_for_the_2020s_CVPR_2022_paper.pdf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2. </a:t>
            </a:r>
            <a:r>
              <a:rPr lang="en-US" altLang="zh-CN" sz="2000" b="1" dirty="0" err="1"/>
              <a:t>Segnext</a:t>
            </a:r>
            <a:r>
              <a:rPr lang="en-US" altLang="zh-CN" sz="2000" b="1" dirty="0"/>
              <a:t>: Rethinking convolutional attention design for semantic segmentation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https://proceedings.neurips.cc/paper_files/paper/2022/file/08050f40fff41616ccfc3080e60a301a-Paper-Conference.pdf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3. Large selective kernel network for remote sensing object detection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https://openaccess.thecvf.com/content/ICCV2023/papers/Li_Large_Selective_Kernel_Network_for_Remote_Sensing_Object_Detection_ICCV_2023_paper.pdf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4. </a:t>
            </a:r>
            <a:r>
              <a:rPr lang="en-US" altLang="zh-CN" sz="2000" b="1" dirty="0" err="1"/>
              <a:t>Coatnet</a:t>
            </a:r>
            <a:r>
              <a:rPr lang="en-US" altLang="zh-CN" sz="2000" b="1" dirty="0"/>
              <a:t>: Marrying convolution and attention for all data sizes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https://proceedings.neurips.cc/paper/2021/file/20568692db622456cc42a2e853ca21f8-Paper.pdf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5. ECA-Net: Efficient channel attention for deep convolutional neural networks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https://openaccess.thecvf.com/content_CVPR_2020/papers/Wang_ECA-Net_Efficient_Channel_Attention_for_Deep_Convolutional_Neural_Networks_CVPR_2020_paper.pdf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7364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385B6-D2EB-4D55-8171-B2199C23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开放性题目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96036C9-A9BE-478E-AAF8-50677D1E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sz="3200" dirty="0"/>
              <a:t>基础网络为精简版</a:t>
            </a:r>
            <a:r>
              <a:rPr lang="en-US" altLang="zh-CN" sz="3200" dirty="0" err="1"/>
              <a:t>ResNet</a:t>
            </a:r>
            <a:r>
              <a:rPr lang="zh-CN" altLang="en-US" sz="3200" dirty="0"/>
              <a:t>，可选方向如下：</a:t>
            </a:r>
            <a:endParaRPr lang="en-US" altLang="zh-CN" sz="3200" b="1" dirty="0"/>
          </a:p>
          <a:p>
            <a:r>
              <a:rPr lang="en-US" altLang="zh-CN" sz="2000" b="1" dirty="0"/>
              <a:t>6. </a:t>
            </a:r>
            <a:r>
              <a:rPr lang="en-US" altLang="zh-CN" sz="2000" b="1" dirty="0" err="1"/>
              <a:t>CSPNet</a:t>
            </a:r>
            <a:r>
              <a:rPr lang="en-US" altLang="zh-CN" sz="2000" b="1" dirty="0"/>
              <a:t>: A new backbone that can enhance learning capability of CNN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https://openaccess.thecvf.com/content_CVPRW_2020/papers/w28/Wang_CSPNet_A_New_Backbone_That_Can_Enhance_Learning_Capability_of_CVPRW_2020_paper.pdf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7. </a:t>
            </a:r>
            <a:r>
              <a:rPr lang="en-US" altLang="zh-CN" sz="2000" b="1" dirty="0" err="1"/>
              <a:t>Ghostnet</a:t>
            </a:r>
            <a:r>
              <a:rPr lang="en-US" altLang="zh-CN" sz="2000" b="1" dirty="0"/>
              <a:t>: More features from cheap operations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https://openaccess.thecvf.com/content_CVPR_2020/papers/Han_GhostNet_More_Features_From_Cheap_Operations_CVPR_2020_paper.pdf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8. Hornet: Efficient high-order spatial interactions with recursive gated convolutions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https://proceedings.neurips.cc/paper_files/paper/2022/file/436d042b2dd81214d23ae43eb196b146-Paper-Conference.pdf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9. </a:t>
            </a:r>
            <a:r>
              <a:rPr lang="en-US" altLang="zh-CN" sz="2000" b="1" dirty="0" err="1"/>
              <a:t>Resnest</a:t>
            </a:r>
            <a:r>
              <a:rPr lang="en-US" altLang="zh-CN" sz="2000" b="1" dirty="0"/>
              <a:t>: Split-attention networks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https://openaccess.thecvf.com/content/CVPR2022W/ECV/papers/Zhang_ResNeSt_Split-Attention_Networks_CVPRW_2022_paper.pdf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10. Pay attention to </a:t>
            </a:r>
            <a:r>
              <a:rPr lang="en-US" altLang="zh-CN" sz="2000" b="1" dirty="0" err="1"/>
              <a:t>mlps</a:t>
            </a:r>
            <a:r>
              <a:rPr lang="en-US" altLang="zh-CN" sz="2000" b="1" dirty="0"/>
              <a:t> (https://proceedings.neurips.cc/paper/2021/file/4cc05b35c2f937c5bd9e7d41d3686fff-Paper.pdf)</a:t>
            </a:r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3943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385B6-D2EB-4D55-8171-B2199C23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开放性题目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96036C9-A9BE-478E-AAF8-50677D1E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b="1" dirty="0"/>
              <a:t>加分项（最多</a:t>
            </a:r>
            <a:r>
              <a:rPr lang="en-US" altLang="zh-CN" b="1" dirty="0"/>
              <a:t>5</a:t>
            </a:r>
            <a:r>
              <a:rPr lang="zh-CN" altLang="zh-CN" b="1" dirty="0"/>
              <a:t>分）</a:t>
            </a:r>
            <a:r>
              <a:rPr lang="zh-CN" altLang="zh-CN" dirty="0"/>
              <a:t>：在优秀的基础上，提出创新性方法，并通过实验给予论证。</a:t>
            </a:r>
          </a:p>
          <a:p>
            <a:r>
              <a:rPr lang="en-US" altLang="zh-CN" dirty="0"/>
              <a:t> </a:t>
            </a:r>
            <a:r>
              <a:rPr lang="zh-CN" altLang="zh-CN" b="1" dirty="0"/>
              <a:t>成果展示</a:t>
            </a:r>
            <a:r>
              <a:rPr lang="zh-CN" altLang="zh-CN" dirty="0"/>
              <a:t>：</a:t>
            </a:r>
            <a:r>
              <a:rPr lang="en-US" altLang="zh-CN" dirty="0">
                <a:solidFill>
                  <a:srgbClr val="EB641B"/>
                </a:solidFill>
              </a:rPr>
              <a:t>5</a:t>
            </a:r>
            <a:r>
              <a:rPr lang="zh-CN" altLang="zh-CN" dirty="0">
                <a:solidFill>
                  <a:srgbClr val="EB641B"/>
                </a:solidFill>
              </a:rPr>
              <a:t>人一组</a:t>
            </a:r>
            <a:r>
              <a:rPr lang="zh-CN" altLang="en-US" dirty="0">
                <a:solidFill>
                  <a:srgbClr val="EB641B"/>
                </a:solidFill>
              </a:rPr>
              <a:t>，</a:t>
            </a:r>
            <a:r>
              <a:rPr lang="zh-CN" altLang="en-US" dirty="0"/>
              <a:t>通过</a:t>
            </a:r>
            <a:r>
              <a:rPr lang="en-US" altLang="zh-CN" dirty="0"/>
              <a:t>PPT</a:t>
            </a:r>
            <a:r>
              <a:rPr lang="zh-CN" altLang="en-US" dirty="0"/>
              <a:t>方式展示，展示时间为第</a:t>
            </a:r>
            <a:r>
              <a:rPr lang="en-US" altLang="zh-CN" dirty="0"/>
              <a:t>16-17</a:t>
            </a:r>
            <a:r>
              <a:rPr lang="zh-CN" altLang="en-US" dirty="0"/>
              <a:t>周最后</a:t>
            </a:r>
            <a:r>
              <a:rPr lang="en-US" altLang="zh-CN" dirty="0"/>
              <a:t>2-4</a:t>
            </a:r>
            <a:r>
              <a:rPr lang="zh-CN" altLang="en-US" dirty="0"/>
              <a:t>次课，</a:t>
            </a:r>
            <a:r>
              <a:rPr lang="zh-CN" altLang="en-US" dirty="0">
                <a:solidFill>
                  <a:srgbClr val="EB641B"/>
                </a:solidFill>
              </a:rPr>
              <a:t>每组展示时间约为</a:t>
            </a:r>
            <a:r>
              <a:rPr lang="en-US" altLang="zh-CN" dirty="0">
                <a:solidFill>
                  <a:srgbClr val="EB641B"/>
                </a:solidFill>
              </a:rPr>
              <a:t>8-10</a:t>
            </a:r>
            <a:r>
              <a:rPr lang="zh-CN" altLang="en-US" dirty="0">
                <a:solidFill>
                  <a:srgbClr val="EB641B"/>
                </a:solidFill>
              </a:rPr>
              <a:t>分钟</a:t>
            </a:r>
            <a:r>
              <a:rPr lang="zh-CN" altLang="en-US" dirty="0"/>
              <a:t>，展示的内容为：</a:t>
            </a:r>
            <a:endParaRPr lang="en-US" altLang="zh-CN" dirty="0"/>
          </a:p>
          <a:p>
            <a:pPr lvl="1"/>
            <a:r>
              <a:rPr lang="zh-CN" altLang="en-US" dirty="0"/>
              <a:t>基础方法介绍</a:t>
            </a:r>
            <a:endParaRPr lang="en-US" altLang="zh-CN" dirty="0"/>
          </a:p>
          <a:p>
            <a:pPr lvl="1"/>
            <a:r>
              <a:rPr lang="zh-CN" altLang="en-US" dirty="0"/>
              <a:t>如何对基础方法进行的改进</a:t>
            </a:r>
            <a:endParaRPr lang="en-US" altLang="zh-CN" dirty="0"/>
          </a:p>
          <a:p>
            <a:pPr lvl="1"/>
            <a:r>
              <a:rPr lang="zh-CN" altLang="en-US" dirty="0"/>
              <a:t>实验对比结果以及消融性实验结果</a:t>
            </a:r>
            <a:endParaRPr lang="en-US" altLang="zh-CN" dirty="0"/>
          </a:p>
          <a:p>
            <a:pPr lvl="1"/>
            <a:r>
              <a:rPr lang="zh-CN" altLang="en-US" dirty="0"/>
              <a:t>对未来工作的设想</a:t>
            </a:r>
            <a:endParaRPr lang="en-US" altLang="zh-CN" dirty="0"/>
          </a:p>
          <a:p>
            <a:r>
              <a:rPr lang="zh-CN" altLang="en-US" dirty="0"/>
              <a:t>实现过程中可自由选择上面一种或几种方法的组合，每只团队应</a:t>
            </a:r>
            <a:r>
              <a:rPr lang="zh-CN" altLang="en-US" dirty="0">
                <a:solidFill>
                  <a:srgbClr val="EB641B"/>
                </a:solidFill>
              </a:rPr>
              <a:t>至少实现上述方法中的</a:t>
            </a:r>
            <a:r>
              <a:rPr lang="en-US" altLang="zh-CN" dirty="0">
                <a:solidFill>
                  <a:srgbClr val="EB641B"/>
                </a:solidFill>
              </a:rPr>
              <a:t>3</a:t>
            </a:r>
            <a:r>
              <a:rPr lang="zh-CN" altLang="en-US" dirty="0">
                <a:solidFill>
                  <a:srgbClr val="EB641B"/>
                </a:solidFill>
              </a:rPr>
              <a:t>种</a:t>
            </a:r>
            <a:r>
              <a:rPr lang="zh-CN" altLang="en-US" dirty="0"/>
              <a:t>并作为对比实验进行结果展示</a:t>
            </a:r>
            <a:endParaRPr lang="en-US" altLang="zh-CN" dirty="0"/>
          </a:p>
          <a:p>
            <a:r>
              <a:rPr lang="zh-CN" altLang="en-US" dirty="0"/>
              <a:t>实验报告中应详细阐述团队中每个成员的贡献，如文档撰写，实验，</a:t>
            </a:r>
            <a:r>
              <a:rPr lang="en-US" altLang="zh-CN" dirty="0"/>
              <a:t>idea</a:t>
            </a:r>
            <a:r>
              <a:rPr lang="zh-CN" altLang="en-US" dirty="0"/>
              <a:t>提出等</a:t>
            </a:r>
            <a:endParaRPr lang="en-US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4992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385B6-D2EB-4D55-8171-B2199C23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开放性题目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96036C9-A9BE-478E-AAF8-50677D1E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b="1" dirty="0"/>
              <a:t>考核目的</a:t>
            </a:r>
            <a:r>
              <a:rPr lang="zh-CN" altLang="zh-CN" dirty="0"/>
              <a:t>：鼓励学生积极探索、勇于创新，锻炼学生编程实现自己的想法，加深学生对课堂讲授内容的理解。</a:t>
            </a:r>
          </a:p>
          <a:p>
            <a:r>
              <a:rPr lang="zh-CN" altLang="zh-CN" b="1" dirty="0"/>
              <a:t>考核目标</a:t>
            </a:r>
            <a:r>
              <a:rPr lang="zh-CN" altLang="zh-CN" dirty="0"/>
              <a:t>：</a:t>
            </a:r>
            <a:r>
              <a:rPr lang="zh-CN" altLang="zh-CN" dirty="0">
                <a:solidFill>
                  <a:srgbClr val="EB641B"/>
                </a:solidFill>
              </a:rPr>
              <a:t>使用</a:t>
            </a:r>
            <a:r>
              <a:rPr lang="en-US" altLang="zh-CN" dirty="0" err="1">
                <a:solidFill>
                  <a:srgbClr val="EB641B"/>
                </a:solidFill>
              </a:rPr>
              <a:t>PyTorch</a:t>
            </a:r>
            <a:r>
              <a:rPr lang="zh-CN" altLang="en-US" dirty="0">
                <a:solidFill>
                  <a:srgbClr val="EB641B"/>
                </a:solidFill>
              </a:rPr>
              <a:t>或</a:t>
            </a:r>
            <a:r>
              <a:rPr lang="en-US" altLang="zh-CN" dirty="0" err="1">
                <a:solidFill>
                  <a:srgbClr val="EB641B"/>
                </a:solidFill>
              </a:rPr>
              <a:t>Jittor</a:t>
            </a:r>
            <a:r>
              <a:rPr lang="zh-CN" altLang="zh-CN" dirty="0">
                <a:solidFill>
                  <a:srgbClr val="EB641B"/>
                </a:solidFill>
              </a:rPr>
              <a:t>框架和</a:t>
            </a:r>
            <a:r>
              <a:rPr lang="en-US" altLang="zh-CN" dirty="0">
                <a:solidFill>
                  <a:srgbClr val="EB641B"/>
                </a:solidFill>
              </a:rPr>
              <a:t>CPU</a:t>
            </a:r>
            <a:r>
              <a:rPr lang="zh-CN" altLang="zh-CN" dirty="0">
                <a:solidFill>
                  <a:srgbClr val="EB641B"/>
                </a:solidFill>
              </a:rPr>
              <a:t>实现</a:t>
            </a:r>
            <a:r>
              <a:rPr lang="zh-CN" altLang="en-US" dirty="0">
                <a:solidFill>
                  <a:srgbClr val="EB641B"/>
                </a:solidFill>
              </a:rPr>
              <a:t>显著性物体检测</a:t>
            </a:r>
            <a:r>
              <a:rPr lang="zh-CN" altLang="zh-CN" dirty="0">
                <a:solidFill>
                  <a:srgbClr val="EB641B"/>
                </a:solidFill>
              </a:rPr>
              <a:t>模型搭建</a:t>
            </a:r>
          </a:p>
          <a:p>
            <a:r>
              <a:rPr lang="zh-CN" altLang="zh-CN" b="1" dirty="0"/>
              <a:t>提交形式</a:t>
            </a:r>
            <a:r>
              <a:rPr lang="zh-CN" altLang="zh-CN" dirty="0"/>
              <a:t>：源代码、</a:t>
            </a:r>
            <a:r>
              <a:rPr lang="en-US" altLang="zh-CN" dirty="0"/>
              <a:t>Word</a:t>
            </a:r>
            <a:r>
              <a:rPr lang="zh-CN" altLang="zh-CN" dirty="0"/>
              <a:t>或</a:t>
            </a:r>
            <a:r>
              <a:rPr lang="en-US" altLang="zh-CN" dirty="0"/>
              <a:t>PDF</a:t>
            </a:r>
            <a:r>
              <a:rPr lang="zh-CN" altLang="zh-CN" dirty="0"/>
              <a:t>文档（建议使用</a:t>
            </a:r>
            <a:r>
              <a:rPr lang="en-US" altLang="zh-CN" dirty="0"/>
              <a:t>Overleaf</a:t>
            </a:r>
            <a:r>
              <a:rPr lang="zh-CN" altLang="zh-CN" dirty="0"/>
              <a:t>）。</a:t>
            </a:r>
          </a:p>
          <a:p>
            <a:r>
              <a:rPr lang="zh-CN" altLang="zh-CN" b="1" dirty="0"/>
              <a:t>实验要求</a:t>
            </a:r>
            <a:r>
              <a:rPr lang="zh-CN" altLang="zh-CN" dirty="0"/>
              <a:t>：将大作业代码提交到</a:t>
            </a:r>
            <a:r>
              <a:rPr lang="en-US" altLang="zh-CN" dirty="0" err="1"/>
              <a:t>gitee</a:t>
            </a:r>
            <a:r>
              <a:rPr lang="zh-CN" altLang="zh-CN" dirty="0"/>
              <a:t>（</a:t>
            </a:r>
            <a:r>
              <a:rPr lang="en-US" altLang="zh-CN" dirty="0"/>
              <a:t>www.gitee.com</a:t>
            </a:r>
            <a:r>
              <a:rPr lang="zh-CN" altLang="zh-CN" dirty="0"/>
              <a:t>），要求能够体现大作业完成过程中的不同版本迭代。</a:t>
            </a:r>
            <a:r>
              <a:rPr lang="zh-CN" altLang="en-US" dirty="0"/>
              <a:t>每组创建一个项目，不同成员分别建立一个子目录，上传自己的代码。</a:t>
            </a:r>
            <a:r>
              <a:rPr lang="zh-CN" altLang="zh-CN" dirty="0"/>
              <a:t>在创建项目时，点击页面顶部菜单栏账号左侧的加号（位于页面右侧）来新建仓库。创建仓库时，应选择公开方式。建议在初建项目时即向</a:t>
            </a:r>
            <a:r>
              <a:rPr lang="en-US" altLang="zh-CN" dirty="0"/>
              <a:t> </a:t>
            </a:r>
            <a:r>
              <a:rPr lang="en-US" altLang="zh-CN" dirty="0" err="1"/>
              <a:t>gitee</a:t>
            </a:r>
            <a:r>
              <a:rPr lang="en-US" altLang="zh-CN" dirty="0"/>
              <a:t> </a:t>
            </a:r>
            <a:r>
              <a:rPr lang="zh-CN" altLang="zh-CN" dirty="0"/>
              <a:t>提交代码，要求向</a:t>
            </a:r>
            <a:r>
              <a:rPr lang="en-US" altLang="zh-CN" dirty="0"/>
              <a:t> </a:t>
            </a:r>
            <a:r>
              <a:rPr lang="en-US" altLang="zh-CN" dirty="0" err="1"/>
              <a:t>gitee</a:t>
            </a:r>
            <a:r>
              <a:rPr lang="en-US" altLang="zh-CN" dirty="0"/>
              <a:t> </a:t>
            </a:r>
            <a:r>
              <a:rPr lang="zh-CN" altLang="zh-CN" dirty="0"/>
              <a:t>的提交能够体现大作业完成过程，</a:t>
            </a:r>
            <a:r>
              <a:rPr lang="zh-CN" altLang="zh-CN" dirty="0">
                <a:solidFill>
                  <a:srgbClr val="EB641B"/>
                </a:solidFill>
              </a:rPr>
              <a:t>团队内每个人向</a:t>
            </a:r>
            <a:r>
              <a:rPr lang="en-US" altLang="zh-CN" dirty="0">
                <a:solidFill>
                  <a:srgbClr val="EB641B"/>
                </a:solidFill>
              </a:rPr>
              <a:t> </a:t>
            </a:r>
            <a:r>
              <a:rPr lang="en-US" altLang="zh-CN" dirty="0" err="1">
                <a:solidFill>
                  <a:srgbClr val="EB641B"/>
                </a:solidFill>
              </a:rPr>
              <a:t>gitee</a:t>
            </a:r>
            <a:r>
              <a:rPr lang="zh-CN" altLang="zh-CN" dirty="0">
                <a:solidFill>
                  <a:srgbClr val="EB641B"/>
                </a:solidFill>
              </a:rPr>
              <a:t>的提交次数应不少于</a:t>
            </a:r>
            <a:r>
              <a:rPr lang="en-US" altLang="zh-CN" dirty="0">
                <a:solidFill>
                  <a:srgbClr val="EB641B"/>
                </a:solidFill>
              </a:rPr>
              <a:t> 5</a:t>
            </a:r>
            <a:r>
              <a:rPr lang="zh-CN" altLang="zh-CN" dirty="0">
                <a:solidFill>
                  <a:srgbClr val="EB641B"/>
                </a:solidFill>
              </a:rPr>
              <a:t>次</a:t>
            </a:r>
            <a:r>
              <a:rPr lang="zh-CN" altLang="zh-CN" dirty="0"/>
              <a:t>。也就是完成一个模块就应该提交一次，这样能够在提交时间上体现不同模块的完成时间。项目链接需出现在提交的文档中。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63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385B6-D2EB-4D55-8171-B2199C23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开放性题目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96036C9-A9BE-478E-AAF8-50677D1E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/>
          </a:bodyPr>
          <a:lstStyle/>
          <a:p>
            <a:r>
              <a:rPr lang="zh-CN" altLang="zh-CN" b="1" dirty="0"/>
              <a:t>评分标准</a:t>
            </a:r>
            <a:r>
              <a:rPr lang="zh-CN" altLang="zh-CN" dirty="0"/>
              <a:t>：</a:t>
            </a:r>
          </a:p>
          <a:p>
            <a:pPr lvl="0"/>
            <a:r>
              <a:rPr lang="zh-CN" altLang="zh-CN" dirty="0"/>
              <a:t>优秀（</a:t>
            </a:r>
            <a:r>
              <a:rPr lang="en-US" altLang="zh-CN" dirty="0"/>
              <a:t>36-40</a:t>
            </a:r>
            <a:r>
              <a:rPr lang="zh-CN" altLang="zh-CN" dirty="0"/>
              <a:t>分）：创意新颖，实验结果提升明显，实验对比充分，文档书写规范，消融实验完整；</a:t>
            </a:r>
          </a:p>
          <a:p>
            <a:pPr lvl="0"/>
            <a:r>
              <a:rPr lang="zh-CN" altLang="zh-CN" dirty="0"/>
              <a:t>良好（</a:t>
            </a:r>
            <a:r>
              <a:rPr lang="en-US" altLang="zh-CN" dirty="0"/>
              <a:t>32-35</a:t>
            </a:r>
            <a:r>
              <a:rPr lang="zh-CN" altLang="zh-CN" dirty="0"/>
              <a:t>分）：创意较为新颖，实验结果提升较为明显，实验对比较为充分，文档书写规范，消融实验较为完整；</a:t>
            </a:r>
          </a:p>
          <a:p>
            <a:pPr lvl="0"/>
            <a:r>
              <a:rPr lang="zh-CN" altLang="zh-CN" dirty="0"/>
              <a:t>合格（</a:t>
            </a:r>
            <a:r>
              <a:rPr lang="en-US" altLang="zh-CN" dirty="0"/>
              <a:t>24-31</a:t>
            </a:r>
            <a:r>
              <a:rPr lang="zh-CN" altLang="zh-CN" dirty="0"/>
              <a:t>分）：创意一般，实验结果略有提升，实验对比一般充分，文档书写较为规范，消融实验较为完整；</a:t>
            </a:r>
          </a:p>
          <a:p>
            <a:r>
              <a:rPr lang="zh-CN" altLang="zh-CN" dirty="0"/>
              <a:t>不合格（</a:t>
            </a:r>
            <a:r>
              <a:rPr lang="en-US" altLang="zh-CN" dirty="0"/>
              <a:t>0-23</a:t>
            </a:r>
            <a:r>
              <a:rPr lang="zh-CN" altLang="zh-CN" dirty="0"/>
              <a:t>分）：无创意，实验结果无提升，缺少实验对比，文档书写不规范，缺少必要的消融实验；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51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385B6-D2EB-4D55-8171-B2199C23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开放性题目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96036C9-A9BE-478E-AAF8-50677D1E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500" dirty="0"/>
              <a:t>基础网络为</a:t>
            </a:r>
            <a:r>
              <a:rPr lang="en-US" altLang="zh-CN" sz="3500" dirty="0"/>
              <a:t>ResNet-18</a:t>
            </a:r>
            <a:r>
              <a:rPr lang="zh-CN" altLang="en-US" sz="3500" dirty="0"/>
              <a:t>，可选方向如下：</a:t>
            </a:r>
            <a:endParaRPr lang="en-US" altLang="zh-CN" sz="3500" b="1" dirty="0"/>
          </a:p>
          <a:p>
            <a:r>
              <a:rPr lang="en-US" altLang="zh-CN" sz="2000" b="1" dirty="0"/>
              <a:t>1. Visual saliency transformer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https://openaccess.thecvf.com/content/ICCV2021/papers/Liu_Visual_Saliency_Transformer_ICCV_2021_paper.pdf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2. Pyramid feature attention network for saliency detection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https://openaccess.thecvf.com/content_CVPR_2019/papers/Zhao_Pyramid_Feature_Attention_Network_for_Saliency_Detection_CVPR_2019_paper.pdf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3. A simple pooling-based design for real-time salient object detection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https://openaccess.thecvf.com/content_CVPR_2019/papers/Liu_A_Simple_Pooling-Based_Design_for_Real-Time_Salient_Object_Detection_CVPR_2019_paper.pdf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4. </a:t>
            </a:r>
            <a:r>
              <a:rPr lang="en-US" altLang="zh-CN" sz="2000" b="1" dirty="0" err="1"/>
              <a:t>Picanet</a:t>
            </a:r>
            <a:r>
              <a:rPr lang="en-US" altLang="zh-CN" sz="2000" b="1" dirty="0"/>
              <a:t>: Learning pixel-wise contextual attention for saliency detection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https://openaccess.thecvf.com/content_cvpr_2018/papers/Liu_PiCANet_Learning_Pixel-Wise_CVPR_2018_paper.pdf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5. Salient object detection via integrity learning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https://arxiv.org/pdf/2101.07663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974504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RGOXJJRDFjWm5KaFkzc3hmWHN5ZlNoY2JXRjBhR05oYkh0SGZWOXJMVnh0WVhSb1ltWjdXWDBwWGpJdFhHeGhiV0prWVNBb1hHMWhkR2hqWVd4N1IzMWZheTFjZEdsc1pHVjdYRzFoZEdoallXeDdSMzE5S1Y0eUlGeGQiLAogICAiTGF0ZXhJbWdCYXNlNjQiIDogImlWQk9SdzBLR2dvQUFBQU5TVWhFVWdBQUJHVUFBQUNvQkFNQUFBQzcvVTRVQUFBQU1GQk1WRVgvLy84QUFBQUFBQUFBQUFBQUFBQUFBQUFBQUFBQUFBQUFBQUFBQUFBQUFBQUFBQUFBQUFBQUFBQUFBQUFBQUFBdjNhQjdBQUFBRDNSU1RsTUF6ZS9kdXpKMmlabXJWQkJFWmlMRFdYNWhBQUFBQ1hCSVdYTUFBQTdFQUFBT3hBR1ZLdzRiQUFBYnNrbEVRVlI0QWUxZGU0d2t4MW52dTMzZXp1N3MyZzRra1FOelhpQjJnbURPdmhnVTRtVFdnWDhnU0hNNEVuK1FQMmF4aEF4Q2FKYUFzSWtJY3dsR09QekJYQUpDdGlNeEl4NFNEeW03ZmlBclNHWkdRaUNDakdleEVsNVJOSnV6eE5QUjN1NmVpYytPWGZ5cXU2djZxK3AzVDgzMjlsNlhkRGYxK09wNzFWZjFmVlhWM1d0WnVhUUh2ajhYc2lYUjRtcGdtYjFlWE9aTHp2UFFRS1ZiMmt3ZWVpOHd6Y3FEckxTWkFvOWZEcXgvbzhsS204bEI3NFVsK2FlUE5tQXhwYzBVZGdCellMd0xlN256NjZYTjVLRDZ3cEw4OU1WM2ZNVTZVOXBNWVFjd0w4WkxtOGxMODhXbFc5cE1jY2N1TDg1TG04bEw4OFdsVzlwTWNjY3VMODVMbThsTDg4V2xXOXBNY2NjdUw4NUxtOGxMODhXbFc5cE1jY2N1TDg1TG04bEw4OFdsVzlwTWNjY3VMODVMbThsTDg4V2xXOXBNY2NjdUw4NUxtOGxMODhXbFc5cE1jY2N1TDg1TG04bEw4OFdsVzlwTWNjY3VMODVMbThsTDg4V2xXOXBNY2NjdUw4NUxtOGxMODhXbFc5cE1jY2N1TDg1TG04bEw4OFdsVzlwTWNjY3VMODVMbThsTDg4V2xXOXBNY2NjdUw4NUxtOGxMODhXbFc5cE1jY2N1TDg1TG04bEw4OFdsVzlyTVNSdTdoVnZmMzNkNCt0SkpZODNscDdTWkV6WXd5M1hHanZxY3FTVjI2WVR4NXJKVDJzd0pHNWR0L2ttZ2d5RzQ2cDdVRHgwVzJXYisvbFoyOTYrZHNDR2ZsSjBseG02QjBWei9RdlZCdGh1R0xHZkJDMnd6TC9FWnllN2NDZE5zSWV1MzRaZVdhclprL3hjbVFONkNGOWRtWG1ZLzhPSXJ2OFRZbTJHcUxXTDlNdHNDMjBzTmJqUmh5MHp1Z2hmV1p1Yll2ZHdvMm94ZEthSnhoUEE4NDh3QWJqVDNoWURrTDNoaGJlYnFkZHNwelRGMkkwUzVSYXl1OWgydWwzLzFFMkhzNXk5NFlXMm10dVlvZFJTK2lJZHB2ZGoxK1F0ZVZKdFpZdll5WTFubkdIdWoyRWFRanZzVElIaFJiV2IyTlZmVlZjWkNOeGpwUnFNWTBDZEE4S0xheklEZDZZNXhqUjBWWTdUTmNIa0NCQytxemJRWTIzUUdvY09FbXpJektDY2N5d2tRSERaVHlBTU9oTDV1RUR4bWJPK0VqN05KOWs2QTRET1I0Y0FmRFUyS093bXU2dmVwdmZjWjIzQnF0aGticW0wbVMwdGh4eVFtaVVUaHlrdndDSjVXR1JQUnBCOXE4WERQWDVsVFRXTkRJUXhiN3pzVldHY3VLVTFHQzkzYy80cGVUb0tIYTNHdXlSajdhbGg3NzlXd2x1T3ZmK2JBM1Z3N3BLdk5EN284dEtmcG04NU4weDZUS1RFZndVTjRlKzZSei94SUhTYkQyUHVlZU95VEFVQ3owMXowQStoRlZsWHJId2h1YjdMRDRBWVR0YzF2bWNBeUVZNThCQTloZVdEYmkvdmY5UUNnMnBzQmxjcy9lMXVkM2ZIN1UzUUhBVVI1VmV0SVdXZ2tWSlJ6bFVCUm1RY08zekVNYVQ4VGVGSDRkNSs2aHgyKzgyZEMra3hlcmFrNGllQTF0djVkZDk5eXl5MFg3MWxuUVVNNU9WTU9oc0doVFFhVWJybTRIa0RvbkgzSHFsS3IvclJyWTRlYmFrUDIwbmo5SW1maGZ2eTc3WjY2WjZhclR2MUZVYmNrTmtvcXFYbkczbEpyMHBhK0RwRzJnanYxdnVtdi80K2FxNEozKzl0TTFQaFVuRUJ3M0xwNUtjL2pxbzdmanA2dlNkYU0zUXlPSlVxZUlUWWo2OTI2VGlESnM0eGRubkNvbnNPRGNZRnIyQUxiMEZGWC9rbXlOWjBMOVFBVkp4RDhvYy9jNy9EMXRpZCthM29Mb0s0TVgzblpmNDhENVhxcDcrdVJyV0xzb1VRdXdtWm14Q21lUW1kc0lKenB5TU1lQmJVMThwMFdWZ0FxMHpTZXZReFNjVExCWjhIWGplTVBHUlNOUGUzejVRdmc2dUJISDNNdCtySUNuYjN3MHZyNnVoT0tzOFAxZGU4WUJndUlrdzdmNnlDdnNvQnRISzZiSnQ4TmcxU0FFN0lxeEZPNjhuWEEwdHNlZjdSbWN4WitTSkZaRzRFcVRpWTRMbXY5eTJKbVJySjFyQjFvL1pZYjdNWVhlRjMxeTF4bGExcnpKRVdjdGdTZy9LdVA0OUhORnoydjBRN3cxR2RNbk00Z0ptSUI3Si94eWZnM2pEMjV4eUh0UHhpc0t5Z0FSY3FxRUJVbkVwenJzSitTbm1Id0ZWOW8yV015NnRzR2Y1Y05FblJqT1AyQ2VsODFpTE1Cb1dxWEdkZ05WeURPcmwrY3NYNHBjWTdKMEIvUGVrY2NodnB4SmFzSlVYRWl3UWZnS0JtVnFVRU5kS040bVR3UXR4aXM1T3pNZElBUWFVL0ZVRk1mYzFqeE82ZDVkbWpDaGZlQ2xzMktiaFRWQmdsN3V6VDJVdG5PWEFwVGNTTEJNWS9OTDN6cFJPbHA4UjhtVmw5aTRMUE04eG15T25zbTBEbkJaYXdwS0JzK3BZeFp5RW1mMGkrMk1BcDZjT3VjdmduWVppVHF4UkM5RVlzM0hVQzRpcE1JRGlNT0NzclNzVEFSOUp3K3ljWTAxbHcyelovcm5GU2g5L1dGWjV1WXJTM2RpcUVETEFUQnVsL0VJYUsyMHE0d2V2MEdNOXVhU01QK3p1RXFUaUo0ZzVsdzAzNnVrdGZNYXJNSVRtRFA2NDN3M3ZBazYyRGxRbEljVFkzc3ZHM2FNK3k4eHdQUGpRMk5HK1R4eDlkTmJTbHQwMWxqZFF5dnRKWVZvZUlFZ3ZPWTdKcXFuZU11NlpOc3JNUVNtSmU3WmpuQy9vZW5Dd1FyQm5LREZKR2QxMWFERlZNeml5OXpleW90UzE5cFYxU0xydXNHclhWUFg0eFFjUUxCZWJpd2xwNm95UjVOZGNxREkyb2tiVU0rd2VNWTV5dzhVZWZVOG8xalJUdS9HeC90ZVJnbXlqWDhubVpXbVNXV3RhMFlDV0t0allrbytqcEhxVGlCNEh4YnN1VkRlcHdWRlcydGJwRk5rMlZoSFp6d2pzY3ZTeHN5STEzeVdocktJTm4xUFNXZ21XY2ZzV3YvZGMvcmxERUg2dWUxcmdObDBjT3lRelpObGpYd0diVFdQWFV4VXNYeGd2TmR4REExVVpNZDVwVVpqeE5SOXIwRVBZNGMrNlJvSk90elRuN1haT0V3bnk2L2JmY0NxckUzTVFjSXQvVnpuclk2Ylo5bWh6dUVUSS91b1VoOTVteTBpdU1GaHhIbmZEd3pveTRrdU12WUpkcllWaTJLdEdUUHVzN3BOWW1ocFE2U1hiOUsyWm9YZzJwQVY3QllqN0xEUWtPTmNKcktxZ2RIc2lVNU5aS0pWbkc4NE5qSCtVNGlqRENXR0VsTG1kRFluOUJ0QlliWHNNSTRYMk5NRktTaDRMRVJNSk5ucWJHMjMzUkE1d3pvQ2dHdVpubHo2aEFBNElMZ0RMLzdsQkZTbnowYnJlSjR3VHRxTUppZGtjdzl1NHBWSUg1eHg4ZEdlRVlwWmFhaGRlVDNza2pDQnlLbXU2SkJXTllLc2QxNVlWNExyb3Z5UWFlbzREdlZ2Z0svcUZyRlFGMXBhOHE2cTNUTVZvaFJjYnpnTmI5M3pjWko1bDVrdmdNSDRwZnpCTlhvUFR1a1pDckxodzFKR01Bb3dEVlpXT0V1Q1hwdDl6NjdNdklmeHdtWTVMOU4zVVJYMVFDbnAyelpsZzgvbnh4MUlzZ1lGY2NLenJWM0xSR2xhUUhobkplaWJxbk9xRUxiek9YSEVCdXA3MkNzQjdnbXkycklaMmh3QW9hSEtOYlgwVU9QWHJPd3RLMmZVbzZVSWNDdWlSNERXTVluVFN0R3hYR0NZOFRVY0NLTEVpYnFzNkE2YzB4QzQwcnk4NmM0cDBEWFpGazllU3JTZ1pMY1pHTGZ2NnE2WDh2cUtFTUEzZ3dmZkd2eXg2azRUbkRzTXBWd1FrTi9ETVV6eXF6Q0pCTWVZNXEwc2R2a3lYbWlOTkExOFVEWlhZQzVqa1F5c1NiRE42aVBzdGFVSVdqcHJzdXdJbUpWSENjNE5uNGl2alBNV2xKMHE0cGpnRDVmVDlwekVyaHR4d2gyZ1FQMkUraHhXdUp3Rm9NbzA0VkppTHA5K2RxK1EvRklKMmxYOXRRaUJUU1NqMVZ4bk9CWUo1Vnd3Z2hYcVpDTXhORFl2Y0RQZEJkbWx6Y29qaWRPQzluTGJxM3lzeXEyYks1OTJSMnVLQ0FaQzNVbVF5V09BVFowaVdBQ0hjV2lTSk9SYkt5SzR3UWY1WDQ4MHhFdXdGYklXRDJiTUtLa0lDVEVPVzJUVFRVRm5abWFsK3lxUXNMM0VibzRuYUVIVktURlVEWld4WEdDZDdRZzNSQmZLZEEwbFFPc1dzaWtUNEV3R1NnbUMwKzdvYTRKNjgrMFhwcHNxWGRvczRxUklGclFqNG1UU1pRVXFoYW40ampCZ1NEUW1TZGxZSEs0dXR5ZWNGd1l4djdrT0JOZzRIZXpTRytGdWlZTEVBbndaQUhCNHgxME4zMVdDWW5oT3FZYjBVSHFmaVRYY1lJRHdiVklCRUdOZi9sQ1dIb3hDRHk2VHJGNkhoN3U2ZkQvcTFjWUtkZEJpanZtTU5lRUoyajhyQmloYk1FWjBTVnNWVmxZc0FENk52UlZnd0ZPdklwakJPY0kxdElxd28wRmJKM3IvMjJtUllaVFI5S0hiMnQxREE4YXVPUFJjYUxzT3FlZnJ5c3hPQUhFM2VDUUZBMW1JVE9OZXZlVng3czYvbGs4WDA4OVJ1SGN4cXM0Um5DT1lDc2NmM0FMTjdTd3RCSGNKYndXeUhhOVZweG4wUm5JRy81UW1ZVWU2S1E1MXprZGhDb0E1eGlFczBuSktmMGJ5dUk2RWhzMEc2YXBYcDZnYnFrZXZMRlRVQ1l1eEtzNFJ2Q3c0NW5xUHo5eS84VkxZWHg4THN4aTJORXdyRTlZUGJZSnBBODh2YlpwUUxzVGNFV3pGSVkrb2g0RFp5ZU5vT3lCMVNEMWRKS2Rvek50eFM3R1NraFpWemRWUURRV0t2ckdRNC9lZG04MDV2aldDQlc3bldNRVg0WFdkZ0xvN0hOdGh0cE1RSWZNVlZqcENKMkJma1JxZ2NOck5uTGpMTFc0akVpdmh2RSt2ZlBZcnBnSU51a09aWUZmQUc2b0hLSEdydUF1allLcVVFbExnM0FWQ3hUUmdvOUNqbWVldlVjd0t2Qk02eGN1WXMvRDNmSUp0QzBDTHVNc2NiL00wNlpIWHMwSnltcXRnUkozaStTR3BFdURYamdHeldZUVhqZ1JYZVdINjJJQ1RjQkVLMXpGQW11MDRCMTExeWM2NFhlZ1hoMlNGck5abk1LU2hRNENhUkZ2MHh0VTB5dzFHRThhUFNKZHRPb0lZTnBzOXhCMHZVNDlSbzYrdWMyc2VXM0lJUUFSVDJCZ0VWTGJGTUJraFpaUFpLSmlCMFUwbFpxeVNGS2lBK1VJZ2JhWXphczJNOUxqR2JyRk1NMFN0SWZrMjloSytYeUJoV3laTExQSWJnZmR2a1NpMkF6ZllGeVFUVHl6N3prazJNeVcwcGFoRUtsaUI1L09nVW9GREJJYnAyMGpKVENqTFduenF5RGlTOWNFRnN5aUhaSG5MMmxvK3lhNk00eGk2WlhnRTZPL0piZzlLbTdPdVhPNjRxc1hGWFhsNlM5UnEvOVdneW0vOERFZFVKYTdSenRONm9DYWRBemdpVFN5SGM4aHdhQ0dFbzJlU2FpQ1NCVTdPQ01GNTBhOXB0QitYcFE2R2M3NlJGLzFOOXBtc0hNajRCQ0ltcEJsSWNxWG5qK0NKZmNkYlBUV1V0UWh0Mk16bHdsNU5SdXBPZ25hMENqSzRsQ0NxSmxGTEcyUTA1dXJOYXBxYmpOZUUrOVo5MEpTekNBVkZ5a2xWVUdraWgxOGtZTHpXYnhGNkZwVzg1SmJyR25HcEVDbEtxeEtMWkxNTllGQ3Raa1JRUHFpaWYrMnlmTkpFU3dGMHVEa1JDUkFjWXA4bk0wMDZGaUtUcjVmSXBTYTNmU0JPaFZkckJYZzErTk1zUmsralpXN0E1ekt5bk9pTXhIUlYxSVZqSUN2VDFsckV4VTc5WkdDKzQ1bjVxUWQ2OFpFcWFUTEJ3b1RZak10Q0tRWWNaMEVIRm9UNVdLaGdZNEI2ZkE3S1pTV2o3T1p5T2ttY2VGUERnYW1PL1lraUpKWjVDZDRJTzNGM29yTjhCaVlYa2J4bFZidUxGZlZKZ1Z2VWhXMGdDOVV4UTdHU01INWNPNVF5b3ZDRVVSNlR0cGowcndhend6QTBIbUNrdTlLUmRrNFMvRTJjNEd3WWlyYlpaZnRSMmFrSVZoS1BNUFBaNVNqOEM0cFIwVjBTZm1MVXJHTG82NUY0UXJxa2I1TldSWCtIMTVMTVNhbG04a0NCbzRRNGs1WnNNQ3BnRUd1WWpzWlp5a1htMWwwTHJIclpMSXIreVk4dXE0RXV0eFh2ZVpxd09wb29ZNm9UL01icFdJWFQ2VE5kQWcvTnZ6NHZOdE5mYWJEclp6R2oyb3pmQmpKczdMMmJXaC9XaXpGMll5K1B6QWlmdGVadzlDOFhNUlVtK2xCQlJzZXFhZFJsUEdOK3F5UkI1UW1GNlZpRjArazREWENqdzNmMkhLN3FmZnphWGhLQ2F1ZUErTjJpVVpvUE42U0VaWnhsdUp0WmlPbE1QSGdpOHo1dGs3TE8zU3hsSE5nYXd5UnBaRllWZzNGYXdLdnQraUttdlMvVVNwMnNTbEdxMU1BUDhxK2JrN2UvYlFvMzNxM3VaQWppUmRlU1AvOEREek8wTVBQdmJsOHZSRzdPSlRrc2hQSmtvY2llUzdHWnNETGxlVElFa0oyM1FzamVBamljYWc3SGtCbTd4Vi9oSHZlQ0NJKzdpZWtFdzRXcFdLblY2VGdQRWFYS3lTSG41VjN2RzNWbUJRV2pENC9nL09JUHNIZUEwdnlqdzA4aXdMZlpUZ3BpaVVCaytvM3htWmlybmRUa1JMQVdGWDdkaDQ3YUJucEt0L080MXNxSnIvY1YrR3pSbTYxMFdsSFlNcisyd1BHRUJVN1NDTUY1MXYveTVTNDkycXA2em1YZi9kZ2l3TFllUjZXaGFVTkgzUk1CZXgybDREc2M4UWZjaXJtNnF4REZ1WW9sZ2lHNU5rWW00R1lsTFBrZUNNZ3UyS3p6R2Y3MEFWc2VmTUNOZmJ0OWRHZTAvWUEreVlBWFRqY1BEbHora3VOdDR1cURMOFJLbmF3UlFyT0Y3NCtwZHFRbnNveHBybmEwWWU5Y3dRSmFmTDVHU2lQV2lYZlhMczExUjY3ZDVzWWRTUkxrcmNVbVJpYndRbzRUSUV0Q1Npa3UrTEMxYnlzZG8vVzVScHdqbWorbXgzOUZIRmlia1QzRSt4OWt6eTRGNkZpaDdkSXdWZkIzQTZSZFY0RzdLN25iTDhiWnI5SklLYVFKVllCN0pVRzF4aDc4bU1WZkg3N2h0WHpucTR4ejFLTXpXQVYzak1zYjljN3lSdDdLNmdXM0QvREZjQnUvTW5PWCtNYjdGZkFwSHpBeDRubzVnODNyWDN2RkRrMWkrRXFkbEZGQ3Q3U2ptZEdjdFZ4UE9mc2pSMGNDYXlsNWlwVmg0Wks0S3F0TWZ1L2d5RmVRNURMbkhtV1ltd0c4ekdWSVBIQXdDZytYNEpuVGRqcmJvOFpUMGhlVTYxN0tuZ1h2MldRQStCRWRNM1A0eUYwcVpaNHFqNklVQlc3a0pHQ3Q4bTZCM2pFdGdLLy9ZcExwYlpwWVoyNklDcW44OXVVQjcwMi9tcERhT3lvejZuTEVOZzhTekUySTZJSGMySjN2VldUaDdwaVJ6anJoY00yclplRkJ0Z1AyVGY5dTRLREhsZlZVMWhpUXQrVkVKQ1J2NkVxZG50RkN0NzBiSjJEWDRVemNOTlpubjBaVzBDSXRpRXFwL09yYjRkZzVYYTYzcmNmTjdvbXFKcG5LY1ptem5xN1ljSERaTCtRVEN3dGVEQWNRdTQ0K0p3VmxPQ0diZG5weDFDSE1aSXRkVVJEMWNhUWY3SkMySnRzUzVNSlU3R0xJMUp3TUNhRFhzdkNOa1dlRSt4amZzL1Z3UjNRWDByRFRucllsdWV2bmM3LzJlQUsrdzZ1MEFFSmRzeXpGR016QXpMQzZjVUs2QUZUMlBTcTYzSmJoa2hOMVhIVnZ2YzgrQ3FBc1VXUTV6allVZTFhRC9BeEVxYzhIclowdVJBVnUwaWlCT2Q3NWd1U1dLWGpYUWZpTVBJdGEvUTlhS3MwNzVNUTA4bklOOG9sK3VvL1B2d0xqaExCRWpjZE81bG5LY1ptV3RDQnlZVHBKNGNmZUdGQmF5NTZhVDJTM0N2LzhpdGZzUXM0OHBUVEdpZTRlOHYyMytsNDltZ29RVE5sZ2xYc29vb1NuT3Zzc2lUNUlFcGJvZ1RQdVNMT0NFVGRsSDVuUFkvb28xQW5UNW1ZWnluR1pzWnFvT1ZqTG0wRk1STGV0Y1drVFRibER0eUg4eXhabTNoRU4vNlFEMlN5Q3FwaUYxT0U0SlUyckdUVGhiUC9zSlMzUk5iWjUzc2ZtWXlacEwwWHRBaVE5TVBFT2krTFpsbjZ1UHlMY2Z5elozZEpLaVRUQ3g5SkFwVTRpeFZEbnI3eVRtZkVJUXovenRYNU1EUmpvaDFFZEYrOEx0ZmRzQjdwNmhVVnUxM0RCSC8ra1NkcU1CbjJuc2NlZnZqaFJ6N2I0SG52ZFRSNHpvYnk0RTg2UmxKQncwUHVoWFRBSk5zVlRZWlp3cVFuU2NiK2doci9yWHZFYVhYVy9NaGJWMndVQ0lMRjdjRklyamcrNUhWdjQ0aUh5WTg4VCtDRHpGWkJWU3d3aEFuZUl4cVRXWGxRQk90alArZzRWSUZvZXIvYVdUUWgxQ2JIRUlaWmlyY1pSS1pHNTNTSHNTR1J6WDdPMTQwRjFFOTlVU0JzcWRaa2VZeFovY2xMc21na1ExWHNJZ3dWL05QU1VFam1kc0dHc3htN3l6Qi9BcnYyRzdZVXFsK3hOOHhTMS91RDMvaEwyMEhyekR3eFdJM2pUTVV4V1RGc0JON0NjeTQwcEZPK1ltL2IrZUZ2WnFJZTBnbEhjdktVVVlCa0ZIeUdYYS8rc1JybUM0em1mMGRoM2h3eDZsQ1NPMWFXT05WWmZZd2xLOWt5Qyt1N2FzZTUzN3Y0YlU3TnN2UlNLZ1EvaU9GYmF6YzEyTWIvTk9tMlJUUmsvMVZVN0tMSktQaUE3MWUreUtaOW5PY3dlWmJxaFlvL0VwZkF2UEpZV1hJSXlrMHVaV29xK1RxWkhKUUFZcjB0V2NaUnphWlZtZkE0VDJKek1vcUszYmFCdDd2WG9DT0wyL1k1Vzlmb29WYmwzMjQ5dlB2SkhUL2RCV1ZsZnE3MkxoY0U2K1psRDNvYUxIbllBM0p0U2oyZzNXUlZoMjdSS3IrSWl6WW5QVTFQZEJBMEkxaUFqKzY3clZsL3dsVHM0c3NvZU5kK25IQlZHY3lzSExyOWxyR3FJaDFwQ3pSYU1YODgzTmlSTXRkb25xSUt3eEhZTlVBWlpjbWpHcFJyZUNjUFFjMUc2d2JlNDV0ODU4MWNvNm5VcU4zQ1dqaFJSdTByQ3hlaEtuYVJaUlFjbmhNSW5EZXdQanAwY1UzMFUrMnhnOGZ2aDBIZ0lsOVBQVEp6Yk11NjZ5OEFNdGNnNnpML2t2d0dLazJ5cExPaGxxdUdRMkFWdTFZNlIxYjBXU2lKSGY0Mlg1QS9TcDJ6aFlpT2Q2dnhuZFRjZlJxR0ZNVlFGVHM0TWdwdWUwNCtRSnpKM2pBRlA2R2dEN0FQb20ybGh0dGNyZzBsN1h2N1NUNEhlTHJqOGNjYTdMMEVhZ29zRWV3QjJjV3dLQ3NBZHVJcU9rNGRXd0hzOEoyUC9RWTc3QlBVZGtUSGJXWURWOGZmSWczcHNxRXFkdEZrRk56eG5IaURqOStQMU5PeEZBeTl4TjYwRzNEZXdQZzFscElXdlZ0Syt1eklBVFV1OHl3cExQZ0xBM3RkODlkUHA2YnJPY0tyanMzWS85OU9xVGtSSFk0YUwrTTE5bXUwSlZVK1ZNVXVsb3lDd3hRNWdsVytlMW9PT3J0SXhTUUhidGxYYThpTXNPN3U4UnFTS3VSbWY2VXVWSFkwSkNCNHlzZzBTeFI3UUw3ampXSkFxK2txT2xBdkNRMHcxUUYxbktDSDc1NnMwWlhzSElTcDJNV1lVWERIS2NGbThMakg3S3ZadVpNOUszWDNEeURaajQzNFRwRW9tMHZ1dzhZMytySTN6eGhuU2NIdUwxUk14djkrOUhyTmdyZlVXdGFmdWZQbVNSV3E1cXg4OXI1SmZvcEJCVWxXQ2xHeDB6bXI0UFlDWXlIb2dyMjBMaVJqSkJMcW5IZiswQ01mQnhGOVpwU3R3RTkrdHM3dStJUm9jMytOczZUaDE0c0wyUTRwZERTSnl3MjZuTS85M0szczhPMTlyYk85d1BETndDVnJUcjVUcE1Fa0xBYXEyT21iVlhEM1ZmSUZ2czQwaGduNWlBSnJlUStPRExEeTZpaVg0K05ONHl4RnNZdTJmYk1YbERIVXVNL1dsYUozd2ZtZURkSmhmV3NtZXdpc285WExXUVYzUFdlbGZtRE5Hcm5lYnI0aFdlUDNSbXV5NUdhNjRvWlhiNUJsNHl4SnpNR1oyaVFQYVFlampLeGRETHRBa2IzY2lNNTZHdXByYnNscTA1bXNnb3UvS3ZveWUzLzlzZ21taU8vQnJhbi81bitHbmwwRkVqVE9VaUFWV2JuaXY3cVRiZFBKTkx5bE9KaUErRU9uMWNiUjUrSmdnekVrcWMwcytGTTNYUFJmWHYveEpJVGlZTEJSL25ZSmd3QlBQbk1oS3FzMEJCU1Z5cTlwbGhUay9zSWcxbFg0KzB4V3N4KzNUNnZVM0wzU3lvZS9lemdacllqZXh5OTRDRE9LUDJxU2Q1WWsvTGJ5Q0p1c3ppM1Q5Sm4xdEZsWmt1OW9UNXRTSlA3akZ6eUVIWDRjN3B6cEFhQ0RnZzl1M2gvaitHQ09zV0l4MWxlYVo2Wjl6QkZVb0FSNUNCN0lDQTVYdkJmQThFcEQwQU53SGVFT2d6RWNjMjE3b3RlSHNqRzdRSUsrYkJnTTlNcEQ4R0MydWMzSVdiU053cDRQYmtHNWtQUTFIMi9GVWk3RDF6R3lSWjFJVS9rSUhzZ3lmeWxFcmlQY1ppNzV3ZHJTZWZuYmpydUdIQ2NkSStuNVl6NFNDaEF0SDhFREdIRytVaWxQb2Nhd21SMC8yRktRSWZuQmpxT213bTkwY2tqYkpxNXBKdUU3TDhFRGVlNjY1OTY4c1FPYkNRTDZyNzJnMmp6cUtuK1FCMVY4RU9KMzhxRXJxZVlsdUdTQVp1WisrZGRsRVh2dDJGTmZDVnhtU2cxQUEvWGplcCtoMVBacDBRQy9POERWWjVsS0RTVFdBSCswOEh4aTZCS3cxSUQ5eDNYeTMxT1dBMUVvRGVCNFpzSUhoZ29sYnNtc0FRMDB5SGNvRGFBclVaeCtEZkRQTzJ5ZWZqRkxDUTFxQUg4bVJONGlHRVJib2pyRkd1Z0ZQTmw1aXNVdFJadGNBM2dRK29ROVhUVzVUQ1dHNldvQTMyWC93SFFwbE5oUG13YWFUSG1qOXJTSlY4cGpYZ000Qkw3ZFBOWVM0Mm5Xd0RaNU0vczB5MW5LWmt3RHVKOTAzN2N3aHJKRWRNbzFjRlg1QnM4cEY3WVV6NFFHOElHOFhSTjRTaHczandhZUtSK2N1WGtHMjVDa05mSGhJa1A0U2pTblhnT3pUSHk0Nk5TTFdncG9TQU5kZVd2d0R3SHZxaGdpVXFJNVRScFk4RzROZ3Q1dk9rMmlscklZMHNCWTNocFV5M2RWRE9uMGxLTlo4bTRObHVTNzI2ZGM1bEs4eVRRdzhneGxZWHFmYVpxTXg3TDNpZExBSFBsRTg1bGoveURRaVZKRnlVeENEVndsWDNRWnlQZjlFM1l1d1c1R0RWUWE1SEt5L2NiTnFJSlM1cFFhT0hQNDczOXVwNjk5N2FGUDBUODhreEpQQ1g3emFBQWZneUJwN2VZUnZKUTBxd2FjdjM0dXJZYjRxYXdZeTM2blhRTWRhUzUyWnZPMHkxdktON0VHOEUxcEpRMG54bGdpT08wYTROL3RwR252dEF0Y3lqZXhCbWFvd1NBL01jSVNRUTRhK0gvTW5HdXo4WmlXT2dBQUFBQkpSVTVFcmtKZ2dnPT0iCn0K"/>
    </extobj>
  </extobjs>
</s:customData>
</file>

<file path=customXml/itemProps1.xml><?xml version="1.0" encoding="utf-8"?>
<ds:datastoreItem xmlns:ds="http://schemas.openxmlformats.org/officeDocument/2006/customXml" ds:itemID="{40225495-EC77-418F-882D-8D54027AA670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17002</TotalTime>
  <Words>1966</Words>
  <Application>Microsoft Macintosh PowerPoint</Application>
  <PresentationFormat>宽屏</PresentationFormat>
  <Paragraphs>110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Office Theme</vt:lpstr>
      <vt:lpstr>深度学习及应用  开放性题目</vt:lpstr>
      <vt:lpstr>开放性题目1：</vt:lpstr>
      <vt:lpstr>开放性题目1：</vt:lpstr>
      <vt:lpstr>开放性题目1：</vt:lpstr>
      <vt:lpstr>开放性题目1：</vt:lpstr>
      <vt:lpstr>开放性题目1：</vt:lpstr>
      <vt:lpstr>开放性题目2：</vt:lpstr>
      <vt:lpstr>开放性题目2：</vt:lpstr>
      <vt:lpstr>开放性题目2：</vt:lpstr>
      <vt:lpstr>开放性题目2：</vt:lpstr>
      <vt:lpstr>开放性题目2：</vt:lpstr>
      <vt:lpstr>开放性题目2：</vt:lpstr>
      <vt:lpstr>开放性题目——作业提交：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BING: Binarized Normed Gradients for Objectness Estimation at 300fps</dc:title>
  <dc:creator>Hou Qibin</dc:creator>
  <cp:lastModifiedBy>Microsoft Office User</cp:lastModifiedBy>
  <cp:revision>1193</cp:revision>
  <dcterms:created xsi:type="dcterms:W3CDTF">2019-08-31T02:02:00Z</dcterms:created>
  <dcterms:modified xsi:type="dcterms:W3CDTF">2025-04-23T07:04:30Z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_334E55B0-647D-440b-865C-3EC943EB4CBC">
    <vt:lpwstr>XGRvY3VtZW50Y2xhc3N7YXJ0aWNsZX0KXHVzZXBhY2thZ2VbdXNlbmFtZXNde2NvbG9yfQpcdXNlcGFja2FnZXthbXNtYXRoLGFtc3N5bWJ9Clx1c2VwYWNrYWdlW3V0Zjhde2lucHV0ZW5jfQpccGFnZXN0eWxle2VtcHR5fQpcYmVnaW57ZG9jdW1lbnR9Cg==</vt:lpwstr>
  </property>
  <property fmtid="{D5CDD505-2E9C-101B-9397-08002B2CF9AE}" pid="3" name="FOOTER_334E55B0-647D-440b-865C-3EC943EB4CBC">
    <vt:lpwstr>XGVuZHtkb2N1bWVudH0K</vt:lpwstr>
  </property>
  <property fmtid="{D5CDD505-2E9C-101B-9397-08002B2CF9AE}" pid="4" name="KSOProductBuildVer">
    <vt:lpwstr>2052-11.3.0.9236</vt:lpwstr>
  </property>
</Properties>
</file>