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11" r:id="rId2"/>
  </p:sldMasterIdLst>
  <p:notesMasterIdLst>
    <p:notesMasterId r:id="rId55"/>
  </p:notesMasterIdLst>
  <p:sldIdLst>
    <p:sldId id="373" r:id="rId3"/>
    <p:sldId id="416" r:id="rId4"/>
    <p:sldId id="417" r:id="rId5"/>
    <p:sldId id="462" r:id="rId6"/>
    <p:sldId id="464" r:id="rId7"/>
    <p:sldId id="421" r:id="rId8"/>
    <p:sldId id="465" r:id="rId9"/>
    <p:sldId id="466" r:id="rId10"/>
    <p:sldId id="463" r:id="rId11"/>
    <p:sldId id="420" r:id="rId12"/>
    <p:sldId id="426" r:id="rId13"/>
    <p:sldId id="427" r:id="rId14"/>
    <p:sldId id="428" r:id="rId15"/>
    <p:sldId id="430" r:id="rId16"/>
    <p:sldId id="429" r:id="rId17"/>
    <p:sldId id="431" r:id="rId18"/>
    <p:sldId id="467" r:id="rId19"/>
    <p:sldId id="468" r:id="rId20"/>
    <p:sldId id="433" r:id="rId21"/>
    <p:sldId id="469" r:id="rId22"/>
    <p:sldId id="470" r:id="rId23"/>
    <p:sldId id="471" r:id="rId24"/>
    <p:sldId id="434" r:id="rId25"/>
    <p:sldId id="435" r:id="rId26"/>
    <p:sldId id="437" r:id="rId27"/>
    <p:sldId id="438" r:id="rId28"/>
    <p:sldId id="439" r:id="rId29"/>
    <p:sldId id="440" r:id="rId30"/>
    <p:sldId id="442" r:id="rId31"/>
    <p:sldId id="443" r:id="rId32"/>
    <p:sldId id="444" r:id="rId33"/>
    <p:sldId id="445" r:id="rId34"/>
    <p:sldId id="446" r:id="rId35"/>
    <p:sldId id="450" r:id="rId36"/>
    <p:sldId id="447" r:id="rId37"/>
    <p:sldId id="448" r:id="rId38"/>
    <p:sldId id="451" r:id="rId39"/>
    <p:sldId id="452" r:id="rId40"/>
    <p:sldId id="454" r:id="rId41"/>
    <p:sldId id="453" r:id="rId42"/>
    <p:sldId id="455" r:id="rId43"/>
    <p:sldId id="456" r:id="rId44"/>
    <p:sldId id="457" r:id="rId45"/>
    <p:sldId id="458" r:id="rId46"/>
    <p:sldId id="459" r:id="rId47"/>
    <p:sldId id="460" r:id="rId48"/>
    <p:sldId id="473" r:id="rId49"/>
    <p:sldId id="474" r:id="rId50"/>
    <p:sldId id="475" r:id="rId51"/>
    <p:sldId id="476" r:id="rId52"/>
    <p:sldId id="477" r:id="rId53"/>
    <p:sldId id="478" r:id="rId5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C0B33B54-0327-40A8-BA91-635679EF4343}">
          <p14:sldIdLst>
            <p14:sldId id="373"/>
            <p14:sldId id="416"/>
            <p14:sldId id="417"/>
            <p14:sldId id="462"/>
            <p14:sldId id="464"/>
            <p14:sldId id="421"/>
            <p14:sldId id="465"/>
            <p14:sldId id="466"/>
            <p14:sldId id="463"/>
            <p14:sldId id="420"/>
            <p14:sldId id="426"/>
            <p14:sldId id="427"/>
            <p14:sldId id="428"/>
            <p14:sldId id="430"/>
            <p14:sldId id="429"/>
          </p14:sldIdLst>
        </p14:section>
        <p14:section name="Проектирование БД" id="{91725F16-DAA5-49DF-AC15-5F81BAB28E03}">
          <p14:sldIdLst>
            <p14:sldId id="431"/>
            <p14:sldId id="467"/>
            <p14:sldId id="468"/>
            <p14:sldId id="433"/>
            <p14:sldId id="469"/>
            <p14:sldId id="470"/>
            <p14:sldId id="471"/>
            <p14:sldId id="434"/>
            <p14:sldId id="435"/>
            <p14:sldId id="437"/>
            <p14:sldId id="438"/>
            <p14:sldId id="439"/>
            <p14:sldId id="440"/>
            <p14:sldId id="442"/>
            <p14:sldId id="443"/>
            <p14:sldId id="444"/>
            <p14:sldId id="445"/>
          </p14:sldIdLst>
        </p14:section>
        <p14:section name="Практика" id="{9DB4C641-0609-4A3A-A977-FBC2EBD1583E}">
          <p14:sldIdLst>
            <p14:sldId id="446"/>
            <p14:sldId id="450"/>
            <p14:sldId id="447"/>
            <p14:sldId id="448"/>
            <p14:sldId id="451"/>
            <p14:sldId id="452"/>
            <p14:sldId id="454"/>
            <p14:sldId id="453"/>
            <p14:sldId id="455"/>
            <p14:sldId id="456"/>
            <p14:sldId id="457"/>
            <p14:sldId id="458"/>
            <p14:sldId id="459"/>
            <p14:sldId id="460"/>
          </p14:sldIdLst>
        </p14:section>
        <p14:section name="Практика, пишем код" id="{B14AC0AC-2925-43C4-8814-1530BCA2D4AD}">
          <p14:sldIdLst>
            <p14:sldId id="473"/>
            <p14:sldId id="474"/>
            <p14:sldId id="475"/>
            <p14:sldId id="476"/>
            <p14:sldId id="477"/>
            <p14:sldId id="4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0000FF"/>
    <a:srgbClr val="2B91AF"/>
    <a:srgbClr val="800080"/>
    <a:srgbClr val="672179"/>
    <a:srgbClr val="027E17"/>
    <a:srgbClr val="F9DD3E"/>
    <a:srgbClr val="A3151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72597" autoAdjust="0"/>
  </p:normalViewPr>
  <p:slideViewPr>
    <p:cSldViewPr>
      <p:cViewPr varScale="1">
        <p:scale>
          <a:sx n="99" d="100"/>
          <a:sy n="99" d="100"/>
        </p:scale>
        <p:origin x="702" y="84"/>
      </p:cViewPr>
      <p:guideLst>
        <p:guide orient="horz" pos="2160"/>
        <p:guide pos="3840"/>
      </p:guideLst>
    </p:cSldViewPr>
  </p:slideViewPr>
  <p:notesTextViewPr>
    <p:cViewPr>
      <p:scale>
        <a:sx n="1" d="1"/>
        <a:sy n="1" d="1"/>
      </p:scale>
      <p:origin x="0" y="0"/>
    </p:cViewPr>
  </p:notesTextViewPr>
  <p:notesViewPr>
    <p:cSldViewPr>
      <p:cViewPr varScale="1">
        <p:scale>
          <a:sx n="105" d="100"/>
          <a:sy n="105" d="100"/>
        </p:scale>
        <p:origin x="-31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5F246-0B7D-44DF-8C1B-EDFCA5DA626A}" type="datetimeFigureOut">
              <a:rPr lang="ru-RU" smtClean="0"/>
              <a:t>17.02.2019</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ECB10-9972-4830-A584-02C41DAFD45B}" type="slidenum">
              <a:rPr lang="ru-RU" smtClean="0"/>
              <a:t>‹#›</a:t>
            </a:fld>
            <a:endParaRPr lang="ru-RU"/>
          </a:p>
        </p:txBody>
      </p:sp>
    </p:spTree>
    <p:extLst>
      <p:ext uri="{BB962C8B-B14F-4D97-AF65-F5344CB8AC3E}">
        <p14:creationId xmlns:p14="http://schemas.microsoft.com/office/powerpoint/2010/main" val="249960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google.com/spreadsheets/d/1z9SYhw1mze-ciVMN7QFmtXMRJifIhmHKXLWk-Jr2Qj8/edit#gid=0"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a:t>
            </a:fld>
            <a:endParaRPr lang="ru-RU"/>
          </a:p>
        </p:txBody>
      </p:sp>
    </p:spTree>
    <p:extLst>
      <p:ext uri="{BB962C8B-B14F-4D97-AF65-F5344CB8AC3E}">
        <p14:creationId xmlns:p14="http://schemas.microsoft.com/office/powerpoint/2010/main" val="269474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10</a:t>
            </a:fld>
            <a:endParaRPr lang="ru-RU"/>
          </a:p>
        </p:txBody>
      </p:sp>
    </p:spTree>
    <p:extLst>
      <p:ext uri="{BB962C8B-B14F-4D97-AF65-F5344CB8AC3E}">
        <p14:creationId xmlns:p14="http://schemas.microsoft.com/office/powerpoint/2010/main" val="542249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11</a:t>
            </a:fld>
            <a:endParaRPr lang="ru-RU"/>
          </a:p>
        </p:txBody>
      </p:sp>
    </p:spTree>
    <p:extLst>
      <p:ext uri="{BB962C8B-B14F-4D97-AF65-F5344CB8AC3E}">
        <p14:creationId xmlns:p14="http://schemas.microsoft.com/office/powerpoint/2010/main" val="227798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Если вдруг так произошло, что одна часть кластера</a:t>
            </a:r>
            <a:r>
              <a:rPr lang="ru-RU" baseline="0" dirty="0" smtClean="0"/>
              <a:t> потеряла связь с другой, то не должно быть так, что пользователь увидит разные данные с разных получившихся частей кластера.</a:t>
            </a:r>
          </a:p>
          <a:p>
            <a:r>
              <a:rPr lang="ru-RU" baseline="0" dirty="0" smtClean="0"/>
              <a:t>Не должно быть так, что после восстановления связности те данные, что были записаны в момент проблемы, потерялись.</a:t>
            </a:r>
          </a:p>
          <a:p>
            <a:r>
              <a:rPr lang="en-US" baseline="0" dirty="0" smtClean="0"/>
              <a:t>Etc.</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12</a:t>
            </a:fld>
            <a:endParaRPr lang="ru-RU"/>
          </a:p>
        </p:txBody>
      </p:sp>
    </p:spTree>
    <p:extLst>
      <p:ext uri="{BB962C8B-B14F-4D97-AF65-F5344CB8AC3E}">
        <p14:creationId xmlns:p14="http://schemas.microsoft.com/office/powerpoint/2010/main" val="1206993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Плохо, если БД постоянно падает и не доступна. Такой БД</a:t>
            </a:r>
            <a:r>
              <a:rPr lang="ru-RU" baseline="0" dirty="0" smtClean="0"/>
              <a:t> пользоваться не стоит.</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13</a:t>
            </a:fld>
            <a:endParaRPr lang="ru-RU"/>
          </a:p>
        </p:txBody>
      </p:sp>
    </p:spTree>
    <p:extLst>
      <p:ext uri="{BB962C8B-B14F-4D97-AF65-F5344CB8AC3E}">
        <p14:creationId xmlns:p14="http://schemas.microsoft.com/office/powerpoint/2010/main" val="3713720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самом деле невозможно найти или написать такую БД, которая бы удовлетворяла всем этим критериям на 100%. И для подавляющего большинства реальных сценариев наиболее важными обычно оказываются первые три пункта</a:t>
            </a:r>
            <a:r>
              <a:rPr lang="en-US" dirty="0" smtClean="0"/>
              <a:t>.</a:t>
            </a:r>
          </a:p>
          <a:p>
            <a:r>
              <a:rPr lang="ru-RU" dirty="0" smtClean="0"/>
              <a:t>Невозможно</a:t>
            </a:r>
            <a:r>
              <a:rPr lang="ru-RU" baseline="0" dirty="0" smtClean="0"/>
              <a:t> не потому, что разработчики ленивые, а потому, что это ограничения физического мира. Есть даже известная </a:t>
            </a:r>
            <a:r>
              <a:rPr lang="en-US" baseline="0" dirty="0" smtClean="0"/>
              <a:t>CAP </a:t>
            </a:r>
            <a:r>
              <a:rPr lang="ru-RU" baseline="0" dirty="0" smtClean="0"/>
              <a:t>теорема, которая говорит, что невозможно одновременно иметь согласованность, доступность и устойчивость к </a:t>
            </a:r>
            <a:r>
              <a:rPr lang="en-US" baseline="0" dirty="0" err="1" smtClean="0"/>
              <a:t>brainsplit</a:t>
            </a:r>
            <a:r>
              <a:rPr lang="en-US" baseline="0" dirty="0" smtClean="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2865999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15</a:t>
            </a:fld>
            <a:endParaRPr lang="ru-RU"/>
          </a:p>
        </p:txBody>
      </p:sp>
    </p:spTree>
    <p:extLst>
      <p:ext uri="{BB962C8B-B14F-4D97-AF65-F5344CB8AC3E}">
        <p14:creationId xmlns:p14="http://schemas.microsoft.com/office/powerpoint/2010/main" val="2075378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smtClean="0">
                <a:solidFill>
                  <a:schemeClr val="tx1"/>
                </a:solidFill>
                <a:effectLst/>
                <a:latin typeface="+mn-lt"/>
                <a:ea typeface="+mn-ea"/>
                <a:cs typeface="+mn-cs"/>
              </a:rPr>
              <a:t>Сейчас обсудим, чем мы будем заниматься. Как говорилось выше, БД - сложная штука внутри. Чтобы хорошо разбираться в устройстве хотя бы нескольких БД, нужны годы опыта. Но очень важно также уметь правильно ими пользоваться. Если отправлять в БД </a:t>
            </a:r>
            <a:r>
              <a:rPr lang="ru-RU" sz="1200" b="0" i="0" u="none" strike="noStrike" kern="1200" dirty="0" smtClean="0">
                <a:solidFill>
                  <a:schemeClr val="tx1"/>
                </a:solidFill>
                <a:effectLst/>
                <a:latin typeface="+mn-lt"/>
                <a:ea typeface="+mn-ea"/>
                <a:cs typeface="+mn-cs"/>
              </a:rPr>
              <a:t>неоптимальные </a:t>
            </a:r>
            <a:r>
              <a:rPr lang="ru-RU" sz="1200" b="0" i="0" u="none" strike="noStrike" kern="1200" dirty="0" smtClean="0">
                <a:solidFill>
                  <a:schemeClr val="tx1"/>
                </a:solidFill>
                <a:effectLst/>
                <a:latin typeface="+mn-lt"/>
                <a:ea typeface="+mn-ea"/>
                <a:cs typeface="+mn-cs"/>
              </a:rPr>
              <a:t>запросы, она будет работать медленно. Если неправильно </a:t>
            </a:r>
            <a:r>
              <a:rPr lang="ru-RU" sz="1200" b="0" i="0" u="none" strike="noStrike" kern="1200" dirty="0" smtClean="0">
                <a:solidFill>
                  <a:schemeClr val="tx1"/>
                </a:solidFill>
                <a:effectLst/>
                <a:latin typeface="+mn-lt"/>
                <a:ea typeface="+mn-ea"/>
                <a:cs typeface="+mn-cs"/>
              </a:rPr>
              <a:t>спроектировать, </a:t>
            </a:r>
            <a:r>
              <a:rPr lang="ru-RU" sz="1200" b="0" i="0" u="none" strike="noStrike" kern="1200" dirty="0" smtClean="0">
                <a:solidFill>
                  <a:schemeClr val="tx1"/>
                </a:solidFill>
                <a:effectLst/>
                <a:latin typeface="+mn-lt"/>
                <a:ea typeface="+mn-ea"/>
                <a:cs typeface="+mn-cs"/>
              </a:rPr>
              <a:t>как уложить ваши данные в БД, можно вообще не решить свою задачу.</a:t>
            </a:r>
          </a:p>
          <a:p>
            <a:pPr rtl="0"/>
            <a:endParaRPr lang="ru-RU"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smtClean="0">
                <a:solidFill>
                  <a:schemeClr val="tx1"/>
                </a:solidFill>
                <a:effectLst/>
                <a:latin typeface="+mn-lt"/>
                <a:ea typeface="+mn-ea"/>
                <a:cs typeface="+mn-cs"/>
              </a:rPr>
              <a:t>Поэтому сейчас мы будем учиться базовым вещам, применимым к большинству наиболее распространенных баз данных. А логика</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которую</a:t>
            </a:r>
            <a:r>
              <a:rPr lang="ru-RU" sz="1200" b="0" i="0" u="none" strike="noStrike" kern="1200" baseline="0" dirty="0" smtClean="0">
                <a:solidFill>
                  <a:schemeClr val="tx1"/>
                </a:solidFill>
                <a:effectLst/>
                <a:latin typeface="+mn-lt"/>
                <a:ea typeface="+mn-ea"/>
                <a:cs typeface="+mn-cs"/>
              </a:rPr>
              <a:t> мы выработаем для</a:t>
            </a:r>
            <a:r>
              <a:rPr lang="ru-RU" sz="1200" b="0" i="0" u="none" strike="noStrike" kern="1200" dirty="0" smtClean="0">
                <a:solidFill>
                  <a:schemeClr val="tx1"/>
                </a:solidFill>
                <a:effectLst/>
                <a:latin typeface="+mn-lt"/>
                <a:ea typeface="+mn-ea"/>
                <a:cs typeface="+mn-cs"/>
              </a:rPr>
              <a:t> использования </a:t>
            </a:r>
            <a:r>
              <a:rPr lang="en-US" sz="1200" b="0" i="0" u="none" strike="noStrike" kern="1200" dirty="0" smtClean="0">
                <a:solidFill>
                  <a:schemeClr val="tx1"/>
                </a:solidFill>
                <a:effectLst/>
                <a:latin typeface="+mn-lt"/>
                <a:ea typeface="+mn-ea"/>
                <a:cs typeface="+mn-cs"/>
              </a:rPr>
              <a:t>NoSQL </a:t>
            </a:r>
            <a:r>
              <a:rPr lang="ru-RU" sz="1200" b="0" i="0" u="none" strike="noStrike" kern="1200" dirty="0" smtClean="0">
                <a:solidFill>
                  <a:schemeClr val="tx1"/>
                </a:solidFill>
                <a:effectLst/>
                <a:latin typeface="+mn-lt"/>
                <a:ea typeface="+mn-ea"/>
                <a:cs typeface="+mn-cs"/>
              </a:rPr>
              <a:t>БД, может быть легко расширяема и на принципиально другие БД. Поэтому примеры будут описываться на</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БД</a:t>
            </a:r>
            <a:r>
              <a:rPr lang="ru-RU" sz="1200" b="0"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“MongoDB”</a:t>
            </a:r>
            <a:r>
              <a:rPr lang="ru-RU" sz="1200" b="0" i="0" u="none" strike="noStrike" kern="1200" baseline="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И там, где необходимо сделать отсылку к другим БД, или указать на другие распространенные практики, но не применимые к </a:t>
            </a:r>
            <a:r>
              <a:rPr lang="ru-RU" sz="1200" b="0" i="0" u="none" strike="noStrike" kern="1200" dirty="0" err="1" smtClean="0">
                <a:solidFill>
                  <a:schemeClr val="tx1"/>
                </a:solidFill>
                <a:effectLst/>
                <a:latin typeface="+mn-lt"/>
                <a:ea typeface="+mn-ea"/>
                <a:cs typeface="+mn-cs"/>
              </a:rPr>
              <a:t>Монге</a:t>
            </a:r>
            <a:r>
              <a:rPr lang="ru-RU" sz="1200" b="0" i="0" u="none" strike="noStrike" kern="1200" dirty="0" smtClean="0">
                <a:solidFill>
                  <a:schemeClr val="tx1"/>
                </a:solidFill>
                <a:effectLst/>
                <a:latin typeface="+mn-lt"/>
                <a:ea typeface="+mn-ea"/>
                <a:cs typeface="+mn-cs"/>
              </a:rPr>
              <a:t>, об этом будет явно говориться.</a:t>
            </a:r>
            <a:endParaRPr lang="ru-RU" b="0" dirty="0" smtClean="0">
              <a:effectLst/>
            </a:endParaRPr>
          </a:p>
          <a:p>
            <a:pPr rtl="0"/>
            <a:endParaRPr lang="en-US"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16</a:t>
            </a:fld>
            <a:endParaRPr lang="ru-RU"/>
          </a:p>
        </p:txBody>
      </p:sp>
    </p:spTree>
    <p:extLst>
      <p:ext uri="{BB962C8B-B14F-4D97-AF65-F5344CB8AC3E}">
        <p14:creationId xmlns:p14="http://schemas.microsoft.com/office/powerpoint/2010/main" val="3531118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MongoDB</a:t>
            </a:r>
            <a:r>
              <a:rPr lang="en-US" sz="1200" b="0" i="0" u="none" strike="noStrike" kern="1200" baseline="0" dirty="0" smtClean="0">
                <a:solidFill>
                  <a:schemeClr val="tx1"/>
                </a:solidFill>
                <a:effectLst/>
                <a:latin typeface="+mn-lt"/>
                <a:ea typeface="+mn-ea"/>
                <a:cs typeface="+mn-cs"/>
              </a:rPr>
              <a:t> </a:t>
            </a:r>
            <a:r>
              <a:rPr lang="ru-RU" sz="1200" b="0" i="0" u="none" strike="noStrike" kern="1200" baseline="0" dirty="0" smtClean="0">
                <a:solidFill>
                  <a:schemeClr val="tx1"/>
                </a:solidFill>
                <a:effectLst/>
                <a:latin typeface="+mn-lt"/>
                <a:ea typeface="+mn-ea"/>
                <a:cs typeface="+mn-cs"/>
              </a:rPr>
              <a:t>является </a:t>
            </a:r>
            <a:r>
              <a:rPr lang="ru-RU" sz="1200" b="0" i="0" u="none" strike="noStrike" kern="1200" dirty="0" smtClean="0">
                <a:solidFill>
                  <a:schemeClr val="tx1"/>
                </a:solidFill>
                <a:effectLst/>
                <a:latin typeface="+mn-lt"/>
                <a:ea typeface="+mn-ea"/>
                <a:cs typeface="+mn-cs"/>
              </a:rPr>
              <a:t>достаточно популярной и дружелюбной для новичков</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БД, используемой в </a:t>
            </a:r>
            <a:r>
              <a:rPr lang="ru-RU" sz="1200" b="0" i="0" u="none" strike="noStrike" kern="1200" dirty="0" err="1" smtClean="0">
                <a:solidFill>
                  <a:schemeClr val="tx1"/>
                </a:solidFill>
                <a:effectLst/>
                <a:latin typeface="+mn-lt"/>
                <a:ea typeface="+mn-ea"/>
                <a:cs typeface="+mn-cs"/>
              </a:rPr>
              <a:t>продакшне</a:t>
            </a:r>
            <a:r>
              <a:rPr lang="ru-RU" sz="1200" b="0" i="0" u="none" strike="noStrike" kern="1200" dirty="0" smtClean="0">
                <a:solidFill>
                  <a:schemeClr val="tx1"/>
                </a:solidFill>
                <a:effectLst/>
                <a:latin typeface="+mn-lt"/>
                <a:ea typeface="+mn-ea"/>
                <a:cs typeface="+mn-cs"/>
              </a:rPr>
              <a:t> во многих сервисах. Н</a:t>
            </a:r>
            <a:r>
              <a:rPr lang="ru-RU" dirty="0" smtClean="0"/>
              <a:t>а её примере легко показывать приемы в работе с БД. </a:t>
            </a:r>
            <a:r>
              <a:rPr lang="ru-RU" sz="1200" b="0" i="0" u="none" strike="noStrike" kern="1200" dirty="0" err="1" smtClean="0">
                <a:solidFill>
                  <a:schemeClr val="tx1"/>
                </a:solidFill>
                <a:effectLst/>
                <a:latin typeface="+mn-lt"/>
                <a:ea typeface="+mn-ea"/>
                <a:cs typeface="+mn-cs"/>
              </a:rPr>
              <a:t>Монга</a:t>
            </a:r>
            <a:r>
              <a:rPr lang="ru-RU" sz="1200" b="0" i="0" u="none" strike="noStrike" kern="1200" dirty="0" smtClean="0">
                <a:solidFill>
                  <a:schemeClr val="tx1"/>
                </a:solidFill>
                <a:effectLst/>
                <a:latin typeface="+mn-lt"/>
                <a:ea typeface="+mn-ea"/>
                <a:cs typeface="+mn-cs"/>
              </a:rPr>
              <a:t> относится к </a:t>
            </a:r>
            <a:r>
              <a:rPr lang="ru-RU" sz="1200" b="1" i="0" u="none" strike="noStrike" kern="1200" dirty="0" smtClean="0">
                <a:solidFill>
                  <a:schemeClr val="tx1"/>
                </a:solidFill>
                <a:effectLst/>
                <a:latin typeface="+mn-lt"/>
                <a:ea typeface="+mn-ea"/>
                <a:cs typeface="+mn-cs"/>
              </a:rPr>
              <a:t>документ-ориентированным </a:t>
            </a:r>
            <a:r>
              <a:rPr lang="ru-RU" sz="1200" b="0" i="0" u="none" strike="noStrike" kern="1200" dirty="0" smtClean="0">
                <a:solidFill>
                  <a:schemeClr val="tx1"/>
                </a:solidFill>
                <a:effectLst/>
                <a:latin typeface="+mn-lt"/>
                <a:ea typeface="+mn-ea"/>
                <a:cs typeface="+mn-cs"/>
              </a:rPr>
              <a:t>базам данных. То есть она</a:t>
            </a:r>
            <a:r>
              <a:rPr lang="ru-RU" sz="1200" b="0" i="0" u="none" strike="noStrike" kern="1200" baseline="0" dirty="0" smtClean="0">
                <a:solidFill>
                  <a:schemeClr val="tx1"/>
                </a:solidFill>
                <a:effectLst/>
                <a:latin typeface="+mn-lt"/>
                <a:ea typeface="+mn-ea"/>
                <a:cs typeface="+mn-cs"/>
              </a:rPr>
              <a:t> хранит документы</a:t>
            </a:r>
            <a:r>
              <a:rPr lang="ru-RU" sz="1200" b="0" i="0" u="none" strike="noStrike" kern="1200" dirty="0" smtClean="0">
                <a:solidFill>
                  <a:schemeClr val="tx1"/>
                </a:solidFill>
                <a:effectLst/>
                <a:latin typeface="+mn-lt"/>
                <a:ea typeface="+mn-ea"/>
                <a:cs typeface="+mn-cs"/>
              </a:rPr>
              <a:t>. Она способна работать как в кластере из множества реплик, так и в единственном экземпляре. Она довольно удобная и производительная, с богатым набором возможностей. Но не самое лучшее решение, если вам нужно хранить ОЧЕНЬ много данных, в силу своих внутренних особенностей и недостатков.</a:t>
            </a:r>
            <a:r>
              <a:rPr lang="ru-RU" dirty="0" smtClean="0"/>
              <a:t/>
            </a:r>
            <a:br>
              <a:rPr lang="ru-RU" dirty="0" smtClean="0"/>
            </a:br>
            <a:endParaRPr lang="ru-RU"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17</a:t>
            </a:fld>
            <a:endParaRPr lang="ru-RU"/>
          </a:p>
        </p:txBody>
      </p:sp>
    </p:spTree>
    <p:extLst>
      <p:ext uri="{BB962C8B-B14F-4D97-AF65-F5344CB8AC3E}">
        <p14:creationId xmlns:p14="http://schemas.microsoft.com/office/powerpoint/2010/main" val="219599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Как было сказано ранее, </a:t>
            </a:r>
            <a:r>
              <a:rPr lang="ru-RU" sz="1200" b="0" i="0" u="none" strike="noStrike" kern="1200" dirty="0" err="1" smtClean="0">
                <a:solidFill>
                  <a:schemeClr val="tx1"/>
                </a:solidFill>
                <a:effectLst/>
                <a:latin typeface="+mn-lt"/>
                <a:ea typeface="+mn-ea"/>
                <a:cs typeface="+mn-cs"/>
              </a:rPr>
              <a:t>Монга</a:t>
            </a:r>
            <a:r>
              <a:rPr lang="ru-RU" sz="1200" b="0" i="0" u="none" strike="noStrike" kern="1200" dirty="0" smtClean="0">
                <a:solidFill>
                  <a:schemeClr val="tx1"/>
                </a:solidFill>
                <a:effectLst/>
                <a:latin typeface="+mn-lt"/>
                <a:ea typeface="+mn-ea"/>
                <a:cs typeface="+mn-cs"/>
              </a:rPr>
              <a:t> относится к </a:t>
            </a:r>
            <a:r>
              <a:rPr lang="ru-RU" sz="1200" b="1" i="0" u="none" strike="noStrike" kern="1200" dirty="0" smtClean="0">
                <a:solidFill>
                  <a:schemeClr val="tx1"/>
                </a:solidFill>
                <a:effectLst/>
                <a:latin typeface="+mn-lt"/>
                <a:ea typeface="+mn-ea"/>
                <a:cs typeface="+mn-cs"/>
              </a:rPr>
              <a:t>документ-ориентированным </a:t>
            </a:r>
            <a:r>
              <a:rPr lang="ru-RU" sz="1200" b="0" i="0" u="none" strike="noStrike" kern="1200" dirty="0" smtClean="0">
                <a:solidFill>
                  <a:schemeClr val="tx1"/>
                </a:solidFill>
                <a:effectLst/>
                <a:latin typeface="+mn-lt"/>
                <a:ea typeface="+mn-ea"/>
                <a:cs typeface="+mn-cs"/>
              </a:rPr>
              <a:t>базам данных. То есть она</a:t>
            </a:r>
            <a:r>
              <a:rPr lang="ru-RU" sz="1200" b="0" i="0" u="none" strike="noStrike" kern="1200" baseline="0" dirty="0" smtClean="0">
                <a:solidFill>
                  <a:schemeClr val="tx1"/>
                </a:solidFill>
                <a:effectLst/>
                <a:latin typeface="+mn-lt"/>
                <a:ea typeface="+mn-ea"/>
                <a:cs typeface="+mn-cs"/>
              </a:rPr>
              <a:t> хранит документы</a:t>
            </a:r>
            <a:r>
              <a:rPr lang="ru-RU" sz="1200" b="0" i="0" u="none" strike="noStrike" kern="1200" dirty="0" smtClean="0">
                <a:solidFill>
                  <a:schemeClr val="tx1"/>
                </a:solidFill>
                <a:effectLst/>
                <a:latin typeface="+mn-lt"/>
                <a:ea typeface="+mn-ea"/>
                <a:cs typeface="+mn-cs"/>
              </a:rPr>
              <a:t>.</a:t>
            </a:r>
          </a:p>
          <a:p>
            <a:pPr rtl="0"/>
            <a:r>
              <a:rPr lang="ru-RU" baseline="0" dirty="0" smtClean="0"/>
              <a:t>Нужно внимательнее посмотреть на то, что такое документ. Документ – это единица хранения в док-</a:t>
            </a:r>
            <a:r>
              <a:rPr lang="ru-RU" baseline="0" dirty="0" err="1" smtClean="0"/>
              <a:t>ориент</a:t>
            </a:r>
            <a:r>
              <a:rPr lang="ru-RU" baseline="0" dirty="0" smtClean="0"/>
              <a:t>. Базах данных. Состоит из набора полей. У каждого поля есть свое имя и значение. Различные документы, описывающие какую-то одну сущность, обычно складываются в одну коллекцию.</a:t>
            </a:r>
            <a:endParaRPr lang="ru-RU"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18</a:t>
            </a:fld>
            <a:endParaRPr lang="ru-RU"/>
          </a:p>
        </p:txBody>
      </p:sp>
    </p:spTree>
    <p:extLst>
      <p:ext uri="{BB962C8B-B14F-4D97-AF65-F5344CB8AC3E}">
        <p14:creationId xmlns:p14="http://schemas.microsoft.com/office/powerpoint/2010/main" val="3440863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Вот, например, коллекция пользователей какого-нибудь форума. В ней лежит</a:t>
            </a:r>
            <a:r>
              <a:rPr lang="ru-RU" baseline="0" dirty="0" smtClean="0"/>
              <a:t> множество документов. У каждого документа есть несколько полей </a:t>
            </a:r>
            <a:r>
              <a:rPr lang="en-US" baseline="0" dirty="0" smtClean="0"/>
              <a:t>(Login, Role)</a:t>
            </a:r>
            <a:r>
              <a:rPr lang="ru-RU" baseline="0" dirty="0" smtClean="0"/>
              <a:t> с их значениями. Не все БД требуют строгого соответствия структуры документов. </a:t>
            </a:r>
            <a:r>
              <a:rPr lang="ru-RU" baseline="0" dirty="0" err="1" smtClean="0"/>
              <a:t>Монга</a:t>
            </a:r>
            <a:r>
              <a:rPr lang="ru-RU" baseline="0" dirty="0" smtClean="0"/>
              <a:t> в том числе. Поэтому некоторые документы имеют отличную от других структуру, имеют отдельные поля. Пользователь БД сам в праве решать какие поля будут в документах и как ему с ними жить.</a:t>
            </a:r>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19</a:t>
            </a:fld>
            <a:endParaRPr lang="ru-RU"/>
          </a:p>
        </p:txBody>
      </p:sp>
    </p:spTree>
    <p:extLst>
      <p:ext uri="{BB962C8B-B14F-4D97-AF65-F5344CB8AC3E}">
        <p14:creationId xmlns:p14="http://schemas.microsoft.com/office/powerpoint/2010/main" val="1615864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БД это почти всегда - сервис, который по какому-то определенному протоколу может сохранять данные или отдавать их в соответствии с запросом пользователя. Но</a:t>
            </a:r>
            <a:r>
              <a:rPr lang="ru-RU" baseline="0" dirty="0" smtClean="0"/>
              <a:t> есть и те, которые представляют из себя библиотеку и могут использоваться только из кода без общения по сети.</a:t>
            </a:r>
            <a:endParaRPr lang="ru-RU" dirty="0" smtClean="0"/>
          </a:p>
          <a:p>
            <a:endParaRPr lang="ru-RU" dirty="0" smtClean="0"/>
          </a:p>
          <a:p>
            <a:r>
              <a:rPr lang="ru-RU" sz="1200" b="0" i="0" kern="1200" dirty="0" smtClean="0">
                <a:solidFill>
                  <a:schemeClr val="tx1"/>
                </a:solidFill>
                <a:effectLst/>
                <a:latin typeface="+mn-lt"/>
                <a:ea typeface="+mn-ea"/>
                <a:cs typeface="+mn-cs"/>
              </a:rPr>
              <a:t>СУБД = Система управления базами данных</a:t>
            </a:r>
            <a:endParaRPr lang="ru-RU" b="0" dirty="0"/>
          </a:p>
        </p:txBody>
      </p:sp>
      <p:sp>
        <p:nvSpPr>
          <p:cNvPr id="4" name="Номер слайда 3"/>
          <p:cNvSpPr>
            <a:spLocks noGrp="1"/>
          </p:cNvSpPr>
          <p:nvPr>
            <p:ph type="sldNum" sz="quarter" idx="10"/>
          </p:nvPr>
        </p:nvSpPr>
        <p:spPr/>
        <p:txBody>
          <a:bodyPr/>
          <a:lstStyle/>
          <a:p>
            <a:fld id="{3BAECB10-9972-4830-A584-02C41DAFD45B}" type="slidenum">
              <a:rPr lang="ru-RU" smtClean="0"/>
              <a:t>2</a:t>
            </a:fld>
            <a:endParaRPr lang="ru-RU"/>
          </a:p>
        </p:txBody>
      </p:sp>
    </p:spTree>
    <p:extLst>
      <p:ext uri="{BB962C8B-B14F-4D97-AF65-F5344CB8AC3E}">
        <p14:creationId xmlns:p14="http://schemas.microsoft.com/office/powerpoint/2010/main" val="1154451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a:t>
            </a:r>
            <a:r>
              <a:rPr lang="ru-RU" baseline="0" dirty="0" smtClean="0"/>
              <a:t> представить, как же БД может хранить все документы коллекции, чтобы мы могли их сохранить и поискать.</a:t>
            </a:r>
          </a:p>
          <a:p>
            <a:r>
              <a:rPr lang="ru-RU" baseline="0" dirty="0" smtClean="0"/>
              <a:t>Можно начать с тривиальной реализации. Просто складывать все документы в файл друг за дружкой в бинарном виде. А поиск – перебор всех документов, читая этот файл, на соответствие с поисковым запросом.</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20</a:t>
            </a:fld>
            <a:endParaRPr lang="ru-RU"/>
          </a:p>
        </p:txBody>
      </p:sp>
    </p:spTree>
    <p:extLst>
      <p:ext uri="{BB962C8B-B14F-4D97-AF65-F5344CB8AC3E}">
        <p14:creationId xmlns:p14="http://schemas.microsoft.com/office/powerpoint/2010/main" val="1638681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Очевиден минус</a:t>
            </a:r>
            <a:r>
              <a:rPr lang="ru-RU" baseline="0" dirty="0" smtClean="0"/>
              <a:t> предыдущего подхода – линейный поиск это слишком медленно.</a:t>
            </a:r>
          </a:p>
          <a:p>
            <a:r>
              <a:rPr lang="ru-RU" baseline="0" dirty="0" smtClean="0"/>
              <a:t>Обычно мы ищем по каким-то одинаковым признакам – например найти человека по его </a:t>
            </a:r>
            <a:r>
              <a:rPr lang="en-US" baseline="0" dirty="0" smtClean="0"/>
              <a:t>Login’</a:t>
            </a:r>
            <a:r>
              <a:rPr lang="ru-RU" baseline="0" dirty="0" smtClean="0"/>
              <a:t>у. Можно построить </a:t>
            </a:r>
            <a:r>
              <a:rPr lang="en-US" baseline="0" dirty="0" smtClean="0"/>
              <a:t>Hash</a:t>
            </a:r>
            <a:r>
              <a:rPr lang="ru-RU" baseline="0" dirty="0" smtClean="0"/>
              <a:t>-таблицу, где </a:t>
            </a:r>
            <a:r>
              <a:rPr lang="ru-RU" baseline="0" dirty="0" err="1" smtClean="0"/>
              <a:t>хеш</a:t>
            </a:r>
            <a:r>
              <a:rPr lang="ru-RU" baseline="0" dirty="0" smtClean="0"/>
              <a:t> берется от </a:t>
            </a:r>
            <a:r>
              <a:rPr lang="en-US" baseline="0" dirty="0" smtClean="0"/>
              <a:t>Login’</a:t>
            </a:r>
            <a:r>
              <a:rPr lang="ru-RU" baseline="0" dirty="0" smtClean="0"/>
              <a:t>а, а значение – ссылка на </a:t>
            </a:r>
            <a:r>
              <a:rPr lang="ru-RU" baseline="0" dirty="0" err="1" smtClean="0"/>
              <a:t>оффсет</a:t>
            </a:r>
            <a:r>
              <a:rPr lang="ru-RU" baseline="0" dirty="0" smtClean="0"/>
              <a:t> в файле, где лежит нужный документ.</a:t>
            </a:r>
          </a:p>
          <a:p>
            <a:r>
              <a:rPr lang="ru-RU" baseline="0" dirty="0" smtClean="0"/>
              <a:t>Теперь у нас поиски очень быстрые, а запись документа сильно не замедлилась.</a:t>
            </a:r>
          </a:p>
        </p:txBody>
      </p:sp>
      <p:sp>
        <p:nvSpPr>
          <p:cNvPr id="4" name="Номер слайда 3"/>
          <p:cNvSpPr>
            <a:spLocks noGrp="1"/>
          </p:cNvSpPr>
          <p:nvPr>
            <p:ph type="sldNum" sz="quarter" idx="10"/>
          </p:nvPr>
        </p:nvSpPr>
        <p:spPr/>
        <p:txBody>
          <a:bodyPr/>
          <a:lstStyle/>
          <a:p>
            <a:fld id="{3BAECB10-9972-4830-A584-02C41DAFD45B}" type="slidenum">
              <a:rPr lang="ru-RU" smtClean="0"/>
              <a:t>21</a:t>
            </a:fld>
            <a:endParaRPr lang="ru-RU"/>
          </a:p>
        </p:txBody>
      </p:sp>
    </p:spTree>
    <p:extLst>
      <p:ext uri="{BB962C8B-B14F-4D97-AF65-F5344CB8AC3E}">
        <p14:creationId xmlns:p14="http://schemas.microsoft.com/office/powerpoint/2010/main" val="3333026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Очевиден минус</a:t>
            </a:r>
            <a:r>
              <a:rPr lang="ru-RU" baseline="0" dirty="0" smtClean="0"/>
              <a:t> предыдущего подхода – мы можем искать только по полному совпадению. А может захотеться искать по признаку «больше\меньше\</a:t>
            </a:r>
            <a:r>
              <a:rPr lang="ru-RU" baseline="0" dirty="0" err="1" smtClean="0"/>
              <a:t>префиск</a:t>
            </a:r>
            <a:r>
              <a:rPr lang="ru-RU" baseline="0" dirty="0" smtClean="0"/>
              <a:t>\диапазон».</a:t>
            </a:r>
          </a:p>
          <a:p>
            <a:r>
              <a:rPr lang="ru-RU" baseline="0" dirty="0" smtClean="0"/>
              <a:t>Можно построить любую </a:t>
            </a:r>
            <a:r>
              <a:rPr lang="en-US" baseline="0" dirty="0" smtClean="0"/>
              <a:t>ordered </a:t>
            </a:r>
            <a:r>
              <a:rPr lang="ru-RU" baseline="0" dirty="0" smtClean="0"/>
              <a:t>структуру, где ключ – то поле документа, по которому мы хотим хитро искать, а значение – ссылка на </a:t>
            </a:r>
            <a:r>
              <a:rPr lang="ru-RU" baseline="0" dirty="0" err="1" smtClean="0"/>
              <a:t>оффсет</a:t>
            </a:r>
            <a:r>
              <a:rPr lang="ru-RU" baseline="0" dirty="0" smtClean="0"/>
              <a:t> в файле, где лежит нужный документ.</a:t>
            </a:r>
          </a:p>
          <a:p>
            <a:r>
              <a:rPr lang="ru-RU" baseline="0" dirty="0" smtClean="0"/>
              <a:t>Теперь у нас поиски быстрые (но не такие как в </a:t>
            </a:r>
            <a:r>
              <a:rPr lang="en-US" baseline="0" dirty="0" err="1" smtClean="0"/>
              <a:t>HashTable</a:t>
            </a:r>
            <a:r>
              <a:rPr lang="en-US" baseline="0" dirty="0" smtClean="0"/>
              <a:t>)</a:t>
            </a:r>
            <a:r>
              <a:rPr lang="ru-RU" baseline="0" dirty="0" smtClean="0"/>
              <a:t>, а запись документа сильно не замедлилась. Но при этом у нас появились более богатые возможности для поиска.</a:t>
            </a:r>
          </a:p>
          <a:p>
            <a:r>
              <a:rPr lang="ru-RU" baseline="0" dirty="0" smtClean="0"/>
              <a:t>Примерами таких структур могут быть: древовидные структуры (часто распространены </a:t>
            </a:r>
            <a:r>
              <a:rPr lang="en-US" baseline="0" dirty="0" smtClean="0"/>
              <a:t>B-Tree</a:t>
            </a:r>
            <a:r>
              <a:rPr lang="ru-RU" baseline="0" dirty="0" smtClean="0"/>
              <a:t>), префиксные структуры, отсортированные списки с пустотами, куда можно вставлять новые элементы или накапливать их отдельно и перестраивать список, когда накопилось много «не вставленных» элементов.</a:t>
            </a:r>
          </a:p>
          <a:p>
            <a:endParaRPr lang="ru-RU" baseline="0" dirty="0" smtClean="0"/>
          </a:p>
          <a:p>
            <a:r>
              <a:rPr lang="ru-RU" baseline="0" dirty="0" smtClean="0"/>
              <a:t>А если захочется полнотекстового поиска, то подойдут </a:t>
            </a:r>
            <a:r>
              <a:rPr lang="ru-RU" baseline="0" dirty="0" err="1" smtClean="0"/>
              <a:t>суффиксные</a:t>
            </a:r>
            <a:r>
              <a:rPr lang="ru-RU" baseline="0" dirty="0" smtClean="0"/>
              <a:t> структуры.</a:t>
            </a:r>
          </a:p>
        </p:txBody>
      </p:sp>
      <p:sp>
        <p:nvSpPr>
          <p:cNvPr id="4" name="Номер слайда 3"/>
          <p:cNvSpPr>
            <a:spLocks noGrp="1"/>
          </p:cNvSpPr>
          <p:nvPr>
            <p:ph type="sldNum" sz="quarter" idx="10"/>
          </p:nvPr>
        </p:nvSpPr>
        <p:spPr/>
        <p:txBody>
          <a:bodyPr/>
          <a:lstStyle/>
          <a:p>
            <a:fld id="{3BAECB10-9972-4830-A584-02C41DAFD45B}" type="slidenum">
              <a:rPr lang="ru-RU" smtClean="0"/>
              <a:t>22</a:t>
            </a:fld>
            <a:endParaRPr lang="ru-RU"/>
          </a:p>
        </p:txBody>
      </p:sp>
    </p:spTree>
    <p:extLst>
      <p:ext uri="{BB962C8B-B14F-4D97-AF65-F5344CB8AC3E}">
        <p14:creationId xmlns:p14="http://schemas.microsoft.com/office/powerpoint/2010/main" val="1284720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В одной базе данных может быть множество различных коллекций. И каждая коллекция должна как-то быстро уметь искать ваши документы и добавлять в них новые. Обычно документы ищут в так называемом </a:t>
            </a:r>
            <a:r>
              <a:rPr lang="ru-RU" sz="1200" b="1" i="0" u="none" strike="noStrike" kern="1200" dirty="0" smtClean="0">
                <a:solidFill>
                  <a:schemeClr val="tx1"/>
                </a:solidFill>
                <a:effectLst/>
                <a:latin typeface="+mn-lt"/>
                <a:ea typeface="+mn-ea"/>
                <a:cs typeface="+mn-cs"/>
              </a:rPr>
              <a:t>индексе</a:t>
            </a:r>
            <a:r>
              <a:rPr lang="ru-RU" sz="1200" b="0" i="0" u="none" strike="noStrike" kern="1200" dirty="0" smtClean="0">
                <a:solidFill>
                  <a:schemeClr val="tx1"/>
                </a:solidFill>
                <a:effectLst/>
                <a:latin typeface="+mn-lt"/>
                <a:ea typeface="+mn-ea"/>
                <a:cs typeface="+mn-cs"/>
              </a:rPr>
              <a:t>. Это то, о чем</a:t>
            </a:r>
            <a:r>
              <a:rPr lang="ru-RU" sz="1200" b="0" i="0" u="none" strike="noStrike" kern="1200" baseline="0" dirty="0" smtClean="0">
                <a:solidFill>
                  <a:schemeClr val="tx1"/>
                </a:solidFill>
                <a:effectLst/>
                <a:latin typeface="+mn-lt"/>
                <a:ea typeface="+mn-ea"/>
                <a:cs typeface="+mn-cs"/>
              </a:rPr>
              <a:t> мы говорили на предыдущих слайдах. </a:t>
            </a:r>
            <a:r>
              <a:rPr lang="ru-RU" sz="1200" b="0" i="0" u="none" strike="noStrike" kern="1200" dirty="0" smtClean="0">
                <a:solidFill>
                  <a:schemeClr val="tx1"/>
                </a:solidFill>
                <a:effectLst/>
                <a:latin typeface="+mn-lt"/>
                <a:ea typeface="+mn-ea"/>
                <a:cs typeface="+mn-cs"/>
              </a:rPr>
              <a:t>Индекс - логическое понятие, общепринятое название дополнительной структуры данных, которая находится рядом с коллекцией документов прямо в самой БД. Например, хеш-таблица, в которую кладутся ссылки на документы, а </a:t>
            </a:r>
            <a:r>
              <a:rPr lang="ru-RU" sz="1200" b="0" i="0" u="none" strike="noStrike" kern="1200" dirty="0" err="1" smtClean="0">
                <a:solidFill>
                  <a:schemeClr val="tx1"/>
                </a:solidFill>
                <a:effectLst/>
                <a:latin typeface="+mn-lt"/>
                <a:ea typeface="+mn-ea"/>
                <a:cs typeface="+mn-cs"/>
              </a:rPr>
              <a:t>хеш</a:t>
            </a:r>
            <a:r>
              <a:rPr lang="ru-RU" sz="1200" b="0" i="0" u="none" strike="noStrike" kern="1200" dirty="0" smtClean="0">
                <a:solidFill>
                  <a:schemeClr val="tx1"/>
                </a:solidFill>
                <a:effectLst/>
                <a:latin typeface="+mn-lt"/>
                <a:ea typeface="+mn-ea"/>
                <a:cs typeface="+mn-cs"/>
              </a:rPr>
              <a:t> считается по ключу документа. Чаще всего в БД по умолчанию построен индекс по ключу документа, а</a:t>
            </a:r>
            <a:r>
              <a:rPr lang="ru-RU" sz="1200" b="0" i="0" u="none" strike="noStrike" kern="1200" baseline="0" dirty="0" smtClean="0">
                <a:solidFill>
                  <a:schemeClr val="tx1"/>
                </a:solidFill>
                <a:effectLst/>
                <a:latin typeface="+mn-lt"/>
                <a:ea typeface="+mn-ea"/>
                <a:cs typeface="+mn-cs"/>
              </a:rPr>
              <a:t> ключом называется определенное пользователем поле документа, которое должно быть уникальным и присутствовать в каждом документе коллекции.</a:t>
            </a:r>
            <a:r>
              <a:rPr lang="ru-RU" sz="1200" b="0" i="0" u="none" strike="noStrike" kern="1200" dirty="0" smtClean="0">
                <a:solidFill>
                  <a:schemeClr val="tx1"/>
                </a:solidFill>
                <a:effectLst/>
                <a:latin typeface="+mn-lt"/>
                <a:ea typeface="+mn-ea"/>
                <a:cs typeface="+mn-cs"/>
              </a:rPr>
              <a:t> И чаще всего первоначальный индекс и является самой коллекцией документов (та же хеш-таблица, но хранит не ссылки, а сами документы). Под “искать в индексе” подразумевается просто поиск документа в коллекции, но благодаря устройству индекса это происходит эффективно.</a:t>
            </a:r>
            <a:endParaRPr lang="ru-RU" b="0" dirty="0" smtClean="0">
              <a:effectLst/>
            </a:endParaRPr>
          </a:p>
          <a:p>
            <a:pPr rtl="0"/>
            <a:r>
              <a:rPr lang="ru-RU" dirty="0" smtClean="0"/>
              <a:t/>
            </a:r>
            <a:br>
              <a:rPr lang="ru-RU" dirty="0" smtClean="0"/>
            </a:br>
            <a:r>
              <a:rPr lang="ru-RU" sz="1200" b="0" i="0" u="none" strike="noStrike" kern="1200" dirty="0" smtClean="0">
                <a:solidFill>
                  <a:schemeClr val="tx1"/>
                </a:solidFill>
                <a:effectLst/>
                <a:latin typeface="+mn-lt"/>
                <a:ea typeface="+mn-ea"/>
                <a:cs typeface="+mn-cs"/>
              </a:rPr>
              <a:t>Например, если мы храним в коллекции документы - людей на форуме, то в качестве уникального индекса может выступать логин пользователя. Ведь обычно пользователей ищут именно по логину и он должен быть уникален.</a:t>
            </a:r>
            <a:endParaRPr lang="en-US" sz="1200" b="0" i="0" u="none" strike="noStrike" kern="1200" dirty="0" smtClean="0">
              <a:solidFill>
                <a:schemeClr val="tx1"/>
              </a:solidFill>
              <a:effectLst/>
              <a:latin typeface="+mn-lt"/>
              <a:ea typeface="+mn-ea"/>
              <a:cs typeface="+mn-cs"/>
            </a:endParaRPr>
          </a:p>
          <a:p>
            <a:pPr rtl="0"/>
            <a:endParaRPr lang="ru-RU" sz="1200" b="0" i="0" u="none" strike="noStrike" kern="1200" baseline="0" dirty="0" smtClean="0">
              <a:solidFill>
                <a:schemeClr val="tx1"/>
              </a:solidFill>
              <a:effectLst/>
              <a:latin typeface="+mn-lt"/>
              <a:ea typeface="+mn-ea"/>
              <a:cs typeface="+mn-cs"/>
            </a:endParaRPr>
          </a:p>
          <a:p>
            <a:pPr rtl="0"/>
            <a:r>
              <a:rPr lang="ru-RU" sz="1200" b="0" i="0" u="none" strike="noStrike" kern="1200" dirty="0" smtClean="0">
                <a:solidFill>
                  <a:schemeClr val="tx1"/>
                </a:solidFill>
                <a:effectLst/>
                <a:latin typeface="+mn-lt"/>
                <a:ea typeface="+mn-ea"/>
                <a:cs typeface="+mn-cs"/>
              </a:rPr>
              <a:t>Индексы, естественно, не бесплатны. На поддержку каждого индекса БД должна выделить дополнительно место, потратить оперативную память на поддержание индекса, тратить дополнительные вычислительные ресурсы на поддержание индекса во время модификации коллекции. Поэтому построить индекс по каждому полю может быть очень плохой идеей. </a:t>
            </a:r>
            <a:endParaRPr lang="ru-RU" b="0" dirty="0" smtClean="0">
              <a:effectLst/>
            </a:endParaRPr>
          </a:p>
          <a:p>
            <a:r>
              <a:rPr lang="ru-RU" dirty="0" smtClean="0"/>
              <a:t/>
            </a:r>
            <a:br>
              <a:rPr lang="ru-RU" dirty="0" smtClean="0"/>
            </a:br>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23</a:t>
            </a:fld>
            <a:endParaRPr lang="ru-RU"/>
          </a:p>
        </p:txBody>
      </p:sp>
    </p:spTree>
    <p:extLst>
      <p:ext uri="{BB962C8B-B14F-4D97-AF65-F5344CB8AC3E}">
        <p14:creationId xmlns:p14="http://schemas.microsoft.com/office/powerpoint/2010/main" val="2981390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Индексы часто разделяют на два типа -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и </a:t>
            </a:r>
            <a:r>
              <a:rPr lang="ru-RU" sz="1200" b="0" i="0" u="none" strike="noStrike" kern="1200" dirty="0" err="1" smtClean="0">
                <a:solidFill>
                  <a:schemeClr val="tx1"/>
                </a:solidFill>
                <a:effectLst/>
                <a:latin typeface="+mn-lt"/>
                <a:ea typeface="+mn-ea"/>
                <a:cs typeface="+mn-cs"/>
              </a:rPr>
              <a:t>unordered</a:t>
            </a:r>
            <a:r>
              <a:rPr lang="ru-RU" sz="1200" b="0" i="0" u="none" strike="noStrike" kern="1200" dirty="0" smtClean="0">
                <a:solidFill>
                  <a:schemeClr val="tx1"/>
                </a:solidFill>
                <a:effectLst/>
                <a:latin typeface="+mn-lt"/>
                <a:ea typeface="+mn-ea"/>
                <a:cs typeface="+mn-cs"/>
              </a:rPr>
              <a:t>. Яркими примерами могут выступать </a:t>
            </a:r>
            <a:r>
              <a:rPr lang="ru-RU" sz="1200" b="0" i="0" u="none" strike="noStrike" kern="1200" dirty="0" err="1" smtClean="0">
                <a:solidFill>
                  <a:schemeClr val="tx1"/>
                </a:solidFill>
                <a:effectLst/>
                <a:latin typeface="+mn-lt"/>
                <a:ea typeface="+mn-ea"/>
                <a:cs typeface="+mn-cs"/>
              </a:rPr>
              <a:t>HashTable</a:t>
            </a:r>
            <a:r>
              <a:rPr lang="ru-RU" sz="1200" b="0" i="0" u="none" strike="noStrike" kern="1200" dirty="0" smtClean="0">
                <a:solidFill>
                  <a:schemeClr val="tx1"/>
                </a:solidFill>
                <a:effectLst/>
                <a:latin typeface="+mn-lt"/>
                <a:ea typeface="+mn-ea"/>
                <a:cs typeface="+mn-cs"/>
              </a:rPr>
              <a:t> или любая древовидная структура данных соответственно (часто это бывает B-</a:t>
            </a:r>
            <a:r>
              <a:rPr lang="ru-RU" sz="1200" b="0" i="0" u="none" strike="noStrike" kern="1200" dirty="0" err="1" smtClean="0">
                <a:solidFill>
                  <a:schemeClr val="tx1"/>
                </a:solidFill>
                <a:effectLst/>
                <a:latin typeface="+mn-lt"/>
                <a:ea typeface="+mn-ea"/>
                <a:cs typeface="+mn-cs"/>
              </a:rPr>
              <a:t>Tree</a:t>
            </a:r>
            <a:r>
              <a:rPr lang="ru-RU" sz="1200" b="0" i="0" u="none" strike="noStrike" kern="1200" dirty="0" smtClean="0">
                <a:solidFill>
                  <a:schemeClr val="tx1"/>
                </a:solidFill>
                <a:effectLst/>
                <a:latin typeface="+mn-lt"/>
                <a:ea typeface="+mn-ea"/>
                <a:cs typeface="+mn-cs"/>
              </a:rPr>
              <a:t>, древовидная структура данных, хорошо подходящая для работы с медленными и неудобными дисками). Первые, очевидно, быстрее осуществляют поиск и проще </a:t>
            </a:r>
            <a:r>
              <a:rPr lang="ru-RU" sz="1200" b="1" i="0" u="none" strike="noStrike" kern="1200" dirty="0" err="1" smtClean="0">
                <a:solidFill>
                  <a:schemeClr val="tx1"/>
                </a:solidFill>
                <a:effectLst/>
                <a:latin typeface="+mn-lt"/>
                <a:ea typeface="+mn-ea"/>
                <a:cs typeface="+mn-cs"/>
              </a:rPr>
              <a:t>шардируются</a:t>
            </a:r>
            <a:r>
              <a:rPr lang="ru-RU" sz="1200" b="1"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по разным машинам (То есть нам не нужно контролировать, чтобы данные на машинах были равномерно распределены и одна из них не переполнилась, пока другая пустует. Если хеш-функция хорошая, то по модулю числа реплик в кластере базы данных мы равномерно распределяем данные без особых усилий.), занимают меньше места на машинах с БД. Вторые позволяют искать не только по точному совпадению, а еще и по диапазонам, на больше\меньше, </a:t>
            </a:r>
            <a:r>
              <a:rPr lang="ru-RU" sz="1200" b="0" i="0" u="none" strike="noStrike" kern="1200" dirty="0" err="1" smtClean="0">
                <a:solidFill>
                  <a:schemeClr val="tx1"/>
                </a:solidFill>
                <a:effectLst/>
                <a:latin typeface="+mn-lt"/>
                <a:ea typeface="+mn-ea"/>
                <a:cs typeface="+mn-cs"/>
              </a:rPr>
              <a:t>etc</a:t>
            </a:r>
            <a:r>
              <a:rPr lang="ru-RU" sz="1200" b="0" i="0" u="none" strike="noStrike" kern="1200" dirty="0" smtClean="0">
                <a:solidFill>
                  <a:schemeClr val="tx1"/>
                </a:solidFill>
                <a:effectLst/>
                <a:latin typeface="+mn-lt"/>
                <a:ea typeface="+mn-ea"/>
                <a:cs typeface="+mn-cs"/>
              </a:rPr>
              <a:t>.</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24</a:t>
            </a:fld>
            <a:endParaRPr lang="ru-RU"/>
          </a:p>
        </p:txBody>
      </p:sp>
    </p:spTree>
    <p:extLst>
      <p:ext uri="{BB962C8B-B14F-4D97-AF65-F5344CB8AC3E}">
        <p14:creationId xmlns:p14="http://schemas.microsoft.com/office/powerpoint/2010/main" val="3440070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Иногда необходимо эффективно искать не только по одному основному ключу.</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И базы данных позволяют построить индекс на нескольких полях. Вернемся к нашему форуму. Пусть у нас есть коллекция сообщений и их уникальный ключ - ID сообщения. И нам нужно вывести топ N сообщений по лайкам. Тут нам поможет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индекс, построенный по полю “количество </a:t>
            </a:r>
            <a:r>
              <a:rPr lang="ru-RU" sz="1200" b="0" i="0" u="none" strike="noStrike" kern="1200" dirty="0" err="1" smtClean="0">
                <a:solidFill>
                  <a:schemeClr val="tx1"/>
                </a:solidFill>
                <a:effectLst/>
                <a:latin typeface="+mn-lt"/>
                <a:ea typeface="+mn-ea"/>
                <a:cs typeface="+mn-cs"/>
              </a:rPr>
              <a:t>лайков</a:t>
            </a:r>
            <a:r>
              <a:rPr lang="ru-RU" sz="1200" b="0" i="0" u="none" strike="noStrike" kern="1200" dirty="0" smtClean="0">
                <a:solidFill>
                  <a:schemeClr val="tx1"/>
                </a:solidFill>
                <a:effectLst/>
                <a:latin typeface="+mn-lt"/>
                <a:ea typeface="+mn-ea"/>
                <a:cs typeface="+mn-cs"/>
              </a:rPr>
              <a:t>”. </a:t>
            </a:r>
          </a:p>
        </p:txBody>
      </p:sp>
      <p:sp>
        <p:nvSpPr>
          <p:cNvPr id="4" name="Номер слайда 3"/>
          <p:cNvSpPr>
            <a:spLocks noGrp="1"/>
          </p:cNvSpPr>
          <p:nvPr>
            <p:ph type="sldNum" sz="quarter" idx="10"/>
          </p:nvPr>
        </p:nvSpPr>
        <p:spPr/>
        <p:txBody>
          <a:bodyPr/>
          <a:lstStyle/>
          <a:p>
            <a:fld id="{3BAECB10-9972-4830-A584-02C41DAFD45B}" type="slidenum">
              <a:rPr lang="ru-RU" smtClean="0"/>
              <a:t>25</a:t>
            </a:fld>
            <a:endParaRPr lang="ru-RU"/>
          </a:p>
        </p:txBody>
      </p:sp>
    </p:spTree>
    <p:extLst>
      <p:ext uri="{BB962C8B-B14F-4D97-AF65-F5344CB8AC3E}">
        <p14:creationId xmlns:p14="http://schemas.microsoft.com/office/powerpoint/2010/main" val="2778847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Давайте</a:t>
            </a:r>
            <a:r>
              <a:rPr lang="ru-RU" sz="1200" b="0" i="0" u="none" strike="noStrike" kern="1200" baseline="0" dirty="0" smtClean="0">
                <a:solidFill>
                  <a:schemeClr val="tx1"/>
                </a:solidFill>
                <a:effectLst/>
                <a:latin typeface="+mn-lt"/>
                <a:ea typeface="+mn-ea"/>
                <a:cs typeface="+mn-cs"/>
              </a:rPr>
              <a:t> рассмотрим на примере, как будет происходить поиск в </a:t>
            </a:r>
            <a:r>
              <a:rPr lang="en-US" sz="1200" b="0" i="0" u="none" strike="noStrike" kern="1200" baseline="0" dirty="0" smtClean="0">
                <a:solidFill>
                  <a:schemeClr val="tx1"/>
                </a:solidFill>
                <a:effectLst/>
                <a:latin typeface="+mn-lt"/>
                <a:ea typeface="+mn-ea"/>
                <a:cs typeface="+mn-cs"/>
              </a:rPr>
              <a:t>ordered</a:t>
            </a:r>
            <a:r>
              <a:rPr lang="ru-RU" sz="1200" b="0" i="0" u="none" strike="noStrike" kern="1200" baseline="0" dirty="0" smtClean="0">
                <a:solidFill>
                  <a:schemeClr val="tx1"/>
                </a:solidFill>
                <a:effectLst/>
                <a:latin typeface="+mn-lt"/>
                <a:ea typeface="+mn-ea"/>
                <a:cs typeface="+mn-cs"/>
              </a:rPr>
              <a:t> индексе. </a:t>
            </a:r>
            <a:r>
              <a:rPr lang="ru-RU" sz="1200" b="0" i="0" u="none" strike="noStrike" kern="1200" dirty="0" smtClean="0">
                <a:solidFill>
                  <a:schemeClr val="tx1"/>
                </a:solidFill>
                <a:effectLst/>
                <a:latin typeface="+mn-lt"/>
                <a:ea typeface="+mn-ea"/>
                <a:cs typeface="+mn-cs"/>
              </a:rPr>
              <a:t>Поиск в нем медленнее, чем в </a:t>
            </a:r>
            <a:r>
              <a:rPr lang="ru-RU" sz="1200" b="0" i="0" u="none" strike="noStrike" kern="1200" dirty="0" err="1" smtClean="0">
                <a:solidFill>
                  <a:schemeClr val="tx1"/>
                </a:solidFill>
                <a:effectLst/>
                <a:latin typeface="+mn-lt"/>
                <a:ea typeface="+mn-ea"/>
                <a:cs typeface="+mn-cs"/>
              </a:rPr>
              <a:t>unordered</a:t>
            </a:r>
            <a:r>
              <a:rPr lang="ru-RU" sz="1200" b="0" i="0" u="none" strike="noStrike" kern="1200" dirty="0" smtClean="0">
                <a:solidFill>
                  <a:schemeClr val="tx1"/>
                </a:solidFill>
                <a:effectLst/>
                <a:latin typeface="+mn-lt"/>
                <a:ea typeface="+mn-ea"/>
                <a:cs typeface="+mn-cs"/>
              </a:rPr>
              <a:t> индексе, но позволит искать по условиям больше\меньше, или просто взять первые(последние) N элементов с помощью опций </a:t>
            </a:r>
            <a:r>
              <a:rPr lang="ru-RU" sz="1200" b="1" i="0" u="none" strike="noStrike" kern="1200" dirty="0" err="1" smtClean="0">
                <a:solidFill>
                  <a:schemeClr val="tx1"/>
                </a:solidFill>
                <a:effectLst/>
                <a:latin typeface="+mn-lt"/>
                <a:ea typeface="+mn-ea"/>
                <a:cs typeface="+mn-cs"/>
              </a:rPr>
              <a:t>skip</a:t>
            </a:r>
            <a:r>
              <a:rPr lang="ru-RU" sz="1200" b="1" i="0" u="none" strike="noStrike" kern="1200" dirty="0" smtClean="0">
                <a:solidFill>
                  <a:schemeClr val="tx1"/>
                </a:solidFill>
                <a:effectLst/>
                <a:latin typeface="+mn-lt"/>
                <a:ea typeface="+mn-ea"/>
                <a:cs typeface="+mn-cs"/>
              </a:rPr>
              <a:t>/</a:t>
            </a:r>
            <a:r>
              <a:rPr lang="ru-RU" sz="1200" b="1" i="0" u="none" strike="noStrike" kern="1200" dirty="0" err="1" smtClean="0">
                <a:solidFill>
                  <a:schemeClr val="tx1"/>
                </a:solidFill>
                <a:effectLst/>
                <a:latin typeface="+mn-lt"/>
                <a:ea typeface="+mn-ea"/>
                <a:cs typeface="+mn-cs"/>
              </a:rPr>
              <a:t>take</a:t>
            </a:r>
            <a:r>
              <a:rPr lang="ru-RU" sz="1200" b="0" i="0" u="none" strike="noStrike" kern="1200" dirty="0" smtClean="0">
                <a:solidFill>
                  <a:schemeClr val="tx1"/>
                </a:solidFill>
                <a:effectLst/>
                <a:latin typeface="+mn-lt"/>
                <a:ea typeface="+mn-ea"/>
                <a:cs typeface="+mn-cs"/>
              </a:rPr>
              <a:t>. Ведь если индекс упорядочен, то первые элементы в порядке обхода этого индекса и будут те самые сообщения с наибольшим числом </a:t>
            </a:r>
            <a:r>
              <a:rPr lang="ru-RU" sz="1200" b="0" i="0" u="none" strike="noStrike" kern="1200" dirty="0" err="1" smtClean="0">
                <a:solidFill>
                  <a:schemeClr val="tx1"/>
                </a:solidFill>
                <a:effectLst/>
                <a:latin typeface="+mn-lt"/>
                <a:ea typeface="+mn-ea"/>
                <a:cs typeface="+mn-cs"/>
              </a:rPr>
              <a:t>лайков</a:t>
            </a:r>
            <a:r>
              <a:rPr lang="ru-RU" sz="1200" b="0" i="0" u="none" strike="noStrike" kern="1200" dirty="0" smtClean="0">
                <a:solidFill>
                  <a:schemeClr val="tx1"/>
                </a:solidFill>
                <a:effectLst/>
                <a:latin typeface="+mn-lt"/>
                <a:ea typeface="+mn-ea"/>
                <a:cs typeface="+mn-cs"/>
              </a:rPr>
              <a:t>.</a:t>
            </a:r>
          </a:p>
          <a:p>
            <a:pPr rtl="0"/>
            <a:endParaRPr lang="ru-RU" sz="1200" b="0" i="0" u="none" strike="noStrike" kern="1200" dirty="0" smtClean="0">
              <a:solidFill>
                <a:schemeClr val="tx1"/>
              </a:solidFill>
              <a:effectLst/>
              <a:latin typeface="+mn-lt"/>
              <a:ea typeface="+mn-ea"/>
              <a:cs typeface="+mn-cs"/>
            </a:endParaRPr>
          </a:p>
          <a:p>
            <a:pPr rtl="0"/>
            <a:r>
              <a:rPr lang="ru-RU" sz="1200" b="0" i="0" u="none" strike="noStrike" kern="1200" dirty="0" smtClean="0">
                <a:solidFill>
                  <a:schemeClr val="tx1"/>
                </a:solidFill>
                <a:effectLst/>
                <a:latin typeface="+mn-lt"/>
                <a:ea typeface="+mn-ea"/>
                <a:cs typeface="+mn-cs"/>
              </a:rPr>
              <a:t>Для</a:t>
            </a:r>
            <a:r>
              <a:rPr lang="ru-RU" sz="1200" b="0" i="0" u="none" strike="noStrike" kern="1200" baseline="0" dirty="0" smtClean="0">
                <a:solidFill>
                  <a:schemeClr val="tx1"/>
                </a:solidFill>
                <a:effectLst/>
                <a:latin typeface="+mn-lt"/>
                <a:ea typeface="+mn-ea"/>
                <a:cs typeface="+mn-cs"/>
              </a:rPr>
              <a:t> простоты примера возьмем красно-черное дерево, потому что его легко нарисовать и все его знают. В реальности оно редко встречается в базах данных.</a:t>
            </a:r>
            <a:endParaRPr lang="ru-RU" b="0" dirty="0" smtClean="0">
              <a:effectLst/>
            </a:endParaRPr>
          </a:p>
          <a:p>
            <a:r>
              <a:rPr lang="ru-RU" dirty="0" smtClean="0"/>
              <a:t/>
            </a:r>
            <a:br>
              <a:rPr lang="ru-RU" dirty="0" smtClean="0"/>
            </a:br>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26</a:t>
            </a:fld>
            <a:endParaRPr lang="ru-RU"/>
          </a:p>
        </p:txBody>
      </p:sp>
    </p:spTree>
    <p:extLst>
      <p:ext uri="{BB962C8B-B14F-4D97-AF65-F5344CB8AC3E}">
        <p14:creationId xmlns:p14="http://schemas.microsoft.com/office/powerpoint/2010/main" val="2580667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Но что, если вам нужны топ N сообщений по количеству </a:t>
            </a:r>
            <a:r>
              <a:rPr lang="ru-RU" sz="1200" b="0" i="0" u="none" strike="noStrike" kern="1200" dirty="0" err="1" smtClean="0">
                <a:solidFill>
                  <a:schemeClr val="tx1"/>
                </a:solidFill>
                <a:effectLst/>
                <a:latin typeface="+mn-lt"/>
                <a:ea typeface="+mn-ea"/>
                <a:cs typeface="+mn-cs"/>
              </a:rPr>
              <a:t>лайков</a:t>
            </a:r>
            <a:r>
              <a:rPr lang="ru-RU" sz="1200" b="0" i="0" u="none" strike="noStrike" kern="1200" dirty="0" smtClean="0">
                <a:solidFill>
                  <a:schemeClr val="tx1"/>
                </a:solidFill>
                <a:effectLst/>
                <a:latin typeface="+mn-lt"/>
                <a:ea typeface="+mn-ea"/>
                <a:cs typeface="+mn-cs"/>
              </a:rPr>
              <a:t>, но только не содержащих в себе картинки? БД позволяют также производить фильтрацию элементов у себя на серверной стороне. Базе данных можно указать дополнительные условия, по которым она отфильтрует документы после сужения\упорядочивая  выборки по ключу. То есть из всех сообщений, упорядоченных по количеству </a:t>
            </a:r>
            <a:r>
              <a:rPr lang="ru-RU" sz="1200" b="0" i="0" u="none" strike="noStrike" kern="1200" dirty="0" err="1" smtClean="0">
                <a:solidFill>
                  <a:schemeClr val="tx1"/>
                </a:solidFill>
                <a:effectLst/>
                <a:latin typeface="+mn-lt"/>
                <a:ea typeface="+mn-ea"/>
                <a:cs typeface="+mn-cs"/>
              </a:rPr>
              <a:t>лайков</a:t>
            </a:r>
            <a:r>
              <a:rPr lang="ru-RU" sz="1200" b="0" i="0" u="none" strike="noStrike" kern="1200" dirty="0" smtClean="0">
                <a:solidFill>
                  <a:schemeClr val="tx1"/>
                </a:solidFill>
                <a:effectLst/>
                <a:latin typeface="+mn-lt"/>
                <a:ea typeface="+mn-ea"/>
                <a:cs typeface="+mn-cs"/>
              </a:rPr>
              <a:t>, база данных может самостоятельно отдать вам только те первые N, которые не содержат в себе </a:t>
            </a:r>
            <a:r>
              <a:rPr lang="ru-RU" sz="1200" b="0" i="0" u="none" strike="noStrike" kern="1200" dirty="0" err="1" smtClean="0">
                <a:solidFill>
                  <a:schemeClr val="tx1"/>
                </a:solidFill>
                <a:effectLst/>
                <a:latin typeface="+mn-lt"/>
                <a:ea typeface="+mn-ea"/>
                <a:cs typeface="+mn-cs"/>
              </a:rPr>
              <a:t>картику</a:t>
            </a:r>
            <a:r>
              <a:rPr lang="ru-RU" sz="1200" b="0" i="0" u="none" strike="noStrike" kern="1200" dirty="0" smtClean="0">
                <a:solidFill>
                  <a:schemeClr val="tx1"/>
                </a:solidFill>
                <a:effectLst/>
                <a:latin typeface="+mn-lt"/>
                <a:ea typeface="+mn-ea"/>
                <a:cs typeface="+mn-cs"/>
              </a:rPr>
              <a:t>.</a:t>
            </a:r>
            <a:endParaRPr lang="ru-RU" b="0" dirty="0" smtClean="0">
              <a:effectLst/>
            </a:endParaRPr>
          </a:p>
          <a:p>
            <a:r>
              <a:rPr lang="ru-RU" dirty="0" smtClean="0"/>
              <a:t/>
            </a:r>
            <a:br>
              <a:rPr lang="ru-RU" dirty="0" smtClean="0"/>
            </a:br>
            <a:r>
              <a:rPr lang="ru-RU" dirty="0" smtClean="0"/>
              <a:t/>
            </a:r>
            <a:br>
              <a:rPr lang="ru-RU" dirty="0" smtClean="0"/>
            </a:br>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27</a:t>
            </a:fld>
            <a:endParaRPr lang="ru-RU"/>
          </a:p>
        </p:txBody>
      </p:sp>
    </p:spTree>
    <p:extLst>
      <p:ext uri="{BB962C8B-B14F-4D97-AF65-F5344CB8AC3E}">
        <p14:creationId xmlns:p14="http://schemas.microsoft.com/office/powerpoint/2010/main" val="3336738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Можно представить эффективность такой работы на примере красно-черного дерева. Выбрать </a:t>
            </a:r>
            <a:r>
              <a:rPr lang="ru-RU" sz="1200" b="0" i="0" u="none" strike="noStrike" kern="1200" dirty="0" err="1" smtClean="0">
                <a:solidFill>
                  <a:schemeClr val="tx1"/>
                </a:solidFill>
                <a:effectLst/>
                <a:latin typeface="+mn-lt"/>
                <a:ea typeface="+mn-ea"/>
                <a:cs typeface="+mn-cs"/>
              </a:rPr>
              <a:t>top</a:t>
            </a:r>
            <a:r>
              <a:rPr lang="ru-RU"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a:t>
            </a:r>
            <a:r>
              <a:rPr lang="ru-RU" sz="1200" b="0" i="0" u="none" strike="noStrike" kern="1200" dirty="0" smtClean="0">
                <a:solidFill>
                  <a:schemeClr val="tx1"/>
                </a:solidFill>
                <a:effectLst/>
                <a:latin typeface="+mn-lt"/>
                <a:ea typeface="+mn-ea"/>
                <a:cs typeface="+mn-cs"/>
              </a:rPr>
              <a:t> элементов из него займет </a:t>
            </a:r>
            <a:r>
              <a:rPr lang="en-US" sz="1200" dirty="0" smtClean="0"/>
              <a:t>O(M + log(N))</a:t>
            </a:r>
            <a:r>
              <a:rPr lang="ru-RU" sz="1200" dirty="0" smtClean="0"/>
              <a:t> </a:t>
            </a:r>
            <a:r>
              <a:rPr lang="ru-RU" sz="1200" b="0" i="0" u="none" strike="noStrike" kern="1200" dirty="0" smtClean="0">
                <a:solidFill>
                  <a:schemeClr val="tx1"/>
                </a:solidFill>
                <a:effectLst/>
                <a:latin typeface="+mn-lt"/>
                <a:ea typeface="+mn-ea"/>
                <a:cs typeface="+mn-cs"/>
              </a:rPr>
              <a:t>времени. Если нам нужно отфильтровать часть, то это займет </a:t>
            </a:r>
            <a:r>
              <a:rPr lang="en-US" sz="1200" dirty="0" smtClean="0"/>
              <a:t>O(M</a:t>
            </a:r>
            <a:r>
              <a:rPr lang="ru-RU" sz="1200" dirty="0" smtClean="0"/>
              <a:t> + </a:t>
            </a:r>
            <a:r>
              <a:rPr lang="en-US" sz="1200" dirty="0" smtClean="0"/>
              <a:t>K + log(N))</a:t>
            </a:r>
            <a:r>
              <a:rPr lang="ru-RU" sz="1200" dirty="0" smtClean="0"/>
              <a:t> </a:t>
            </a:r>
            <a:r>
              <a:rPr lang="ru-RU" sz="1200" b="0" i="0" u="none" strike="noStrike" kern="1200" dirty="0" smtClean="0">
                <a:solidFill>
                  <a:schemeClr val="tx1"/>
                </a:solidFill>
                <a:effectLst/>
                <a:latin typeface="+mn-lt"/>
                <a:ea typeface="+mn-ea"/>
                <a:cs typeface="+mn-cs"/>
              </a:rPr>
              <a:t>времени, где </a:t>
            </a:r>
            <a:r>
              <a:rPr lang="en-US" sz="1200" b="0" i="0" u="none" strike="noStrike" kern="1200" dirty="0" smtClean="0">
                <a:solidFill>
                  <a:schemeClr val="tx1"/>
                </a:solidFill>
                <a:effectLst/>
                <a:latin typeface="+mn-lt"/>
                <a:ea typeface="+mn-ea"/>
                <a:cs typeface="+mn-cs"/>
              </a:rPr>
              <a:t>K</a:t>
            </a:r>
            <a:r>
              <a:rPr lang="ru-RU" sz="1200" b="0" i="0" u="none" strike="noStrike" kern="1200" dirty="0" smtClean="0">
                <a:solidFill>
                  <a:schemeClr val="tx1"/>
                </a:solidFill>
                <a:effectLst/>
                <a:latin typeface="+mn-lt"/>
                <a:ea typeface="+mn-ea"/>
                <a:cs typeface="+mn-cs"/>
              </a:rPr>
              <a:t> - количество неподходящих элементов в первых M + </a:t>
            </a:r>
            <a:r>
              <a:rPr lang="en-US" sz="1200" b="0" i="0" u="none" strike="noStrike" kern="1200" dirty="0" smtClean="0">
                <a:solidFill>
                  <a:schemeClr val="tx1"/>
                </a:solidFill>
                <a:effectLst/>
                <a:latin typeface="+mn-lt"/>
                <a:ea typeface="+mn-ea"/>
                <a:cs typeface="+mn-cs"/>
              </a:rPr>
              <a:t>K</a:t>
            </a:r>
            <a:r>
              <a:rPr lang="ru-RU" sz="1200" b="0" i="0" u="none" strike="noStrike" kern="1200" dirty="0" smtClean="0">
                <a:solidFill>
                  <a:schemeClr val="tx1"/>
                </a:solidFill>
                <a:effectLst/>
                <a:latin typeface="+mn-lt"/>
                <a:ea typeface="+mn-ea"/>
                <a:cs typeface="+mn-cs"/>
              </a:rPr>
              <a:t> элементов. И если </a:t>
            </a:r>
            <a:r>
              <a:rPr lang="en-US" sz="1200" b="0" i="0" u="none" strike="noStrike" kern="1200" dirty="0" smtClean="0">
                <a:solidFill>
                  <a:schemeClr val="tx1"/>
                </a:solidFill>
                <a:effectLst/>
                <a:latin typeface="+mn-lt"/>
                <a:ea typeface="+mn-ea"/>
                <a:cs typeface="+mn-cs"/>
              </a:rPr>
              <a:t>K</a:t>
            </a:r>
            <a:r>
              <a:rPr lang="ru-RU" sz="1200" b="0" i="0" u="none" strike="noStrike" kern="1200" dirty="0" smtClean="0">
                <a:solidFill>
                  <a:schemeClr val="tx1"/>
                </a:solidFill>
                <a:effectLst/>
                <a:latin typeface="+mn-lt"/>
                <a:ea typeface="+mn-ea"/>
                <a:cs typeface="+mn-cs"/>
              </a:rPr>
              <a:t> мало, это будет работать в среднем также быстро, как и без фильтрации. В нашем примере, если предположить, что картинки встречаются редко, сложность будет O(</a:t>
            </a:r>
            <a:r>
              <a:rPr lang="en-US" sz="1200" b="0" i="0" u="none" strike="noStrike" kern="1200" dirty="0" smtClean="0">
                <a:solidFill>
                  <a:schemeClr val="tx1"/>
                </a:solidFill>
                <a:effectLst/>
                <a:latin typeface="+mn-lt"/>
                <a:ea typeface="+mn-ea"/>
                <a:cs typeface="+mn-cs"/>
              </a:rPr>
              <a:t>M</a:t>
            </a:r>
            <a:r>
              <a:rPr lang="ru-RU" sz="1200" b="0" i="0" u="none" strike="noStrike" kern="1200" dirty="0" smtClean="0">
                <a:solidFill>
                  <a:schemeClr val="tx1"/>
                </a:solidFill>
                <a:effectLst/>
                <a:latin typeface="+mn-lt"/>
                <a:ea typeface="+mn-ea"/>
                <a:cs typeface="+mn-cs"/>
              </a:rPr>
              <a:t> + </a:t>
            </a:r>
            <a:r>
              <a:rPr lang="ru-RU" sz="1200" b="0" i="0" u="none" strike="noStrike" kern="1200" dirty="0" err="1" smtClean="0">
                <a:solidFill>
                  <a:schemeClr val="tx1"/>
                </a:solidFill>
                <a:effectLst/>
                <a:latin typeface="+mn-lt"/>
                <a:ea typeface="+mn-ea"/>
                <a:cs typeface="+mn-cs"/>
              </a:rPr>
              <a:t>const</a:t>
            </a:r>
            <a:r>
              <a:rPr lang="en-US" sz="1200" b="0" i="0" u="none" strike="noStrike" kern="1200" dirty="0" smtClean="0">
                <a:solidFill>
                  <a:schemeClr val="tx1"/>
                </a:solidFill>
                <a:effectLst/>
                <a:latin typeface="+mn-lt"/>
                <a:ea typeface="+mn-ea"/>
                <a:cs typeface="+mn-cs"/>
              </a:rPr>
              <a:t> + log(N)</a:t>
            </a:r>
            <a:r>
              <a:rPr lang="ru-RU" sz="1200" b="0" i="0" u="none" strike="noStrike" kern="1200" dirty="0" smtClean="0">
                <a:solidFill>
                  <a:schemeClr val="tx1"/>
                </a:solidFill>
                <a:effectLst/>
                <a:latin typeface="+mn-lt"/>
                <a:ea typeface="+mn-ea"/>
                <a:cs typeface="+mn-cs"/>
              </a:rPr>
              <a:t>), чего мы и добивались.</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28</a:t>
            </a:fld>
            <a:endParaRPr lang="ru-RU"/>
          </a:p>
        </p:txBody>
      </p:sp>
    </p:spTree>
    <p:extLst>
      <p:ext uri="{BB962C8B-B14F-4D97-AF65-F5344CB8AC3E}">
        <p14:creationId xmlns:p14="http://schemas.microsoft.com/office/powerpoint/2010/main" val="43703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Пусть мы теперь хотим </a:t>
            </a:r>
            <a:r>
              <a:rPr lang="ru-RU" sz="1200" b="0" i="0" u="none" strike="noStrike" kern="1200" dirty="0" err="1" smtClean="0">
                <a:solidFill>
                  <a:schemeClr val="tx1"/>
                </a:solidFill>
                <a:effectLst/>
                <a:latin typeface="+mn-lt"/>
                <a:ea typeface="+mn-ea"/>
                <a:cs typeface="+mn-cs"/>
              </a:rPr>
              <a:t>отрисовать</a:t>
            </a:r>
            <a:r>
              <a:rPr lang="ru-RU" sz="1200" b="0" i="0" u="none" strike="noStrike" kern="1200" dirty="0" smtClean="0">
                <a:solidFill>
                  <a:schemeClr val="tx1"/>
                </a:solidFill>
                <a:effectLst/>
                <a:latin typeface="+mn-lt"/>
                <a:ea typeface="+mn-ea"/>
                <a:cs typeface="+mn-cs"/>
              </a:rPr>
              <a:t> последние </a:t>
            </a:r>
            <a:r>
              <a:rPr lang="en-US" sz="1200" b="0" i="0" u="none" strike="noStrike" kern="1200" dirty="0" smtClean="0">
                <a:solidFill>
                  <a:schemeClr val="tx1"/>
                </a:solidFill>
                <a:effectLst/>
                <a:latin typeface="+mn-lt"/>
                <a:ea typeface="+mn-ea"/>
                <a:cs typeface="+mn-cs"/>
              </a:rPr>
              <a:t>T</a:t>
            </a:r>
            <a:r>
              <a:rPr lang="ru-RU" sz="1200" b="0" i="0" u="none" strike="noStrike" kern="1200" dirty="0" smtClean="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smtClean="0">
                <a:solidFill>
                  <a:schemeClr val="tx1"/>
                </a:solidFill>
                <a:effectLst/>
                <a:latin typeface="+mn-lt"/>
                <a:ea typeface="+mn-ea"/>
                <a:cs typeface="+mn-cs"/>
              </a:rPr>
              <a:t>топиков</a:t>
            </a:r>
            <a:r>
              <a:rPr lang="ru-RU" sz="1200" b="0" i="0" u="none" strike="noStrike" kern="1200" dirty="0" smtClean="0">
                <a:solidFill>
                  <a:schemeClr val="tx1"/>
                </a:solidFill>
                <a:effectLst/>
                <a:latin typeface="+mn-lt"/>
                <a:ea typeface="+mn-ea"/>
                <a:cs typeface="+mn-cs"/>
              </a:rPr>
              <a:t> лежат в одной коллекции. И просто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smtClean="0">
                <a:solidFill>
                  <a:schemeClr val="tx1"/>
                </a:solidFill>
                <a:effectLst/>
                <a:latin typeface="+mn-lt"/>
                <a:ea typeface="+mn-ea"/>
                <a:cs typeface="+mn-cs"/>
              </a:rPr>
              <a:t>топиков</a:t>
            </a:r>
            <a:r>
              <a:rPr lang="ru-RU" sz="1200" b="0" i="0" u="none" strike="noStrike" kern="1200" dirty="0" smtClean="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ключ по </a:t>
            </a:r>
            <a:r>
              <a:rPr lang="ru-RU" sz="1200" b="0" i="0" u="none" strike="noStrike" kern="1200" dirty="0" err="1" smtClean="0">
                <a:solidFill>
                  <a:schemeClr val="tx1"/>
                </a:solidFill>
                <a:effectLst/>
                <a:latin typeface="+mn-lt"/>
                <a:ea typeface="+mn-ea"/>
                <a:cs typeface="+mn-cs"/>
              </a:rPr>
              <a:t>TopicID+Time</a:t>
            </a:r>
            <a:r>
              <a:rPr lang="ru-RU" sz="1200" b="0" i="0" u="none" strike="noStrike" kern="1200" dirty="0" smtClean="0">
                <a:solidFill>
                  <a:schemeClr val="tx1"/>
                </a:solidFill>
                <a:effectLst/>
                <a:latin typeface="+mn-lt"/>
                <a:ea typeface="+mn-ea"/>
                <a:cs typeface="+mn-cs"/>
              </a:rPr>
              <a:t>, мы можем искать </a:t>
            </a:r>
            <a:r>
              <a:rPr lang="ru-RU" sz="1200" b="0" i="0" u="none" strike="noStrike" kern="1200" dirty="0" err="1" smtClean="0">
                <a:solidFill>
                  <a:schemeClr val="tx1"/>
                </a:solidFill>
                <a:effectLst/>
                <a:latin typeface="+mn-lt"/>
                <a:ea typeface="+mn-ea"/>
                <a:cs typeface="+mn-cs"/>
              </a:rPr>
              <a:t>top</a:t>
            </a:r>
            <a:r>
              <a:rPr lang="ru-RU" sz="1200" b="0" i="0" u="none" strike="noStrike" kern="1200" dirty="0" smtClean="0">
                <a:solidFill>
                  <a:schemeClr val="tx1"/>
                </a:solidFill>
                <a:effectLst/>
                <a:latin typeface="+mn-lt"/>
                <a:ea typeface="+mn-ea"/>
                <a:cs typeface="+mn-cs"/>
              </a:rPr>
              <a:t> N сообщений по префиксу </a:t>
            </a:r>
            <a:r>
              <a:rPr lang="ru-RU" sz="1200" b="0" i="0" u="none" strike="noStrike" kern="1200" dirty="0" err="1" smtClean="0">
                <a:solidFill>
                  <a:schemeClr val="tx1"/>
                </a:solidFill>
                <a:effectLst/>
                <a:latin typeface="+mn-lt"/>
                <a:ea typeface="+mn-ea"/>
                <a:cs typeface="+mn-cs"/>
              </a:rPr>
              <a:t>TopicId</a:t>
            </a:r>
            <a:r>
              <a:rPr lang="ru-RU" sz="1200" b="0" i="0" u="none" strike="noStrike" kern="1200" dirty="0" smtClean="0">
                <a:solidFill>
                  <a:schemeClr val="tx1"/>
                </a:solidFill>
                <a:effectLst/>
                <a:latin typeface="+mn-lt"/>
                <a:ea typeface="+mn-ea"/>
                <a:cs typeface="+mn-cs"/>
              </a:rPr>
              <a:t>. Так, сложность решения нашей задачи в</a:t>
            </a:r>
            <a:r>
              <a:rPr lang="ru-RU" sz="1200" b="0" i="0" u="none" strike="noStrike" kern="1200" baseline="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случае красно-черного дерева будет O(</a:t>
            </a:r>
            <a:r>
              <a:rPr lang="en-US" sz="1200" b="0" i="0" u="none" strike="noStrike" kern="1200" dirty="0" smtClean="0">
                <a:solidFill>
                  <a:schemeClr val="tx1"/>
                </a:solidFill>
                <a:effectLst/>
                <a:latin typeface="+mn-lt"/>
                <a:ea typeface="+mn-ea"/>
                <a:cs typeface="+mn-cs"/>
              </a:rPr>
              <a:t>T</a:t>
            </a:r>
            <a:r>
              <a:rPr lang="ru-RU" sz="1200" b="0" i="0" u="none" strike="noStrike" kern="1200" dirty="0" smtClean="0">
                <a:solidFill>
                  <a:schemeClr val="tx1"/>
                </a:solidFill>
                <a:effectLst/>
                <a:latin typeface="+mn-lt"/>
                <a:ea typeface="+mn-ea"/>
                <a:cs typeface="+mn-cs"/>
              </a:rPr>
              <a:t> + log(</a:t>
            </a:r>
            <a:r>
              <a:rPr lang="en-US" sz="1200" b="0" i="0" u="none" strike="noStrike" kern="1200" dirty="0" smtClean="0">
                <a:solidFill>
                  <a:schemeClr val="tx1"/>
                </a:solidFill>
                <a:effectLst/>
                <a:latin typeface="+mn-lt"/>
                <a:ea typeface="+mn-ea"/>
                <a:cs typeface="+mn-cs"/>
              </a:rPr>
              <a:t>N</a:t>
            </a:r>
            <a:r>
              <a:rPr lang="ru-RU" sz="1200" b="0" i="0" u="none" strike="noStrike" kern="1200" dirty="0" smtClean="0">
                <a:solidFill>
                  <a:schemeClr val="tx1"/>
                </a:solidFill>
                <a:effectLst/>
                <a:latin typeface="+mn-lt"/>
                <a:ea typeface="+mn-ea"/>
                <a:cs typeface="+mn-cs"/>
              </a:rPr>
              <a:t>)), где </a:t>
            </a:r>
            <a:r>
              <a:rPr lang="en-US" sz="1200" b="0" i="0" u="none" strike="noStrike" kern="1200" dirty="0" smtClean="0">
                <a:solidFill>
                  <a:schemeClr val="tx1"/>
                </a:solidFill>
                <a:effectLst/>
                <a:latin typeface="+mn-lt"/>
                <a:ea typeface="+mn-ea"/>
                <a:cs typeface="+mn-cs"/>
              </a:rPr>
              <a:t>N</a:t>
            </a:r>
            <a:r>
              <a:rPr lang="ru-RU" sz="1200" b="0" i="0" u="none" strike="noStrike" kern="1200" dirty="0" smtClean="0">
                <a:solidFill>
                  <a:schemeClr val="tx1"/>
                </a:solidFill>
                <a:effectLst/>
                <a:latin typeface="+mn-lt"/>
                <a:ea typeface="+mn-ea"/>
                <a:cs typeface="+mn-cs"/>
              </a:rPr>
              <a:t> - размер дерева. Без префикса </a:t>
            </a:r>
            <a:r>
              <a:rPr lang="ru-RU" sz="1200" b="0" i="0" u="none" strike="noStrike" kern="1200" dirty="0" err="1" smtClean="0">
                <a:solidFill>
                  <a:schemeClr val="tx1"/>
                </a:solidFill>
                <a:effectLst/>
                <a:latin typeface="+mn-lt"/>
                <a:ea typeface="+mn-ea"/>
                <a:cs typeface="+mn-cs"/>
              </a:rPr>
              <a:t>TopicID</a:t>
            </a:r>
            <a:r>
              <a:rPr lang="ru-RU" sz="1200" b="0" i="0" u="none" strike="noStrike" kern="1200" dirty="0" smtClean="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smtClean="0">
                <a:solidFill>
                  <a:schemeClr val="tx1"/>
                </a:solidFill>
                <a:effectLst/>
                <a:latin typeface="+mn-lt"/>
                <a:ea typeface="+mn-ea"/>
                <a:cs typeface="+mn-cs"/>
              </a:rPr>
              <a:t>TopicID</a:t>
            </a:r>
            <a:r>
              <a:rPr lang="ru-RU" sz="1200" b="0" i="0" u="none" strike="noStrike" kern="1200" dirty="0" smtClean="0">
                <a:solidFill>
                  <a:schemeClr val="tx1"/>
                </a:solidFill>
                <a:effectLst/>
                <a:latin typeface="+mn-lt"/>
                <a:ea typeface="+mn-ea"/>
                <a:cs typeface="+mn-cs"/>
              </a:rPr>
              <a:t> не часто встречается. И в худшем случае перебрали бы всю коллекцию.</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29</a:t>
            </a:fld>
            <a:endParaRPr lang="ru-RU"/>
          </a:p>
        </p:txBody>
      </p:sp>
    </p:spTree>
    <p:extLst>
      <p:ext uri="{BB962C8B-B14F-4D97-AF65-F5344CB8AC3E}">
        <p14:creationId xmlns:p14="http://schemas.microsoft.com/office/powerpoint/2010/main" val="214432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Администрирование БД и использование БД хоть и пересекающиеся, но очень разные темы. Без корректного администрирование все будет работать плохо или не будет работать вообще. Без корректного использования аналогично. Мы будем рассматривать БД только со стороны их использования.</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2915194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Так можно выработать какую-то примитивную и общую стратегию использования БД - очень быстро и эффективно с помощью индекса максимально сузить всю коллекцию до небольшого набора документов (или вообще до одного), а затем, если необходимо, отфильтровать оставшиеся документы с помощью фильтров. БД все оставшиеся документы переберет в лоб, но если их не много, это будет быстро.</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30</a:t>
            </a:fld>
            <a:endParaRPr lang="ru-RU"/>
          </a:p>
        </p:txBody>
      </p:sp>
    </p:spTree>
    <p:extLst>
      <p:ext uri="{BB962C8B-B14F-4D97-AF65-F5344CB8AC3E}">
        <p14:creationId xmlns:p14="http://schemas.microsoft.com/office/powerpoint/2010/main" val="862765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Перед тем как начать писать любой новый сервис нужно заранее подумать и спланировать, как будут лежать данные в вашей базе данных. Как их нужно разбить по коллекциям. Какие индексы понадобятся. Чтобы все ваши поиски были быстрыми и не потратить все деньги на огромные по объему БД. И чтобы внезапно не оказалось, что вы не учли такой запрос, который вообще невозможно выполнить на ваших коллекциях без полного перебора всех элементов всей базы данных.</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2281176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Кроме того, поскольку баз данных очень много, у каждой есть свои плюсы и минусы. Обычно новая база данных появляется тогда, когда появлялась необходимость закрыть определенную нишу. Одни базы отлично ищут по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ключам. Другие базы отлично жмут данные. Третьи медленные, но могут с легкостью переварить петабайты данных. А некоторые были придуманы под конкретный узкоспециализированный паттерн. К выбору самой БД также надо относиться ответственно, но мы сейчас рассматриваем основные принципы работы с базами данных в наиболее частом и общем их проявлении и не занимаемся изучением и сравнением разных баз данных.</a:t>
            </a:r>
            <a:endParaRPr lang="ru-RU" b="0" dirty="0" smtClean="0">
              <a:effectLst/>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340250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1" u="none" strike="noStrike" kern="1200" dirty="0" smtClean="0">
                <a:solidFill>
                  <a:schemeClr val="tx1"/>
                </a:solidFill>
                <a:effectLst/>
                <a:latin typeface="+mn-lt"/>
                <a:ea typeface="+mn-ea"/>
                <a:cs typeface="+mn-cs"/>
              </a:rPr>
              <a:t>Рассмотрим реальную задачу из Контура, только сильно урезанную и измененную под обучение:</a:t>
            </a:r>
            <a:endParaRPr lang="ru-RU" b="0" dirty="0" smtClean="0">
              <a:effectLst/>
            </a:endParaRPr>
          </a:p>
          <a:p>
            <a:pPr rtl="0"/>
            <a:r>
              <a:rPr lang="ru-RU" sz="1200" b="0" i="0" u="none" strike="noStrike" kern="1200" dirty="0" smtClean="0">
                <a:solidFill>
                  <a:schemeClr val="tx1"/>
                </a:solidFill>
                <a:effectLst/>
                <a:latin typeface="+mn-lt"/>
                <a:ea typeface="+mn-ea"/>
                <a:cs typeface="+mn-cs"/>
              </a:rPr>
              <a:t>Мы делаем сервис для отелей. Владелец может прийти и зарегистрировать свой отель. Он позволяет автоматически интегрироваться с различными </a:t>
            </a:r>
            <a:r>
              <a:rPr lang="ru-RU" sz="1200" b="0" i="0" u="none" strike="noStrike" kern="1200" dirty="0" err="1" smtClean="0">
                <a:solidFill>
                  <a:schemeClr val="tx1"/>
                </a:solidFill>
                <a:effectLst/>
                <a:latin typeface="+mn-lt"/>
                <a:ea typeface="+mn-ea"/>
                <a:cs typeface="+mn-cs"/>
              </a:rPr>
              <a:t>букингами</a:t>
            </a:r>
            <a:r>
              <a:rPr lang="ru-RU" sz="1200" b="0" i="0" u="none" strike="noStrike" kern="1200" dirty="0" smtClean="0">
                <a:solidFill>
                  <a:schemeClr val="tx1"/>
                </a:solidFill>
                <a:effectLst/>
                <a:latin typeface="+mn-lt"/>
                <a:ea typeface="+mn-ea"/>
                <a:cs typeface="+mn-cs"/>
              </a:rPr>
              <a:t> (сервисами по поиску номера в отелях, человек вводит желаемые характеристики номера и время, когда он ему необходим, а сервис показывает все возможные варианты всех известных ему отелей и дает возможность забронировать номер), с государством (по закону отели обязаны отправлять паспортные данные о посетителях в течение 24 часа), с удобными мониторингами и менеджментом своего отеля для владельца, </a:t>
            </a:r>
            <a:r>
              <a:rPr lang="ru-RU" sz="1200" b="0" i="0" u="none" strike="noStrike" kern="1200" dirty="0" err="1" smtClean="0">
                <a:solidFill>
                  <a:schemeClr val="tx1"/>
                </a:solidFill>
                <a:effectLst/>
                <a:latin typeface="+mn-lt"/>
                <a:ea typeface="+mn-ea"/>
                <a:cs typeface="+mn-cs"/>
              </a:rPr>
              <a:t>etc</a:t>
            </a:r>
            <a:r>
              <a:rPr lang="ru-RU" sz="1200" b="0" i="0" u="none" strike="noStrike" kern="1200" dirty="0" smtClean="0">
                <a:solidFill>
                  <a:schemeClr val="tx1"/>
                </a:solidFill>
                <a:effectLst/>
                <a:latin typeface="+mn-lt"/>
                <a:ea typeface="+mn-ea"/>
                <a:cs typeface="+mn-cs"/>
              </a:rPr>
              <a:t>...</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2083514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12307403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1" u="none" strike="noStrike" kern="1200" dirty="0" smtClean="0">
                <a:solidFill>
                  <a:schemeClr val="tx1"/>
                </a:solidFill>
                <a:effectLst/>
                <a:latin typeface="+mn-lt"/>
                <a:ea typeface="+mn-ea"/>
                <a:cs typeface="+mn-cs"/>
              </a:rPr>
              <a:t>Для начала сделаем первую и простую часть, чтобы показать как это делать и инициировать процесс в правильном формате:</a:t>
            </a:r>
            <a:endParaRPr lang="ru-RU" b="0" dirty="0" smtClean="0">
              <a:effectLst/>
            </a:endParaRPr>
          </a:p>
          <a:p>
            <a:pPr rtl="0"/>
            <a:r>
              <a:rPr lang="ru-RU" sz="1200" b="0" i="0" u="sng" strike="noStrike" kern="1200" dirty="0" smtClean="0">
                <a:solidFill>
                  <a:schemeClr val="tx1"/>
                </a:solidFill>
                <a:effectLst/>
                <a:latin typeface="+mn-lt"/>
                <a:ea typeface="+mn-ea"/>
                <a:cs typeface="+mn-cs"/>
                <a:hlinkClick r:id="rId3"/>
              </a:rPr>
              <a:t>https://docs.google.com/spreadsheets/d/1z9SYhw1mze-ciVMN7QFmtXMRJifIhmHKXLWk-Jr2Qj8/edit#gid=0</a:t>
            </a:r>
            <a:endParaRPr lang="ru-RU" b="0" dirty="0" smtClean="0">
              <a:effectLst/>
            </a:endParaRPr>
          </a:p>
          <a:p>
            <a:pPr rtl="0"/>
            <a:r>
              <a:rPr lang="ru-RU" sz="1200" b="0" i="1" u="none" strike="noStrike" kern="1200" dirty="0" smtClean="0">
                <a:solidFill>
                  <a:schemeClr val="tx1"/>
                </a:solidFill>
                <a:effectLst/>
                <a:latin typeface="+mn-lt"/>
                <a:ea typeface="+mn-ea"/>
                <a:cs typeface="+mn-cs"/>
              </a:rPr>
              <a:t>Для простоты, чтобы не писать код, оставить историю успеваемости студентов и унифицировать формат, будет шаблон для описания коллекций в базе данных. Можно будет указать какие документы  будут храниться, где построить индекс, </a:t>
            </a:r>
            <a:r>
              <a:rPr lang="ru-RU" sz="1200" b="0" i="1" u="none" strike="noStrike" kern="1200" dirty="0" err="1" smtClean="0">
                <a:solidFill>
                  <a:schemeClr val="tx1"/>
                </a:solidFill>
                <a:effectLst/>
                <a:latin typeface="+mn-lt"/>
                <a:ea typeface="+mn-ea"/>
                <a:cs typeface="+mn-cs"/>
              </a:rPr>
              <a:t>etc</a:t>
            </a:r>
            <a:r>
              <a:rPr lang="ru-RU" sz="1200" b="0" i="1" u="none" strike="noStrike" kern="1200" dirty="0" smtClean="0">
                <a:solidFill>
                  <a:schemeClr val="tx1"/>
                </a:solidFill>
                <a:effectLst/>
                <a:latin typeface="+mn-lt"/>
                <a:ea typeface="+mn-ea"/>
                <a:cs typeface="+mn-cs"/>
              </a:rPr>
              <a:t>.</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11945535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a:t>
            </a:r>
            <a:r>
              <a:rPr lang="ru-RU" sz="1200" b="0" i="0" u="none" strike="noStrike" kern="1200" dirty="0" smtClean="0">
                <a:solidFill>
                  <a:schemeClr val="tx1"/>
                </a:solidFill>
                <a:effectLst/>
                <a:latin typeface="+mn-lt"/>
                <a:ea typeface="+mn-ea"/>
                <a:cs typeface="+mn-cs"/>
              </a:rPr>
              <a:t>понятие </a:t>
            </a:r>
            <a:r>
              <a:rPr lang="en-US" sz="1200" b="0" i="0" u="none" strike="noStrike" kern="1200" dirty="0" smtClean="0">
                <a:solidFill>
                  <a:schemeClr val="tx1"/>
                </a:solidFill>
                <a:effectLst/>
                <a:latin typeface="+mn-lt"/>
                <a:ea typeface="+mn-ea"/>
                <a:cs typeface="+mn-cs"/>
              </a:rPr>
              <a:t>unordered </a:t>
            </a:r>
            <a:r>
              <a:rPr lang="ru-RU" sz="1200" b="0" i="0" u="none" strike="noStrike" kern="1200" dirty="0" smtClean="0">
                <a:solidFill>
                  <a:schemeClr val="tx1"/>
                </a:solidFill>
                <a:effectLst/>
                <a:latin typeface="+mn-lt"/>
                <a:ea typeface="+mn-ea"/>
                <a:cs typeface="+mn-cs"/>
              </a:rPr>
              <a:t>индекса</a:t>
            </a:r>
            <a:r>
              <a:rPr lang="en-US" sz="1200" b="0" i="0" u="none" strike="noStrike" kern="1200" dirty="0" smtClean="0">
                <a:solidFill>
                  <a:schemeClr val="tx1"/>
                </a:solidFill>
                <a:effectLst/>
                <a:latin typeface="+mn-lt"/>
                <a:ea typeface="+mn-ea"/>
                <a:cs typeface="+mn-cs"/>
              </a:rPr>
              <a:t>]</a:t>
            </a:r>
            <a:r>
              <a:rPr lang="ru-RU" dirty="0" smtClean="0"/>
              <a:t/>
            </a:r>
            <a:br>
              <a:rPr lang="ru-RU" dirty="0" smtClean="0"/>
            </a:br>
            <a:r>
              <a:rPr lang="ru-RU" dirty="0" smtClean="0"/>
              <a:t>Пусть у каждого отеля будет уникальный индекс, ведь отель “Ромашка” может быть в Воронеже, в Екатеринбурге и еще в куче других городов.</a:t>
            </a:r>
          </a:p>
          <a:p>
            <a:pPr rtl="0"/>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1724230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a:t>
            </a:r>
            <a:r>
              <a:rPr lang="ru-RU" sz="1200" b="0" i="0" u="none" strike="noStrike" kern="1200" dirty="0" err="1" smtClean="0">
                <a:solidFill>
                  <a:schemeClr val="tx1"/>
                </a:solidFill>
                <a:effectLst/>
                <a:latin typeface="+mn-lt"/>
                <a:ea typeface="+mn-ea"/>
                <a:cs typeface="+mn-cs"/>
              </a:rPr>
              <a:t>фича</a:t>
            </a:r>
            <a:r>
              <a:rPr lang="en-US" sz="1200" b="0" i="0" u="none" strike="noStrike" kern="1200" dirty="0" smtClean="0">
                <a:solidFill>
                  <a:schemeClr val="tx1"/>
                </a:solidFill>
                <a:effectLst/>
                <a:latin typeface="+mn-lt"/>
                <a:ea typeface="+mn-ea"/>
                <a:cs typeface="+mn-cs"/>
              </a:rPr>
              <a:t>]</a:t>
            </a:r>
            <a:r>
              <a:rPr lang="ru-RU" dirty="0" smtClean="0"/>
              <a:t/>
            </a:r>
            <a:br>
              <a:rPr lang="ru-RU" dirty="0" smtClean="0"/>
            </a:br>
            <a:r>
              <a:rPr lang="ru-RU" sz="1200" b="0" i="0" u="none" strike="noStrike" kern="1200" dirty="0" smtClean="0">
                <a:solidFill>
                  <a:schemeClr val="tx1"/>
                </a:solidFill>
                <a:effectLst/>
                <a:latin typeface="+mn-lt"/>
                <a:ea typeface="+mn-ea"/>
                <a:cs typeface="+mn-cs"/>
              </a:rPr>
              <a:t>Для истории и аналитики, а также на случай, если клиент захочет вернуться, можно не удалять его отель на всегда, а помечать флагом “удален”. Это внесет немного неудобств, поскольку придется его всегда не забывать учитывать при поисках, но зато дает больший простор возможностей. Но не стоит это </a:t>
            </a:r>
            <a:r>
              <a:rPr lang="ru-RU" sz="1200" b="0" i="0" u="none" strike="noStrike" kern="1200" dirty="0" err="1" smtClean="0">
                <a:solidFill>
                  <a:schemeClr val="tx1"/>
                </a:solidFill>
                <a:effectLst/>
                <a:latin typeface="+mn-lt"/>
                <a:ea typeface="+mn-ea"/>
                <a:cs typeface="+mn-cs"/>
              </a:rPr>
              <a:t>сувать</a:t>
            </a:r>
            <a:r>
              <a:rPr lang="ru-RU" sz="1200" b="0" i="0" u="none" strike="noStrike" kern="1200" dirty="0" smtClean="0">
                <a:solidFill>
                  <a:schemeClr val="tx1"/>
                </a:solidFill>
                <a:effectLst/>
                <a:latin typeface="+mn-lt"/>
                <a:ea typeface="+mn-ea"/>
                <a:cs typeface="+mn-cs"/>
              </a:rPr>
              <a:t> везде.</a:t>
            </a:r>
          </a:p>
          <a:p>
            <a:pPr rtl="0"/>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37</a:t>
            </a:fld>
            <a:endParaRPr lang="ru-RU"/>
          </a:p>
        </p:txBody>
      </p:sp>
    </p:spTree>
    <p:extLst>
      <p:ext uri="{BB962C8B-B14F-4D97-AF65-F5344CB8AC3E}">
        <p14:creationId xmlns:p14="http://schemas.microsoft.com/office/powerpoint/2010/main" val="2495487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[использовать или нет несколько коллекций] </a:t>
            </a:r>
          </a:p>
          <a:p>
            <a:pPr rtl="0" fontAlgn="base"/>
            <a:r>
              <a:rPr lang="ru-RU" sz="1200" b="0" i="0" u="none" strike="noStrike" kern="1200" dirty="0" smtClean="0">
                <a:solidFill>
                  <a:schemeClr val="tx1"/>
                </a:solidFill>
                <a:effectLst/>
                <a:latin typeface="+mn-lt"/>
                <a:ea typeface="+mn-ea"/>
                <a:cs typeface="+mn-cs"/>
              </a:rPr>
              <a:t>Поскольку у отелей может быть много комнат, то есть несколько вариантов: хранить их все в одном документе, вместе с описанием отеля, или же выделить в отдельную коллекцию. Давайте рассмотрим эти варианты:</a:t>
            </a:r>
          </a:p>
          <a:p>
            <a:pPr marL="228600" indent="-228600" rtl="0" fontAlgn="base">
              <a:buAutoNum type="arabicPeriod"/>
            </a:pPr>
            <a:r>
              <a:rPr lang="ru-RU" sz="1200" b="0" i="0" u="none" strike="noStrike" kern="1200" dirty="0" smtClean="0">
                <a:solidFill>
                  <a:schemeClr val="tx1"/>
                </a:solidFill>
                <a:effectLst/>
                <a:latin typeface="+mn-lt"/>
                <a:ea typeface="+mn-ea"/>
                <a:cs typeface="+mn-cs"/>
              </a:rPr>
              <a:t>Если у нас сервис для маленьких, домашних отелей, то можно хранить все комнаты прямо в документе с отелем. </a:t>
            </a:r>
            <a:r>
              <a:rPr lang="ru-RU" sz="1200" b="0" i="0" u="none" strike="noStrike" kern="1200" dirty="0" err="1" smtClean="0">
                <a:solidFill>
                  <a:schemeClr val="tx1"/>
                </a:solidFill>
                <a:effectLst/>
                <a:latin typeface="+mn-lt"/>
                <a:ea typeface="+mn-ea"/>
                <a:cs typeface="+mn-cs"/>
              </a:rPr>
              <a:t>Mongo</a:t>
            </a:r>
            <a:r>
              <a:rPr lang="ru-RU" sz="1200" b="0" i="0" u="none" strike="noStrike" kern="1200" dirty="0" smtClean="0">
                <a:solidFill>
                  <a:schemeClr val="tx1"/>
                </a:solidFill>
                <a:effectLst/>
                <a:latin typeface="+mn-lt"/>
                <a:ea typeface="+mn-ea"/>
                <a:cs typeface="+mn-cs"/>
              </a:rPr>
              <a:t> позволяет точечно модифицировать документ и можно легко поправить описание\удалить\добавить комнату в отеле.</a:t>
            </a:r>
          </a:p>
          <a:p>
            <a:pPr marL="228600" indent="-228600" rtl="0" fontAlgn="base">
              <a:buAutoNum type="arabicPeriod"/>
            </a:pPr>
            <a:r>
              <a:rPr lang="ru-RU" sz="1200" b="0" i="0" u="none" strike="noStrike" kern="1200" dirty="0" smtClean="0">
                <a:solidFill>
                  <a:schemeClr val="tx1"/>
                </a:solidFill>
                <a:effectLst/>
                <a:latin typeface="+mn-lt"/>
                <a:ea typeface="+mn-ea"/>
                <a:cs typeface="+mn-cs"/>
              </a:rPr>
              <a:t>Но делать документы огромными может быть плохо для самой БД. Так, в </a:t>
            </a:r>
            <a:r>
              <a:rPr lang="ru-RU" sz="1200" b="0" i="0" u="none" strike="noStrike" kern="1200" dirty="0" err="1" smtClean="0">
                <a:solidFill>
                  <a:schemeClr val="tx1"/>
                </a:solidFill>
                <a:effectLst/>
                <a:latin typeface="+mn-lt"/>
                <a:ea typeface="+mn-ea"/>
                <a:cs typeface="+mn-cs"/>
              </a:rPr>
              <a:t>Монго</a:t>
            </a:r>
            <a:r>
              <a:rPr lang="ru-RU" sz="1200" b="0" i="0" u="none" strike="noStrike" kern="1200" dirty="0" smtClean="0">
                <a:solidFill>
                  <a:schemeClr val="tx1"/>
                </a:solidFill>
                <a:effectLst/>
                <a:latin typeface="+mn-lt"/>
                <a:ea typeface="+mn-ea"/>
                <a:cs typeface="+mn-cs"/>
              </a:rPr>
              <a:t> есть ограничение на размер документа в 16МБ. Если мы хотим хранить большие описания комнат вместе с фотками, а комнат может быть много, они попросту не влезут в один документ. Для этого существует другой подход - хранить комнаты в отдельной коллекции. А в сущности “отель” будем хранить только ссылки на них в маленьком </a:t>
            </a:r>
            <a:r>
              <a:rPr lang="ru-RU" sz="1200" b="0" i="0" u="none" strike="noStrike" kern="1200" dirty="0" err="1" smtClean="0">
                <a:solidFill>
                  <a:schemeClr val="tx1"/>
                </a:solidFill>
                <a:effectLst/>
                <a:latin typeface="+mn-lt"/>
                <a:ea typeface="+mn-ea"/>
                <a:cs typeface="+mn-cs"/>
              </a:rPr>
              <a:t>массивчике</a:t>
            </a:r>
            <a:r>
              <a:rPr lang="ru-RU" sz="1200" b="0" i="0" u="none" strike="noStrike" kern="1200" dirty="0" smtClean="0">
                <a:solidFill>
                  <a:schemeClr val="tx1"/>
                </a:solidFill>
                <a:effectLst/>
                <a:latin typeface="+mn-lt"/>
                <a:ea typeface="+mn-ea"/>
                <a:cs typeface="+mn-cs"/>
              </a:rPr>
              <a:t>. (остановимся на этом варианте)</a:t>
            </a:r>
          </a:p>
          <a:p>
            <a:pPr marL="228600" indent="-228600" rtl="0" fontAlgn="base">
              <a:buAutoNum type="arabicPeriod"/>
            </a:pPr>
            <a:r>
              <a:rPr lang="ru-RU" sz="1200" b="0" i="0" u="none" strike="noStrike" kern="1200" baseline="0" dirty="0" smtClean="0">
                <a:solidFill>
                  <a:schemeClr val="tx1"/>
                </a:solidFill>
                <a:effectLst/>
                <a:latin typeface="+mn-lt"/>
                <a:ea typeface="+mn-ea"/>
                <a:cs typeface="+mn-cs"/>
              </a:rPr>
              <a:t>И есть третий подход, когда коллекция может быть потенциально бесконечной и даже список </a:t>
            </a:r>
            <a:r>
              <a:rPr lang="en-US" sz="1200" b="0" i="0" u="none" strike="noStrike" kern="1200" baseline="0" dirty="0" smtClean="0">
                <a:solidFill>
                  <a:schemeClr val="tx1"/>
                </a:solidFill>
                <a:effectLst/>
                <a:latin typeface="+mn-lt"/>
                <a:ea typeface="+mn-ea"/>
                <a:cs typeface="+mn-cs"/>
              </a:rPr>
              <a:t>ID’</a:t>
            </a:r>
            <a:r>
              <a:rPr lang="ru-RU" sz="1200" b="0" i="0" u="none" strike="noStrike" kern="1200" baseline="0" dirty="0" err="1" smtClean="0">
                <a:solidFill>
                  <a:schemeClr val="tx1"/>
                </a:solidFill>
                <a:effectLst/>
                <a:latin typeface="+mn-lt"/>
                <a:ea typeface="+mn-ea"/>
                <a:cs typeface="+mn-cs"/>
              </a:rPr>
              <a:t>шников</a:t>
            </a:r>
            <a:r>
              <a:rPr lang="ru-RU" sz="1200" b="0" i="0" u="none" strike="noStrike" kern="1200" baseline="0" dirty="0" smtClean="0">
                <a:solidFill>
                  <a:schemeClr val="tx1"/>
                </a:solidFill>
                <a:effectLst/>
                <a:latin typeface="+mn-lt"/>
                <a:ea typeface="+mn-ea"/>
                <a:cs typeface="+mn-cs"/>
              </a:rPr>
              <a:t> не влезет в один документ. Для разрешения таких отношений «один ко многим» можно в самих элементах хранить ссылку на того, кто ими владеет. А владелец объектов ничего не хранит про его список объектов (так будем хранить брони комнат в будущем, но пока не говорим об этом).</a:t>
            </a:r>
          </a:p>
          <a:p>
            <a:pPr marL="228600" indent="-228600" rtl="0" fontAlgn="base">
              <a:buAutoNum type="arabicPeriod"/>
            </a:pPr>
            <a:endParaRPr lang="ru-RU" sz="1200" b="0" i="0" u="none" strike="noStrike" kern="1200" baseline="0" dirty="0" smtClean="0">
              <a:solidFill>
                <a:schemeClr val="tx1"/>
              </a:solidFill>
              <a:effectLst/>
              <a:latin typeface="+mn-lt"/>
              <a:ea typeface="+mn-ea"/>
              <a:cs typeface="+mn-cs"/>
            </a:endParaRPr>
          </a:p>
          <a:p>
            <a:pPr marL="0" indent="0" rtl="0" fontAlgn="base">
              <a:buNone/>
            </a:pPr>
            <a:r>
              <a:rPr lang="ru-RU" sz="1200" b="0" i="0" u="none" strike="noStrike" kern="1200" dirty="0" smtClean="0">
                <a:solidFill>
                  <a:schemeClr val="tx1"/>
                </a:solidFill>
                <a:effectLst/>
                <a:latin typeface="+mn-lt"/>
                <a:ea typeface="+mn-ea"/>
                <a:cs typeface="+mn-cs"/>
              </a:rPr>
              <a:t>[Синхронизация коллекций] Вот только теперь необходимо задумываться о синхронизации данных. Что, если </a:t>
            </a:r>
            <a:r>
              <a:rPr lang="ru-RU" sz="1200" b="0" i="0" u="none" strike="noStrike" kern="1200" dirty="0" err="1" smtClean="0">
                <a:solidFill>
                  <a:schemeClr val="tx1"/>
                </a:solidFill>
                <a:effectLst/>
                <a:latin typeface="+mn-lt"/>
                <a:ea typeface="+mn-ea"/>
                <a:cs typeface="+mn-cs"/>
              </a:rPr>
              <a:t>Id</a:t>
            </a:r>
            <a:r>
              <a:rPr lang="ru-RU" sz="1200" b="0" i="0" u="none" strike="noStrike" kern="1200" dirty="0" smtClean="0">
                <a:solidFill>
                  <a:schemeClr val="tx1"/>
                </a:solidFill>
                <a:effectLst/>
                <a:latin typeface="+mn-lt"/>
                <a:ea typeface="+mn-ea"/>
                <a:cs typeface="+mn-cs"/>
              </a:rPr>
              <a:t> добавили в </a:t>
            </a:r>
            <a:r>
              <a:rPr lang="ru-RU" sz="1200" b="0" i="0" u="none" strike="noStrike" kern="1200" dirty="0" err="1" smtClean="0">
                <a:solidFill>
                  <a:schemeClr val="tx1"/>
                </a:solidFill>
                <a:effectLst/>
                <a:latin typeface="+mn-lt"/>
                <a:ea typeface="+mn-ea"/>
                <a:cs typeface="+mn-cs"/>
              </a:rPr>
              <a:t>Hotel</a:t>
            </a:r>
            <a:r>
              <a:rPr lang="ru-RU" sz="1200" b="0" i="0" u="none" strike="noStrike" kern="1200" dirty="0" smtClean="0">
                <a:solidFill>
                  <a:schemeClr val="tx1"/>
                </a:solidFill>
                <a:effectLst/>
                <a:latin typeface="+mn-lt"/>
                <a:ea typeface="+mn-ea"/>
                <a:cs typeface="+mn-cs"/>
              </a:rPr>
              <a:t>, но саму комнату не создали? Тут может помочь порядок. Сначала создаешь комнату, потом добавляешь её в </a:t>
            </a:r>
            <a:r>
              <a:rPr lang="ru-RU" sz="1200" b="0" i="0" u="none" strike="noStrike" kern="1200" dirty="0" err="1" smtClean="0">
                <a:solidFill>
                  <a:schemeClr val="tx1"/>
                </a:solidFill>
                <a:effectLst/>
                <a:latin typeface="+mn-lt"/>
                <a:ea typeface="+mn-ea"/>
                <a:cs typeface="+mn-cs"/>
              </a:rPr>
              <a:t>Hotel</a:t>
            </a:r>
            <a:r>
              <a:rPr lang="ru-RU" sz="1200" b="0" i="0" u="none" strike="noStrike" kern="1200" dirty="0" smtClean="0">
                <a:solidFill>
                  <a:schemeClr val="tx1"/>
                </a:solidFill>
                <a:effectLst/>
                <a:latin typeface="+mn-lt"/>
                <a:ea typeface="+mn-ea"/>
                <a:cs typeface="+mn-cs"/>
              </a:rPr>
              <a:t>. Если приложение умерло посередине, ничего страшного, просто в базе останется мусор (периодическая очистка).</a:t>
            </a:r>
          </a:p>
          <a:p>
            <a:pPr marL="0" indent="0" rtl="0" fontAlgn="base">
              <a:buNone/>
            </a:pPr>
            <a:endParaRPr lang="ru-RU" sz="1200" b="0" i="0" u="none" strike="noStrike" kern="1200" dirty="0" smtClean="0">
              <a:solidFill>
                <a:schemeClr val="tx1"/>
              </a:solidFill>
              <a:effectLst/>
              <a:latin typeface="+mn-lt"/>
              <a:ea typeface="+mn-ea"/>
              <a:cs typeface="+mn-cs"/>
            </a:endParaRPr>
          </a:p>
          <a:p>
            <a:pPr marL="0" indent="0" rtl="0" fontAlgn="base">
              <a:buNone/>
            </a:pPr>
            <a:r>
              <a:rPr lang="ru-RU" sz="1200" b="0" i="0" u="none" strike="noStrike" kern="1200" dirty="0" smtClean="0">
                <a:solidFill>
                  <a:schemeClr val="tx1"/>
                </a:solidFill>
                <a:effectLst/>
                <a:latin typeface="+mn-lt"/>
                <a:ea typeface="+mn-ea"/>
                <a:cs typeface="+mn-cs"/>
              </a:rPr>
              <a:t>[Вложенные документы\сложная структура документа. </a:t>
            </a:r>
            <a:r>
              <a:rPr lang="ru-RU" sz="1200" b="0" i="0" u="none" strike="noStrike" kern="1200" dirty="0" err="1" smtClean="0">
                <a:solidFill>
                  <a:schemeClr val="tx1"/>
                </a:solidFill>
                <a:effectLst/>
                <a:latin typeface="+mn-lt"/>
                <a:ea typeface="+mn-ea"/>
                <a:cs typeface="+mn-cs"/>
              </a:rPr>
              <a:t>Вариантивность</a:t>
            </a:r>
            <a:r>
              <a:rPr lang="ru-RU" sz="1200" b="0" i="0" u="none" strike="noStrike" kern="1200" dirty="0" smtClean="0">
                <a:solidFill>
                  <a:schemeClr val="tx1"/>
                </a:solidFill>
                <a:effectLst/>
                <a:latin typeface="+mn-lt"/>
                <a:ea typeface="+mn-ea"/>
                <a:cs typeface="+mn-cs"/>
              </a:rPr>
              <a:t> в принятии решений, отсутствие необходимости синхронизации] Но в целом, комнаты редко когда меняются или меняется их состав в отеле, поэтому можно и сложить в один документ их все. Тут выбор надо делать в соответствии с плюсами и минусами от каждого из вариантов, у нас учебный вариант, остановимся на разных</a:t>
            </a:r>
            <a:r>
              <a:rPr lang="ru-RU" sz="1200" b="0" i="0" u="none" strike="noStrike" kern="1200" baseline="0" dirty="0" smtClean="0">
                <a:solidFill>
                  <a:schemeClr val="tx1"/>
                </a:solidFill>
                <a:effectLst/>
                <a:latin typeface="+mn-lt"/>
                <a:ea typeface="+mn-ea"/>
                <a:cs typeface="+mn-cs"/>
              </a:rPr>
              <a:t> коллекциях</a:t>
            </a:r>
            <a:r>
              <a:rPr lang="ru-RU" sz="1200" b="0" i="0" u="none" strike="noStrike" kern="1200" dirty="0" smtClean="0">
                <a:solidFill>
                  <a:schemeClr val="tx1"/>
                </a:solidFill>
                <a:effectLst/>
                <a:latin typeface="+mn-lt"/>
                <a:ea typeface="+mn-ea"/>
                <a:cs typeface="+mn-cs"/>
              </a:rPr>
              <a:t>, просто так.</a:t>
            </a:r>
          </a:p>
          <a:p>
            <a:pPr lvl="1" rtl="0" fontAlgn="base"/>
            <a:endParaRPr lang="ru-RU" sz="1200" b="0" i="0" u="none" strike="noStrike" kern="1200" baseline="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38</a:t>
            </a:fld>
            <a:endParaRPr lang="ru-RU"/>
          </a:p>
        </p:txBody>
      </p:sp>
    </p:spTree>
    <p:extLst>
      <p:ext uri="{BB962C8B-B14F-4D97-AF65-F5344CB8AC3E}">
        <p14:creationId xmlns:p14="http://schemas.microsoft.com/office/powerpoint/2010/main" val="1466103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smtClean="0">
                <a:solidFill>
                  <a:schemeClr val="tx1"/>
                </a:solidFill>
                <a:effectLst/>
                <a:latin typeface="+mn-lt"/>
                <a:ea typeface="+mn-ea"/>
                <a:cs typeface="+mn-cs"/>
              </a:rPr>
              <a:t>[</a:t>
            </a:r>
            <a:r>
              <a:rPr lang="ru-RU" sz="1200" b="0" i="0" u="none" strike="noStrike" kern="1200" dirty="0" err="1" smtClean="0">
                <a:solidFill>
                  <a:schemeClr val="tx1"/>
                </a:solidFill>
                <a:effectLst/>
                <a:latin typeface="+mn-lt"/>
                <a:ea typeface="+mn-ea"/>
                <a:cs typeface="+mn-cs"/>
              </a:rPr>
              <a:t>фича</a:t>
            </a:r>
            <a:r>
              <a:rPr lang="ru-RU" sz="1200" b="0" i="0" u="none" strike="noStrike" kern="1200" dirty="0" smtClean="0">
                <a:solidFill>
                  <a:schemeClr val="tx1"/>
                </a:solidFill>
                <a:effectLst/>
                <a:latin typeface="+mn-lt"/>
                <a:ea typeface="+mn-ea"/>
                <a:cs typeface="+mn-cs"/>
              </a:rPr>
              <a:t>] Комната может закрыться на ремонт, поэтому сделаем флажок </a:t>
            </a:r>
            <a:r>
              <a:rPr lang="ru-RU" sz="1200" b="0" i="0" u="none" strike="noStrike" kern="1200" dirty="0" err="1" smtClean="0">
                <a:solidFill>
                  <a:schemeClr val="tx1"/>
                </a:solidFill>
                <a:effectLst/>
                <a:latin typeface="+mn-lt"/>
                <a:ea typeface="+mn-ea"/>
                <a:cs typeface="+mn-cs"/>
              </a:rPr>
              <a:t>Available</a:t>
            </a:r>
            <a:r>
              <a:rPr lang="ru-RU" sz="1200" b="0" i="0" u="none" strike="noStrike"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39</a:t>
            </a:fld>
            <a:endParaRPr lang="ru-RU"/>
          </a:p>
        </p:txBody>
      </p:sp>
    </p:spTree>
    <p:extLst>
      <p:ext uri="{BB962C8B-B14F-4D97-AF65-F5344CB8AC3E}">
        <p14:creationId xmlns:p14="http://schemas.microsoft.com/office/powerpoint/2010/main" val="1179147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Все, что можно придумать для быстрого поиска и хранения данных  у себя в программе (различные структуры данных), может использоваться и в базах данных. </a:t>
            </a:r>
          </a:p>
          <a:p>
            <a:endParaRPr lang="ru-RU" dirty="0" smtClean="0"/>
          </a:p>
          <a:p>
            <a:r>
              <a:rPr lang="ru-RU" dirty="0" smtClean="0"/>
              <a:t>Привет </a:t>
            </a:r>
            <a:r>
              <a:rPr lang="en-US" dirty="0" smtClean="0"/>
              <a:t>ACM’</a:t>
            </a:r>
            <a:r>
              <a:rPr lang="ru-RU" dirty="0" err="1" smtClean="0"/>
              <a:t>щикам</a:t>
            </a:r>
            <a:r>
              <a:rPr lang="ru-RU" dirty="0" smtClean="0"/>
              <a:t>!</a:t>
            </a:r>
          </a:p>
          <a:p>
            <a:endParaRPr lang="ru-RU" dirty="0" smtClean="0"/>
          </a:p>
          <a:p>
            <a:pPr marL="457200" indent="-457200" algn="just">
              <a:buFont typeface="Arial" panose="020B0604020202020204" pitchFamily="34" charset="0"/>
              <a:buChar char="•"/>
            </a:pPr>
            <a:r>
              <a:rPr lang="ru-RU" sz="1200" dirty="0" smtClean="0"/>
              <a:t>Если вы используете </a:t>
            </a:r>
            <a:r>
              <a:rPr lang="ru-RU" sz="1200" dirty="0" err="1" smtClean="0"/>
              <a:t>Hash</a:t>
            </a:r>
            <a:r>
              <a:rPr lang="ru-RU" sz="1200" dirty="0" smtClean="0"/>
              <a:t>-таблицу для быстрого поиска и добавления элемента в коллекцию, то этот же подход может использоваться и в базах данных.</a:t>
            </a:r>
          </a:p>
          <a:p>
            <a:pPr marL="457200" indent="-457200" algn="just">
              <a:buFont typeface="Arial" panose="020B0604020202020204" pitchFamily="34" charset="0"/>
              <a:buChar char="•"/>
            </a:pPr>
            <a:r>
              <a:rPr lang="ru-RU" sz="1200" dirty="0" smtClean="0"/>
              <a:t>Если вы используете древесную структуру для поиска по условию больше\меньше\диапазон, эта же структура (любая </a:t>
            </a:r>
            <a:r>
              <a:rPr lang="ru-RU" sz="1200" dirty="0" err="1" smtClean="0"/>
              <a:t>ordered</a:t>
            </a:r>
            <a:r>
              <a:rPr lang="ru-RU" sz="1200" dirty="0" smtClean="0"/>
              <a:t> коллекция) может использоваться и в базах данных.</a:t>
            </a:r>
          </a:p>
          <a:p>
            <a:pPr marL="457200" indent="-457200" algn="just">
              <a:buFont typeface="Arial" panose="020B0604020202020204" pitchFamily="34" charset="0"/>
              <a:buChar char="•"/>
            </a:pPr>
            <a:r>
              <a:rPr lang="ru-RU" sz="1200" dirty="0" smtClean="0"/>
              <a:t>Если вы просто читаете гигантский файл с определенного </a:t>
            </a:r>
            <a:r>
              <a:rPr lang="ru-RU" sz="1200" dirty="0" err="1" smtClean="0"/>
              <a:t>offset’а</a:t>
            </a:r>
            <a:r>
              <a:rPr lang="ru-RU" sz="1200" dirty="0" smtClean="0"/>
              <a:t>, то и такой подход может использоваться в базах данных.</a:t>
            </a:r>
          </a:p>
          <a:p>
            <a:pPr marL="457200" indent="-457200" algn="just">
              <a:buFont typeface="Arial" panose="020B0604020202020204" pitchFamily="34" charset="0"/>
              <a:buChar char="•"/>
            </a:pPr>
            <a:r>
              <a:rPr lang="en-US" sz="1200" dirty="0" smtClean="0"/>
              <a:t>…</a:t>
            </a:r>
            <a:endParaRPr lang="ru-RU" sz="1200" dirty="0" smtClean="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887285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думают и заполняют решение в </a:t>
            </a:r>
            <a:r>
              <a:rPr lang="ru-RU" sz="1200" b="0" i="0" u="none" strike="noStrike" kern="1200" dirty="0" err="1" smtClean="0">
                <a:solidFill>
                  <a:schemeClr val="tx1"/>
                </a:solidFill>
                <a:effectLst/>
                <a:latin typeface="+mn-lt"/>
                <a:ea typeface="+mn-ea"/>
                <a:cs typeface="+mn-cs"/>
              </a:rPr>
              <a:t>гуглдоке</a:t>
            </a:r>
            <a:r>
              <a:rPr lang="ru-RU" sz="1200" b="0" i="0" u="none" strike="noStrike" kern="1200" dirty="0" smtClean="0">
                <a:solidFill>
                  <a:schemeClr val="tx1"/>
                </a:solidFill>
                <a:effectLst/>
                <a:latin typeface="+mn-lt"/>
                <a:ea typeface="+mn-ea"/>
                <a:cs typeface="+mn-cs"/>
              </a:rPr>
              <a:t>.</a:t>
            </a:r>
            <a:endParaRPr lang="ru-RU" sz="1200" b="0" i="0" u="none" strike="noStrike" kern="1200" dirty="0" smtClean="0">
              <a:solidFill>
                <a:schemeClr val="tx1"/>
              </a:solidFill>
              <a:effectLst/>
              <a:latin typeface="+mn-lt"/>
              <a:ea typeface="+mn-ea"/>
              <a:cs typeface="+mn-cs"/>
            </a:endParaRP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[когда объектов потенциально бесконечно, нужна отдельная коллекция] Обсуждение результатов. Тут все просто, все должны создать отдельную коллекцию и описать её поля.</a:t>
            </a:r>
          </a:p>
          <a:p>
            <a:pPr rtl="0" fontAlgn="base"/>
            <a:r>
              <a:rPr lang="ru-RU" sz="1200" b="0" i="0" u="none" strike="noStrike" kern="1200" dirty="0" smtClean="0">
                <a:solidFill>
                  <a:schemeClr val="tx1"/>
                </a:solidFill>
                <a:effectLst/>
                <a:latin typeface="+mn-lt"/>
                <a:ea typeface="+mn-ea"/>
                <a:cs typeface="+mn-cs"/>
              </a:rPr>
              <a:t>Паспортов мало, они неизменны, можно сложить их прямо тут.</a:t>
            </a:r>
          </a:p>
          <a:p>
            <a:pPr rtl="0" fontAlgn="base"/>
            <a:r>
              <a:rPr lang="ru-RU" sz="1200" b="0" i="0" u="none" strike="noStrike" kern="1200" dirty="0" smtClean="0">
                <a:solidFill>
                  <a:schemeClr val="tx1"/>
                </a:solidFill>
                <a:effectLst/>
                <a:latin typeface="+mn-lt"/>
                <a:ea typeface="+mn-ea"/>
                <a:cs typeface="+mn-cs"/>
              </a:rPr>
              <a:t>Нужна привязка к комнате (просто знать </a:t>
            </a:r>
            <a:r>
              <a:rPr lang="ru-RU" sz="1200" b="0" i="0" u="none" strike="noStrike" kern="1200" dirty="0" err="1" smtClean="0">
                <a:solidFill>
                  <a:schemeClr val="tx1"/>
                </a:solidFill>
                <a:effectLst/>
                <a:latin typeface="+mn-lt"/>
                <a:ea typeface="+mn-ea"/>
                <a:cs typeface="+mn-cs"/>
              </a:rPr>
              <a:t>roomId</a:t>
            </a:r>
            <a:r>
              <a:rPr lang="ru-RU" sz="1200" b="0" i="0" u="none" strike="noStrike" kern="1200" dirty="0" smtClean="0">
                <a:solidFill>
                  <a:schemeClr val="tx1"/>
                </a:solidFill>
                <a:effectLst/>
                <a:latin typeface="+mn-lt"/>
                <a:ea typeface="+mn-ea"/>
                <a:cs typeface="+mn-cs"/>
              </a:rPr>
              <a:t>).</a:t>
            </a:r>
          </a:p>
          <a:p>
            <a:pPr rtl="0" fontAlgn="base"/>
            <a:r>
              <a:rPr lang="ru-RU" sz="1200" b="0" i="0" u="none" strike="noStrike" kern="1200" dirty="0" smtClean="0">
                <a:solidFill>
                  <a:schemeClr val="tx1"/>
                </a:solidFill>
                <a:effectLst/>
                <a:latin typeface="+mn-lt"/>
                <a:ea typeface="+mn-ea"/>
                <a:cs typeface="+mn-cs"/>
              </a:rPr>
              <a:t>Нужен уникальный ключ (бронирований очень много)</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[Проблема конкуренции] Поднять проблему конкурентного бронирования пересекающегося участка. Можно конечно делать </a:t>
            </a:r>
            <a:r>
              <a:rPr lang="ru-RU" sz="1200" b="0" i="0" u="none" strike="noStrike" kern="1200" dirty="0" err="1" smtClean="0">
                <a:solidFill>
                  <a:schemeClr val="tx1"/>
                </a:solidFill>
                <a:effectLst/>
                <a:latin typeface="+mn-lt"/>
                <a:ea typeface="+mn-ea"/>
                <a:cs typeface="+mn-cs"/>
              </a:rPr>
              <a:t>предпроверку</a:t>
            </a:r>
            <a:r>
              <a:rPr lang="ru-RU" sz="1200" b="0" i="0" u="none" strike="noStrike" kern="1200" dirty="0" smtClean="0">
                <a:solidFill>
                  <a:schemeClr val="tx1"/>
                </a:solidFill>
                <a:effectLst/>
                <a:latin typeface="+mn-lt"/>
                <a:ea typeface="+mn-ea"/>
                <a:cs typeface="+mn-cs"/>
              </a:rPr>
              <a:t> (хотя и это не тривиально в данной задаче), но от гонок не избавит. Можно решить распределенными блокировками или CAS операциями на БД, или распределенными блокировками с помощью CAS операций на БД с ТТЛ. Это отдельная и сложная тема за рамками этого курса.</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23006691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решают.</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[проекции, </a:t>
            </a:r>
            <a:r>
              <a:rPr lang="ru-RU" sz="1200" b="0" i="0" u="none" strike="noStrike" kern="1200" dirty="0" err="1" smtClean="0">
                <a:solidFill>
                  <a:schemeClr val="tx1"/>
                </a:solidFill>
                <a:effectLst/>
                <a:latin typeface="+mn-lt"/>
                <a:ea typeface="+mn-ea"/>
                <a:cs typeface="+mn-cs"/>
              </a:rPr>
              <a:t>distinct</a:t>
            </a:r>
            <a:r>
              <a:rPr lang="ru-RU" sz="1200" b="0" i="0" u="none" strike="noStrike" kern="1200" dirty="0" smtClean="0">
                <a:solidFill>
                  <a:schemeClr val="tx1"/>
                </a:solidFill>
                <a:effectLst/>
                <a:latin typeface="+mn-lt"/>
                <a:ea typeface="+mn-ea"/>
                <a:cs typeface="+mn-cs"/>
              </a:rPr>
              <a:t>] Нужно найти все бронирования на нужный день и просто достать </a:t>
            </a:r>
            <a:r>
              <a:rPr lang="ru-RU" sz="1200" b="0" i="0" u="none" strike="noStrike" kern="1200" dirty="0" smtClean="0">
                <a:solidFill>
                  <a:schemeClr val="tx1"/>
                </a:solidFill>
                <a:effectLst/>
                <a:latin typeface="+mn-lt"/>
                <a:ea typeface="+mn-ea"/>
                <a:cs typeface="+mn-cs"/>
              </a:rPr>
              <a:t>паспорта</a:t>
            </a:r>
            <a:r>
              <a:rPr lang="ru-RU" sz="1200" b="0" i="0" u="none" strike="noStrike" kern="1200" baseline="0" dirty="0" smtClean="0">
                <a:solidFill>
                  <a:schemeClr val="tx1"/>
                </a:solidFill>
                <a:effectLst/>
                <a:latin typeface="+mn-lt"/>
                <a:ea typeface="+mn-ea"/>
                <a:cs typeface="+mn-cs"/>
              </a:rPr>
              <a:t> гостей</a:t>
            </a:r>
            <a:r>
              <a:rPr lang="ru-RU" sz="1200" b="0" i="0" u="none" strike="noStrike" kern="1200" dirty="0" smtClean="0">
                <a:solidFill>
                  <a:schemeClr val="tx1"/>
                </a:solidFill>
                <a:effectLst/>
                <a:latin typeface="+mn-lt"/>
                <a:ea typeface="+mn-ea"/>
                <a:cs typeface="+mn-cs"/>
              </a:rPr>
              <a:t>.</a:t>
            </a:r>
            <a:endParaRPr lang="ru-RU" sz="1200" b="0" i="0" u="none" strike="noStrike" kern="1200" dirty="0" smtClean="0">
              <a:solidFill>
                <a:schemeClr val="tx1"/>
              </a:solidFill>
              <a:effectLst/>
              <a:latin typeface="+mn-lt"/>
              <a:ea typeface="+mn-ea"/>
              <a:cs typeface="+mn-cs"/>
            </a:endParaRPr>
          </a:p>
          <a:p>
            <a:pPr rtl="0" fontAlgn="base"/>
            <a:endParaRPr lang="ru-RU" sz="1200" b="0" i="0" u="none" strike="noStrike" kern="1200" dirty="0" smtClean="0">
              <a:solidFill>
                <a:schemeClr val="tx1"/>
              </a:solidFill>
              <a:effectLst/>
              <a:latin typeface="+mn-lt"/>
              <a:ea typeface="+mn-ea"/>
              <a:cs typeface="+mn-cs"/>
            </a:endParaRPr>
          </a:p>
          <a:p>
            <a:r>
              <a:rPr lang="ru-RU" sz="1200" b="0" i="0" u="none" strike="noStrike" kern="1200" dirty="0" smtClean="0">
                <a:solidFill>
                  <a:schemeClr val="tx1"/>
                </a:solidFill>
                <a:effectLst/>
                <a:latin typeface="+mn-lt"/>
                <a:ea typeface="+mn-ea"/>
                <a:cs typeface="+mn-cs"/>
              </a:rPr>
              <a:t>[</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rPr>
              <a:t>index</a:t>
            </a:r>
            <a:r>
              <a:rPr lang="ru-RU" sz="1200" b="0" i="0" u="none" strike="noStrike" kern="1200" dirty="0" smtClean="0">
                <a:solidFill>
                  <a:schemeClr val="tx1"/>
                </a:solidFill>
                <a:effectLst/>
                <a:latin typeface="+mn-lt"/>
                <a:ea typeface="+mn-ea"/>
                <a:cs typeface="+mn-cs"/>
              </a:rPr>
              <a:t>] Но найти все проекции просто фильтрацией тяжело. Нам нужен индекс на то, что </a:t>
            </a:r>
            <a:r>
              <a:rPr lang="ru-RU" sz="1200" b="0" i="0" u="none" strike="noStrike" kern="1200" dirty="0" err="1" smtClean="0">
                <a:solidFill>
                  <a:schemeClr val="tx1"/>
                </a:solidFill>
                <a:effectLst/>
                <a:latin typeface="+mn-lt"/>
                <a:ea typeface="+mn-ea"/>
                <a:cs typeface="+mn-cs"/>
              </a:rPr>
              <a:t>From</a:t>
            </a:r>
            <a:r>
              <a:rPr lang="ru-RU" sz="1200" b="0" i="0" u="none" strike="noStrike" kern="1200" dirty="0" smtClean="0">
                <a:solidFill>
                  <a:schemeClr val="tx1"/>
                </a:solidFill>
                <a:effectLst/>
                <a:latin typeface="+mn-lt"/>
                <a:ea typeface="+mn-ea"/>
                <a:cs typeface="+mn-cs"/>
              </a:rPr>
              <a:t> находится в 24-часовом диапазоне нужного нам дня.</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41</a:t>
            </a:fld>
            <a:endParaRPr lang="ru-RU"/>
          </a:p>
        </p:txBody>
      </p:sp>
    </p:spTree>
    <p:extLst>
      <p:ext uri="{BB962C8B-B14F-4D97-AF65-F5344CB8AC3E}">
        <p14:creationId xmlns:p14="http://schemas.microsoft.com/office/powerpoint/2010/main" val="3474584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решают.</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[на подумать, запрос должен быть оптимален, и зная природу данных, можно на этом сыграть] На самом деле нам достаточно текущего индекса. Ищем по нему, что </a:t>
            </a:r>
            <a:r>
              <a:rPr lang="ru-RU" sz="1200" b="0" i="0" u="none" strike="noStrike" kern="1200" dirty="0" err="1" smtClean="0">
                <a:solidFill>
                  <a:schemeClr val="tx1"/>
                </a:solidFill>
                <a:effectLst/>
                <a:latin typeface="+mn-lt"/>
                <a:ea typeface="+mn-ea"/>
                <a:cs typeface="+mn-cs"/>
              </a:rPr>
              <a:t>From</a:t>
            </a:r>
            <a:r>
              <a:rPr lang="ru-RU" sz="1200" b="0" i="0" u="none" strike="noStrike" kern="1200" dirty="0" smtClean="0">
                <a:solidFill>
                  <a:schemeClr val="tx1"/>
                </a:solidFill>
                <a:effectLst/>
                <a:latin typeface="+mn-lt"/>
                <a:ea typeface="+mn-ea"/>
                <a:cs typeface="+mn-cs"/>
              </a:rPr>
              <a:t> больше указанного значения, а </a:t>
            </a:r>
            <a:r>
              <a:rPr lang="ru-RU" sz="1200" b="0" i="0" u="none" strike="noStrike" kern="1200" dirty="0" err="1" smtClean="0">
                <a:solidFill>
                  <a:schemeClr val="tx1"/>
                </a:solidFill>
                <a:effectLst/>
                <a:latin typeface="+mn-lt"/>
                <a:ea typeface="+mn-ea"/>
                <a:cs typeface="+mn-cs"/>
              </a:rPr>
              <a:t>To</a:t>
            </a:r>
            <a:r>
              <a:rPr lang="ru-RU" sz="1200" b="0" i="0" u="none" strike="noStrike" kern="1200" dirty="0" smtClean="0">
                <a:solidFill>
                  <a:schemeClr val="tx1"/>
                </a:solidFill>
                <a:effectLst/>
                <a:latin typeface="+mn-lt"/>
                <a:ea typeface="+mn-ea"/>
                <a:cs typeface="+mn-cs"/>
              </a:rPr>
              <a:t> просто фильтруем на оставшемся небольшом множестве документов (ведь </a:t>
            </a:r>
            <a:r>
              <a:rPr lang="ru-RU" sz="1200" b="0" i="0" u="none" strike="noStrike" kern="1200" dirty="0" err="1" smtClean="0">
                <a:solidFill>
                  <a:schemeClr val="tx1"/>
                </a:solidFill>
                <a:effectLst/>
                <a:latin typeface="+mn-lt"/>
                <a:ea typeface="+mn-ea"/>
                <a:cs typeface="+mn-cs"/>
              </a:rPr>
              <a:t>From</a:t>
            </a:r>
            <a:r>
              <a:rPr lang="ru-RU" sz="1200" b="0" i="0" u="none" strike="noStrike" kern="1200" dirty="0" smtClean="0">
                <a:solidFill>
                  <a:schemeClr val="tx1"/>
                </a:solidFill>
                <a:effectLst/>
                <a:latin typeface="+mn-lt"/>
                <a:ea typeface="+mn-ea"/>
                <a:cs typeface="+mn-cs"/>
              </a:rPr>
              <a:t> всегда близок к “правой границе всех документом по временной шкале”)</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[что-то не страшно сделать и на клиенте, руками объединив\</a:t>
            </a:r>
            <a:r>
              <a:rPr lang="ru-RU" sz="1200" b="0" i="0" u="none" strike="noStrike" kern="1200" dirty="0" err="1" smtClean="0">
                <a:solidFill>
                  <a:schemeClr val="tx1"/>
                </a:solidFill>
                <a:effectLst/>
                <a:latin typeface="+mn-lt"/>
                <a:ea typeface="+mn-ea"/>
                <a:cs typeface="+mn-cs"/>
              </a:rPr>
              <a:t>вычев</a:t>
            </a:r>
            <a:r>
              <a:rPr lang="ru-RU" sz="1200" b="0" i="0" u="none" strike="noStrike" kern="1200" dirty="0" smtClean="0">
                <a:solidFill>
                  <a:schemeClr val="tx1"/>
                </a:solidFill>
                <a:effectLst/>
                <a:latin typeface="+mn-lt"/>
                <a:ea typeface="+mn-ea"/>
                <a:cs typeface="+mn-cs"/>
              </a:rPr>
              <a:t> два запроса] Только потом надо достать все комнаты и вычесть из них те, которые уже забронированы.</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42</a:t>
            </a:fld>
            <a:endParaRPr lang="ru-RU"/>
          </a:p>
        </p:txBody>
      </p:sp>
    </p:spTree>
    <p:extLst>
      <p:ext uri="{BB962C8B-B14F-4D97-AF65-F5344CB8AC3E}">
        <p14:creationId xmlns:p14="http://schemas.microsoft.com/office/powerpoint/2010/main" val="4006160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решают.</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[составные индексы] Владельца отеля интересуют только одна (несколько) комната. Поэтому для более быстрого поиска воспользуется составным индексом.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43</a:t>
            </a:fld>
            <a:endParaRPr lang="ru-RU"/>
          </a:p>
        </p:txBody>
      </p:sp>
    </p:spTree>
    <p:extLst>
      <p:ext uri="{BB962C8B-B14F-4D97-AF65-F5344CB8AC3E}">
        <p14:creationId xmlns:p14="http://schemas.microsoft.com/office/powerpoint/2010/main" val="2425403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Теперь можно рассмотреть, как меняется жизнь, если вместо </a:t>
            </a:r>
            <a:r>
              <a:rPr lang="ru-RU" sz="1200" b="0" i="0" u="none" strike="noStrike" kern="1200" dirty="0" err="1" smtClean="0">
                <a:solidFill>
                  <a:schemeClr val="tx1"/>
                </a:solidFill>
                <a:effectLst/>
                <a:latin typeface="+mn-lt"/>
                <a:ea typeface="+mn-ea"/>
                <a:cs typeface="+mn-cs"/>
              </a:rPr>
              <a:t>документоориентированной</a:t>
            </a:r>
            <a:r>
              <a:rPr lang="ru-RU" sz="1200" b="0" i="0" u="none" strike="noStrike"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rPr>
              <a:t>хранилки</a:t>
            </a:r>
            <a:r>
              <a:rPr lang="ru-RU" sz="1200" b="0" i="0" u="none" strike="noStrike" kern="1200" dirty="0" smtClean="0">
                <a:solidFill>
                  <a:schemeClr val="tx1"/>
                </a:solidFill>
                <a:effectLst/>
                <a:latin typeface="+mn-lt"/>
                <a:ea typeface="+mn-ea"/>
                <a:cs typeface="+mn-cs"/>
              </a:rPr>
              <a:t> у нас появляется реляционная база.</a:t>
            </a:r>
            <a:endParaRPr lang="ru-RU" b="0" dirty="0" smtClean="0">
              <a:effectLst/>
            </a:endParaRPr>
          </a:p>
          <a:p>
            <a:pPr rtl="0"/>
            <a:r>
              <a:rPr lang="ru-RU" sz="1200" b="0" i="0" u="none" strike="noStrike" kern="1200" dirty="0" smtClean="0">
                <a:solidFill>
                  <a:schemeClr val="tx1"/>
                </a:solidFill>
                <a:effectLst/>
                <a:latin typeface="+mn-lt"/>
                <a:ea typeface="+mn-ea"/>
                <a:cs typeface="+mn-cs"/>
              </a:rPr>
              <a:t>В первую очередь, нужно фиксировать её состав полей. Если вдруг к </a:t>
            </a:r>
            <a:r>
              <a:rPr lang="ru-RU" sz="1200" b="0" i="0" u="none" strike="noStrike" kern="1200" dirty="0" err="1" smtClean="0">
                <a:solidFill>
                  <a:schemeClr val="tx1"/>
                </a:solidFill>
                <a:effectLst/>
                <a:latin typeface="+mn-lt"/>
                <a:ea typeface="+mn-ea"/>
                <a:cs typeface="+mn-cs"/>
              </a:rPr>
              <a:t>Room</a:t>
            </a:r>
            <a:r>
              <a:rPr lang="ru-RU" sz="1200" b="0" i="0" u="none" strike="noStrike" kern="1200" dirty="0" smtClean="0">
                <a:solidFill>
                  <a:schemeClr val="tx1"/>
                </a:solidFill>
                <a:effectLst/>
                <a:latin typeface="+mn-lt"/>
                <a:ea typeface="+mn-ea"/>
                <a:cs typeface="+mn-cs"/>
              </a:rPr>
              <a:t> я захочу добавить поле “оценки клиентов”, то в документ. базе мне можно просто начать добавлять её в новых записях, а старые не трогать и при чтении воспринимать отсутствие поля как отсутствие оценки. Все разруливается на этапе </a:t>
            </a:r>
            <a:r>
              <a:rPr lang="ru-RU" sz="1200" b="0" i="0" u="none" strike="noStrike" kern="1200" dirty="0" err="1" smtClean="0">
                <a:solidFill>
                  <a:schemeClr val="tx1"/>
                </a:solidFill>
                <a:effectLst/>
                <a:latin typeface="+mn-lt"/>
                <a:ea typeface="+mn-ea"/>
                <a:cs typeface="+mn-cs"/>
              </a:rPr>
              <a:t>десериализации</a:t>
            </a:r>
            <a:r>
              <a:rPr lang="ru-RU" sz="1200" b="0" i="0" u="none" strike="noStrike" kern="1200" dirty="0" smtClean="0">
                <a:solidFill>
                  <a:schemeClr val="tx1"/>
                </a:solidFill>
                <a:effectLst/>
                <a:latin typeface="+mn-lt"/>
                <a:ea typeface="+mn-ea"/>
                <a:cs typeface="+mn-cs"/>
              </a:rPr>
              <a:t>. В SQL-</a:t>
            </a:r>
            <a:r>
              <a:rPr lang="ru-RU" sz="1200" b="0" i="0" u="none" strike="noStrike" kern="1200" dirty="0" err="1" smtClean="0">
                <a:solidFill>
                  <a:schemeClr val="tx1"/>
                </a:solidFill>
                <a:effectLst/>
                <a:latin typeface="+mn-lt"/>
                <a:ea typeface="+mn-ea"/>
                <a:cs typeface="+mn-cs"/>
              </a:rPr>
              <a:t>like</a:t>
            </a:r>
            <a:r>
              <a:rPr lang="ru-RU" sz="1200" b="0" i="0" u="none" strike="noStrike" kern="1200" dirty="0" smtClean="0">
                <a:solidFill>
                  <a:schemeClr val="tx1"/>
                </a:solidFill>
                <a:effectLst/>
                <a:latin typeface="+mn-lt"/>
                <a:ea typeface="+mn-ea"/>
                <a:cs typeface="+mn-cs"/>
              </a:rPr>
              <a:t> так не получится, придется явно менять схему хранения.</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44</a:t>
            </a:fld>
            <a:endParaRPr lang="ru-RU"/>
          </a:p>
        </p:txBody>
      </p:sp>
    </p:spTree>
    <p:extLst>
      <p:ext uri="{BB962C8B-B14F-4D97-AF65-F5344CB8AC3E}">
        <p14:creationId xmlns:p14="http://schemas.microsoft.com/office/powerpoint/2010/main" val="19567410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В SQL принято </a:t>
            </a:r>
            <a:r>
              <a:rPr lang="ru-RU" sz="1200" b="1" i="0" u="none" strike="noStrike" kern="1200" dirty="0" smtClean="0">
                <a:solidFill>
                  <a:schemeClr val="tx1"/>
                </a:solidFill>
                <a:effectLst/>
                <a:latin typeface="+mn-lt"/>
                <a:ea typeface="+mn-ea"/>
                <a:cs typeface="+mn-cs"/>
              </a:rPr>
              <a:t>нормализировать все таблицы</a:t>
            </a:r>
            <a:r>
              <a:rPr lang="ru-RU" sz="1200" b="0" i="0" u="none" strike="noStrike" kern="1200" dirty="0" smtClean="0">
                <a:solidFill>
                  <a:schemeClr val="tx1"/>
                </a:solidFill>
                <a:effectLst/>
                <a:latin typeface="+mn-lt"/>
                <a:ea typeface="+mn-ea"/>
                <a:cs typeface="+mn-cs"/>
              </a:rPr>
              <a:t>. Делать их максимально простыми, изолированными, с небольшим числом связей с другими таблицами. Причем все эти связи нужно описывать явно. Например, уже не получится явно хранить массив не то чтобы </a:t>
            </a:r>
            <a:r>
              <a:rPr lang="ru-RU" sz="1200" b="0" i="0" u="none" strike="noStrike" kern="1200" dirty="0" err="1" smtClean="0">
                <a:solidFill>
                  <a:schemeClr val="tx1"/>
                </a:solidFill>
                <a:effectLst/>
                <a:latin typeface="+mn-lt"/>
                <a:ea typeface="+mn-ea"/>
                <a:cs typeface="+mn-cs"/>
              </a:rPr>
              <a:t>Rooms’ов</a:t>
            </a:r>
            <a:r>
              <a:rPr lang="ru-RU" sz="1200" b="0" i="0" u="none" strike="noStrike" kern="1200" dirty="0" smtClean="0">
                <a:solidFill>
                  <a:schemeClr val="tx1"/>
                </a:solidFill>
                <a:effectLst/>
                <a:latin typeface="+mn-lt"/>
                <a:ea typeface="+mn-ea"/>
                <a:cs typeface="+mn-cs"/>
              </a:rPr>
              <a:t> в одном документе </a:t>
            </a:r>
            <a:r>
              <a:rPr lang="ru-RU" sz="1200" b="0" i="0" u="none" strike="noStrike" kern="1200" dirty="0" err="1" smtClean="0">
                <a:solidFill>
                  <a:schemeClr val="tx1"/>
                </a:solidFill>
                <a:effectLst/>
                <a:latin typeface="+mn-lt"/>
                <a:ea typeface="+mn-ea"/>
                <a:cs typeface="+mn-cs"/>
              </a:rPr>
              <a:t>Hotel</a:t>
            </a:r>
            <a:r>
              <a:rPr lang="ru-RU" sz="1200" b="0" i="0" u="none" strike="noStrike" kern="1200" dirty="0" smtClean="0">
                <a:solidFill>
                  <a:schemeClr val="tx1"/>
                </a:solidFill>
                <a:effectLst/>
                <a:latin typeface="+mn-lt"/>
                <a:ea typeface="+mn-ea"/>
                <a:cs typeface="+mn-cs"/>
              </a:rPr>
              <a:t>, но и массив </a:t>
            </a:r>
            <a:r>
              <a:rPr lang="ru-RU" sz="1200" b="0" i="0" u="none" strike="noStrike" kern="1200" dirty="0" err="1" smtClean="0">
                <a:solidFill>
                  <a:schemeClr val="tx1"/>
                </a:solidFill>
                <a:effectLst/>
                <a:latin typeface="+mn-lt"/>
                <a:ea typeface="+mn-ea"/>
                <a:cs typeface="+mn-cs"/>
              </a:rPr>
              <a:t>RoomIDs</a:t>
            </a:r>
            <a:r>
              <a:rPr lang="ru-RU" sz="1200" b="0" i="0" u="none" strike="noStrike" kern="1200" dirty="0" smtClean="0">
                <a:solidFill>
                  <a:schemeClr val="tx1"/>
                </a:solidFill>
                <a:effectLst/>
                <a:latin typeface="+mn-lt"/>
                <a:ea typeface="+mn-ea"/>
                <a:cs typeface="+mn-cs"/>
              </a:rPr>
              <a:t>. Но вместо этого достаточно хранить </a:t>
            </a:r>
            <a:r>
              <a:rPr lang="ru-RU" sz="1200" b="0" i="0" u="none" strike="noStrike" kern="1200" dirty="0" err="1" smtClean="0">
                <a:solidFill>
                  <a:schemeClr val="tx1"/>
                </a:solidFill>
                <a:effectLst/>
                <a:latin typeface="+mn-lt"/>
                <a:ea typeface="+mn-ea"/>
                <a:cs typeface="+mn-cs"/>
              </a:rPr>
              <a:t>HotelId</a:t>
            </a:r>
            <a:r>
              <a:rPr lang="ru-RU" sz="1200" b="0" i="0" u="none" strike="noStrike" kern="1200" dirty="0" smtClean="0">
                <a:solidFill>
                  <a:schemeClr val="tx1"/>
                </a:solidFill>
                <a:effectLst/>
                <a:latin typeface="+mn-lt"/>
                <a:ea typeface="+mn-ea"/>
                <a:cs typeface="+mn-cs"/>
              </a:rPr>
              <a:t> в каждой </a:t>
            </a:r>
            <a:r>
              <a:rPr lang="ru-RU" sz="1200" b="0" i="0" u="none" strike="noStrike" kern="1200" dirty="0" err="1" smtClean="0">
                <a:solidFill>
                  <a:schemeClr val="tx1"/>
                </a:solidFill>
                <a:effectLst/>
                <a:latin typeface="+mn-lt"/>
                <a:ea typeface="+mn-ea"/>
                <a:cs typeface="+mn-cs"/>
              </a:rPr>
              <a:t>Room</a:t>
            </a:r>
            <a:r>
              <a:rPr lang="ru-RU" sz="1200" b="0" i="0" u="none" strike="noStrike" kern="1200" dirty="0" smtClean="0">
                <a:solidFill>
                  <a:schemeClr val="tx1"/>
                </a:solidFill>
                <a:effectLst/>
                <a:latin typeface="+mn-lt"/>
                <a:ea typeface="+mn-ea"/>
                <a:cs typeface="+mn-cs"/>
              </a:rPr>
              <a:t> и явно указать, что это поле </a:t>
            </a:r>
            <a:r>
              <a:rPr lang="ru-RU" sz="1200" b="0" i="0" u="none" strike="noStrike" kern="1200" dirty="0" err="1" smtClean="0">
                <a:solidFill>
                  <a:schemeClr val="tx1"/>
                </a:solidFill>
                <a:effectLst/>
                <a:latin typeface="+mn-lt"/>
                <a:ea typeface="+mn-ea"/>
                <a:cs typeface="+mn-cs"/>
              </a:rPr>
              <a:t>HotelId</a:t>
            </a:r>
            <a:r>
              <a:rPr lang="ru-RU" sz="1200" b="0" i="0" u="none" strike="noStrike" kern="1200" dirty="0" smtClean="0">
                <a:solidFill>
                  <a:schemeClr val="tx1"/>
                </a:solidFill>
                <a:effectLst/>
                <a:latin typeface="+mn-lt"/>
                <a:ea typeface="+mn-ea"/>
                <a:cs typeface="+mn-cs"/>
              </a:rPr>
              <a:t> связано с </a:t>
            </a:r>
            <a:r>
              <a:rPr lang="ru-RU" sz="1200" b="0" i="0" u="none" strike="noStrike" kern="1200" dirty="0" err="1" smtClean="0">
                <a:solidFill>
                  <a:schemeClr val="tx1"/>
                </a:solidFill>
                <a:effectLst/>
                <a:latin typeface="+mn-lt"/>
                <a:ea typeface="+mn-ea"/>
                <a:cs typeface="+mn-cs"/>
              </a:rPr>
              <a:t>Id</a:t>
            </a:r>
            <a:r>
              <a:rPr lang="ru-RU" sz="1200" b="0" i="0" u="none" strike="noStrike" kern="1200" dirty="0" smtClean="0">
                <a:solidFill>
                  <a:schemeClr val="tx1"/>
                </a:solidFill>
                <a:effectLst/>
                <a:latin typeface="+mn-lt"/>
                <a:ea typeface="+mn-ea"/>
                <a:cs typeface="+mn-cs"/>
              </a:rPr>
              <a:t> в коллекции </a:t>
            </a:r>
            <a:r>
              <a:rPr lang="ru-RU" sz="1200" b="0" i="0" u="none" strike="noStrike" kern="1200" dirty="0" err="1" smtClean="0">
                <a:solidFill>
                  <a:schemeClr val="tx1"/>
                </a:solidFill>
                <a:effectLst/>
                <a:latin typeface="+mn-lt"/>
                <a:ea typeface="+mn-ea"/>
                <a:cs typeface="+mn-cs"/>
              </a:rPr>
              <a:t>Hotel</a:t>
            </a:r>
            <a:r>
              <a:rPr lang="ru-RU" sz="1200" b="0" i="0" u="none" strike="noStrike" kern="1200" dirty="0" smtClean="0">
                <a:solidFill>
                  <a:schemeClr val="tx1"/>
                </a:solidFill>
                <a:effectLst/>
                <a:latin typeface="+mn-lt"/>
                <a:ea typeface="+mn-ea"/>
                <a:cs typeface="+mn-cs"/>
              </a:rPr>
              <a:t>. И тогда SQL будет сам внутри себя явно производить эту связь при поисках.</a:t>
            </a:r>
          </a:p>
          <a:p>
            <a:pPr rtl="0"/>
            <a:endParaRPr lang="ru-RU" sz="1200" b="0" i="0" u="none" strike="noStrike" kern="1200" dirty="0" smtClean="0">
              <a:solidFill>
                <a:schemeClr val="tx1"/>
              </a:solidFill>
              <a:effectLst/>
              <a:latin typeface="+mn-lt"/>
              <a:ea typeface="+mn-ea"/>
              <a:cs typeface="+mn-cs"/>
            </a:endParaRPr>
          </a:p>
          <a:p>
            <a:pPr rtl="0"/>
            <a:r>
              <a:rPr lang="ru-RU" sz="1200" b="0" i="0" u="none" strike="noStrike" kern="1200" dirty="0" smtClean="0">
                <a:solidFill>
                  <a:schemeClr val="tx1"/>
                </a:solidFill>
                <a:effectLst/>
                <a:latin typeface="+mn-lt"/>
                <a:ea typeface="+mn-ea"/>
                <a:cs typeface="+mn-cs"/>
              </a:rPr>
              <a:t>На самом деле</a:t>
            </a:r>
            <a:r>
              <a:rPr lang="ru-RU" sz="1200" b="0" i="0" u="none" strike="noStrike" kern="1200" baseline="0" dirty="0" smtClean="0">
                <a:solidFill>
                  <a:schemeClr val="tx1"/>
                </a:solidFill>
                <a:effectLst/>
                <a:latin typeface="+mn-lt"/>
                <a:ea typeface="+mn-ea"/>
                <a:cs typeface="+mn-cs"/>
              </a:rPr>
              <a:t> в литературе существует 6 нормальных форм (плюс третья усиленная) – свойств отношения в реляционной модели данных. И для успешной эксплуатации </a:t>
            </a:r>
            <a:r>
              <a:rPr lang="en-US" sz="1200" b="0" i="0" u="none" strike="noStrike" kern="1200" baseline="0" dirty="0" smtClean="0">
                <a:solidFill>
                  <a:schemeClr val="tx1"/>
                </a:solidFill>
                <a:effectLst/>
                <a:latin typeface="+mn-lt"/>
                <a:ea typeface="+mn-ea"/>
                <a:cs typeface="+mn-cs"/>
              </a:rPr>
              <a:t>SQL </a:t>
            </a:r>
            <a:r>
              <a:rPr lang="ru-RU" sz="1200" b="0" i="0" u="none" strike="noStrike" kern="1200" baseline="0" dirty="0" smtClean="0">
                <a:solidFill>
                  <a:schemeClr val="tx1"/>
                </a:solidFill>
                <a:effectLst/>
                <a:latin typeface="+mn-lt"/>
                <a:ea typeface="+mn-ea"/>
                <a:cs typeface="+mn-cs"/>
              </a:rPr>
              <a:t>вовсе не обязательно следовать этим правилам на 100%.</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45</a:t>
            </a:fld>
            <a:endParaRPr lang="ru-RU"/>
          </a:p>
        </p:txBody>
      </p:sp>
    </p:spTree>
    <p:extLst>
      <p:ext uri="{BB962C8B-B14F-4D97-AF65-F5344CB8AC3E}">
        <p14:creationId xmlns:p14="http://schemas.microsoft.com/office/powerpoint/2010/main" val="4399418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Помимо связи полей одной таблицы с ключами другой таблицы существуют и различные другие интересные возможности. Например, какое-то поле можно пометить как </a:t>
            </a:r>
            <a:r>
              <a:rPr lang="ru-RU" sz="1200" b="0" i="0" u="none" strike="noStrike" kern="1200" dirty="0" err="1" smtClean="0">
                <a:solidFill>
                  <a:schemeClr val="tx1"/>
                </a:solidFill>
                <a:effectLst/>
                <a:latin typeface="+mn-lt"/>
                <a:ea typeface="+mn-ea"/>
                <a:cs typeface="+mn-cs"/>
              </a:rPr>
              <a:t>uniq</a:t>
            </a:r>
            <a:r>
              <a:rPr lang="ru-RU" sz="1200" b="0" i="0" u="none" strike="noStrike" kern="1200" dirty="0" smtClean="0">
                <a:solidFill>
                  <a:schemeClr val="tx1"/>
                </a:solidFill>
                <a:effectLst/>
                <a:latin typeface="+mn-lt"/>
                <a:ea typeface="+mn-ea"/>
                <a:cs typeface="+mn-cs"/>
              </a:rPr>
              <a:t> и оно будет выступать в роли еще одного уникального ключа. </a:t>
            </a:r>
            <a:r>
              <a:rPr lang="ru-RU" sz="1200" b="0" i="0" u="none" strike="noStrike" kern="1200" dirty="0" err="1" smtClean="0">
                <a:solidFill>
                  <a:schemeClr val="tx1"/>
                </a:solidFill>
                <a:effectLst/>
                <a:latin typeface="+mn-lt"/>
                <a:ea typeface="+mn-ea"/>
                <a:cs typeface="+mn-cs"/>
              </a:rPr>
              <a:t>Монго</a:t>
            </a:r>
            <a:r>
              <a:rPr lang="ru-RU" sz="1200" b="0" i="0" u="none" strike="noStrike" kern="1200" dirty="0" smtClean="0">
                <a:solidFill>
                  <a:schemeClr val="tx1"/>
                </a:solidFill>
                <a:effectLst/>
                <a:latin typeface="+mn-lt"/>
                <a:ea typeface="+mn-ea"/>
                <a:cs typeface="+mn-cs"/>
              </a:rPr>
              <a:t> тоже может делать уникальные индекса (но только в рамках одного </a:t>
            </a:r>
            <a:r>
              <a:rPr lang="ru-RU" sz="1200" b="0" i="0" u="none" strike="noStrike" kern="1200" dirty="0" err="1" smtClean="0">
                <a:solidFill>
                  <a:schemeClr val="tx1"/>
                </a:solidFill>
                <a:effectLst/>
                <a:latin typeface="+mn-lt"/>
                <a:ea typeface="+mn-ea"/>
                <a:cs typeface="+mn-cs"/>
              </a:rPr>
              <a:t>шарда</a:t>
            </a:r>
            <a:r>
              <a:rPr lang="ru-RU" sz="1200" b="0" i="0" u="none" strike="noStrike" kern="1200" dirty="0" smtClean="0">
                <a:solidFill>
                  <a:schemeClr val="tx1"/>
                </a:solidFill>
                <a:effectLst/>
                <a:latin typeface="+mn-lt"/>
                <a:ea typeface="+mn-ea"/>
                <a:cs typeface="+mn-cs"/>
              </a:rPr>
              <a:t>), но на самом деле далеко не все </a:t>
            </a:r>
            <a:r>
              <a:rPr lang="ru-RU" sz="1200" b="0" i="0" u="none" strike="noStrike" kern="1200" dirty="0" err="1" smtClean="0">
                <a:solidFill>
                  <a:schemeClr val="tx1"/>
                </a:solidFill>
                <a:effectLst/>
                <a:latin typeface="+mn-lt"/>
                <a:ea typeface="+mn-ea"/>
                <a:cs typeface="+mn-cs"/>
              </a:rPr>
              <a:t>NoSQL</a:t>
            </a:r>
            <a:r>
              <a:rPr lang="ru-RU" sz="1200" b="0" i="0" u="none" strike="noStrike"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rPr>
              <a:t>хранилки</a:t>
            </a:r>
            <a:r>
              <a:rPr lang="ru-RU" sz="1200" b="0" i="0" u="none" strike="noStrike" kern="1200" dirty="0" smtClean="0">
                <a:solidFill>
                  <a:schemeClr val="tx1"/>
                </a:solidFill>
                <a:effectLst/>
                <a:latin typeface="+mn-lt"/>
                <a:ea typeface="+mn-ea"/>
                <a:cs typeface="+mn-cs"/>
              </a:rPr>
              <a:t> так умеют.</a:t>
            </a:r>
            <a:endParaRPr lang="ru-RU" b="0" dirty="0" smtClean="0">
              <a:effectLst/>
            </a:endParaRPr>
          </a:p>
          <a:p>
            <a:pPr rtl="0"/>
            <a:r>
              <a:rPr lang="ru-RU" dirty="0" smtClean="0"/>
              <a:t/>
            </a:r>
            <a:br>
              <a:rPr lang="ru-RU" dirty="0" smtClean="0"/>
            </a:br>
            <a:r>
              <a:rPr lang="ru-RU" sz="1200" b="0" i="0" u="none" strike="noStrike" kern="1200" dirty="0" smtClean="0">
                <a:solidFill>
                  <a:schemeClr val="tx1"/>
                </a:solidFill>
                <a:effectLst/>
                <a:latin typeface="+mn-lt"/>
                <a:ea typeface="+mn-ea"/>
                <a:cs typeface="+mn-cs"/>
              </a:rPr>
              <a:t>Все это является как плюсом, так и минусом. Например, у SQL-</a:t>
            </a:r>
            <a:r>
              <a:rPr lang="ru-RU" sz="1200" b="0" i="0" u="none" strike="noStrike" kern="1200" dirty="0" err="1" smtClean="0">
                <a:solidFill>
                  <a:schemeClr val="tx1"/>
                </a:solidFill>
                <a:effectLst/>
                <a:latin typeface="+mn-lt"/>
                <a:ea typeface="+mn-ea"/>
                <a:cs typeface="+mn-cs"/>
              </a:rPr>
              <a:t>like</a:t>
            </a:r>
            <a:r>
              <a:rPr lang="ru-RU" sz="1200" b="0" i="0" u="none" strike="noStrike" kern="1200" dirty="0" smtClean="0">
                <a:solidFill>
                  <a:schemeClr val="tx1"/>
                </a:solidFill>
                <a:effectLst/>
                <a:latin typeface="+mn-lt"/>
                <a:ea typeface="+mn-ea"/>
                <a:cs typeface="+mn-cs"/>
              </a:rPr>
              <a:t> баз данных есть очень умные ORM. Они сами производят вложенные запросы, сами </a:t>
            </a:r>
            <a:r>
              <a:rPr lang="ru-RU" sz="1200" b="0" i="0" u="none" strike="noStrike" kern="1200" dirty="0" err="1" smtClean="0">
                <a:solidFill>
                  <a:schemeClr val="tx1"/>
                </a:solidFill>
                <a:effectLst/>
                <a:latin typeface="+mn-lt"/>
                <a:ea typeface="+mn-ea"/>
                <a:cs typeface="+mn-cs"/>
              </a:rPr>
              <a:t>JOIN’ят</a:t>
            </a:r>
            <a:r>
              <a:rPr lang="ru-RU" sz="1200" b="0" i="0" u="none" strike="noStrike" kern="1200" dirty="0" smtClean="0">
                <a:solidFill>
                  <a:schemeClr val="tx1"/>
                </a:solidFill>
                <a:effectLst/>
                <a:latin typeface="+mn-lt"/>
                <a:ea typeface="+mn-ea"/>
                <a:cs typeface="+mn-cs"/>
              </a:rPr>
              <a:t> данные из разных таблиц. На клиенте не нужно делать несколько запросов и руками их объединять\пересекать. Не нужно явно выбирать искать по индексу или нет. Иногда даже не нужно их явно строить, SQL может обучиться по статистике запросов и сам понять где нужны индексы. Отлично работают транзакции. (Распределенные транзакции</a:t>
            </a:r>
            <a:r>
              <a:rPr lang="ru-RU" sz="1200" b="0" i="0" u="none" strike="noStrike" kern="1200" baseline="0" dirty="0" smtClean="0">
                <a:solidFill>
                  <a:schemeClr val="tx1"/>
                </a:solidFill>
                <a:effectLst/>
                <a:latin typeface="+mn-lt"/>
                <a:ea typeface="+mn-ea"/>
                <a:cs typeface="+mn-cs"/>
              </a:rPr>
              <a:t> крайне сложны и не встречаются в качественных и эффективных реализациях)</a:t>
            </a:r>
            <a:endParaRPr lang="ru-RU" b="0" dirty="0" smtClean="0">
              <a:effectLst/>
            </a:endParaRPr>
          </a:p>
          <a:p>
            <a:r>
              <a:rPr lang="ru-RU" dirty="0" smtClean="0"/>
              <a:t/>
            </a:r>
            <a:br>
              <a:rPr lang="ru-RU" dirty="0" smtClean="0"/>
            </a:br>
            <a:r>
              <a:rPr lang="ru-RU" sz="1200" b="0" i="0" u="none" strike="noStrike" kern="1200" dirty="0" smtClean="0">
                <a:solidFill>
                  <a:schemeClr val="tx1"/>
                </a:solidFill>
                <a:effectLst/>
                <a:latin typeface="+mn-lt"/>
                <a:ea typeface="+mn-ea"/>
                <a:cs typeface="+mn-cs"/>
              </a:rPr>
              <a:t>Но все это отлично работает только когда система не распределена. Поэтому SQL не масштабируемая </a:t>
            </a:r>
            <a:r>
              <a:rPr lang="ru-RU" sz="1200" b="0" i="0" u="none" strike="noStrike" kern="1200" dirty="0" err="1" smtClean="0">
                <a:solidFill>
                  <a:schemeClr val="tx1"/>
                </a:solidFill>
                <a:effectLst/>
                <a:latin typeface="+mn-lt"/>
                <a:ea typeface="+mn-ea"/>
                <a:cs typeface="+mn-cs"/>
              </a:rPr>
              <a:t>хранилка</a:t>
            </a:r>
            <a:r>
              <a:rPr lang="ru-RU" sz="1200" b="0" i="0" u="none" strike="noStrike" kern="1200" dirty="0" smtClean="0">
                <a:solidFill>
                  <a:schemeClr val="tx1"/>
                </a:solidFill>
                <a:effectLst/>
                <a:latin typeface="+mn-lt"/>
                <a:ea typeface="+mn-ea"/>
                <a:cs typeface="+mn-cs"/>
              </a:rPr>
              <a:t>. Она может хорошо функционировать только в одном экземпляре. Поэтому, если вы хотите написать </a:t>
            </a:r>
            <a:r>
              <a:rPr lang="ru-RU" sz="1200" b="0" i="0" u="none" strike="noStrike" kern="1200" dirty="0" err="1" smtClean="0">
                <a:solidFill>
                  <a:schemeClr val="tx1"/>
                </a:solidFill>
                <a:effectLst/>
                <a:latin typeface="+mn-lt"/>
                <a:ea typeface="+mn-ea"/>
                <a:cs typeface="+mn-cs"/>
              </a:rPr>
              <a:t>google</a:t>
            </a:r>
            <a:r>
              <a:rPr lang="ru-RU" sz="1200" b="0" i="0" u="none" strike="noStrike" kern="1200" dirty="0" smtClean="0">
                <a:solidFill>
                  <a:schemeClr val="tx1"/>
                </a:solidFill>
                <a:effectLst/>
                <a:latin typeface="+mn-lt"/>
                <a:ea typeface="+mn-ea"/>
                <a:cs typeface="+mn-cs"/>
              </a:rPr>
              <a:t>, SQL вам явно не подойдет. Реляционная алгебра</a:t>
            </a:r>
            <a:r>
              <a:rPr lang="ru-RU" sz="1200" b="0" i="0" u="none" strike="noStrike" kern="1200" baseline="0" dirty="0" smtClean="0">
                <a:solidFill>
                  <a:schemeClr val="tx1"/>
                </a:solidFill>
                <a:effectLst/>
                <a:latin typeface="+mn-lt"/>
                <a:ea typeface="+mn-ea"/>
                <a:cs typeface="+mn-cs"/>
              </a:rPr>
              <a:t> не применима так просто к распределенным системам. </a:t>
            </a:r>
            <a:r>
              <a:rPr lang="ru-RU" sz="1200" b="0" i="0" kern="1200" dirty="0" smtClean="0">
                <a:solidFill>
                  <a:schemeClr val="tx1"/>
                </a:solidFill>
                <a:effectLst/>
                <a:latin typeface="+mn-lt"/>
                <a:ea typeface="+mn-ea"/>
                <a:cs typeface="+mn-cs"/>
              </a:rPr>
              <a:t>По слухам, </a:t>
            </a:r>
            <a:r>
              <a:rPr lang="ru-RU" sz="1200" b="0" i="0" kern="1200" dirty="0" err="1" smtClean="0">
                <a:solidFill>
                  <a:schemeClr val="tx1"/>
                </a:solidFill>
                <a:effectLst/>
                <a:latin typeface="+mn-lt"/>
                <a:ea typeface="+mn-ea"/>
                <a:cs typeface="+mn-cs"/>
              </a:rPr>
              <a:t>CockroachDB</a:t>
            </a:r>
            <a:r>
              <a:rPr lang="ru-RU" sz="1200" b="0" i="0" kern="1200" dirty="0" smtClean="0">
                <a:solidFill>
                  <a:schemeClr val="tx1"/>
                </a:solidFill>
                <a:effectLst/>
                <a:latin typeface="+mn-lt"/>
                <a:ea typeface="+mn-ea"/>
                <a:cs typeface="+mn-cs"/>
              </a:rPr>
              <a:t> как раз опровергает (пытается опровергнуть) это утверждение.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46</a:t>
            </a:fld>
            <a:endParaRPr lang="ru-RU"/>
          </a:p>
        </p:txBody>
      </p:sp>
    </p:spTree>
    <p:extLst>
      <p:ext uri="{BB962C8B-B14F-4D97-AF65-F5344CB8AC3E}">
        <p14:creationId xmlns:p14="http://schemas.microsoft.com/office/powerpoint/2010/main" val="1402225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Все </a:t>
            </a:r>
            <a:r>
              <a:rPr lang="ru-RU" dirty="0" smtClean="0"/>
              <a:t>они разные и заточены под свои цели. И различие можно проводить по совершенно разным измерениям.</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3797322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Поскольку в БД могут храниться как единицы ГБ (</a:t>
            </a:r>
            <a:r>
              <a:rPr lang="ru-RU" dirty="0" err="1" smtClean="0"/>
              <a:t>сайтик</a:t>
            </a:r>
            <a:r>
              <a:rPr lang="ru-RU" dirty="0" smtClean="0"/>
              <a:t>-магазин), так и </a:t>
            </a:r>
            <a:r>
              <a:rPr lang="ru-RU" dirty="0" err="1" smtClean="0"/>
              <a:t>эксабайты</a:t>
            </a:r>
            <a:r>
              <a:rPr lang="ru-RU" dirty="0" smtClean="0"/>
              <a:t> данных (</a:t>
            </a:r>
            <a:r>
              <a:rPr lang="ru-RU" dirty="0" err="1" smtClean="0"/>
              <a:t>google</a:t>
            </a:r>
            <a:r>
              <a:rPr lang="ru-RU" dirty="0" smtClean="0"/>
              <a:t>), БД может быть представлена и как один сервер, и как кластер из тысяч серверов.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smtClean="0">
                <a:solidFill>
                  <a:schemeClr val="tx1"/>
                </a:solidFill>
                <a:effectLst/>
                <a:latin typeface="+mn-lt"/>
                <a:ea typeface="+mn-ea"/>
                <a:cs typeface="+mn-cs"/>
              </a:rPr>
              <a:t>Распределенная = </a:t>
            </a:r>
            <a:r>
              <a:rPr lang="en-US" sz="1200" b="0" i="1" kern="1200" dirty="0" smtClean="0">
                <a:solidFill>
                  <a:schemeClr val="tx1"/>
                </a:solidFill>
                <a:effectLst/>
                <a:latin typeface="+mn-lt"/>
                <a:ea typeface="+mn-ea"/>
                <a:cs typeface="+mn-cs"/>
              </a:rPr>
              <a:t>distributed database, DDB</a:t>
            </a:r>
            <a:endParaRPr lang="ru-RU" sz="1200" b="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К 2014 году по косвенным оценкам компания</a:t>
            </a:r>
            <a:r>
              <a:rPr lang="ru-RU"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Google</a:t>
            </a:r>
            <a:r>
              <a:rPr lang="ru-RU" sz="1200" b="0" i="0" kern="1200" dirty="0" smtClean="0">
                <a:solidFill>
                  <a:schemeClr val="tx1"/>
                </a:solidFill>
                <a:effectLst/>
                <a:latin typeface="+mn-lt"/>
                <a:ea typeface="+mn-ea"/>
                <a:cs typeface="+mn-cs"/>
              </a:rPr>
              <a:t> хранила на своих серверах до 10—15 </a:t>
            </a:r>
            <a:r>
              <a:rPr lang="ru-RU" sz="1200" b="0" i="0" kern="1200" dirty="0" err="1" smtClean="0">
                <a:solidFill>
                  <a:schemeClr val="tx1"/>
                </a:solidFill>
                <a:effectLst/>
                <a:latin typeface="+mn-lt"/>
                <a:ea typeface="+mn-ea"/>
                <a:cs typeface="+mn-cs"/>
              </a:rPr>
              <a:t>эксабайт</a:t>
            </a:r>
            <a:r>
              <a:rPr lang="ru-RU" sz="1200" b="0" i="0" kern="1200" dirty="0" smtClean="0">
                <a:solidFill>
                  <a:schemeClr val="tx1"/>
                </a:solidFill>
                <a:effectLst/>
                <a:latin typeface="+mn-lt"/>
                <a:ea typeface="+mn-ea"/>
                <a:cs typeface="+mn-cs"/>
              </a:rPr>
              <a:t> данных в совокупности)</a:t>
            </a:r>
            <a:endParaRPr lang="ru-RU" sz="1200" b="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Распределенные также</a:t>
            </a:r>
            <a:r>
              <a:rPr lang="ru-RU" sz="1200" b="0" i="0" kern="1200" baseline="0" dirty="0" smtClean="0">
                <a:solidFill>
                  <a:schemeClr val="tx1"/>
                </a:solidFill>
                <a:effectLst/>
                <a:latin typeface="+mn-lt"/>
                <a:ea typeface="+mn-ea"/>
                <a:cs typeface="+mn-cs"/>
              </a:rPr>
              <a:t> имеют несколько подтипов. В частности по способам достижения репликации.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baseline="0" dirty="0" smtClean="0">
                <a:solidFill>
                  <a:schemeClr val="tx1"/>
                </a:solidFill>
                <a:effectLst/>
                <a:latin typeface="+mn-lt"/>
                <a:ea typeface="+mn-ea"/>
                <a:cs typeface="+mn-cs"/>
              </a:rPr>
              <a:t>Централизованные же для безопасности хранения используют рейд дисков (он сам пишет на несколько дисков сразу)</a:t>
            </a:r>
            <a:endParaRPr lang="ru-RU" b="0" i="0" dirty="0" smtClean="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a:t>
            </a:fld>
            <a:endParaRPr lang="ru-RU"/>
          </a:p>
        </p:txBody>
      </p:sp>
    </p:spTree>
    <p:extLst>
      <p:ext uri="{BB962C8B-B14F-4D97-AF65-F5344CB8AC3E}">
        <p14:creationId xmlns:p14="http://schemas.microsoft.com/office/powerpoint/2010/main" val="2799719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Обычно, если БД хранит данные на жестком диске, то</a:t>
            </a:r>
            <a:r>
              <a:rPr lang="ru-RU" baseline="0" dirty="0" smtClean="0"/>
              <a:t> в памяти хранится только </a:t>
            </a:r>
            <a:r>
              <a:rPr lang="ru-RU" baseline="0" dirty="0" err="1" smtClean="0"/>
              <a:t>кеш</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a:t>
            </a:fld>
            <a:endParaRPr lang="ru-RU"/>
          </a:p>
        </p:txBody>
      </p:sp>
    </p:spTree>
    <p:extLst>
      <p:ext uri="{BB962C8B-B14F-4D97-AF65-F5344CB8AC3E}">
        <p14:creationId xmlns:p14="http://schemas.microsoft.com/office/powerpoint/2010/main" val="314924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Помимо стандартных</a:t>
            </a:r>
            <a:r>
              <a:rPr lang="ru-RU" baseline="0" dirty="0" smtClean="0"/>
              <a:t> задач (просто хранить и искать какие-то тривиальные данные), встречаются и особенные задачи, которые не всегда укладываются в стандартные представления баз данных. И для таких задач разрабатывают специальные решения, обычно не применимые в других случаях (</a:t>
            </a:r>
            <a:r>
              <a:rPr lang="ru-RU" baseline="0" dirty="0" err="1" smtClean="0"/>
              <a:t>врядли</a:t>
            </a:r>
            <a:r>
              <a:rPr lang="ru-RU" baseline="0" dirty="0" smtClean="0"/>
              <a:t> в хранилище для географических точек и областей получится эффективно хранить и искать картинки).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8</a:t>
            </a:fld>
            <a:endParaRPr lang="ru-RU"/>
          </a:p>
        </p:txBody>
      </p:sp>
    </p:spTree>
    <p:extLst>
      <p:ext uri="{BB962C8B-B14F-4D97-AF65-F5344CB8AC3E}">
        <p14:creationId xmlns:p14="http://schemas.microsoft.com/office/powerpoint/2010/main" val="7758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Одним из наиболее </a:t>
            </a:r>
            <a:r>
              <a:rPr lang="ru-RU" baseline="0" dirty="0" smtClean="0"/>
              <a:t>популярных и исторически сложившихся разделений можно считать разделение баз данных на реляционные и </a:t>
            </a:r>
            <a:r>
              <a:rPr lang="en-US" baseline="0" dirty="0" smtClean="0"/>
              <a:t>NoSQL</a:t>
            </a:r>
            <a:endParaRPr lang="en-US" dirty="0" smtClean="0"/>
          </a:p>
          <a:p>
            <a:r>
              <a:rPr lang="en-US" baseline="0" dirty="0" smtClean="0"/>
              <a:t>SQL – </a:t>
            </a:r>
            <a:r>
              <a:rPr lang="ru-RU" baseline="0" dirty="0" smtClean="0"/>
              <a:t>на самом деле это </a:t>
            </a:r>
            <a:r>
              <a:rPr lang="en-US" baseline="0" dirty="0" smtClean="0"/>
              <a:t>structured query language</a:t>
            </a:r>
            <a:r>
              <a:rPr lang="ru-RU" baseline="0" dirty="0" smtClean="0"/>
              <a:t>. Это не база данных, а язык запроса к базам данных.</a:t>
            </a:r>
            <a:endParaRPr lang="en-US" baseline="0" dirty="0" smtClean="0"/>
          </a:p>
          <a:p>
            <a:r>
              <a:rPr lang="ru-RU" baseline="0" dirty="0" smtClean="0"/>
              <a:t>Иногда </a:t>
            </a:r>
            <a:r>
              <a:rPr lang="en-US" baseline="0" dirty="0" smtClean="0"/>
              <a:t>SQL </a:t>
            </a:r>
            <a:r>
              <a:rPr lang="ru-RU" baseline="0" dirty="0" smtClean="0"/>
              <a:t>используется как разговорное название реляционных баз данных (опять-таки так исторически сложилось, поскольку первый успешный и популярный </a:t>
            </a:r>
            <a:r>
              <a:rPr lang="en-US" baseline="0" dirty="0" smtClean="0"/>
              <a:t>SQL </a:t>
            </a:r>
            <a:r>
              <a:rPr lang="ru-RU" baseline="0" dirty="0" smtClean="0"/>
              <a:t>был именно у реляционных баз данных). Сейчас </a:t>
            </a:r>
            <a:r>
              <a:rPr lang="en-US" baseline="0" dirty="0" smtClean="0"/>
              <a:t>SQL </a:t>
            </a:r>
            <a:r>
              <a:rPr lang="ru-RU" baseline="0" dirty="0" smtClean="0"/>
              <a:t>как язык запросов прикручивают ко всему, где только не лень.</a:t>
            </a:r>
          </a:p>
          <a:p>
            <a:endParaRPr lang="ru-RU" baseline="0" dirty="0" smtClean="0"/>
          </a:p>
          <a:p>
            <a:r>
              <a:rPr lang="ru-RU" baseline="0" dirty="0" smtClean="0"/>
              <a:t>Проводить различия и вникать в мелочи этой классификации можно очень долго и мы этим заниматься не будем. Обойдемся кратким освещением:</a:t>
            </a:r>
          </a:p>
          <a:p>
            <a:r>
              <a:rPr lang="ru-RU" baseline="0" dirty="0" smtClean="0"/>
              <a:t/>
            </a:r>
            <a:br>
              <a:rPr lang="ru-RU" baseline="0" dirty="0" smtClean="0"/>
            </a:br>
            <a:r>
              <a:rPr lang="ru-RU" baseline="0" dirty="0" smtClean="0"/>
              <a:t>Реляционные БД – давно сложившиеся, обзавелись огромным количеством инструментов и удобствами для разработки на большом количестве языков. Используют внутри себя сложную реляционную алгебру. Обладают высокой производительностью и широкими возможностями, но обычно представлены как централизованные (не распределенные) хранилища. Все данные хранятся в таблицах, с небольшим количеством столбцов, и потенциально очень большим количеством строк. А язык запросов достаточно гибок, чтобы как угодно строить выборки из этих таблиц. Язык SQL на столько популярен, что методы LINQ в C# назвали в честь операторов SQL: </a:t>
            </a:r>
            <a:r>
              <a:rPr lang="ru-RU" baseline="0" dirty="0" err="1" smtClean="0"/>
              <a:t>Where</a:t>
            </a:r>
            <a:r>
              <a:rPr lang="ru-RU" baseline="0" dirty="0" smtClean="0"/>
              <a:t>, </a:t>
            </a:r>
            <a:r>
              <a:rPr lang="ru-RU" baseline="0" dirty="0" err="1" smtClean="0"/>
              <a:t>Select</a:t>
            </a:r>
            <a:r>
              <a:rPr lang="ru-RU" baseline="0" dirty="0" smtClean="0"/>
              <a:t>, </a:t>
            </a:r>
            <a:r>
              <a:rPr lang="ru-RU" baseline="0" dirty="0" err="1" smtClean="0"/>
              <a:t>GroupBy</a:t>
            </a:r>
            <a:r>
              <a:rPr lang="ru-RU" baseline="0" dirty="0" smtClean="0"/>
              <a:t>, </a:t>
            </a:r>
            <a:r>
              <a:rPr lang="ru-RU" baseline="0" dirty="0" err="1" smtClean="0"/>
              <a:t>Join</a:t>
            </a:r>
            <a:r>
              <a:rPr lang="en-US" baseline="0" dirty="0" smtClean="0"/>
              <a:t> —</a:t>
            </a:r>
            <a:r>
              <a:rPr lang="ru-RU" baseline="0" dirty="0" smtClean="0"/>
              <a:t> </a:t>
            </a:r>
            <a:r>
              <a:rPr lang="ru-RU" baseline="0" dirty="0" smtClean="0"/>
              <a:t>эти имена пришли из SQL. Но реляционная модель оказалась не очень подходящей для века, когда нужны большие нагрузки и много-много данных. Эту нишу начали заполнять так называемые </a:t>
            </a:r>
            <a:r>
              <a:rPr lang="ru-RU" baseline="0" dirty="0" err="1" smtClean="0"/>
              <a:t>NoSQL</a:t>
            </a:r>
            <a:r>
              <a:rPr lang="ru-RU" baseline="0" dirty="0" smtClean="0"/>
              <a:t> базы данных. Они все очень разные, но суть одна — в первую очередь решить проблему больших нагрузок и больших данных. Для этого все они строятся вокруг возможностей кластеризации и </a:t>
            </a:r>
            <a:r>
              <a:rPr lang="ru-RU" baseline="0" dirty="0" err="1" smtClean="0"/>
              <a:t>шардирования</a:t>
            </a:r>
            <a:r>
              <a:rPr lang="ru-RU" baseline="0" dirty="0" smtClean="0"/>
              <a:t>.</a:t>
            </a:r>
          </a:p>
          <a:p>
            <a:endParaRPr lang="ru-RU" baseline="0" dirty="0" smtClean="0"/>
          </a:p>
          <a:p>
            <a:r>
              <a:rPr lang="en-US" baseline="0" dirty="0" smtClean="0"/>
              <a:t>NoSQL - </a:t>
            </a:r>
            <a:r>
              <a:rPr lang="ru-RU" baseline="0" dirty="0" err="1" smtClean="0"/>
              <a:t>NoSQL</a:t>
            </a:r>
            <a:r>
              <a:rPr lang="ru-RU" baseline="0" dirty="0" smtClean="0"/>
              <a:t> </a:t>
            </a:r>
            <a:r>
              <a:rPr lang="ru-RU" baseline="0" dirty="0" err="1" smtClean="0"/>
              <a:t>обзначает</a:t>
            </a:r>
            <a:r>
              <a:rPr lang="ru-RU" baseline="0" dirty="0" smtClean="0"/>
              <a:t> не «Не SQL», а «</a:t>
            </a:r>
            <a:r>
              <a:rPr lang="ru-RU" baseline="0" dirty="0" err="1" smtClean="0"/>
              <a:t>Not</a:t>
            </a:r>
            <a:r>
              <a:rPr lang="ru-RU" baseline="0" dirty="0" smtClean="0"/>
              <a:t> </a:t>
            </a:r>
            <a:r>
              <a:rPr lang="ru-RU" baseline="0" dirty="0" err="1" smtClean="0"/>
              <a:t>only</a:t>
            </a:r>
            <a:r>
              <a:rPr lang="ru-RU" baseline="0" dirty="0" smtClean="0"/>
              <a:t> SQL</a:t>
            </a:r>
            <a:r>
              <a:rPr lang="ru-RU" baseline="0" dirty="0" smtClean="0"/>
              <a:t>»</a:t>
            </a:r>
            <a:r>
              <a:rPr lang="en-US" baseline="0" dirty="0" smtClean="0"/>
              <a:t> </a:t>
            </a:r>
            <a:r>
              <a:rPr lang="ru-RU" baseline="0" dirty="0" smtClean="0"/>
              <a:t>или на русском: «Не </a:t>
            </a:r>
            <a:r>
              <a:rPr lang="en-US" baseline="0" dirty="0" smtClean="0"/>
              <a:t>SQL</a:t>
            </a:r>
            <a:r>
              <a:rPr lang="ru-RU" baseline="0" dirty="0" smtClean="0"/>
              <a:t>-ем единым»! </a:t>
            </a:r>
            <a:r>
              <a:rPr lang="ru-RU" baseline="0" dirty="0" smtClean="0"/>
              <a:t>Если следовать определению из Википедии, то: </a:t>
            </a:r>
            <a:r>
              <a:rPr lang="en-US" baseline="0" dirty="0" smtClean="0"/>
              <a:t>NoSQL - </a:t>
            </a:r>
            <a:r>
              <a:rPr lang="ru-RU" baseline="0" dirty="0" smtClean="0"/>
              <a:t> термин, обозначающий ряд подходов, направленных на реализацию хранилищ баз данных, имеющих существенные отличия от моделей, используемых в традиционных реляционных СУБД. Применяется к базам данных, в которых делается попытка решить проблемы масштабируемости и доступности за счёт </a:t>
            </a:r>
            <a:r>
              <a:rPr lang="ru-RU" baseline="0" dirty="0" smtClean="0"/>
              <a:t>жертв гарантий атомарности </a:t>
            </a:r>
            <a:r>
              <a:rPr lang="ru-RU" baseline="0" dirty="0" smtClean="0"/>
              <a:t>(англ. </a:t>
            </a:r>
            <a:r>
              <a:rPr lang="ru-RU" baseline="0" dirty="0" err="1" smtClean="0"/>
              <a:t>atomicity</a:t>
            </a:r>
            <a:r>
              <a:rPr lang="ru-RU" baseline="0" dirty="0" smtClean="0"/>
              <a:t>) и </a:t>
            </a:r>
            <a:r>
              <a:rPr lang="ru-RU" baseline="0" dirty="0" smtClean="0"/>
              <a:t>согласованности </a:t>
            </a:r>
            <a:r>
              <a:rPr lang="ru-RU" baseline="0" dirty="0" smtClean="0"/>
              <a:t>данных (англ. </a:t>
            </a:r>
            <a:r>
              <a:rPr lang="ru-RU" baseline="0" dirty="0" err="1" smtClean="0"/>
              <a:t>consistency</a:t>
            </a:r>
            <a:r>
              <a:rPr lang="ru-RU" baseline="0" dirty="0" smtClean="0"/>
              <a:t>). </a:t>
            </a:r>
          </a:p>
          <a:p>
            <a:endParaRPr lang="ru-RU" baseline="0" dirty="0" smtClean="0"/>
          </a:p>
          <a:p>
            <a:r>
              <a:rPr lang="ru-RU" baseline="0" dirty="0" smtClean="0"/>
              <a:t>На сегодняшний день и реляционные и </a:t>
            </a:r>
            <a:r>
              <a:rPr lang="en-US" baseline="0" dirty="0" smtClean="0"/>
              <a:t>NoSQL </a:t>
            </a:r>
            <a:r>
              <a:rPr lang="ru-RU" baseline="0" dirty="0" smtClean="0"/>
              <a:t>базы данных широко используются по всему миру. Мы в нашем курсе </a:t>
            </a:r>
            <a:r>
              <a:rPr lang="ru-RU" baseline="0" dirty="0" smtClean="0"/>
              <a:t>будем работать с одним конкретным типом </a:t>
            </a:r>
            <a:r>
              <a:rPr lang="en-US" baseline="0" dirty="0" smtClean="0"/>
              <a:t>NoSQL</a:t>
            </a:r>
            <a:r>
              <a:rPr lang="ru-RU" baseline="0" dirty="0" smtClean="0"/>
              <a:t> БД </a:t>
            </a:r>
            <a:r>
              <a:rPr lang="en-US" baseline="0" dirty="0" smtClean="0"/>
              <a:t>— </a:t>
            </a:r>
            <a:r>
              <a:rPr lang="ru-RU" baseline="0" dirty="0" smtClean="0"/>
              <a:t>документной СУБД</a:t>
            </a:r>
            <a:r>
              <a:rPr lang="en-US" baseline="0" dirty="0" smtClean="0"/>
              <a:t>. </a:t>
            </a:r>
            <a:r>
              <a:rPr lang="ru-RU" baseline="0" dirty="0" smtClean="0"/>
              <a:t>Этому есть несколько причин.</a:t>
            </a:r>
          </a:p>
          <a:p>
            <a:pPr marL="228600" indent="-228600">
              <a:buAutoNum type="arabicPeriod"/>
            </a:pPr>
            <a:r>
              <a:rPr lang="ru-RU" baseline="0" dirty="0" smtClean="0"/>
              <a:t>Они интуитивно понятны. Не нужно вникать в реляционную алгебру, чтобы хранить данные. </a:t>
            </a:r>
            <a:r>
              <a:rPr lang="ru-RU" baseline="0" dirty="0" smtClean="0"/>
              <a:t>Документные базы</a:t>
            </a:r>
            <a:r>
              <a:rPr lang="en-US" baseline="0" dirty="0" smtClean="0"/>
              <a:t> </a:t>
            </a:r>
            <a:r>
              <a:rPr lang="ru-RU" baseline="0" dirty="0" smtClean="0"/>
              <a:t>хранят объекты в классическом их понимании, как и объекты в языке программирования или у нас в головах. И этого нам достаточно.</a:t>
            </a:r>
          </a:p>
          <a:p>
            <a:pPr marL="228600" indent="-228600">
              <a:buAutoNum type="arabicPeriod"/>
            </a:pPr>
            <a:r>
              <a:rPr lang="ru-RU" baseline="0" dirty="0" smtClean="0"/>
              <a:t>Реляционные БД </a:t>
            </a:r>
            <a:r>
              <a:rPr lang="ru-RU" baseline="0" dirty="0" smtClean="0"/>
              <a:t>(</a:t>
            </a:r>
            <a:r>
              <a:rPr lang="en-US" baseline="0" dirty="0" smtClean="0"/>
              <a:t>MySQL, </a:t>
            </a:r>
            <a:r>
              <a:rPr lang="ru-RU" baseline="0" dirty="0" smtClean="0"/>
              <a:t>например</a:t>
            </a:r>
            <a:r>
              <a:rPr lang="en-US" baseline="0" dirty="0" smtClean="0"/>
              <a:t>) </a:t>
            </a:r>
            <a:r>
              <a:rPr lang="ru-RU" baseline="0" dirty="0" smtClean="0"/>
              <a:t>обычно в каком-то виде рассматриваются на традиционных курсах по БД в </a:t>
            </a:r>
            <a:r>
              <a:rPr lang="ru-RU" baseline="0" dirty="0" smtClean="0"/>
              <a:t>университете.</a:t>
            </a:r>
            <a:endParaRPr lang="ru-RU" baseline="0" dirty="0" smtClean="0"/>
          </a:p>
          <a:p>
            <a:endParaRPr lang="ru-RU"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9</a:t>
            </a:fld>
            <a:endParaRPr lang="ru-RU"/>
          </a:p>
        </p:txBody>
      </p:sp>
    </p:spTree>
    <p:extLst>
      <p:ext uri="{BB962C8B-B14F-4D97-AF65-F5344CB8AC3E}">
        <p14:creationId xmlns:p14="http://schemas.microsoft.com/office/powerpoint/2010/main" val="1043380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p:extLst>
              <p:ext uri="{D42A27DB-BD31-4B8C-83A1-F6EECF244321}">
                <p14:modId xmlns:p14="http://schemas.microsoft.com/office/powerpoint/2010/main" val="322511797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27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marL="457165" indent="0">
              <a:buClr>
                <a:schemeClr val="accent1"/>
              </a:buClr>
              <a:buNone/>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126845"/>
      </p:ext>
    </p:extLst>
  </p:cSld>
  <p:clrMapOvr>
    <a:masterClrMapping/>
  </p:clrMapOvr>
  <p:extLst mod="1">
    <p:ext uri="{DCECCB84-F9BA-43D5-87BE-67443E8EF086}">
      <p15:sldGuideLst xmlns:p15="http://schemas.microsoft.com/office/powerpoint/2012/main">
        <p15:guide id="2" orient="horz" pos="120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Tree>
    <p:extLst>
      <p:ext uri="{BB962C8B-B14F-4D97-AF65-F5344CB8AC3E}">
        <p14:creationId xmlns:p14="http://schemas.microsoft.com/office/powerpoint/2010/main" val="2518984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219117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55347536"/>
      </p:ext>
    </p:extLst>
  </p:cSld>
  <p:clrMapOvr>
    <a:masterClrMapping/>
  </p:clrMapOvr>
  <p:extLst mod="1">
    <p:ext uri="{DCECCB84-F9BA-43D5-87BE-67443E8EF086}">
      <p15:sldGuideLst xmlns:p15="http://schemas.microsoft.com/office/powerpoint/2012/main">
        <p15:guide id="1" orient="horz" pos="935">
          <p15:clr>
            <a:srgbClr val="FBAE40"/>
          </p15:clr>
        </p15:guide>
        <p15:guide id="2" orient="horz" pos="25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3831730241"/>
      </p:ext>
    </p:extLst>
  </p:cSld>
  <p:clrMapOvr>
    <a:masterClrMapping/>
  </p:clrMapOvr>
  <p:extLst mod="1">
    <p:ext uri="{DCECCB84-F9BA-43D5-87BE-67443E8EF086}">
      <p15:sldGuideLst xmlns:p15="http://schemas.microsoft.com/office/powerpoint/2012/main">
        <p15:guide id="1" orient="horz" pos="4065">
          <p15:clr>
            <a:srgbClr val="FBAE40"/>
          </p15:clr>
        </p15:guide>
        <p15:guide id="2" orient="horz" pos="338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882782771"/>
      </p:ext>
    </p:extLst>
  </p:cSld>
  <p:clrMapOvr>
    <a:masterClrMapping/>
  </p:clrMapOvr>
  <p:extLst mod="1">
    <p:ext uri="{DCECCB84-F9BA-43D5-87BE-67443E8EF086}">
      <p15:sldGuideLst xmlns:p15="http://schemas.microsoft.com/office/powerpoint/2012/main">
        <p15:guide id="1" orient="horz" pos="3385">
          <p15:clr>
            <a:srgbClr val="FBAE40"/>
          </p15:clr>
        </p15:guide>
        <p15:guide id="2" orient="horz" pos="406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Tree>
    <p:extLst>
      <p:ext uri="{BB962C8B-B14F-4D97-AF65-F5344CB8AC3E}">
        <p14:creationId xmlns:p14="http://schemas.microsoft.com/office/powerpoint/2010/main" val="333451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r>
              <a:rPr lang="ru-RU"/>
              <a:t>Вставка рисунка</a:t>
            </a:r>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296377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Вопросы">
    <p:spTree>
      <p:nvGrpSpPr>
        <p:cNvPr id="1" name=""/>
        <p:cNvGrpSpPr/>
        <p:nvPr/>
      </p:nvGrpSpPr>
      <p:grpSpPr>
        <a:xfrm>
          <a:off x="0" y="0"/>
          <a:ext cx="0" cy="0"/>
          <a:chOff x="0" y="0"/>
          <a:chExt cx="0" cy="0"/>
        </a:xfrm>
      </p:grpSpPr>
      <p:sp>
        <p:nvSpPr>
          <p:cNvPr id="7" name="Текст 9"/>
          <p:cNvSpPr txBox="1">
            <a:spLocks/>
          </p:cNvSpPr>
          <p:nvPr/>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p:extLst>
              <p:ext uri="{D42A27DB-BD31-4B8C-83A1-F6EECF244321}">
                <p14:modId xmlns:p14="http://schemas.microsoft.com/office/powerpoint/2010/main" val="117527595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p:extLst>
              <p:ext uri="{D42A27DB-BD31-4B8C-83A1-F6EECF244321}">
                <p14:modId xmlns:p14="http://schemas.microsoft.com/office/powerpoint/2010/main" val="2332027132"/>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36147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69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marL="0" indent="0">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034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916113"/>
            <a:ext cx="9601133" cy="4392612"/>
          </a:xfrm>
        </p:spPr>
        <p:txBody>
          <a:bodyPr/>
          <a:lstStyle>
            <a:lvl1pPr>
              <a:buClr>
                <a:schemeClr val="accent1"/>
              </a:buClr>
              <a:defRPr baseline="0">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799647"/>
      </p:ext>
    </p:extLst>
  </p:cSld>
  <p:clrMapOvr>
    <a:masterClrMapping/>
  </p:clrMapOvr>
  <p:extLst mod="1">
    <p:ext uri="{DCECCB84-F9BA-43D5-87BE-67443E8EF086}">
      <p15:sldGuideLst xmlns:p15="http://schemas.microsoft.com/office/powerpoint/2012/main">
        <p15:guide id="2" orient="horz" pos="120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hasCustomPrompt="1"/>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Tree>
    <p:extLst>
      <p:ext uri="{BB962C8B-B14F-4D97-AF65-F5344CB8AC3E}">
        <p14:creationId xmlns:p14="http://schemas.microsoft.com/office/powerpoint/2010/main" val="34869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11721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lvl1pPr marL="0" indent="0">
              <a:buNone/>
              <a:defRPr/>
            </a:lvl1pPr>
          </a:lstStyle>
          <a:p>
            <a:pPr lvl="0"/>
            <a:r>
              <a:rPr lang="ru-RU"/>
              <a:t>Образец текста</a:t>
            </a:r>
          </a:p>
        </p:txBody>
      </p:sp>
      <p:sp>
        <p:nvSpPr>
          <p:cNvPr id="8" name="Объект 6"/>
          <p:cNvSpPr>
            <a:spLocks noGrp="1"/>
          </p:cNvSpPr>
          <p:nvPr>
            <p:ph sz="quarter" idx="12"/>
          </p:nvPr>
        </p:nvSpPr>
        <p:spPr>
          <a:xfrm>
            <a:off x="6096000" y="1628775"/>
            <a:ext cx="4800600" cy="4679950"/>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135905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8" name="Объект 6"/>
          <p:cNvSpPr>
            <a:spLocks noGrp="1"/>
          </p:cNvSpPr>
          <p:nvPr>
            <p:ph sz="quarter" idx="12"/>
          </p:nvPr>
        </p:nvSpPr>
        <p:spPr>
          <a:xfrm>
            <a:off x="60960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Tree>
    <p:extLst>
      <p:ext uri="{BB962C8B-B14F-4D97-AF65-F5344CB8AC3E}">
        <p14:creationId xmlns:p14="http://schemas.microsoft.com/office/powerpoint/2010/main" val="1129484820"/>
      </p:ext>
    </p:extLst>
  </p:cSld>
  <p:clrMapOvr>
    <a:masterClrMapping/>
  </p:clrMapOvr>
  <p:extLst mod="1">
    <p:ext uri="{DCECCB84-F9BA-43D5-87BE-67443E8EF086}">
      <p15:sldGuideLst xmlns:p15="http://schemas.microsoft.com/office/powerpoint/2012/main">
        <p15:guide id="1" orient="horz" pos="152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92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13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6713918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r>
              <a:rPr lang="ru-RU"/>
              <a:t>Вставка рисунка</a:t>
            </a:r>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1888228226"/>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69164035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guide id="12" pos="1572">
          <p15:clr>
            <a:srgbClr val="FDE53C"/>
          </p15:clr>
        </p15:guide>
        <p15:guide id="13" pos="6108">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172595790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sharper/test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ithub.com/kontur-courses/di"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kontur-courses/web-game/blob/master/Db.m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Проектирование структуры Базы данных</a:t>
            </a:r>
            <a:endParaRPr lang="en-US" dirty="0"/>
          </a:p>
        </p:txBody>
      </p:sp>
      <p:sp>
        <p:nvSpPr>
          <p:cNvPr id="7" name="Подзаголовок 6"/>
          <p:cNvSpPr>
            <a:spLocks noGrp="1"/>
          </p:cNvSpPr>
          <p:nvPr>
            <p:ph type="subTitle" idx="1"/>
          </p:nvPr>
        </p:nvSpPr>
        <p:spPr/>
        <p:txBody>
          <a:bodyPr/>
          <a:lstStyle/>
          <a:p>
            <a:r>
              <a:rPr lang="en-US" dirty="0">
                <a:hlinkClick r:id="rId3"/>
              </a:rPr>
              <a:t>https://</a:t>
            </a:r>
            <a:r>
              <a:rPr lang="en-US" dirty="0" smtClean="0">
                <a:hlinkClick r:id="rId3"/>
              </a:rPr>
              <a:t>github.com/</a:t>
            </a:r>
            <a:r>
              <a:rPr lang="en-US" dirty="0" smtClean="0">
                <a:hlinkClick r:id="rId4"/>
              </a:rPr>
              <a:t>kontur-courses</a:t>
            </a:r>
            <a:r>
              <a:rPr lang="en-US" dirty="0" smtClean="0">
                <a:hlinkClick r:id="rId3"/>
              </a:rPr>
              <a:t>/db</a:t>
            </a:r>
            <a:endParaRPr lang="en-US" b="1" dirty="0" smtClean="0"/>
          </a:p>
          <a:p>
            <a:endParaRPr lang="en-US" dirty="0"/>
          </a:p>
        </p:txBody>
      </p:sp>
      <p:pic>
        <p:nvPicPr>
          <p:cNvPr id="5" name="Рисунок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676753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1. </a:t>
            </a:r>
            <a:r>
              <a:rPr lang="ru-RU" dirty="0" smtClean="0"/>
              <a:t>Данные </a:t>
            </a:r>
            <a:r>
              <a:rPr lang="ru-RU" dirty="0"/>
              <a:t>не должны </a:t>
            </a:r>
            <a:r>
              <a:rPr lang="ru-RU" dirty="0" smtClean="0"/>
              <a:t>теряться: </a:t>
            </a:r>
            <a:br>
              <a:rPr lang="ru-RU" dirty="0" smtClean="0"/>
            </a:br>
            <a:r>
              <a:rPr lang="ru-RU" dirty="0" smtClean="0"/>
              <a:t>репликация / рейд дисков</a:t>
            </a:r>
            <a:endParaRPr lang="ru-RU" dirty="0"/>
          </a:p>
          <a:p>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2850214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2. </a:t>
            </a:r>
            <a:r>
              <a:rPr lang="ru-RU" dirty="0" smtClean="0"/>
              <a:t>Данные </a:t>
            </a:r>
            <a:r>
              <a:rPr lang="ru-RU" dirty="0"/>
              <a:t>должны быть согласованы:</a:t>
            </a:r>
          </a:p>
          <a:p>
            <a:pPr lvl="1" fontAlgn="base"/>
            <a:r>
              <a:rPr lang="ru-RU" dirty="0" smtClean="0"/>
              <a:t>нельзя </a:t>
            </a:r>
            <a:r>
              <a:rPr lang="ru-RU" dirty="0"/>
              <a:t>случайно записать половину </a:t>
            </a:r>
            <a:r>
              <a:rPr lang="ru-RU" dirty="0" smtClean="0"/>
              <a:t>записи</a:t>
            </a:r>
            <a:endParaRPr lang="ru-RU" dirty="0"/>
          </a:p>
          <a:p>
            <a:pPr lvl="1" fontAlgn="base"/>
            <a:r>
              <a:rPr lang="ru-RU" dirty="0"/>
              <a:t>получить ОК, но </a:t>
            </a:r>
            <a:r>
              <a:rPr lang="ru-RU" dirty="0" smtClean="0"/>
              <a:t>не </a:t>
            </a:r>
            <a:r>
              <a:rPr lang="ru-RU" dirty="0" smtClean="0"/>
              <a:t>сохранить </a:t>
            </a:r>
            <a:r>
              <a:rPr lang="ru-RU" dirty="0" smtClean="0"/>
              <a:t>данные</a:t>
            </a:r>
            <a:endParaRPr lang="ru-RU" dirty="0"/>
          </a:p>
          <a:p>
            <a:pPr lvl="1" fontAlgn="base"/>
            <a:r>
              <a:rPr lang="ru-RU" dirty="0"/>
              <a:t>зачитать данные не </a:t>
            </a:r>
            <a:r>
              <a:rPr lang="ru-RU" dirty="0" smtClean="0"/>
              <a:t>целиком («мама мыла </a:t>
            </a:r>
            <a:r>
              <a:rPr lang="ru-RU" dirty="0" err="1" smtClean="0"/>
              <a:t>ра</a:t>
            </a:r>
            <a:r>
              <a:rPr lang="ru-RU" dirty="0" smtClean="0"/>
              <a:t>»)</a:t>
            </a:r>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60892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3. </a:t>
            </a:r>
            <a:r>
              <a:rPr lang="ru-RU" dirty="0" smtClean="0"/>
              <a:t>Распределенная БД </a:t>
            </a:r>
            <a:r>
              <a:rPr lang="ru-RU" dirty="0"/>
              <a:t>должна быть устойчива </a:t>
            </a:r>
            <a:r>
              <a:rPr lang="ru-RU" dirty="0" smtClean="0"/>
              <a:t>к</a:t>
            </a:r>
            <a:r>
              <a:rPr lang="en-US" dirty="0" smtClean="0"/>
              <a:t> </a:t>
            </a:r>
            <a:r>
              <a:rPr lang="ru-RU" dirty="0" err="1" smtClean="0"/>
              <a:t>brain-split</a:t>
            </a:r>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128598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4. БД </a:t>
            </a:r>
            <a:r>
              <a:rPr lang="ru-RU" dirty="0"/>
              <a:t>должна быть доступна 99.(9)% времени</a:t>
            </a:r>
          </a:p>
          <a:p>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2047887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Обычно, самое важное:</a:t>
            </a:r>
          </a:p>
          <a:p>
            <a:pPr marL="514350" indent="-514350" fontAlgn="base">
              <a:buFont typeface="+mj-lt"/>
              <a:buAutoNum type="arabicPeriod"/>
            </a:pPr>
            <a:r>
              <a:rPr lang="ru-RU" dirty="0" smtClean="0"/>
              <a:t>Д</a:t>
            </a:r>
            <a:r>
              <a:rPr lang="ru-RU" dirty="0" smtClean="0"/>
              <a:t>анные </a:t>
            </a:r>
            <a:r>
              <a:rPr lang="ru-RU" dirty="0"/>
              <a:t>не должны теряться </a:t>
            </a:r>
            <a:endParaRPr lang="ru-RU" dirty="0" smtClean="0"/>
          </a:p>
          <a:p>
            <a:pPr marL="514350" indent="-514350" fontAlgn="base">
              <a:buFont typeface="+mj-lt"/>
              <a:buAutoNum type="arabicPeriod"/>
            </a:pPr>
            <a:r>
              <a:rPr lang="ru-RU" dirty="0"/>
              <a:t>Д</a:t>
            </a:r>
            <a:r>
              <a:rPr lang="ru-RU" dirty="0" smtClean="0"/>
              <a:t>анные </a:t>
            </a:r>
            <a:r>
              <a:rPr lang="ru-RU" dirty="0"/>
              <a:t>должны быть </a:t>
            </a:r>
            <a:r>
              <a:rPr lang="ru-RU" dirty="0" smtClean="0"/>
              <a:t>согласованы</a:t>
            </a:r>
          </a:p>
          <a:p>
            <a:pPr marL="514350" indent="-514350" fontAlgn="base">
              <a:buFont typeface="+mj-lt"/>
              <a:buAutoNum type="arabicPeriod"/>
            </a:pPr>
            <a:r>
              <a:rPr lang="ru-RU" dirty="0" smtClean="0"/>
              <a:t>Устойчива </a:t>
            </a:r>
            <a:r>
              <a:rPr lang="ru-RU" dirty="0"/>
              <a:t>к </a:t>
            </a:r>
            <a:r>
              <a:rPr lang="ru-RU" dirty="0" err="1" smtClean="0"/>
              <a:t>brain-split</a:t>
            </a:r>
            <a:endParaRPr lang="ru-RU" dirty="0" smtClean="0"/>
          </a:p>
          <a:p>
            <a:pPr fontAlgn="base"/>
            <a:endParaRPr lang="ru-RU" dirty="0" smtClean="0"/>
          </a:p>
          <a:p>
            <a:pPr fontAlgn="base"/>
            <a:r>
              <a:rPr lang="ru-RU" dirty="0" smtClean="0"/>
              <a:t>Как это достигается </a:t>
            </a:r>
            <a:r>
              <a:rPr lang="en-US" dirty="0" smtClean="0"/>
              <a:t>—</a:t>
            </a:r>
            <a:r>
              <a:rPr lang="ru-RU" dirty="0" smtClean="0"/>
              <a:t> за рамками этого блока.</a:t>
            </a:r>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4092171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5. БД </a:t>
            </a:r>
            <a:r>
              <a:rPr lang="ru-RU" dirty="0"/>
              <a:t>должна работать быстро. </a:t>
            </a:r>
            <a:endParaRPr lang="ru-RU" dirty="0" smtClean="0"/>
          </a:p>
          <a:p>
            <a:pPr fontAlgn="base"/>
            <a:endParaRPr lang="ru-RU" dirty="0"/>
          </a:p>
          <a:p>
            <a:pPr fontAlgn="base"/>
            <a:r>
              <a:rPr lang="ru-RU" dirty="0" smtClean="0"/>
              <a:t>Это </a:t>
            </a:r>
            <a:r>
              <a:rPr lang="ru-RU" dirty="0"/>
              <a:t>сильно зависит в том числе и от того, как ей пользоваться и как спроектировать данные в ней. </a:t>
            </a:r>
            <a:endParaRPr lang="ru-RU" dirty="0" smtClean="0"/>
          </a:p>
          <a:p>
            <a:pPr fontAlgn="base"/>
            <a:endParaRPr lang="ru-RU" dirty="0" smtClean="0"/>
          </a:p>
          <a:p>
            <a:pPr fontAlgn="base"/>
            <a:r>
              <a:rPr lang="ru-RU" dirty="0" smtClean="0">
                <a:solidFill>
                  <a:schemeClr val="accent1"/>
                </a:solidFill>
              </a:rPr>
              <a:t>Об этом наш курс!</a:t>
            </a:r>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3645416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О чём поговорим:</a:t>
            </a:r>
            <a:endParaRPr lang="ru-RU" dirty="0" smtClean="0"/>
          </a:p>
          <a:p>
            <a:pPr marL="457200" indent="-457200">
              <a:buFont typeface="Arial" panose="020B0604020202020204" pitchFamily="34" charset="0"/>
              <a:buChar char="•"/>
            </a:pPr>
            <a:r>
              <a:rPr lang="ru-RU" dirty="0" smtClean="0"/>
              <a:t>Базовые подходы</a:t>
            </a:r>
          </a:p>
          <a:p>
            <a:pPr marL="457200" indent="-457200">
              <a:buFont typeface="Arial" panose="020B0604020202020204" pitchFamily="34" charset="0"/>
              <a:buChar char="•"/>
            </a:pPr>
            <a:r>
              <a:rPr lang="ru-RU" dirty="0" smtClean="0"/>
              <a:t>Логика работы с БД</a:t>
            </a:r>
          </a:p>
          <a:p>
            <a:pPr marL="457200" indent="-457200">
              <a:buFont typeface="Arial" panose="020B0604020202020204" pitchFamily="34" charset="0"/>
              <a:buChar char="•"/>
            </a:pPr>
            <a:r>
              <a:rPr lang="ru-RU" dirty="0" smtClean="0"/>
              <a:t>Примеры на БД </a:t>
            </a:r>
            <a:r>
              <a:rPr lang="en-US" dirty="0" smtClean="0"/>
              <a:t>“MongoDB”</a:t>
            </a:r>
          </a:p>
          <a:p>
            <a:endParaRPr lang="en-US" dirty="0"/>
          </a:p>
        </p:txBody>
      </p:sp>
      <p:sp>
        <p:nvSpPr>
          <p:cNvPr id="3" name="Заголовок 2"/>
          <p:cNvSpPr>
            <a:spLocks noGrp="1"/>
          </p:cNvSpPr>
          <p:nvPr>
            <p:ph type="title"/>
          </p:nvPr>
        </p:nvSpPr>
        <p:spPr/>
        <p:txBody>
          <a:bodyPr/>
          <a:lstStyle/>
          <a:p>
            <a:r>
              <a:rPr lang="ru-RU" dirty="0" smtClean="0"/>
              <a:t>Проектирование структуры БД</a:t>
            </a:r>
            <a:endParaRPr lang="ru-RU" dirty="0"/>
          </a:p>
        </p:txBody>
      </p:sp>
    </p:spTree>
    <p:extLst>
      <p:ext uri="{BB962C8B-B14F-4D97-AF65-F5344CB8AC3E}">
        <p14:creationId xmlns:p14="http://schemas.microsoft.com/office/powerpoint/2010/main" val="113573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1464" y="2564904"/>
            <a:ext cx="9601067" cy="1800225"/>
          </a:xfrm>
        </p:spPr>
        <p:txBody>
          <a:bodyPr/>
          <a:lstStyle/>
          <a:p>
            <a:r>
              <a:rPr lang="ru-RU" sz="4800" dirty="0"/>
              <a:t>Немного о </a:t>
            </a:r>
            <a:r>
              <a:rPr lang="en-US" sz="4800" dirty="0"/>
              <a:t>“</a:t>
            </a:r>
            <a:r>
              <a:rPr lang="en-US" sz="4800" dirty="0" err="1"/>
              <a:t>MONGOdb</a:t>
            </a:r>
            <a:r>
              <a:rPr lang="en-US" sz="4800" dirty="0"/>
              <a:t>”</a:t>
            </a:r>
            <a:endParaRPr lang="en-US" sz="4600" dirty="0"/>
          </a:p>
        </p:txBody>
      </p:sp>
    </p:spTree>
    <p:extLst>
      <p:ext uri="{BB962C8B-B14F-4D97-AF65-F5344CB8AC3E}">
        <p14:creationId xmlns:p14="http://schemas.microsoft.com/office/powerpoint/2010/main" val="1275032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1464" y="2564904"/>
            <a:ext cx="9601067" cy="1800225"/>
          </a:xfrm>
        </p:spPr>
        <p:txBody>
          <a:bodyPr/>
          <a:lstStyle/>
          <a:p>
            <a:r>
              <a:rPr lang="ru-RU" sz="4800" dirty="0" err="1" smtClean="0"/>
              <a:t>докумет</a:t>
            </a:r>
            <a:r>
              <a:rPr lang="ru-RU" sz="4800" dirty="0" smtClean="0"/>
              <a:t>-ориентированная БД</a:t>
            </a:r>
            <a:endParaRPr lang="en-US" sz="4600" dirty="0"/>
          </a:p>
        </p:txBody>
      </p:sp>
    </p:spTree>
    <p:extLst>
      <p:ext uri="{BB962C8B-B14F-4D97-AF65-F5344CB8AC3E}">
        <p14:creationId xmlns:p14="http://schemas.microsoft.com/office/powerpoint/2010/main" val="883115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841160" cy="4679951"/>
          </a:xfrm>
        </p:spPr>
        <p:txBody>
          <a:bodyPr>
            <a:normAutofit/>
          </a:bodyPr>
          <a:lstStyle/>
          <a:p>
            <a:r>
              <a:rPr lang="en-US" dirty="0" smtClean="0"/>
              <a:t>Users:</a:t>
            </a:r>
          </a:p>
          <a:p>
            <a:pPr marL="457200" indent="-457200">
              <a:buFont typeface="Arial" panose="020B0604020202020204" pitchFamily="34" charset="0"/>
              <a:buChar char="•"/>
            </a:pPr>
            <a:r>
              <a:rPr lang="en-US" sz="2800" dirty="0" smtClean="0"/>
              <a:t>{</a:t>
            </a:r>
            <a:r>
              <a:rPr lang="en-US" sz="2800" i="1" dirty="0">
                <a:solidFill>
                  <a:schemeClr val="accent1"/>
                </a:solidFill>
              </a:rPr>
              <a:t>”Login</a:t>
            </a:r>
            <a:r>
              <a:rPr lang="en-US" sz="2800" i="1" dirty="0" smtClean="0">
                <a:solidFill>
                  <a:schemeClr val="accent1"/>
                </a:solidFill>
              </a:rPr>
              <a:t>”: </a:t>
            </a:r>
            <a:r>
              <a:rPr lang="en-US" sz="2800" dirty="0"/>
              <a:t>”</a:t>
            </a:r>
            <a:r>
              <a:rPr lang="en-US" sz="2800" dirty="0" err="1"/>
              <a:t>Ciceron</a:t>
            </a:r>
            <a:r>
              <a:rPr lang="en-US" sz="2800" dirty="0" smtClean="0"/>
              <a:t>”, </a:t>
            </a:r>
            <a:r>
              <a:rPr lang="en-US" sz="2800" i="1" dirty="0">
                <a:solidFill>
                  <a:schemeClr val="accent1"/>
                </a:solidFill>
              </a:rPr>
              <a:t>”Role</a:t>
            </a:r>
            <a:r>
              <a:rPr lang="en-US" sz="2800" i="1" dirty="0" smtClean="0">
                <a:solidFill>
                  <a:schemeClr val="accent1"/>
                </a:solidFill>
              </a:rPr>
              <a:t>”</a:t>
            </a:r>
            <a:r>
              <a:rPr lang="en-US" sz="2800" dirty="0" smtClean="0">
                <a:solidFill>
                  <a:schemeClr val="accent1"/>
                </a:solidFill>
              </a:rPr>
              <a:t>: </a:t>
            </a:r>
            <a:r>
              <a:rPr lang="en-US" sz="2800" dirty="0"/>
              <a:t>”Owner</a:t>
            </a:r>
            <a:r>
              <a:rPr lang="en-US" sz="2800" dirty="0" smtClean="0"/>
              <a:t>”}</a:t>
            </a:r>
          </a:p>
          <a:p>
            <a:pPr marL="457200" indent="-457200">
              <a:buFont typeface="Arial" panose="020B0604020202020204" pitchFamily="34" charset="0"/>
              <a:buChar char="•"/>
            </a:pPr>
            <a:r>
              <a:rPr lang="en-US" sz="2800" dirty="0" smtClean="0"/>
              <a:t>{</a:t>
            </a:r>
            <a:r>
              <a:rPr lang="en-US" sz="2800" i="1" dirty="0">
                <a:solidFill>
                  <a:schemeClr val="accent1"/>
                </a:solidFill>
              </a:rPr>
              <a:t>”</a:t>
            </a:r>
            <a:r>
              <a:rPr lang="en-US" sz="2800" i="1" dirty="0" smtClean="0">
                <a:solidFill>
                  <a:schemeClr val="accent1"/>
                </a:solidFill>
              </a:rPr>
              <a:t>Login”:</a:t>
            </a:r>
            <a:r>
              <a:rPr lang="ru-RU" sz="2800" i="1" dirty="0" smtClean="0">
                <a:solidFill>
                  <a:schemeClr val="accent1"/>
                </a:solidFill>
              </a:rPr>
              <a:t> </a:t>
            </a:r>
            <a:r>
              <a:rPr lang="en-US" sz="2800" dirty="0"/>
              <a:t>”</a:t>
            </a:r>
            <a:r>
              <a:rPr lang="en-US" sz="2800" dirty="0" smtClean="0"/>
              <a:t>Popper”, </a:t>
            </a:r>
            <a:r>
              <a:rPr lang="en-US" sz="2800" i="1" dirty="0">
                <a:solidFill>
                  <a:schemeClr val="accent1"/>
                </a:solidFill>
              </a:rPr>
              <a:t>”</a:t>
            </a:r>
            <a:r>
              <a:rPr lang="en-US" sz="2800" i="1" dirty="0" smtClean="0">
                <a:solidFill>
                  <a:schemeClr val="accent1"/>
                </a:solidFill>
              </a:rPr>
              <a:t>Role</a:t>
            </a:r>
            <a:r>
              <a:rPr lang="en-US" sz="2800" i="1" dirty="0">
                <a:solidFill>
                  <a:schemeClr val="accent1"/>
                </a:solidFill>
              </a:rPr>
              <a:t>”:</a:t>
            </a:r>
            <a:r>
              <a:rPr lang="en-US" sz="2800" dirty="0"/>
              <a:t> ”</a:t>
            </a:r>
            <a:r>
              <a:rPr lang="en-US" sz="2800" dirty="0" smtClean="0"/>
              <a:t>Admin”, </a:t>
            </a:r>
            <a:r>
              <a:rPr lang="en-US" sz="2800" i="1" dirty="0">
                <a:solidFill>
                  <a:schemeClr val="accent1"/>
                </a:solidFill>
              </a:rPr>
              <a:t>”</a:t>
            </a:r>
            <a:r>
              <a:rPr lang="en-US" sz="2800" i="1" dirty="0" err="1" smtClean="0">
                <a:solidFill>
                  <a:schemeClr val="accent1"/>
                </a:solidFill>
              </a:rPr>
              <a:t>BanHammer</a:t>
            </a:r>
            <a:r>
              <a:rPr lang="en-US" sz="2800" i="1" dirty="0">
                <a:solidFill>
                  <a:schemeClr val="accent1"/>
                </a:solidFill>
              </a:rPr>
              <a:t>”:</a:t>
            </a:r>
            <a:r>
              <a:rPr lang="en-US" sz="2800" dirty="0"/>
              <a:t> ”</a:t>
            </a:r>
            <a:r>
              <a:rPr lang="en-US" sz="2800" dirty="0" smtClean="0"/>
              <a:t>true”}</a:t>
            </a:r>
          </a:p>
          <a:p>
            <a:pPr marL="457200" indent="-457200">
              <a:buFont typeface="Arial" panose="020B0604020202020204" pitchFamily="34" charset="0"/>
              <a:buChar char="•"/>
            </a:pPr>
            <a:r>
              <a:rPr lang="en-US" sz="2800" dirty="0" smtClean="0"/>
              <a:t>{</a:t>
            </a:r>
            <a:r>
              <a:rPr lang="en-US" sz="2800" i="1" dirty="0">
                <a:solidFill>
                  <a:schemeClr val="accent1"/>
                </a:solidFill>
              </a:rPr>
              <a:t>”</a:t>
            </a:r>
            <a:r>
              <a:rPr lang="en-US" sz="2800" i="1" dirty="0" smtClean="0">
                <a:solidFill>
                  <a:schemeClr val="accent1"/>
                </a:solidFill>
              </a:rPr>
              <a:t>Login</a:t>
            </a:r>
            <a:r>
              <a:rPr lang="en-US" sz="2800" i="1" dirty="0">
                <a:solidFill>
                  <a:schemeClr val="accent1"/>
                </a:solidFill>
              </a:rPr>
              <a:t>”:</a:t>
            </a:r>
            <a:r>
              <a:rPr lang="en-US" sz="2800" dirty="0" smtClean="0">
                <a:solidFill>
                  <a:schemeClr val="accent1"/>
                </a:solidFill>
              </a:rPr>
              <a:t> </a:t>
            </a:r>
            <a:r>
              <a:rPr lang="en-US" sz="2800" dirty="0" smtClean="0"/>
              <a:t>”</a:t>
            </a:r>
            <a:r>
              <a:rPr lang="en-US" sz="2800" dirty="0" err="1" smtClean="0"/>
              <a:t>Freid</a:t>
            </a:r>
            <a:r>
              <a:rPr lang="en-US" sz="2800" dirty="0" smtClean="0"/>
              <a:t>”, </a:t>
            </a:r>
            <a:r>
              <a:rPr lang="en-US" sz="2800" i="1" dirty="0">
                <a:solidFill>
                  <a:schemeClr val="accent1"/>
                </a:solidFill>
              </a:rPr>
              <a:t>”</a:t>
            </a:r>
            <a:r>
              <a:rPr lang="en-US" sz="2800" i="1" dirty="0" smtClean="0">
                <a:solidFill>
                  <a:schemeClr val="accent1"/>
                </a:solidFill>
              </a:rPr>
              <a:t>Role</a:t>
            </a:r>
            <a:r>
              <a:rPr lang="en-US" sz="2800" i="1" dirty="0">
                <a:solidFill>
                  <a:schemeClr val="accent1"/>
                </a:solidFill>
              </a:rPr>
              <a:t>”:</a:t>
            </a:r>
            <a:r>
              <a:rPr lang="en-US" sz="2800" dirty="0"/>
              <a:t> ”</a:t>
            </a:r>
            <a:r>
              <a:rPr lang="en-US" sz="2800" dirty="0" smtClean="0"/>
              <a:t>User”, </a:t>
            </a:r>
            <a:r>
              <a:rPr lang="en-US" sz="2800" i="1" dirty="0">
                <a:solidFill>
                  <a:schemeClr val="accent1"/>
                </a:solidFill>
              </a:rPr>
              <a:t>”</a:t>
            </a:r>
            <a:r>
              <a:rPr lang="en-US" sz="2800" i="1" dirty="0" smtClean="0">
                <a:solidFill>
                  <a:schemeClr val="accent1"/>
                </a:solidFill>
              </a:rPr>
              <a:t>Status</a:t>
            </a:r>
            <a:r>
              <a:rPr lang="en-US" sz="2800" i="1" dirty="0">
                <a:solidFill>
                  <a:schemeClr val="accent1"/>
                </a:solidFill>
              </a:rPr>
              <a:t>”:</a:t>
            </a:r>
            <a:r>
              <a:rPr lang="en-US" sz="2800" dirty="0"/>
              <a:t> ”</a:t>
            </a:r>
            <a:r>
              <a:rPr lang="en-US" sz="2800" dirty="0" smtClean="0"/>
              <a:t>Ban”}</a:t>
            </a:r>
          </a:p>
          <a:p>
            <a:pPr marL="457200" indent="-457200">
              <a:buFont typeface="Arial" panose="020B0604020202020204" pitchFamily="34" charset="0"/>
              <a:buChar char="•"/>
            </a:pPr>
            <a:r>
              <a:rPr lang="en-US" sz="2800" dirty="0" smtClean="0"/>
              <a:t>{</a:t>
            </a:r>
            <a:r>
              <a:rPr lang="en-US" sz="2800" i="1" dirty="0">
                <a:solidFill>
                  <a:schemeClr val="accent1"/>
                </a:solidFill>
              </a:rPr>
              <a:t>”</a:t>
            </a:r>
            <a:r>
              <a:rPr lang="en-US" sz="2800" i="1" dirty="0" smtClean="0">
                <a:solidFill>
                  <a:schemeClr val="accent1"/>
                </a:solidFill>
              </a:rPr>
              <a:t>Login</a:t>
            </a:r>
            <a:r>
              <a:rPr lang="en-US" sz="2800" i="1" dirty="0">
                <a:solidFill>
                  <a:schemeClr val="accent1"/>
                </a:solidFill>
              </a:rPr>
              <a:t>”:</a:t>
            </a:r>
            <a:r>
              <a:rPr lang="en-US" sz="2800" dirty="0" smtClean="0">
                <a:solidFill>
                  <a:schemeClr val="accent1"/>
                </a:solidFill>
              </a:rPr>
              <a:t> </a:t>
            </a:r>
            <a:r>
              <a:rPr lang="en-US" sz="2800" dirty="0"/>
              <a:t>”</a:t>
            </a:r>
            <a:r>
              <a:rPr lang="en-US" sz="2800" dirty="0" err="1" smtClean="0"/>
              <a:t>ImmanuelKant</a:t>
            </a:r>
            <a:r>
              <a:rPr lang="en-US" sz="2800" dirty="0" smtClean="0"/>
              <a:t>”, </a:t>
            </a:r>
            <a:r>
              <a:rPr lang="en-US" sz="2800" i="1" dirty="0">
                <a:solidFill>
                  <a:schemeClr val="accent1"/>
                </a:solidFill>
              </a:rPr>
              <a:t>”</a:t>
            </a:r>
            <a:r>
              <a:rPr lang="en-US" sz="2800" i="1" dirty="0" smtClean="0">
                <a:solidFill>
                  <a:schemeClr val="accent1"/>
                </a:solidFill>
              </a:rPr>
              <a:t>Role</a:t>
            </a:r>
            <a:r>
              <a:rPr lang="en-US" sz="2800" i="1" dirty="0">
                <a:solidFill>
                  <a:schemeClr val="accent1"/>
                </a:solidFill>
              </a:rPr>
              <a:t>”:</a:t>
            </a:r>
            <a:r>
              <a:rPr lang="en-US" sz="2800" dirty="0"/>
              <a:t> ”</a:t>
            </a:r>
            <a:r>
              <a:rPr lang="en-US" sz="2800" dirty="0" smtClean="0"/>
              <a:t>User”}</a:t>
            </a:r>
            <a:endParaRPr lang="en-US" sz="2800" dirty="0"/>
          </a:p>
          <a:p>
            <a:pPr marL="457200" indent="-457200">
              <a:buFont typeface="Arial" panose="020B0604020202020204" pitchFamily="34" charset="0"/>
              <a:buChar char="•"/>
            </a:pPr>
            <a:r>
              <a:rPr lang="en-US" sz="2800" dirty="0" smtClean="0"/>
              <a:t>…</a:t>
            </a:r>
            <a:endParaRPr lang="ru-RU" sz="2800" dirty="0"/>
          </a:p>
        </p:txBody>
      </p:sp>
      <p:sp>
        <p:nvSpPr>
          <p:cNvPr id="3" name="Заголовок 2"/>
          <p:cNvSpPr>
            <a:spLocks noGrp="1"/>
          </p:cNvSpPr>
          <p:nvPr>
            <p:ph type="title"/>
          </p:nvPr>
        </p:nvSpPr>
        <p:spPr/>
        <p:txBody>
          <a:bodyPr/>
          <a:lstStyle/>
          <a:p>
            <a:r>
              <a:rPr lang="ru-RU" dirty="0" smtClean="0"/>
              <a:t>коллекции</a:t>
            </a:r>
            <a:endParaRPr lang="ru-RU" dirty="0"/>
          </a:p>
        </p:txBody>
      </p:sp>
    </p:spTree>
    <p:extLst>
      <p:ext uri="{BB962C8B-B14F-4D97-AF65-F5344CB8AC3E}">
        <p14:creationId xmlns:p14="http://schemas.microsoft.com/office/powerpoint/2010/main" val="306116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smtClean="0"/>
              <a:t>Правильно называть – СУБД. В разговорной речи часто СУБД = БД (</a:t>
            </a:r>
            <a:r>
              <a:rPr lang="en-US" dirty="0" smtClean="0"/>
              <a:t>DB)</a:t>
            </a:r>
            <a:r>
              <a:rPr lang="ru-RU" dirty="0" smtClean="0"/>
              <a:t>.</a:t>
            </a:r>
          </a:p>
          <a:p>
            <a:pPr marL="457200" indent="-457200">
              <a:buFont typeface="Arial" panose="020B0604020202020204" pitchFamily="34" charset="0"/>
              <a:buChar char="•"/>
            </a:pPr>
            <a:r>
              <a:rPr lang="ru-RU" dirty="0" smtClean="0"/>
              <a:t>БД </a:t>
            </a:r>
            <a:r>
              <a:rPr lang="ru-RU" dirty="0"/>
              <a:t>это почти всегда </a:t>
            </a:r>
            <a:r>
              <a:rPr lang="ru-RU" dirty="0" smtClean="0"/>
              <a:t>– сервис.</a:t>
            </a:r>
          </a:p>
          <a:p>
            <a:pPr marL="457200" indent="-457200">
              <a:buFont typeface="Arial" panose="020B0604020202020204" pitchFamily="34" charset="0"/>
              <a:buChar char="•"/>
            </a:pPr>
            <a:r>
              <a:rPr lang="ru-RU" dirty="0" smtClean="0"/>
              <a:t>БД </a:t>
            </a:r>
            <a:r>
              <a:rPr lang="ru-RU" dirty="0"/>
              <a:t>- это очень сложная штука в своих внутренностях. Но обычно не сложная </a:t>
            </a:r>
            <a:r>
              <a:rPr lang="ru-RU" dirty="0" smtClean="0"/>
              <a:t>в</a:t>
            </a:r>
            <a:r>
              <a:rPr lang="en-US" dirty="0" smtClean="0"/>
              <a:t> </a:t>
            </a:r>
            <a:r>
              <a:rPr lang="ru-RU" dirty="0" smtClean="0"/>
              <a:t>использовании</a:t>
            </a:r>
            <a:r>
              <a:rPr lang="ru-RU" dirty="0"/>
              <a:t>.</a:t>
            </a:r>
          </a:p>
          <a:p>
            <a:r>
              <a:rPr lang="ru-RU" dirty="0"/>
              <a:t/>
            </a:r>
            <a:br>
              <a:rPr lang="ru-RU" dirty="0"/>
            </a:br>
            <a:endParaRPr lang="ru-RU" dirty="0"/>
          </a:p>
        </p:txBody>
      </p:sp>
      <p:sp>
        <p:nvSpPr>
          <p:cNvPr id="3" name="Заголовок 2"/>
          <p:cNvSpPr>
            <a:spLocks noGrp="1"/>
          </p:cNvSpPr>
          <p:nvPr>
            <p:ph type="title"/>
          </p:nvPr>
        </p:nvSpPr>
        <p:spPr/>
        <p:txBody>
          <a:bodyPr/>
          <a:lstStyle/>
          <a:p>
            <a:r>
              <a:rPr lang="ru-RU" dirty="0" smtClean="0"/>
              <a:t>Что такое база данных</a:t>
            </a:r>
            <a:endParaRPr lang="ru-RU" dirty="0"/>
          </a:p>
        </p:txBody>
      </p:sp>
    </p:spTree>
    <p:extLst>
      <p:ext uri="{BB962C8B-B14F-4D97-AF65-F5344CB8AC3E}">
        <p14:creationId xmlns:p14="http://schemas.microsoft.com/office/powerpoint/2010/main" val="3215474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Тривиально – сложить все документы в файл друг за дружкой.</a:t>
            </a:r>
          </a:p>
          <a:p>
            <a:r>
              <a:rPr lang="ru-RU" dirty="0" smtClean="0"/>
              <a:t>Искать в файле с линейной сложностью, перебирая все документы, проверяя соответствие запросу.</a:t>
            </a:r>
            <a:endParaRPr lang="ru-RU" dirty="0"/>
          </a:p>
        </p:txBody>
      </p:sp>
      <p:sp>
        <p:nvSpPr>
          <p:cNvPr id="3" name="Заголовок 2"/>
          <p:cNvSpPr>
            <a:spLocks noGrp="1"/>
          </p:cNvSpPr>
          <p:nvPr>
            <p:ph type="title"/>
          </p:nvPr>
        </p:nvSpPr>
        <p:spPr/>
        <p:txBody>
          <a:bodyPr/>
          <a:lstStyle/>
          <a:p>
            <a:r>
              <a:rPr lang="ru-RU" dirty="0" smtClean="0"/>
              <a:t>Как искать документы?</a:t>
            </a:r>
            <a:endParaRPr lang="ru-RU" dirty="0"/>
          </a:p>
        </p:txBody>
      </p:sp>
    </p:spTree>
    <p:extLst>
      <p:ext uri="{BB962C8B-B14F-4D97-AF65-F5344CB8AC3E}">
        <p14:creationId xmlns:p14="http://schemas.microsoft.com/office/powerpoint/2010/main" val="521636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Построить структуру данных поверх этого файла, которая поможет нам искать.</a:t>
            </a:r>
            <a:endParaRPr lang="en-US" dirty="0" smtClean="0"/>
          </a:p>
          <a:p>
            <a:r>
              <a:rPr lang="ru-RU" dirty="0" smtClean="0"/>
              <a:t>Например, </a:t>
            </a:r>
            <a:r>
              <a:rPr lang="en-US" dirty="0" err="1" smtClean="0"/>
              <a:t>HashTable</a:t>
            </a:r>
            <a:r>
              <a:rPr lang="en-US" dirty="0" smtClean="0"/>
              <a:t>.</a:t>
            </a:r>
            <a:endParaRPr lang="ru-RU" dirty="0"/>
          </a:p>
        </p:txBody>
      </p:sp>
      <p:sp>
        <p:nvSpPr>
          <p:cNvPr id="3" name="Заголовок 2"/>
          <p:cNvSpPr>
            <a:spLocks noGrp="1"/>
          </p:cNvSpPr>
          <p:nvPr>
            <p:ph type="title"/>
          </p:nvPr>
        </p:nvSpPr>
        <p:spPr/>
        <p:txBody>
          <a:bodyPr/>
          <a:lstStyle/>
          <a:p>
            <a:r>
              <a:rPr lang="ru-RU" dirty="0" smtClean="0"/>
              <a:t>Как искать документы быстро?</a:t>
            </a:r>
            <a:endParaRPr lang="ru-RU" dirty="0"/>
          </a:p>
        </p:txBody>
      </p:sp>
    </p:spTree>
    <p:extLst>
      <p:ext uri="{BB962C8B-B14F-4D97-AF65-F5344CB8AC3E}">
        <p14:creationId xmlns:p14="http://schemas.microsoft.com/office/powerpoint/2010/main" val="3464778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Построить сложную структуру данных поверх этого файла, которая поможет нам искать.</a:t>
            </a:r>
            <a:endParaRPr lang="en-US" dirty="0" smtClean="0"/>
          </a:p>
          <a:p>
            <a:r>
              <a:rPr lang="ru-RU" dirty="0" smtClean="0"/>
              <a:t>Например, любая </a:t>
            </a:r>
            <a:r>
              <a:rPr lang="en-US" dirty="0" smtClean="0"/>
              <a:t>ordered </a:t>
            </a:r>
            <a:r>
              <a:rPr lang="ru-RU" dirty="0" smtClean="0"/>
              <a:t>структура</a:t>
            </a:r>
            <a:r>
              <a:rPr lang="en-US" dirty="0" smtClean="0"/>
              <a:t>.</a:t>
            </a:r>
            <a:endParaRPr lang="ru-RU" dirty="0"/>
          </a:p>
        </p:txBody>
      </p:sp>
      <p:sp>
        <p:nvSpPr>
          <p:cNvPr id="3" name="Заголовок 2"/>
          <p:cNvSpPr>
            <a:spLocks noGrp="1"/>
          </p:cNvSpPr>
          <p:nvPr>
            <p:ph type="title"/>
          </p:nvPr>
        </p:nvSpPr>
        <p:spPr/>
        <p:txBody>
          <a:bodyPr/>
          <a:lstStyle/>
          <a:p>
            <a:r>
              <a:rPr lang="ru-RU" dirty="0" smtClean="0"/>
              <a:t>Сложные поиски документов</a:t>
            </a:r>
            <a:endParaRPr lang="ru-RU" dirty="0"/>
          </a:p>
        </p:txBody>
      </p:sp>
    </p:spTree>
    <p:extLst>
      <p:ext uri="{BB962C8B-B14F-4D97-AF65-F5344CB8AC3E}">
        <p14:creationId xmlns:p14="http://schemas.microsoft.com/office/powerpoint/2010/main" val="337383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smtClean="0"/>
              <a:t>ForumDB</a:t>
            </a:r>
            <a:r>
              <a:rPr lang="en-US" dirty="0" smtClean="0"/>
              <a:t>:</a:t>
            </a:r>
          </a:p>
          <a:p>
            <a:pPr marL="457200" indent="-457200">
              <a:buFont typeface="Arial" panose="020B0604020202020204" pitchFamily="34" charset="0"/>
              <a:buChar char="•"/>
            </a:pPr>
            <a:r>
              <a:rPr lang="en-US" dirty="0" smtClean="0"/>
              <a:t>Users:</a:t>
            </a:r>
          </a:p>
          <a:p>
            <a:pPr marL="1200095" lvl="1" indent="-457200"/>
            <a:r>
              <a:rPr lang="en-US" dirty="0" smtClean="0"/>
              <a:t>Index on </a:t>
            </a:r>
            <a:r>
              <a:rPr lang="en-US" dirty="0" smtClean="0">
                <a:solidFill>
                  <a:schemeClr val="accent1"/>
                </a:solidFill>
              </a:rPr>
              <a:t>Login</a:t>
            </a:r>
            <a:r>
              <a:rPr lang="ru-RU" dirty="0" smtClean="0">
                <a:solidFill>
                  <a:schemeClr val="accent1"/>
                </a:solidFill>
              </a:rPr>
              <a:t> </a:t>
            </a:r>
            <a:r>
              <a:rPr lang="en-US" dirty="0"/>
              <a:t>(</a:t>
            </a:r>
            <a:r>
              <a:rPr lang="ru-RU" dirty="0"/>
              <a:t>пользователь </a:t>
            </a:r>
            <a:r>
              <a:rPr lang="ru-RU" dirty="0" err="1"/>
              <a:t>залогинился</a:t>
            </a:r>
            <a:r>
              <a:rPr lang="ru-RU" dirty="0"/>
              <a:t>)</a:t>
            </a:r>
            <a:endParaRPr lang="ru-RU" dirty="0" smtClean="0">
              <a:solidFill>
                <a:schemeClr val="accent1"/>
              </a:solidFill>
            </a:endParaRPr>
          </a:p>
          <a:p>
            <a:pPr marL="457200" indent="-457200">
              <a:buFont typeface="Arial" panose="020B0604020202020204" pitchFamily="34" charset="0"/>
              <a:buChar char="•"/>
            </a:pPr>
            <a:r>
              <a:rPr lang="en-US" dirty="0" smtClean="0"/>
              <a:t>Messages</a:t>
            </a:r>
            <a:r>
              <a:rPr lang="ru-RU" dirty="0"/>
              <a:t>:</a:t>
            </a:r>
            <a:endParaRPr lang="en-US" dirty="0" smtClean="0"/>
          </a:p>
          <a:p>
            <a:pPr marL="1200095" lvl="1" indent="-457200"/>
            <a:r>
              <a:rPr lang="en-US" dirty="0" smtClean="0"/>
              <a:t>Index on </a:t>
            </a:r>
            <a:r>
              <a:rPr lang="en-US" dirty="0" err="1" smtClean="0">
                <a:solidFill>
                  <a:schemeClr val="accent1"/>
                </a:solidFill>
              </a:rPr>
              <a:t>MessageID</a:t>
            </a:r>
            <a:r>
              <a:rPr lang="ru-RU" dirty="0" smtClean="0">
                <a:solidFill>
                  <a:schemeClr val="accent1"/>
                </a:solidFill>
              </a:rPr>
              <a:t> </a:t>
            </a:r>
            <a:r>
              <a:rPr lang="ru-RU" dirty="0"/>
              <a:t>(отобразить сообщение)</a:t>
            </a:r>
            <a:endParaRPr lang="en-US" dirty="0" smtClean="0">
              <a:solidFill>
                <a:schemeClr val="accent1"/>
              </a:solidFill>
            </a:endParaRPr>
          </a:p>
          <a:p>
            <a:pPr marL="457200" indent="-457200">
              <a:buFont typeface="Arial" panose="020B0604020202020204" pitchFamily="34" charset="0"/>
              <a:buChar char="•"/>
            </a:pPr>
            <a:endParaRPr lang="ru-RU" dirty="0"/>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smtClean="0"/>
              <a:t>Индексы</a:t>
            </a:r>
            <a:endParaRPr lang="ru-RU" dirty="0"/>
          </a:p>
        </p:txBody>
      </p:sp>
    </p:spTree>
    <p:extLst>
      <p:ext uri="{BB962C8B-B14F-4D97-AF65-F5344CB8AC3E}">
        <p14:creationId xmlns:p14="http://schemas.microsoft.com/office/powerpoint/2010/main" val="123501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fontScale="92500" lnSpcReduction="10000"/>
          </a:bodyPr>
          <a:lstStyle/>
          <a:p>
            <a:r>
              <a:rPr lang="en-US" dirty="0" smtClean="0"/>
              <a:t>Unordered:</a:t>
            </a:r>
          </a:p>
          <a:p>
            <a:pPr marL="457200" indent="-457200">
              <a:buFont typeface="Arial" panose="020B0604020202020204" pitchFamily="34" charset="0"/>
              <a:buChar char="•"/>
            </a:pPr>
            <a:r>
              <a:rPr lang="en-US" dirty="0" err="1" smtClean="0"/>
              <a:t>HashTable</a:t>
            </a:r>
            <a:endParaRPr lang="en-US" dirty="0" smtClean="0"/>
          </a:p>
          <a:p>
            <a:pPr marL="457200" indent="-457200">
              <a:buFont typeface="Arial" panose="020B0604020202020204" pitchFamily="34" charset="0"/>
              <a:buChar char="•"/>
            </a:pPr>
            <a:endParaRPr lang="en-US" dirty="0"/>
          </a:p>
          <a:p>
            <a:r>
              <a:rPr lang="en-US" dirty="0" smtClean="0"/>
              <a:t>Ordered:</a:t>
            </a:r>
          </a:p>
          <a:p>
            <a:pPr marL="457200" indent="-457200">
              <a:buFont typeface="Arial" panose="020B0604020202020204" pitchFamily="34" charset="0"/>
              <a:buChar char="•"/>
            </a:pPr>
            <a:r>
              <a:rPr lang="en-US" dirty="0" smtClean="0"/>
              <a:t>B-Tree</a:t>
            </a:r>
          </a:p>
          <a:p>
            <a:pPr marL="457200" indent="-457200">
              <a:buFont typeface="Arial" panose="020B0604020202020204" pitchFamily="34" charset="0"/>
              <a:buChar char="•"/>
            </a:pPr>
            <a:r>
              <a:rPr lang="en-US" dirty="0" err="1" smtClean="0"/>
              <a:t>Trie</a:t>
            </a:r>
            <a:r>
              <a:rPr lang="en-US" dirty="0" smtClean="0"/>
              <a:t> (prefix tree, radix tree)</a:t>
            </a:r>
          </a:p>
          <a:p>
            <a:pPr marL="457200" indent="-457200">
              <a:buFont typeface="Arial" panose="020B0604020202020204" pitchFamily="34" charset="0"/>
              <a:buChar char="•"/>
            </a:pPr>
            <a:r>
              <a:rPr lang="en-US" dirty="0" smtClean="0"/>
              <a:t>Red-black tree</a:t>
            </a:r>
          </a:p>
          <a:p>
            <a:pPr marL="457200" indent="-457200">
              <a:buFont typeface="Arial" panose="020B0604020202020204" pitchFamily="34" charset="0"/>
              <a:buChar char="•"/>
            </a:pPr>
            <a:r>
              <a:rPr lang="en-US" dirty="0" smtClean="0"/>
              <a:t>Ordered array</a:t>
            </a:r>
            <a:endParaRPr lang="ru-RU" dirty="0" smtClean="0"/>
          </a:p>
          <a:p>
            <a:pPr marL="457200" indent="-457200">
              <a:buFont typeface="Arial" panose="020B0604020202020204" pitchFamily="34" charset="0"/>
              <a:buChar char="•"/>
            </a:pPr>
            <a:r>
              <a:rPr lang="en-US" dirty="0" smtClean="0"/>
              <a:t>Suffix tree</a:t>
            </a:r>
            <a:endParaRPr lang="ru-RU" dirty="0"/>
          </a:p>
        </p:txBody>
      </p:sp>
      <p:sp>
        <p:nvSpPr>
          <p:cNvPr id="3" name="Заголовок 2"/>
          <p:cNvSpPr>
            <a:spLocks noGrp="1"/>
          </p:cNvSpPr>
          <p:nvPr>
            <p:ph type="title"/>
          </p:nvPr>
        </p:nvSpPr>
        <p:spPr/>
        <p:txBody>
          <a:bodyPr/>
          <a:lstStyle/>
          <a:p>
            <a:r>
              <a:rPr lang="ru-RU" dirty="0" smtClean="0"/>
              <a:t>Индексы</a:t>
            </a:r>
            <a:endParaRPr lang="ru-RU" dirty="0"/>
          </a:p>
        </p:txBody>
      </p:sp>
    </p:spTree>
    <p:extLst>
      <p:ext uri="{BB962C8B-B14F-4D97-AF65-F5344CB8AC3E}">
        <p14:creationId xmlns:p14="http://schemas.microsoft.com/office/powerpoint/2010/main" val="24853186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smtClean="0"/>
              <a:t>ForumDB</a:t>
            </a:r>
            <a:r>
              <a:rPr lang="en-US" dirty="0" smtClean="0"/>
              <a:t>:</a:t>
            </a:r>
          </a:p>
          <a:p>
            <a:pPr marL="457200" indent="-457200">
              <a:buFont typeface="Arial" panose="020B0604020202020204" pitchFamily="34" charset="0"/>
              <a:buChar char="•"/>
            </a:pPr>
            <a:r>
              <a:rPr lang="en-US" dirty="0" smtClean="0"/>
              <a:t>Users:</a:t>
            </a:r>
          </a:p>
          <a:p>
            <a:pPr marL="1200095" lvl="1" indent="-457200"/>
            <a:r>
              <a:rPr lang="en-US" u="sng" dirty="0" smtClean="0"/>
              <a:t>Unordered</a:t>
            </a:r>
            <a:r>
              <a:rPr lang="en-US" dirty="0" smtClean="0"/>
              <a:t> index on </a:t>
            </a:r>
            <a:r>
              <a:rPr lang="en-US" dirty="0" smtClean="0">
                <a:solidFill>
                  <a:schemeClr val="accent1"/>
                </a:solidFill>
              </a:rPr>
              <a:t>Login</a:t>
            </a:r>
            <a:endParaRPr lang="ru-RU" dirty="0" smtClean="0">
              <a:solidFill>
                <a:schemeClr val="accent1"/>
              </a:solidFill>
            </a:endParaRPr>
          </a:p>
          <a:p>
            <a:pPr marL="457200" indent="-457200">
              <a:buFont typeface="Arial" panose="020B0604020202020204" pitchFamily="34" charset="0"/>
              <a:buChar char="•"/>
            </a:pPr>
            <a:r>
              <a:rPr lang="en-US" dirty="0" smtClean="0"/>
              <a:t>Messages</a:t>
            </a:r>
            <a:r>
              <a:rPr lang="ru-RU" dirty="0"/>
              <a:t>:</a:t>
            </a:r>
            <a:endParaRPr lang="en-US" dirty="0" smtClean="0"/>
          </a:p>
          <a:p>
            <a:pPr marL="1200095" lvl="1" indent="-457200"/>
            <a:r>
              <a:rPr lang="en-US" u="sng" dirty="0" smtClean="0"/>
              <a:t>Unordered</a:t>
            </a:r>
            <a:r>
              <a:rPr lang="en-US" dirty="0" smtClean="0"/>
              <a:t> index on </a:t>
            </a:r>
            <a:r>
              <a:rPr lang="en-US" dirty="0" err="1" smtClean="0">
                <a:solidFill>
                  <a:schemeClr val="accent1"/>
                </a:solidFill>
              </a:rPr>
              <a:t>MessageID</a:t>
            </a:r>
            <a:endParaRPr lang="en-US" dirty="0" smtClean="0">
              <a:solidFill>
                <a:schemeClr val="accent1"/>
              </a:solidFill>
            </a:endParaRPr>
          </a:p>
          <a:p>
            <a:pPr marL="1200095" lvl="1" indent="-457200"/>
            <a:r>
              <a:rPr lang="en-US" u="sng" dirty="0"/>
              <a:t>O</a:t>
            </a:r>
            <a:r>
              <a:rPr lang="en-US" u="sng" dirty="0" smtClean="0"/>
              <a:t>rdered</a:t>
            </a:r>
            <a:r>
              <a:rPr lang="en-US" dirty="0" smtClean="0"/>
              <a:t> </a:t>
            </a:r>
            <a:r>
              <a:rPr lang="en-US" dirty="0"/>
              <a:t>index on </a:t>
            </a:r>
            <a:r>
              <a:rPr lang="en-US" dirty="0" smtClean="0">
                <a:solidFill>
                  <a:schemeClr val="accent1"/>
                </a:solidFill>
              </a:rPr>
              <a:t>Likes</a:t>
            </a:r>
            <a:r>
              <a:rPr lang="ru-RU" dirty="0"/>
              <a:t> </a:t>
            </a:r>
            <a:r>
              <a:rPr lang="ru-RU" dirty="0" smtClean="0"/>
              <a:t/>
            </a:r>
            <a:br>
              <a:rPr lang="ru-RU" dirty="0" smtClean="0"/>
            </a:br>
            <a:r>
              <a:rPr lang="ru-RU" dirty="0" smtClean="0"/>
              <a:t>(</a:t>
            </a:r>
            <a:r>
              <a:rPr lang="ru-RU" dirty="0"/>
              <a:t>показать список самых </a:t>
            </a:r>
            <a:r>
              <a:rPr lang="ru-RU" dirty="0" err="1"/>
              <a:t>залайканных</a:t>
            </a:r>
            <a:r>
              <a:rPr lang="ru-RU" dirty="0"/>
              <a:t>)</a:t>
            </a:r>
            <a:endParaRPr lang="en-US" dirty="0">
              <a:solidFill>
                <a:schemeClr val="accent1"/>
              </a:solidFill>
            </a:endParaRPr>
          </a:p>
          <a:p>
            <a:pPr lvl="1" indent="0">
              <a:buNone/>
            </a:pPr>
            <a:endParaRPr lang="en-US" u="sng" dirty="0" smtClean="0">
              <a:solidFill>
                <a:schemeClr val="accent1"/>
              </a:solidFill>
            </a:endParaRPr>
          </a:p>
          <a:p>
            <a:pPr marL="457200" indent="-457200">
              <a:buFont typeface="Arial" panose="020B0604020202020204" pitchFamily="34" charset="0"/>
              <a:buChar char="•"/>
            </a:pPr>
            <a:endParaRPr lang="ru-RU" dirty="0"/>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smtClean="0"/>
              <a:t>Индексы</a:t>
            </a:r>
            <a:endParaRPr lang="ru-RU" dirty="0"/>
          </a:p>
        </p:txBody>
      </p:sp>
    </p:spTree>
    <p:extLst>
      <p:ext uri="{BB962C8B-B14F-4D97-AF65-F5344CB8AC3E}">
        <p14:creationId xmlns:p14="http://schemas.microsoft.com/office/powerpoint/2010/main" val="2428088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Ordered index</a:t>
            </a:r>
            <a:r>
              <a:rPr lang="ru-RU" dirty="0" smtClean="0"/>
              <a:t>. </a:t>
            </a:r>
            <a:r>
              <a:rPr lang="en-US" dirty="0" smtClean="0"/>
              <a:t>Skip/take</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6</a:t>
            </a:r>
            <a:endParaRPr lang="ru-RU" dirty="0"/>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ru-RU" dirty="0"/>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ru-RU" dirty="0"/>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ru-RU" dirty="0"/>
          </a:p>
        </p:txBody>
      </p:sp>
      <p:sp>
        <p:nvSpPr>
          <p:cNvPr id="32" name="Овал 31"/>
          <p:cNvSpPr/>
          <p:nvPr/>
        </p:nvSpPr>
        <p:spPr>
          <a:xfrm>
            <a:off x="9030309"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6654045" y="4333076"/>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7842211" y="2690918"/>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42973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Filtration</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6, cat</a:t>
            </a:r>
            <a:endParaRPr lang="ru-RU" dirty="0"/>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ru-RU" dirty="0"/>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ru-RU" dirty="0"/>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 cat</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ru-RU" dirty="0"/>
          </a:p>
        </p:txBody>
      </p:sp>
      <p:sp>
        <p:nvSpPr>
          <p:cNvPr id="32" name="Овал 31"/>
          <p:cNvSpPr/>
          <p:nvPr/>
        </p:nvSpPr>
        <p:spPr>
          <a:xfrm>
            <a:off x="9030309"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665404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24631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Ordered index + filtration</a:t>
            </a:r>
            <a:endParaRPr lang="ru-RU" dirty="0"/>
          </a:p>
        </p:txBody>
      </p:sp>
      <p:sp>
        <p:nvSpPr>
          <p:cNvPr id="4" name="Объект 3"/>
          <p:cNvSpPr txBox="1">
            <a:spLocks noGrp="1"/>
          </p:cNvSpPr>
          <p:nvPr>
            <p:ph sz="quarter" idx="13"/>
          </p:nvPr>
        </p:nvSpPr>
        <p:spPr>
          <a:xfrm>
            <a:off x="1295400" y="1628779"/>
            <a:ext cx="9601133" cy="500444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accent1"/>
                </a:solidFill>
              </a:rPr>
              <a:t>Take top M messages</a:t>
            </a:r>
            <a:r>
              <a:rPr lang="ru-RU" sz="2800" dirty="0">
                <a:solidFill>
                  <a:schemeClr val="accent1"/>
                </a:solidFill>
              </a:rPr>
              <a:t> = </a:t>
            </a:r>
            <a:r>
              <a:rPr lang="en-US" sz="2800" dirty="0">
                <a:solidFill>
                  <a:schemeClr val="accent1"/>
                </a:solidFill>
              </a:rPr>
              <a:t>take M skip 0 from ordered index.</a:t>
            </a:r>
            <a:br>
              <a:rPr lang="en-US" sz="2800" dirty="0">
                <a:solidFill>
                  <a:schemeClr val="accent1"/>
                </a:solidFill>
              </a:rPr>
            </a:br>
            <a:r>
              <a:rPr lang="en-US" sz="2800" dirty="0" smtClean="0"/>
              <a:t>O(M + log(N))</a:t>
            </a:r>
            <a:r>
              <a:rPr lang="ru-RU" sz="2800" dirty="0" smtClean="0"/>
              <a:t>,</a:t>
            </a:r>
            <a:r>
              <a:rPr lang="en-US" sz="2800" dirty="0" smtClean="0"/>
              <a:t> </a:t>
            </a:r>
            <a:r>
              <a:rPr lang="ru-RU" sz="2800" dirty="0" smtClean="0"/>
              <a:t>где </a:t>
            </a:r>
            <a:r>
              <a:rPr lang="en-US" sz="2800" dirty="0" smtClean="0"/>
              <a:t>N</a:t>
            </a:r>
            <a:r>
              <a:rPr lang="ru-RU" sz="2800" dirty="0" smtClean="0"/>
              <a:t> – размер дерева</a:t>
            </a:r>
            <a:r>
              <a:rPr lang="en-US" sz="2800" dirty="0" smtClean="0"/>
              <a:t>.</a:t>
            </a:r>
            <a:endParaRPr lang="ru-RU" sz="2800" dirty="0" smtClean="0"/>
          </a:p>
          <a:p>
            <a:pPr marL="457200" indent="-457200">
              <a:buFont typeface="Arial" panose="020B0604020202020204" pitchFamily="34" charset="0"/>
              <a:buChar char="•"/>
            </a:pPr>
            <a:r>
              <a:rPr lang="en-US" sz="2800" dirty="0">
                <a:solidFill>
                  <a:schemeClr val="accent1"/>
                </a:solidFill>
              </a:rPr>
              <a:t>Take top M </a:t>
            </a:r>
            <a:r>
              <a:rPr lang="en-US" sz="2800" dirty="0" smtClean="0">
                <a:solidFill>
                  <a:schemeClr val="accent1"/>
                </a:solidFill>
              </a:rPr>
              <a:t>messages without pictures</a:t>
            </a:r>
            <a:r>
              <a:rPr lang="ru-RU" sz="2800" dirty="0" smtClean="0">
                <a:solidFill>
                  <a:schemeClr val="accent1"/>
                </a:solidFill>
              </a:rPr>
              <a:t> </a:t>
            </a:r>
            <a:r>
              <a:rPr lang="ru-RU" sz="2800" dirty="0">
                <a:solidFill>
                  <a:schemeClr val="accent1"/>
                </a:solidFill>
              </a:rPr>
              <a:t>= </a:t>
            </a:r>
            <a:r>
              <a:rPr lang="en-US" sz="2800" dirty="0">
                <a:solidFill>
                  <a:schemeClr val="accent1"/>
                </a:solidFill>
              </a:rPr>
              <a:t>take M skip 0 from ordered </a:t>
            </a:r>
            <a:r>
              <a:rPr lang="en-US" sz="2800" dirty="0" smtClean="0">
                <a:solidFill>
                  <a:schemeClr val="accent1"/>
                </a:solidFill>
              </a:rPr>
              <a:t>index where picture does not exist. </a:t>
            </a:r>
            <a:br>
              <a:rPr lang="en-US" sz="2800" dirty="0" smtClean="0">
                <a:solidFill>
                  <a:schemeClr val="accent1"/>
                </a:solidFill>
              </a:rPr>
            </a:br>
            <a:r>
              <a:rPr lang="en-US" sz="2800" dirty="0" smtClean="0"/>
              <a:t>O(M + K </a:t>
            </a:r>
            <a:r>
              <a:rPr lang="en-US" sz="2800" dirty="0"/>
              <a:t>+ log(N))</a:t>
            </a:r>
            <a:r>
              <a:rPr lang="ru-RU" sz="2800" dirty="0"/>
              <a:t>, </a:t>
            </a:r>
            <a:r>
              <a:rPr lang="ru-RU" sz="2800" dirty="0" smtClean="0"/>
              <a:t>где </a:t>
            </a:r>
            <a:r>
              <a:rPr lang="en-US" sz="2800" dirty="0" smtClean="0"/>
              <a:t>N </a:t>
            </a:r>
            <a:r>
              <a:rPr lang="ru-RU" sz="2800" dirty="0" smtClean="0"/>
              <a:t>– размер дерева,</a:t>
            </a:r>
            <a:r>
              <a:rPr lang="en-US" sz="2800" dirty="0" smtClean="0"/>
              <a:t> K –</a:t>
            </a:r>
            <a:r>
              <a:rPr lang="ru-RU" sz="2800" dirty="0" smtClean="0"/>
              <a:t> количество сообщений с картинками в первых </a:t>
            </a:r>
            <a:r>
              <a:rPr lang="en-US" sz="2800" dirty="0" smtClean="0"/>
              <a:t>M + K </a:t>
            </a:r>
            <a:r>
              <a:rPr lang="ru-RU" sz="2800" dirty="0" smtClean="0"/>
              <a:t>сообщениях, упорядоченных по количеству </a:t>
            </a:r>
            <a:r>
              <a:rPr lang="ru-RU" sz="2800" dirty="0" err="1" smtClean="0"/>
              <a:t>лайков</a:t>
            </a:r>
            <a:r>
              <a:rPr lang="ru-RU" sz="2800" dirty="0" smtClean="0"/>
              <a:t>.</a:t>
            </a:r>
            <a:r>
              <a:rPr lang="en-US" sz="2800" dirty="0" smtClean="0"/>
              <a:t> </a:t>
            </a:r>
            <a:r>
              <a:rPr lang="ru-RU" sz="2800" dirty="0" smtClean="0"/>
              <a:t>Если К обычно мало (например, мы знаем, что картинки редко </a:t>
            </a:r>
            <a:r>
              <a:rPr lang="ru-RU" sz="2800" dirty="0" err="1" smtClean="0"/>
              <a:t>постят</a:t>
            </a:r>
            <a:r>
              <a:rPr lang="ru-RU" sz="2800" dirty="0" smtClean="0"/>
              <a:t>), то нас это устроит.</a:t>
            </a:r>
            <a:endParaRPr lang="ru-RU" sz="2800" dirty="0"/>
          </a:p>
          <a:p>
            <a:pPr marL="457200" indent="-457200">
              <a:buFont typeface="Arial" panose="020B0604020202020204" pitchFamily="34" charset="0"/>
              <a:buChar char="•"/>
            </a:pPr>
            <a:endParaRPr lang="ru-RU" sz="2800" dirty="0"/>
          </a:p>
        </p:txBody>
      </p:sp>
    </p:spTree>
    <p:extLst>
      <p:ext uri="{BB962C8B-B14F-4D97-AF65-F5344CB8AC3E}">
        <p14:creationId xmlns:p14="http://schemas.microsoft.com/office/powerpoint/2010/main" val="1220082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smtClean="0"/>
              <a:t>ForumDB</a:t>
            </a:r>
            <a:r>
              <a:rPr lang="en-US" dirty="0" smtClean="0"/>
              <a:t>:</a:t>
            </a:r>
          </a:p>
          <a:p>
            <a:pPr marL="457200" indent="-457200">
              <a:buFont typeface="Arial" panose="020B0604020202020204" pitchFamily="34" charset="0"/>
              <a:buChar char="•"/>
            </a:pPr>
            <a:r>
              <a:rPr lang="en-US" dirty="0" smtClean="0"/>
              <a:t>Users:</a:t>
            </a:r>
          </a:p>
          <a:p>
            <a:pPr marL="1200095" lvl="1" indent="-457200"/>
            <a:r>
              <a:rPr lang="en-US" u="sng" dirty="0" smtClean="0"/>
              <a:t>Unordered</a:t>
            </a:r>
            <a:r>
              <a:rPr lang="en-US" dirty="0" smtClean="0"/>
              <a:t> index on </a:t>
            </a:r>
            <a:r>
              <a:rPr lang="en-US" dirty="0" smtClean="0">
                <a:solidFill>
                  <a:schemeClr val="accent1"/>
                </a:solidFill>
              </a:rPr>
              <a:t>Login</a:t>
            </a:r>
            <a:endParaRPr lang="ru-RU" dirty="0" smtClean="0">
              <a:solidFill>
                <a:schemeClr val="accent1"/>
              </a:solidFill>
            </a:endParaRPr>
          </a:p>
          <a:p>
            <a:pPr marL="457200" indent="-457200">
              <a:buFont typeface="Arial" panose="020B0604020202020204" pitchFamily="34" charset="0"/>
              <a:buChar char="•"/>
            </a:pPr>
            <a:r>
              <a:rPr lang="en-US" dirty="0" smtClean="0"/>
              <a:t>Messages:</a:t>
            </a:r>
            <a:endParaRPr lang="en-US" dirty="0" smtClean="0"/>
          </a:p>
          <a:p>
            <a:pPr marL="1200095" lvl="1" indent="-457200"/>
            <a:r>
              <a:rPr lang="en-US" u="sng" dirty="0" smtClean="0"/>
              <a:t>Unordered</a:t>
            </a:r>
            <a:r>
              <a:rPr lang="en-US" dirty="0" smtClean="0"/>
              <a:t> index on </a:t>
            </a:r>
            <a:r>
              <a:rPr lang="en-US" dirty="0" err="1" smtClean="0">
                <a:solidFill>
                  <a:schemeClr val="accent1"/>
                </a:solidFill>
              </a:rPr>
              <a:t>MessageID</a:t>
            </a:r>
            <a:endParaRPr lang="en-US" dirty="0" smtClean="0">
              <a:solidFill>
                <a:schemeClr val="accent1"/>
              </a:solidFill>
            </a:endParaRPr>
          </a:p>
          <a:p>
            <a:pPr marL="1200095" lvl="1" indent="-457200"/>
            <a:r>
              <a:rPr lang="en-US" u="sng" dirty="0"/>
              <a:t>O</a:t>
            </a:r>
            <a:r>
              <a:rPr lang="en-US" u="sng" dirty="0" smtClean="0"/>
              <a:t>rdered</a:t>
            </a:r>
            <a:r>
              <a:rPr lang="en-US" dirty="0" smtClean="0"/>
              <a:t> </a:t>
            </a:r>
            <a:r>
              <a:rPr lang="en-US" dirty="0"/>
              <a:t>index on </a:t>
            </a:r>
            <a:r>
              <a:rPr lang="en-US" dirty="0" smtClean="0">
                <a:solidFill>
                  <a:schemeClr val="accent1"/>
                </a:solidFill>
              </a:rPr>
              <a:t>Likes</a:t>
            </a:r>
            <a:endParaRPr lang="en-US" dirty="0">
              <a:solidFill>
                <a:schemeClr val="accent1"/>
              </a:solidFill>
            </a:endParaRPr>
          </a:p>
          <a:p>
            <a:pPr marL="1200095" lvl="1" indent="-457200"/>
            <a:r>
              <a:rPr lang="en-US" u="sng" dirty="0"/>
              <a:t>Ordered</a:t>
            </a:r>
            <a:r>
              <a:rPr lang="en-US" dirty="0"/>
              <a:t> index on </a:t>
            </a:r>
            <a:r>
              <a:rPr lang="en-US" dirty="0" err="1" smtClean="0">
                <a:solidFill>
                  <a:schemeClr val="accent1"/>
                </a:solidFill>
              </a:rPr>
              <a:t>TopicID</a:t>
            </a:r>
            <a:r>
              <a:rPr lang="en-US" dirty="0" smtClean="0">
                <a:solidFill>
                  <a:schemeClr val="accent1"/>
                </a:solidFill>
              </a:rPr>
              <a:t> + </a:t>
            </a:r>
            <a:r>
              <a:rPr lang="en-US" dirty="0" err="1" smtClean="0">
                <a:solidFill>
                  <a:schemeClr val="accent1"/>
                </a:solidFill>
              </a:rPr>
              <a:t>MessageTime</a:t>
            </a:r>
            <a:r>
              <a:rPr lang="ru-RU" dirty="0" smtClean="0">
                <a:solidFill>
                  <a:schemeClr val="accent1"/>
                </a:solidFill>
              </a:rPr>
              <a:t/>
            </a:r>
            <a:br>
              <a:rPr lang="ru-RU" dirty="0" smtClean="0">
                <a:solidFill>
                  <a:schemeClr val="accent1"/>
                </a:solidFill>
              </a:rPr>
            </a:br>
            <a:r>
              <a:rPr lang="ru-RU" dirty="0"/>
              <a:t>(показать последние сообщения в теме)</a:t>
            </a:r>
            <a:endParaRPr lang="en-US" dirty="0">
              <a:solidFill>
                <a:schemeClr val="accent1"/>
              </a:solidFill>
            </a:endParaRPr>
          </a:p>
          <a:p>
            <a:pPr marL="1200095" lvl="1" indent="-457200"/>
            <a:endParaRPr lang="en-US" dirty="0">
              <a:solidFill>
                <a:schemeClr val="accent1"/>
              </a:solidFill>
            </a:endParaRPr>
          </a:p>
          <a:p>
            <a:pPr lvl="1" indent="0">
              <a:buNone/>
            </a:pPr>
            <a:endParaRPr lang="en-US" u="sng" dirty="0" smtClean="0">
              <a:solidFill>
                <a:schemeClr val="accent1"/>
              </a:solidFill>
            </a:endParaRPr>
          </a:p>
          <a:p>
            <a:pPr marL="457200" indent="-457200">
              <a:buFont typeface="Arial" panose="020B0604020202020204" pitchFamily="34" charset="0"/>
              <a:buChar char="•"/>
            </a:pPr>
            <a:endParaRPr lang="ru-RU" dirty="0"/>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en-US" dirty="0" smtClean="0"/>
              <a:t>Combined index</a:t>
            </a:r>
            <a:endParaRPr lang="ru-RU" dirty="0"/>
          </a:p>
        </p:txBody>
      </p:sp>
    </p:spTree>
    <p:extLst>
      <p:ext uri="{BB962C8B-B14F-4D97-AF65-F5344CB8AC3E}">
        <p14:creationId xmlns:p14="http://schemas.microsoft.com/office/powerpoint/2010/main" val="128318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endParaRPr lang="ru-RU" dirty="0" smtClean="0"/>
          </a:p>
          <a:p>
            <a:endParaRPr lang="ru-RU" dirty="0"/>
          </a:p>
          <a:p>
            <a:r>
              <a:rPr lang="ru-RU" dirty="0" smtClean="0"/>
              <a:t>Администрирование БД != использование БД</a:t>
            </a:r>
            <a:r>
              <a:rPr lang="ru-RU" dirty="0"/>
              <a:t/>
            </a:r>
            <a:br>
              <a:rPr lang="ru-RU" dirty="0"/>
            </a:br>
            <a:endParaRPr lang="ru-RU" dirty="0"/>
          </a:p>
        </p:txBody>
      </p:sp>
      <p:sp>
        <p:nvSpPr>
          <p:cNvPr id="3" name="Заголовок 2"/>
          <p:cNvSpPr>
            <a:spLocks noGrp="1"/>
          </p:cNvSpPr>
          <p:nvPr>
            <p:ph type="title"/>
          </p:nvPr>
        </p:nvSpPr>
        <p:spPr/>
        <p:txBody>
          <a:bodyPr/>
          <a:lstStyle/>
          <a:p>
            <a:r>
              <a:rPr lang="ru-RU" dirty="0" smtClean="0"/>
              <a:t>Только про использование</a:t>
            </a:r>
            <a:endParaRPr lang="ru-RU" dirty="0"/>
          </a:p>
        </p:txBody>
      </p:sp>
    </p:spTree>
    <p:extLst>
      <p:ext uri="{BB962C8B-B14F-4D97-AF65-F5344CB8AC3E}">
        <p14:creationId xmlns:p14="http://schemas.microsoft.com/office/powerpoint/2010/main" val="164991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r>
              <a:rPr lang="ru-RU" dirty="0" smtClean="0">
                <a:solidFill>
                  <a:schemeClr val="accent1"/>
                </a:solidFill>
              </a:rPr>
              <a:t>Поиск:</a:t>
            </a:r>
          </a:p>
          <a:p>
            <a:pPr marL="514350" indent="-514350">
              <a:buFont typeface="+mj-lt"/>
              <a:buAutoNum type="arabicPeriod"/>
            </a:pPr>
            <a:r>
              <a:rPr lang="ru-RU" dirty="0" smtClean="0"/>
              <a:t>Максимально сильно сузить выборку с помощью поиска по индексу до очень небольшого числа документов.</a:t>
            </a:r>
          </a:p>
          <a:p>
            <a:pPr marL="514350" indent="-514350">
              <a:buFont typeface="+mj-lt"/>
              <a:buAutoNum type="arabicPeriod"/>
            </a:pPr>
            <a:r>
              <a:rPr lang="ru-RU" dirty="0" smtClean="0"/>
              <a:t>Отфильтровать небольшое оставшееся число документов с помощью фильтра.</a:t>
            </a:r>
          </a:p>
          <a:p>
            <a:endParaRPr lang="ru-RU" dirty="0" smtClean="0"/>
          </a:p>
          <a:p>
            <a:r>
              <a:rPr lang="ru-RU" dirty="0" smtClean="0"/>
              <a:t>Идеально, если поиски будут происходить </a:t>
            </a:r>
            <a:r>
              <a:rPr lang="ru-RU" dirty="0" smtClean="0"/>
              <a:t>по</a:t>
            </a:r>
            <a:r>
              <a:rPr lang="en-US" dirty="0" smtClean="0"/>
              <a:t> </a:t>
            </a:r>
            <a:r>
              <a:rPr lang="ru-RU" dirty="0" smtClean="0"/>
              <a:t>точечному</a:t>
            </a:r>
            <a:r>
              <a:rPr lang="ru-RU" dirty="0" smtClean="0"/>
              <a:t>, известному ключу.</a:t>
            </a:r>
            <a:endParaRPr lang="ru-RU" dirty="0"/>
          </a:p>
        </p:txBody>
      </p:sp>
      <p:sp>
        <p:nvSpPr>
          <p:cNvPr id="3" name="Заголовок 2"/>
          <p:cNvSpPr>
            <a:spLocks noGrp="1"/>
          </p:cNvSpPr>
          <p:nvPr>
            <p:ph type="title"/>
          </p:nvPr>
        </p:nvSpPr>
        <p:spPr/>
        <p:txBody>
          <a:bodyPr/>
          <a:lstStyle/>
          <a:p>
            <a:r>
              <a:rPr lang="ru-RU" dirty="0" smtClean="0"/>
              <a:t>Стратегия использования БД</a:t>
            </a:r>
            <a:endParaRPr lang="ru-RU" dirty="0"/>
          </a:p>
        </p:txBody>
      </p:sp>
    </p:spTree>
    <p:extLst>
      <p:ext uri="{BB962C8B-B14F-4D97-AF65-F5344CB8AC3E}">
        <p14:creationId xmlns:p14="http://schemas.microsoft.com/office/powerpoint/2010/main" val="957046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solidFill>
                  <a:schemeClr val="accent1"/>
                </a:solidFill>
              </a:rPr>
              <a:t>Проектирование:</a:t>
            </a:r>
          </a:p>
          <a:p>
            <a:pPr marL="514350" indent="-514350">
              <a:buFont typeface="+mj-lt"/>
              <a:buAutoNum type="arabicPeriod"/>
            </a:pPr>
            <a:r>
              <a:rPr lang="ru-RU" dirty="0" smtClean="0"/>
              <a:t>Заранее выяснить какие запросы БД должна уметь обрабатывать эффективно.</a:t>
            </a:r>
          </a:p>
          <a:p>
            <a:pPr marL="514350" indent="-514350">
              <a:buFont typeface="+mj-lt"/>
              <a:buAutoNum type="arabicPeriod"/>
            </a:pPr>
            <a:r>
              <a:rPr lang="ru-RU" dirty="0" smtClean="0"/>
              <a:t>Понять, какие будут коллекции.</a:t>
            </a:r>
          </a:p>
          <a:p>
            <a:pPr marL="514350" indent="-514350">
              <a:buFont typeface="+mj-lt"/>
              <a:buAutoNum type="arabicPeriod"/>
            </a:pPr>
            <a:r>
              <a:rPr lang="ru-RU" dirty="0" smtClean="0"/>
              <a:t>Спланировать, где нужны индексы.</a:t>
            </a:r>
          </a:p>
          <a:p>
            <a:pPr marL="514350" indent="-514350">
              <a:buFont typeface="+mj-lt"/>
              <a:buAutoNum type="arabicPeriod"/>
            </a:pPr>
            <a:r>
              <a:rPr lang="ru-RU" dirty="0" smtClean="0"/>
              <a:t>А где можно просто отфильтровать, опираясь на знание природы данных и сэкономить </a:t>
            </a:r>
            <a:r>
              <a:rPr lang="ru-RU" dirty="0" smtClean="0"/>
              <a:t>на</a:t>
            </a:r>
            <a:r>
              <a:rPr lang="en-US" dirty="0" smtClean="0"/>
              <a:t> </a:t>
            </a:r>
            <a:r>
              <a:rPr lang="ru-RU" dirty="0" smtClean="0"/>
              <a:t>индексах</a:t>
            </a:r>
            <a:r>
              <a:rPr lang="en-US" dirty="0"/>
              <a:t>.</a:t>
            </a:r>
            <a:endParaRPr lang="ru-RU" dirty="0" smtClean="0"/>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dirty="0"/>
              <a:t>Стратегия использования БД</a:t>
            </a:r>
          </a:p>
        </p:txBody>
      </p:sp>
    </p:spTree>
    <p:extLst>
      <p:ext uri="{BB962C8B-B14F-4D97-AF65-F5344CB8AC3E}">
        <p14:creationId xmlns:p14="http://schemas.microsoft.com/office/powerpoint/2010/main" val="1952539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solidFill>
                  <a:schemeClr val="accent1"/>
                </a:solidFill>
              </a:rPr>
              <a:t>Выбор самой БД</a:t>
            </a:r>
            <a:r>
              <a:rPr lang="ru-RU" dirty="0" smtClean="0">
                <a:solidFill>
                  <a:schemeClr val="accent1"/>
                </a:solidFill>
              </a:rPr>
              <a:t>:</a:t>
            </a:r>
            <a:endParaRPr lang="en-US" dirty="0" smtClean="0">
              <a:solidFill>
                <a:schemeClr val="accent1"/>
              </a:solidFill>
            </a:endParaRPr>
          </a:p>
          <a:p>
            <a:pPr marL="457200" indent="-457200">
              <a:buFont typeface="Arial" panose="020B0604020202020204" pitchFamily="34" charset="0"/>
              <a:buChar char="•"/>
            </a:pPr>
            <a:r>
              <a:rPr lang="ru-RU" dirty="0"/>
              <a:t>Понимать специфику своих </a:t>
            </a:r>
            <a:r>
              <a:rPr lang="ru-RU" dirty="0" smtClean="0"/>
              <a:t>потребностей</a:t>
            </a:r>
            <a:endParaRPr lang="ru-RU" dirty="0"/>
          </a:p>
          <a:p>
            <a:pPr marL="457200" indent="-457200">
              <a:buFont typeface="Arial" panose="020B0604020202020204" pitchFamily="34" charset="0"/>
              <a:buChar char="•"/>
            </a:pPr>
            <a:r>
              <a:rPr lang="ru-RU" dirty="0"/>
              <a:t>Понимать ограничения и сильные стороны разных </a:t>
            </a:r>
            <a:r>
              <a:rPr lang="ru-RU" dirty="0" smtClean="0"/>
              <a:t>СУБД</a:t>
            </a:r>
          </a:p>
          <a:p>
            <a:pPr marL="457200" indent="-457200">
              <a:buFont typeface="Arial" panose="020B0604020202020204" pitchFamily="34" charset="0"/>
              <a:buChar char="•"/>
            </a:pPr>
            <a:r>
              <a:rPr lang="ru-RU" dirty="0" smtClean="0"/>
              <a:t>Возможно, даже </a:t>
            </a:r>
            <a:r>
              <a:rPr lang="ru-RU" dirty="0"/>
              <a:t>и</a:t>
            </a:r>
            <a:r>
              <a:rPr lang="ru-RU" dirty="0" smtClean="0"/>
              <a:t>спользовать несколько СУБД в одном проекте</a:t>
            </a:r>
            <a:endParaRPr lang="ru-RU" dirty="0"/>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dirty="0"/>
              <a:t>Стратегия использования БД</a:t>
            </a:r>
          </a:p>
        </p:txBody>
      </p:sp>
    </p:spTree>
    <p:extLst>
      <p:ext uri="{BB962C8B-B14F-4D97-AF65-F5344CB8AC3E}">
        <p14:creationId xmlns:p14="http://schemas.microsoft.com/office/powerpoint/2010/main" val="1489950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Сервис для отелей</a:t>
            </a:r>
            <a:endParaRPr lang="ru-RU" dirty="0"/>
          </a:p>
        </p:txBody>
      </p:sp>
      <p:sp>
        <p:nvSpPr>
          <p:cNvPr id="4" name="Объект 2"/>
          <p:cNvSpPr txBox="1">
            <a:spLocks/>
          </p:cNvSpPr>
          <p:nvPr/>
        </p:nvSpPr>
        <p:spPr>
          <a:xfrm>
            <a:off x="1295469" y="1624464"/>
            <a:ext cx="11737304" cy="5229221"/>
          </a:xfrm>
          <a:prstGeom prst="rect">
            <a:avLst/>
          </a:prstGeom>
        </p:spPr>
        <p:txBody>
          <a:bodyPr vert="horz" lIns="91440" tIns="45720" rIns="91440" bIns="45720" rtlCol="0">
            <a:normAutofit/>
          </a:bodyPr>
          <a:lst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solidFill>
                  <a:srgbClr val="0000FF"/>
                </a:solidFill>
                <a:latin typeface="Consolas" panose="020B0609020204030204" pitchFamily="49" charset="0"/>
              </a:rPr>
              <a:t>public interface </a:t>
            </a:r>
            <a:r>
              <a:rPr lang="en-US" sz="1800" dirty="0" err="1" smtClean="0">
                <a:solidFill>
                  <a:srgbClr val="0000FF"/>
                </a:solidFill>
                <a:latin typeface="Consolas" panose="020B0609020204030204" pitchFamily="49" charset="0"/>
              </a:rPr>
              <a:t>IHotelRepository</a:t>
            </a:r>
            <a:endParaRPr lang="ru-RU" sz="1800" dirty="0" smtClean="0">
              <a:latin typeface="Consolas" panose="020B0609020204030204" pitchFamily="49" charset="0"/>
            </a:endParaRPr>
          </a:p>
          <a:p>
            <a:r>
              <a:rPr lang="en-US" sz="1800" dirty="0" smtClean="0">
                <a:latin typeface="Consolas" panose="020B0609020204030204" pitchFamily="49" charset="0"/>
              </a:rPr>
              <a:t>{</a:t>
            </a:r>
          </a:p>
          <a:p>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HotelID</a:t>
            </a:r>
            <a:r>
              <a:rPr lang="en-US" sz="1800" dirty="0" smtClean="0">
                <a:solidFill>
                  <a:srgbClr val="0000FF"/>
                </a:solidFill>
                <a:latin typeface="Consolas" panose="020B0609020204030204" pitchFamily="49" charset="0"/>
              </a:rPr>
              <a:t> </a:t>
            </a:r>
            <a:r>
              <a:rPr lang="en-US" sz="1800" dirty="0" err="1" smtClean="0">
                <a:solidFill>
                  <a:srgbClr val="2B91AF"/>
                </a:solidFill>
                <a:latin typeface="Consolas" panose="020B0609020204030204" pitchFamily="49" charset="0"/>
              </a:rPr>
              <a:t>AddHotel</a:t>
            </a:r>
            <a:r>
              <a:rPr lang="en-US" sz="1800" dirty="0" smtClean="0">
                <a:latin typeface="Consolas" panose="020B0609020204030204" pitchFamily="49" charset="0"/>
              </a:rPr>
              <a:t>(</a:t>
            </a:r>
            <a:r>
              <a:rPr lang="en-US" sz="1800" dirty="0" smtClean="0">
                <a:solidFill>
                  <a:srgbClr val="0000FF"/>
                </a:solidFill>
                <a:latin typeface="Consolas" panose="020B0609020204030204" pitchFamily="49" charset="0"/>
              </a:rPr>
              <a:t>string</a:t>
            </a:r>
            <a:r>
              <a:rPr lang="en-US" sz="1800" dirty="0" smtClean="0">
                <a:latin typeface="Consolas" panose="020B0609020204030204" pitchFamily="49" charset="0"/>
              </a:rPr>
              <a:t> name);</a:t>
            </a:r>
          </a:p>
          <a:p>
            <a:r>
              <a:rPr lang="en-US" sz="1800" dirty="0" smtClean="0">
                <a:solidFill>
                  <a:srgbClr val="0000FF"/>
                </a:solidFill>
                <a:latin typeface="Consolas" panose="020B0609020204030204" pitchFamily="49" charset="0"/>
              </a:rPr>
              <a:t>    void</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RemoveHotel</a:t>
            </a:r>
            <a:r>
              <a:rPr lang="en-US" sz="1800" dirty="0" smtClean="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smtClean="0">
                <a:latin typeface="Consolas" panose="020B0609020204030204" pitchFamily="49" charset="0"/>
              </a:rPr>
              <a:t>hotelId</a:t>
            </a:r>
            <a:r>
              <a:rPr lang="en-US" sz="1800" dirty="0">
                <a:latin typeface="Consolas" panose="020B0609020204030204" pitchFamily="49" charset="0"/>
              </a:rPr>
              <a:t>);</a:t>
            </a:r>
            <a:r>
              <a:rPr lang="en-US" sz="1800" dirty="0" smtClean="0">
                <a:solidFill>
                  <a:srgbClr val="0000FF"/>
                </a:solidFill>
                <a:latin typeface="Consolas" panose="020B0609020204030204" pitchFamily="49" charset="0"/>
              </a:rPr>
              <a:t> </a:t>
            </a:r>
          </a:p>
          <a:p>
            <a:r>
              <a:rPr lang="en-US"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smtClean="0">
                <a:solidFill>
                  <a:srgbClr val="2B91AF"/>
                </a:solidFill>
                <a:latin typeface="Consolas" panose="020B0609020204030204" pitchFamily="49" charset="0"/>
              </a:rPr>
              <a:t>AddRoom</a:t>
            </a:r>
            <a:r>
              <a:rPr lang="en-US" sz="1800" dirty="0" smtClean="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smtClean="0">
                <a:latin typeface="Consolas" panose="020B0609020204030204" pitchFamily="49" charset="0"/>
              </a:rPr>
              <a:t>hotelId</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RoomDescription</a:t>
            </a:r>
            <a:r>
              <a:rPr lang="en-US" sz="1800" dirty="0" smtClean="0">
                <a:latin typeface="Consolas" panose="020B0609020204030204" pitchFamily="49" charset="0"/>
              </a:rPr>
              <a:t> </a:t>
            </a:r>
            <a:r>
              <a:rPr lang="en-US" sz="1800" dirty="0" err="1" smtClean="0">
                <a:latin typeface="Consolas" panose="020B0609020204030204" pitchFamily="49" charset="0"/>
              </a:rPr>
              <a:t>roomDescription</a:t>
            </a:r>
            <a:r>
              <a:rPr lang="en-US" sz="1800" dirty="0" smtClean="0">
                <a:latin typeface="Consolas" panose="020B0609020204030204" pitchFamily="49" charset="0"/>
              </a:rPr>
              <a:t>);</a:t>
            </a:r>
            <a:endParaRPr lang="en-US" sz="1800" dirty="0">
              <a:latin typeface="Consolas" panose="020B0609020204030204" pitchFamily="49" charset="0"/>
            </a:endParaRPr>
          </a:p>
          <a:p>
            <a:r>
              <a:rPr lang="en-US" sz="1800" dirty="0" smtClean="0">
                <a:solidFill>
                  <a:srgbClr val="0000FF"/>
                </a:solidFill>
                <a:latin typeface="Consolas" panose="020B0609020204030204" pitchFamily="49" charset="0"/>
              </a:rPr>
              <a:t>    void</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RemoveRoom</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smtClean="0">
                <a:latin typeface="Consolas" panose="020B0609020204030204" pitchFamily="49" charset="0"/>
              </a:rPr>
              <a:t>roomId</a:t>
            </a:r>
            <a:r>
              <a:rPr lang="en-US" sz="1800" dirty="0" smtClean="0">
                <a:latin typeface="Consolas" panose="020B0609020204030204" pitchFamily="49" charset="0"/>
              </a:rPr>
              <a:t>);</a:t>
            </a:r>
            <a:endParaRPr lang="en-US" sz="1800" dirty="0">
              <a:latin typeface="Consolas" panose="020B0609020204030204" pitchFamily="49" charset="0"/>
            </a:endParaRPr>
          </a:p>
          <a:p>
            <a:r>
              <a:rPr lang="en-US" sz="1800" dirty="0" smtClean="0">
                <a:solidFill>
                  <a:srgbClr val="0000FF"/>
                </a:solidFill>
                <a:latin typeface="Consolas" panose="020B0609020204030204" pitchFamily="49" charset="0"/>
              </a:rPr>
              <a:t>    void</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RentRoom</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smtClean="0">
                <a:latin typeface="Consolas" panose="020B0609020204030204" pitchFamily="49" charset="0"/>
              </a:rPr>
              <a:t>roomId</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from, </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to, </a:t>
            </a:r>
            <a:r>
              <a:rPr lang="en-US" sz="1800" dirty="0">
                <a:solidFill>
                  <a:srgbClr val="0000FF"/>
                </a:solidFill>
                <a:latin typeface="Consolas" panose="020B0609020204030204" pitchFamily="49" charset="0"/>
              </a:rPr>
              <a:t>Guest[]</a:t>
            </a:r>
            <a:r>
              <a:rPr lang="en-US" sz="1800" dirty="0">
                <a:latin typeface="Consolas" panose="020B0609020204030204" pitchFamily="49" charset="0"/>
              </a:rPr>
              <a:t> </a:t>
            </a:r>
            <a:r>
              <a:rPr lang="en-US" sz="1800" dirty="0">
                <a:latin typeface="Consolas" panose="020B0609020204030204" pitchFamily="49" charset="0"/>
              </a:rPr>
              <a:t>g</a:t>
            </a:r>
            <a:r>
              <a:rPr lang="en-US" sz="1800" dirty="0" smtClean="0">
                <a:latin typeface="Consolas" panose="020B0609020204030204" pitchFamily="49" charset="0"/>
              </a:rPr>
              <a:t>uests</a:t>
            </a:r>
            <a:r>
              <a:rPr lang="en-US" sz="1800" dirty="0" smtClean="0">
                <a:latin typeface="Consolas" panose="020B0609020204030204" pitchFamily="49" charset="0"/>
              </a:rPr>
              <a:t>);</a:t>
            </a:r>
            <a:endParaRPr lang="en-US" sz="1800" dirty="0">
              <a:latin typeface="Consolas" panose="020B0609020204030204" pitchFamily="49" charset="0"/>
            </a:endParaRPr>
          </a:p>
          <a:p>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smtClean="0">
                <a:solidFill>
                  <a:srgbClr val="0000FF"/>
                </a:solidFill>
                <a:latin typeface="Consolas" panose="020B0609020204030204" pitchFamily="49" charset="0"/>
              </a:rPr>
              <a:t>Guest[]</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GetAllGuests</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HotelID</a:t>
            </a:r>
            <a:r>
              <a:rPr lang="en-US" sz="1800" dirty="0" smtClean="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day);</a:t>
            </a:r>
            <a:endParaRPr lang="en-US" sz="1800" dirty="0">
              <a:latin typeface="Consolas" panose="020B0609020204030204" pitchFamily="49" charset="0"/>
            </a:endParaRPr>
          </a:p>
          <a:p>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RoomDescription</a:t>
            </a:r>
            <a:r>
              <a:rPr lang="en-US" sz="1800" dirty="0" smtClean="0">
                <a:solidFill>
                  <a:srgbClr val="0000FF"/>
                </a:solidFill>
                <a:latin typeface="Consolas" panose="020B0609020204030204" pitchFamily="49" charset="0"/>
              </a:rPr>
              <a:t>[]</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GetFreeRooms</a:t>
            </a:r>
            <a:r>
              <a:rPr lang="en-US" sz="1800" dirty="0" smtClean="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a:t>
            </a:r>
            <a:r>
              <a:rPr lang="en-US" sz="1800" dirty="0">
                <a:latin typeface="Consolas" panose="020B0609020204030204" pitchFamily="49" charset="0"/>
              </a:rPr>
              <a:t>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a:t>
            </a:r>
            <a:r>
              <a:rPr lang="en-US" sz="1800" dirty="0" smtClean="0">
                <a:latin typeface="Consolas" panose="020B0609020204030204" pitchFamily="49" charset="0"/>
              </a:rPr>
              <a:t>to);</a:t>
            </a:r>
          </a:p>
          <a:p>
            <a:r>
              <a:rPr lang="en-US" sz="1800" dirty="0" smtClean="0">
                <a:latin typeface="Consolas" panose="020B0609020204030204" pitchFamily="49" charset="0"/>
              </a:rPr>
              <a:t>    </a:t>
            </a:r>
            <a:r>
              <a:rPr lang="en-US" sz="1800" dirty="0" smtClean="0">
                <a:solidFill>
                  <a:srgbClr val="0000FF"/>
                </a:solidFill>
                <a:latin typeface="Consolas" panose="020B0609020204030204" pitchFamily="49" charset="0"/>
              </a:rPr>
              <a:t>(From, To, </a:t>
            </a:r>
            <a:r>
              <a:rPr lang="en-US" sz="1800" dirty="0">
                <a:solidFill>
                  <a:srgbClr val="0000FF"/>
                </a:solidFill>
                <a:latin typeface="Consolas" panose="020B0609020204030204" pitchFamily="49" charset="0"/>
              </a:rPr>
              <a:t>Guest[])[]</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GetRoomSchedule</a:t>
            </a:r>
            <a:endParaRPr lang="en-US" sz="1800" dirty="0" smtClean="0">
              <a:solidFill>
                <a:srgbClr val="2B91AF"/>
              </a:solidFill>
              <a:latin typeface="Consolas" panose="020B0609020204030204" pitchFamily="49" charset="0"/>
            </a:endParaRPr>
          </a:p>
          <a:p>
            <a:r>
              <a:rPr lang="en-US" sz="1800" dirty="0">
                <a:solidFill>
                  <a:srgbClr val="2B91AF"/>
                </a:solidFill>
                <a:latin typeface="Consolas" panose="020B0609020204030204" pitchFamily="49" charset="0"/>
              </a:rPr>
              <a:t>	</a:t>
            </a:r>
            <a:r>
              <a:rPr lang="en-US" sz="1800" dirty="0" smtClean="0">
                <a:solidFill>
                  <a:srgbClr val="2B91AF"/>
                </a:solidFill>
                <a:latin typeface="Consolas" panose="020B0609020204030204" pitchFamily="49" charset="0"/>
              </a:rPr>
              <a:t>		</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a:t>
            </a:r>
            <a:r>
              <a:rPr lang="en-US" sz="1800" dirty="0" smtClean="0">
                <a:latin typeface="Consolas" panose="020B0609020204030204" pitchFamily="49" charset="0"/>
              </a:rPr>
              <a:t>to);</a:t>
            </a:r>
          </a:p>
          <a:p>
            <a:r>
              <a:rPr lang="en-US" sz="1800" dirty="0" smtClean="0">
                <a:latin typeface="Consolas" panose="020B0609020204030204" pitchFamily="49" charset="0"/>
              </a:rPr>
              <a:t>}</a:t>
            </a:r>
          </a:p>
          <a:p>
            <a:r>
              <a:rPr lang="ru-RU" dirty="0" smtClean="0"/>
              <a:t>Проектировать будем тут: </a:t>
            </a:r>
            <a:r>
              <a:rPr lang="en-US" dirty="0" smtClean="0">
                <a:hlinkClick r:id="rId3"/>
              </a:rPr>
              <a:t>http://bit.ly/db-shpora</a:t>
            </a:r>
            <a:r>
              <a:rPr lang="ru-RU" dirty="0" smtClean="0"/>
              <a:t> </a:t>
            </a:r>
            <a:endParaRPr lang="ru-RU" dirty="0"/>
          </a:p>
        </p:txBody>
      </p:sp>
    </p:spTree>
    <p:extLst>
      <p:ext uri="{BB962C8B-B14F-4D97-AF65-F5344CB8AC3E}">
        <p14:creationId xmlns:p14="http://schemas.microsoft.com/office/powerpoint/2010/main" val="1392995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457200" indent="-457200">
              <a:buFont typeface="Arial" panose="020B0604020202020204" pitchFamily="34" charset="0"/>
              <a:buChar char="•"/>
            </a:pPr>
            <a:r>
              <a:rPr lang="ru-RU" dirty="0" smtClean="0"/>
              <a:t>Будем фиксировать результат проектирования в документе.</a:t>
            </a:r>
          </a:p>
          <a:p>
            <a:pPr marL="457200" indent="-457200">
              <a:buFont typeface="Arial" panose="020B0604020202020204" pitchFamily="34" charset="0"/>
              <a:buChar char="•"/>
            </a:pPr>
            <a:r>
              <a:rPr lang="ru-RU" dirty="0" smtClean="0"/>
              <a:t>Описываем </a:t>
            </a:r>
            <a:r>
              <a:rPr lang="ru-RU" dirty="0" smtClean="0"/>
              <a:t>коллекцию как набор </a:t>
            </a:r>
            <a:r>
              <a:rPr lang="ru-RU" dirty="0" smtClean="0"/>
              <a:t>полей.</a:t>
            </a:r>
            <a:endParaRPr lang="ru-RU" dirty="0" smtClean="0"/>
          </a:p>
          <a:p>
            <a:pPr marL="457200" indent="-457200">
              <a:buFont typeface="Arial" panose="020B0604020202020204" pitchFamily="34" charset="0"/>
              <a:buChar char="•"/>
            </a:pPr>
            <a:r>
              <a:rPr lang="ru-RU" dirty="0" smtClean="0"/>
              <a:t>Если над полем надо построить индекс, явно пишем об этом в колонке атрибутов </a:t>
            </a:r>
            <a:r>
              <a:rPr lang="ru-RU" dirty="0" smtClean="0"/>
              <a:t>поля.</a:t>
            </a:r>
            <a:endParaRPr lang="ru-RU" dirty="0" smtClean="0"/>
          </a:p>
          <a:p>
            <a:pPr marL="457200" indent="-457200">
              <a:buFont typeface="Arial" panose="020B0604020202020204" pitchFamily="34" charset="0"/>
              <a:buChar char="•"/>
            </a:pPr>
            <a:r>
              <a:rPr lang="ru-RU" dirty="0" smtClean="0"/>
              <a:t>Указываем, какой </a:t>
            </a:r>
            <a:r>
              <a:rPr lang="ru-RU" dirty="0" smtClean="0"/>
              <a:t>индекс: </a:t>
            </a:r>
            <a:r>
              <a:rPr lang="en-US" dirty="0" smtClean="0"/>
              <a:t>ordered/unordered</a:t>
            </a:r>
            <a:r>
              <a:rPr lang="ru-RU" dirty="0" smtClean="0"/>
              <a:t>.</a:t>
            </a:r>
            <a:endParaRPr lang="en-US" dirty="0" smtClean="0"/>
          </a:p>
          <a:p>
            <a:pPr marL="457200" indent="-457200">
              <a:buFont typeface="Arial" panose="020B0604020202020204" pitchFamily="34" charset="0"/>
              <a:buChar char="•"/>
            </a:pPr>
            <a:r>
              <a:rPr lang="ru-RU" dirty="0" smtClean="0"/>
              <a:t>Отмечаем поле для первичного ключа.</a:t>
            </a:r>
            <a:endParaRPr lang="ru-RU" dirty="0" smtClean="0"/>
          </a:p>
          <a:p>
            <a:pPr marL="457200" indent="-457200">
              <a:buFont typeface="Arial" panose="020B0604020202020204" pitchFamily="34" charset="0"/>
              <a:buChar char="•"/>
            </a:pPr>
            <a:r>
              <a:rPr lang="ru-RU" dirty="0" smtClean="0"/>
              <a:t>Запросы описываем словами. </a:t>
            </a:r>
            <a:r>
              <a:rPr lang="ru-RU" dirty="0" smtClean="0"/>
              <a:t/>
            </a:r>
            <a:br>
              <a:rPr lang="ru-RU" dirty="0" smtClean="0"/>
            </a:br>
            <a:r>
              <a:rPr lang="ru-RU" dirty="0" smtClean="0"/>
              <a:t>Коротко </a:t>
            </a:r>
            <a:r>
              <a:rPr lang="ru-RU" dirty="0" smtClean="0"/>
              <a:t>и ясно, как и где происходит запрос.</a:t>
            </a:r>
            <a:endParaRPr lang="ru-RU" dirty="0"/>
          </a:p>
        </p:txBody>
      </p:sp>
      <p:sp>
        <p:nvSpPr>
          <p:cNvPr id="3" name="Заголовок 2"/>
          <p:cNvSpPr>
            <a:spLocks noGrp="1"/>
          </p:cNvSpPr>
          <p:nvPr>
            <p:ph type="title"/>
          </p:nvPr>
        </p:nvSpPr>
        <p:spPr/>
        <p:txBody>
          <a:bodyPr/>
          <a:lstStyle/>
          <a:p>
            <a:r>
              <a:rPr lang="ru-RU" dirty="0" smtClean="0"/>
              <a:t>Как </a:t>
            </a:r>
            <a:r>
              <a:rPr lang="ru-RU" dirty="0" smtClean="0"/>
              <a:t>Проектировать БД?</a:t>
            </a:r>
            <a:endParaRPr lang="ru-RU" dirty="0"/>
          </a:p>
        </p:txBody>
      </p:sp>
    </p:spTree>
    <p:extLst>
      <p:ext uri="{BB962C8B-B14F-4D97-AF65-F5344CB8AC3E}">
        <p14:creationId xmlns:p14="http://schemas.microsoft.com/office/powerpoint/2010/main" val="196581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Нам понадобится коллекция отелей.</a:t>
            </a:r>
          </a:p>
        </p:txBody>
      </p:sp>
      <p:sp>
        <p:nvSpPr>
          <p:cNvPr id="3" name="Заголовок 2"/>
          <p:cNvSpPr>
            <a:spLocks noGrp="1"/>
          </p:cNvSpPr>
          <p:nvPr>
            <p:ph type="title"/>
          </p:nvPr>
        </p:nvSpPr>
        <p:spPr/>
        <p:txBody>
          <a:bodyPr/>
          <a:lstStyle/>
          <a:p>
            <a:r>
              <a:rPr lang="ru-RU" dirty="0" smtClean="0"/>
              <a:t>Первые коллекции</a:t>
            </a:r>
            <a:endParaRPr lang="ru-RU" dirty="0"/>
          </a:p>
        </p:txBody>
      </p:sp>
    </p:spTree>
    <p:extLst>
      <p:ext uri="{BB962C8B-B14F-4D97-AF65-F5344CB8AC3E}">
        <p14:creationId xmlns:p14="http://schemas.microsoft.com/office/powerpoint/2010/main" val="2305942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Нам понадобится коллекция отелей</a:t>
            </a:r>
            <a:r>
              <a:rPr lang="ru-RU" dirty="0" smtClean="0"/>
              <a:t>.</a:t>
            </a:r>
          </a:p>
          <a:p>
            <a:pPr marL="457200" indent="-457200">
              <a:buFont typeface="Arial" panose="020B0604020202020204" pitchFamily="34" charset="0"/>
              <a:buChar char="•"/>
            </a:pPr>
            <a:r>
              <a:rPr lang="ru-RU" dirty="0"/>
              <a:t>Пусть у каждого отеля будет </a:t>
            </a:r>
            <a:r>
              <a:rPr lang="ru-RU" dirty="0" smtClean="0"/>
              <a:t>уникальный индекс</a:t>
            </a:r>
            <a:endParaRPr lang="ru-RU" dirty="0"/>
          </a:p>
        </p:txBody>
      </p:sp>
      <p:sp>
        <p:nvSpPr>
          <p:cNvPr id="3" name="Заголовок 2"/>
          <p:cNvSpPr>
            <a:spLocks noGrp="1"/>
          </p:cNvSpPr>
          <p:nvPr>
            <p:ph type="title"/>
          </p:nvPr>
        </p:nvSpPr>
        <p:spPr/>
        <p:txBody>
          <a:bodyPr/>
          <a:lstStyle/>
          <a:p>
            <a:r>
              <a:rPr lang="ru-RU" dirty="0" smtClean="0"/>
              <a:t>Коллекция отелей</a:t>
            </a:r>
            <a:endParaRPr lang="ru-RU" dirty="0"/>
          </a:p>
        </p:txBody>
      </p:sp>
    </p:spTree>
    <p:extLst>
      <p:ext uri="{BB962C8B-B14F-4D97-AF65-F5344CB8AC3E}">
        <p14:creationId xmlns:p14="http://schemas.microsoft.com/office/powerpoint/2010/main" val="39114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Нам понадобится коллекция отелей</a:t>
            </a:r>
            <a:r>
              <a:rPr lang="ru-RU" dirty="0" smtClean="0"/>
              <a:t>.</a:t>
            </a:r>
          </a:p>
          <a:p>
            <a:pPr marL="457200" indent="-457200">
              <a:buFont typeface="Arial" panose="020B0604020202020204" pitchFamily="34" charset="0"/>
              <a:buChar char="•"/>
            </a:pPr>
            <a:r>
              <a:rPr lang="ru-RU" dirty="0"/>
              <a:t>Пусть у каждого отеля будет </a:t>
            </a:r>
            <a:r>
              <a:rPr lang="ru-RU" dirty="0" smtClean="0"/>
              <a:t>уникальный индекс</a:t>
            </a:r>
          </a:p>
          <a:p>
            <a:pPr marL="457200" indent="-457200">
              <a:buFont typeface="Arial" panose="020B0604020202020204" pitchFamily="34" charset="0"/>
              <a:buChar char="•"/>
            </a:pPr>
            <a:r>
              <a:rPr lang="ru-RU" dirty="0" smtClean="0"/>
              <a:t>Флаг «удалено»</a:t>
            </a:r>
            <a:endParaRPr lang="ru-RU" dirty="0"/>
          </a:p>
        </p:txBody>
      </p:sp>
      <p:sp>
        <p:nvSpPr>
          <p:cNvPr id="3" name="Заголовок 2"/>
          <p:cNvSpPr>
            <a:spLocks noGrp="1"/>
          </p:cNvSpPr>
          <p:nvPr>
            <p:ph type="title"/>
          </p:nvPr>
        </p:nvSpPr>
        <p:spPr/>
        <p:txBody>
          <a:bodyPr/>
          <a:lstStyle/>
          <a:p>
            <a:r>
              <a:rPr lang="ru-RU" dirty="0"/>
              <a:t>Коллекция отелей</a:t>
            </a:r>
          </a:p>
        </p:txBody>
      </p:sp>
    </p:spTree>
    <p:extLst>
      <p:ext uri="{BB962C8B-B14F-4D97-AF65-F5344CB8AC3E}">
        <p14:creationId xmlns:p14="http://schemas.microsoft.com/office/powerpoint/2010/main" val="3612886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Нам понадобится коллекция </a:t>
            </a:r>
            <a:r>
              <a:rPr lang="ru-RU" dirty="0" smtClean="0"/>
              <a:t>«отели».</a:t>
            </a:r>
          </a:p>
          <a:p>
            <a:pPr marL="457200" indent="-457200">
              <a:buFont typeface="Arial" panose="020B0604020202020204" pitchFamily="34" charset="0"/>
              <a:buChar char="•"/>
            </a:pPr>
            <a:r>
              <a:rPr lang="ru-RU" dirty="0"/>
              <a:t>Пусть у каждого отеля будет </a:t>
            </a:r>
            <a:r>
              <a:rPr lang="ru-RU" dirty="0" smtClean="0"/>
              <a:t>уникальный индекс</a:t>
            </a:r>
          </a:p>
          <a:p>
            <a:pPr marL="457200" indent="-457200">
              <a:buFont typeface="Arial" panose="020B0604020202020204" pitchFamily="34" charset="0"/>
              <a:buChar char="•"/>
            </a:pPr>
            <a:r>
              <a:rPr lang="ru-RU" dirty="0" smtClean="0"/>
              <a:t>Флаг «удалено»</a:t>
            </a:r>
          </a:p>
          <a:p>
            <a:pPr marL="457200" indent="-457200">
              <a:buFont typeface="Arial" panose="020B0604020202020204" pitchFamily="34" charset="0"/>
              <a:buChar char="•"/>
            </a:pPr>
            <a:r>
              <a:rPr lang="ru-RU" dirty="0" smtClean="0"/>
              <a:t>Сделаем еще коллекцию «комнаты».</a:t>
            </a:r>
            <a:endParaRPr lang="ru-RU" dirty="0"/>
          </a:p>
        </p:txBody>
      </p:sp>
      <p:sp>
        <p:nvSpPr>
          <p:cNvPr id="3" name="Заголовок 2"/>
          <p:cNvSpPr>
            <a:spLocks noGrp="1"/>
          </p:cNvSpPr>
          <p:nvPr>
            <p:ph type="title"/>
          </p:nvPr>
        </p:nvSpPr>
        <p:spPr/>
        <p:txBody>
          <a:bodyPr/>
          <a:lstStyle/>
          <a:p>
            <a:r>
              <a:rPr lang="ru-RU" dirty="0" smtClean="0"/>
              <a:t>Коллекция комнат</a:t>
            </a:r>
            <a:endParaRPr lang="ru-RU" dirty="0"/>
          </a:p>
        </p:txBody>
      </p:sp>
    </p:spTree>
    <p:extLst>
      <p:ext uri="{BB962C8B-B14F-4D97-AF65-F5344CB8AC3E}">
        <p14:creationId xmlns:p14="http://schemas.microsoft.com/office/powerpoint/2010/main" val="2870146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Нам понадобится коллекция </a:t>
            </a:r>
            <a:r>
              <a:rPr lang="ru-RU" dirty="0" smtClean="0"/>
              <a:t>«отели».</a:t>
            </a:r>
          </a:p>
          <a:p>
            <a:pPr marL="457200" indent="-457200">
              <a:buFont typeface="Arial" panose="020B0604020202020204" pitchFamily="34" charset="0"/>
              <a:buChar char="•"/>
            </a:pPr>
            <a:r>
              <a:rPr lang="ru-RU" dirty="0"/>
              <a:t>Пусть у каждого отеля будет </a:t>
            </a:r>
            <a:r>
              <a:rPr lang="ru-RU" dirty="0" smtClean="0"/>
              <a:t>уникальный индекс</a:t>
            </a:r>
          </a:p>
          <a:p>
            <a:pPr marL="457200" indent="-457200">
              <a:buFont typeface="Arial" panose="020B0604020202020204" pitchFamily="34" charset="0"/>
              <a:buChar char="•"/>
            </a:pPr>
            <a:r>
              <a:rPr lang="ru-RU" dirty="0" smtClean="0"/>
              <a:t>Флаг «удалено»</a:t>
            </a:r>
          </a:p>
          <a:p>
            <a:pPr marL="457200" indent="-457200">
              <a:buFont typeface="Arial" panose="020B0604020202020204" pitchFamily="34" charset="0"/>
              <a:buChar char="•"/>
            </a:pPr>
            <a:r>
              <a:rPr lang="ru-RU" dirty="0" smtClean="0"/>
              <a:t>Сделаем еще коллекцию «комнаты».</a:t>
            </a:r>
          </a:p>
          <a:p>
            <a:pPr marL="457200" indent="-457200">
              <a:buFont typeface="Arial" panose="020B0604020202020204" pitchFamily="34" charset="0"/>
              <a:buChar char="•"/>
            </a:pPr>
            <a:r>
              <a:rPr lang="ru-RU" dirty="0" smtClean="0"/>
              <a:t>Флаг «доступности» комнаты</a:t>
            </a:r>
            <a:endParaRPr lang="ru-RU" dirty="0"/>
          </a:p>
        </p:txBody>
      </p:sp>
      <p:sp>
        <p:nvSpPr>
          <p:cNvPr id="3" name="Заголовок 2"/>
          <p:cNvSpPr>
            <a:spLocks noGrp="1"/>
          </p:cNvSpPr>
          <p:nvPr>
            <p:ph type="title"/>
          </p:nvPr>
        </p:nvSpPr>
        <p:spPr/>
        <p:txBody>
          <a:bodyPr/>
          <a:lstStyle/>
          <a:p>
            <a:r>
              <a:rPr lang="ru-RU" dirty="0"/>
              <a:t>Коллекция комнат</a:t>
            </a:r>
          </a:p>
        </p:txBody>
      </p:sp>
    </p:spTree>
    <p:extLst>
      <p:ext uri="{BB962C8B-B14F-4D97-AF65-F5344CB8AC3E}">
        <p14:creationId xmlns:p14="http://schemas.microsoft.com/office/powerpoint/2010/main" val="419638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1464" y="2564904"/>
            <a:ext cx="9601067" cy="1800225"/>
          </a:xfrm>
        </p:spPr>
        <p:txBody>
          <a:bodyPr/>
          <a:lstStyle/>
          <a:p>
            <a:r>
              <a:rPr lang="ru-RU" sz="4800" dirty="0"/>
              <a:t>БД </a:t>
            </a:r>
            <a:r>
              <a:rPr lang="en-US" sz="4800" dirty="0" smtClean="0"/>
              <a:t>—</a:t>
            </a:r>
            <a:r>
              <a:rPr lang="ru-RU" sz="4800" dirty="0" smtClean="0"/>
              <a:t> </a:t>
            </a:r>
            <a:r>
              <a:rPr lang="ru-RU" sz="4800" dirty="0"/>
              <a:t>это не магия!</a:t>
            </a:r>
            <a:endParaRPr lang="en-US" sz="4600" dirty="0"/>
          </a:p>
        </p:txBody>
      </p:sp>
    </p:spTree>
    <p:extLst>
      <p:ext uri="{BB962C8B-B14F-4D97-AF65-F5344CB8AC3E}">
        <p14:creationId xmlns:p14="http://schemas.microsoft.com/office/powerpoint/2010/main" val="11136504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489232" cy="4679951"/>
          </a:xfrm>
        </p:spPr>
        <p:txBody>
          <a:bodyPr>
            <a:normAutofit fontScale="92500" lnSpcReduction="10000"/>
          </a:bodyPr>
          <a:lstStyle/>
          <a:p>
            <a:r>
              <a:rPr lang="en-US" dirty="0">
                <a:solidFill>
                  <a:srgbClr val="0000FF"/>
                </a:solidFill>
                <a:latin typeface="Consolas" panose="020B0609020204030204" pitchFamily="49" charset="0"/>
              </a:rPr>
              <a:t>void</a:t>
            </a:r>
            <a:r>
              <a:rPr lang="en-US" dirty="0">
                <a:latin typeface="Consolas" panose="020B0609020204030204" pitchFamily="49" charset="0"/>
              </a:rPr>
              <a:t> </a:t>
            </a:r>
            <a:r>
              <a:rPr lang="en-US" dirty="0" err="1" smtClean="0">
                <a:solidFill>
                  <a:srgbClr val="2B91AF"/>
                </a:solidFill>
                <a:latin typeface="Consolas" panose="020B0609020204030204" pitchFamily="49" charset="0"/>
              </a:rPr>
              <a:t>RentRoom</a:t>
            </a:r>
            <a:r>
              <a:rPr lang="en-US" dirty="0" smtClean="0">
                <a:latin typeface="Consolas" panose="020B0609020204030204" pitchFamily="49" charset="0"/>
              </a:rPr>
              <a:t>(</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RoomID</a:t>
            </a:r>
            <a:r>
              <a:rPr lang="en-US" dirty="0" smtClean="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from,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to,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smtClean="0">
                <a:solidFill>
                  <a:srgbClr val="0000FF"/>
                </a:solidFill>
                <a:latin typeface="Consolas" panose="020B0609020204030204" pitchFamily="49" charset="0"/>
              </a:rPr>
              <a:t>Passport</a:t>
            </a:r>
            <a:r>
              <a:rPr lang="en-US" dirty="0">
                <a:solidFill>
                  <a:srgbClr val="0000FF"/>
                </a:solidFill>
                <a:latin typeface="Consolas" panose="020B0609020204030204" pitchFamily="49" charset="0"/>
              </a:rPr>
              <a:t>[]</a:t>
            </a:r>
            <a:r>
              <a:rPr lang="en-US" dirty="0">
                <a:latin typeface="Consolas" panose="020B0609020204030204" pitchFamily="49" charset="0"/>
              </a:rPr>
              <a:t> visitors</a:t>
            </a:r>
            <a:r>
              <a:rPr lang="en-US" dirty="0" smtClean="0">
                <a:latin typeface="Consolas" panose="020B0609020204030204" pitchFamily="49" charset="0"/>
              </a:rPr>
              <a:t>);</a:t>
            </a:r>
            <a:endParaRPr lang="ru-RU" dirty="0" smtClean="0">
              <a:latin typeface="Consolas" panose="020B0609020204030204" pitchFamily="49" charset="0"/>
            </a:endParaRPr>
          </a:p>
          <a:p>
            <a:endParaRPr lang="ru-RU" dirty="0">
              <a:latin typeface="Consolas" panose="020B0609020204030204" pitchFamily="49" charset="0"/>
            </a:endParaRPr>
          </a:p>
          <a:p>
            <a:r>
              <a:rPr lang="en-US" dirty="0">
                <a:hlinkClick r:id="rId3"/>
              </a:rPr>
              <a:t>http://bit.ly/db-shpora</a:t>
            </a:r>
            <a:r>
              <a:rPr lang="ru-RU" dirty="0"/>
              <a:t> </a:t>
            </a:r>
          </a:p>
          <a:p>
            <a:r>
              <a:rPr lang="ru-RU" dirty="0" smtClean="0"/>
              <a:t>Переименуйте </a:t>
            </a:r>
            <a:r>
              <a:rPr lang="ru-RU" dirty="0"/>
              <a:t>лист с номером вашей пары, </a:t>
            </a:r>
            <a:r>
              <a:rPr lang="ru-RU" dirty="0" smtClean="0"/>
              <a:t/>
            </a:r>
            <a:br>
              <a:rPr lang="ru-RU" dirty="0" smtClean="0"/>
            </a:br>
            <a:r>
              <a:rPr lang="ru-RU" dirty="0" smtClean="0"/>
              <a:t>добавив </a:t>
            </a:r>
            <a:r>
              <a:rPr lang="ru-RU" dirty="0"/>
              <a:t>туда ваши фамилии</a:t>
            </a:r>
            <a:endParaRPr lang="en-US" dirty="0"/>
          </a:p>
          <a:p>
            <a:endParaRPr lang="ru-RU" dirty="0"/>
          </a:p>
        </p:txBody>
      </p:sp>
      <p:sp>
        <p:nvSpPr>
          <p:cNvPr id="3" name="Заголовок 2"/>
          <p:cNvSpPr>
            <a:spLocks noGrp="1"/>
          </p:cNvSpPr>
          <p:nvPr>
            <p:ph type="title"/>
          </p:nvPr>
        </p:nvSpPr>
        <p:spPr/>
        <p:txBody>
          <a:bodyPr/>
          <a:lstStyle/>
          <a:p>
            <a:r>
              <a:rPr lang="ru-RU" dirty="0" smtClean="0"/>
              <a:t>Задача: Бронирование </a:t>
            </a:r>
            <a:r>
              <a:rPr lang="ru-RU" dirty="0" smtClean="0"/>
              <a:t>комнат</a:t>
            </a:r>
            <a:endParaRPr lang="ru-RU" dirty="0"/>
          </a:p>
        </p:txBody>
      </p:sp>
    </p:spTree>
    <p:extLst>
      <p:ext uri="{BB962C8B-B14F-4D97-AF65-F5344CB8AC3E}">
        <p14:creationId xmlns:p14="http://schemas.microsoft.com/office/powerpoint/2010/main" val="2685746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Guest[]</a:t>
            </a:r>
            <a:r>
              <a:rPr lang="en-US" dirty="0" smtClean="0">
                <a:latin typeface="Consolas" panose="020B0609020204030204" pitchFamily="49" charset="0"/>
              </a:rPr>
              <a:t> </a:t>
            </a:r>
            <a:r>
              <a:rPr lang="en-US" dirty="0" err="1" smtClean="0">
                <a:solidFill>
                  <a:srgbClr val="2B91AF"/>
                </a:solidFill>
                <a:latin typeface="Consolas" panose="020B0609020204030204" pitchFamily="49" charset="0"/>
              </a:rPr>
              <a:t>GetAllGuests</a:t>
            </a:r>
            <a:r>
              <a:rPr lang="en-US" dirty="0" smtClean="0">
                <a:latin typeface="Consolas" panose="020B0609020204030204" pitchFamily="49" charset="0"/>
              </a:rPr>
              <a:t>(</a:t>
            </a:r>
          </a:p>
          <a:p>
            <a:r>
              <a:rPr lang="en-US" dirty="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HotelID</a:t>
            </a:r>
            <a:r>
              <a:rPr lang="en-US" dirty="0" smtClean="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 </a:t>
            </a:r>
            <a:endParaRPr lang="en-US" dirty="0" smtClean="0">
              <a:latin typeface="Consolas" panose="020B0609020204030204" pitchFamily="49" charset="0"/>
            </a:endParaRPr>
          </a:p>
          <a:p>
            <a:r>
              <a:rPr lang="en-US" dirty="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day);</a:t>
            </a:r>
          </a:p>
          <a:p>
            <a:endParaRPr lang="ru-RU" dirty="0"/>
          </a:p>
        </p:txBody>
      </p:sp>
      <p:sp>
        <p:nvSpPr>
          <p:cNvPr id="3" name="Заголовок 2"/>
          <p:cNvSpPr>
            <a:spLocks noGrp="1"/>
          </p:cNvSpPr>
          <p:nvPr>
            <p:ph type="title"/>
          </p:nvPr>
        </p:nvSpPr>
        <p:spPr/>
        <p:txBody>
          <a:bodyPr/>
          <a:lstStyle/>
          <a:p>
            <a:r>
              <a:rPr lang="ru-RU" dirty="0" smtClean="0"/>
              <a:t>Задача: Отчетность в МВД</a:t>
            </a:r>
            <a:endParaRPr lang="ru-RU" dirty="0"/>
          </a:p>
        </p:txBody>
      </p:sp>
    </p:spTree>
    <p:extLst>
      <p:ext uri="{BB962C8B-B14F-4D97-AF65-F5344CB8AC3E}">
        <p14:creationId xmlns:p14="http://schemas.microsoft.com/office/powerpoint/2010/main" val="3588557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a:solidFill>
                  <a:srgbClr val="0000FF"/>
                </a:solidFill>
                <a:latin typeface="Consolas" panose="020B0609020204030204" pitchFamily="49" charset="0"/>
              </a:rPr>
              <a:t>RoomDescription</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err="1">
                <a:solidFill>
                  <a:srgbClr val="2B91AF"/>
                </a:solidFill>
                <a:latin typeface="Consolas" panose="020B0609020204030204" pitchFamily="49" charset="0"/>
              </a:rPr>
              <a:t>GetFreeRooms</a:t>
            </a:r>
            <a:r>
              <a:rPr lang="en-US" dirty="0" smtClean="0">
                <a:latin typeface="Consolas" panose="020B0609020204030204" pitchFamily="49" charset="0"/>
              </a:rPr>
              <a:t>(</a:t>
            </a:r>
          </a:p>
          <a:p>
            <a:r>
              <a:rPr lang="en-US" dirty="0">
                <a:latin typeface="Consolas" panose="020B0609020204030204" pitchFamily="49" charset="0"/>
              </a:rPr>
              <a:t>	</a:t>
            </a:r>
            <a:r>
              <a:rPr lang="en-US" dirty="0" err="1">
                <a:solidFill>
                  <a:srgbClr val="0000FF"/>
                </a:solidFill>
                <a:latin typeface="Consolas" panose="020B0609020204030204" pitchFamily="49" charset="0"/>
              </a:rPr>
              <a:t>HotelID</a:t>
            </a:r>
            <a:r>
              <a:rPr lang="en-US" dirty="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from, </a:t>
            </a:r>
            <a:endParaRPr lang="ru-RU" dirty="0" smtClean="0">
              <a:latin typeface="Consolas" panose="020B0609020204030204" pitchFamily="49" charset="0"/>
            </a:endParaRPr>
          </a:p>
          <a:p>
            <a:r>
              <a:rPr lang="ru-RU" dirty="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to);</a:t>
            </a:r>
          </a:p>
          <a:p>
            <a:endParaRPr lang="ru-RU" dirty="0"/>
          </a:p>
        </p:txBody>
      </p:sp>
      <p:sp>
        <p:nvSpPr>
          <p:cNvPr id="3" name="Заголовок 2"/>
          <p:cNvSpPr>
            <a:spLocks noGrp="1"/>
          </p:cNvSpPr>
          <p:nvPr>
            <p:ph type="title"/>
          </p:nvPr>
        </p:nvSpPr>
        <p:spPr/>
        <p:txBody>
          <a:bodyPr/>
          <a:lstStyle/>
          <a:p>
            <a:r>
              <a:rPr lang="ru-RU" dirty="0" smtClean="0"/>
              <a:t>Задача: свободные комнаты</a:t>
            </a:r>
            <a:endParaRPr lang="ru-RU" dirty="0"/>
          </a:p>
        </p:txBody>
      </p:sp>
    </p:spTree>
    <p:extLst>
      <p:ext uri="{BB962C8B-B14F-4D97-AF65-F5344CB8AC3E}">
        <p14:creationId xmlns:p14="http://schemas.microsoft.com/office/powerpoint/2010/main" val="2032495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(From, To, </a:t>
            </a:r>
            <a:r>
              <a:rPr lang="en-US" dirty="0" smtClean="0">
                <a:solidFill>
                  <a:srgbClr val="0000FF"/>
                </a:solidFill>
                <a:latin typeface="Consolas" panose="020B0609020204030204" pitchFamily="49" charset="0"/>
              </a:rPr>
              <a:t>Passport</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err="1" smtClean="0">
                <a:solidFill>
                  <a:srgbClr val="2B91AF"/>
                </a:solidFill>
                <a:latin typeface="Consolas" panose="020B0609020204030204" pitchFamily="49" charset="0"/>
              </a:rPr>
              <a:t>GetRoomSchedule</a:t>
            </a:r>
            <a:r>
              <a:rPr lang="en-US" dirty="0" smtClean="0">
                <a:latin typeface="Consolas" panose="020B0609020204030204" pitchFamily="49" charset="0"/>
              </a:rPr>
              <a:t>(</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RoomID</a:t>
            </a:r>
            <a:r>
              <a:rPr lang="en-US" dirty="0" smtClean="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from,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to)</a:t>
            </a:r>
            <a:r>
              <a:rPr lang="en-US" dirty="0">
                <a:latin typeface="Consolas" panose="020B0609020204030204" pitchFamily="49" charset="0"/>
              </a:rPr>
              <a:t>;</a:t>
            </a:r>
          </a:p>
          <a:p>
            <a:endParaRPr lang="ru-RU" dirty="0" smtClean="0"/>
          </a:p>
          <a:p>
            <a:r>
              <a:rPr lang="ru-RU" dirty="0" smtClean="0"/>
              <a:t>Запрос должен работать быстро!</a:t>
            </a:r>
            <a:endParaRPr lang="ru-RU" dirty="0"/>
          </a:p>
        </p:txBody>
      </p:sp>
      <p:sp>
        <p:nvSpPr>
          <p:cNvPr id="3" name="Заголовок 2"/>
          <p:cNvSpPr>
            <a:spLocks noGrp="1"/>
          </p:cNvSpPr>
          <p:nvPr>
            <p:ph type="title"/>
          </p:nvPr>
        </p:nvSpPr>
        <p:spPr/>
        <p:txBody>
          <a:bodyPr/>
          <a:lstStyle/>
          <a:p>
            <a:r>
              <a:rPr lang="ru-RU" dirty="0" smtClean="0"/>
              <a:t>Задача: История комнаты</a:t>
            </a:r>
            <a:endParaRPr lang="ru-RU" dirty="0"/>
          </a:p>
        </p:txBody>
      </p:sp>
    </p:spTree>
    <p:extLst>
      <p:ext uri="{BB962C8B-B14F-4D97-AF65-F5344CB8AC3E}">
        <p14:creationId xmlns:p14="http://schemas.microsoft.com/office/powerpoint/2010/main" val="16410239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en-US" dirty="0" smtClean="0"/>
              <a:t>SQL – </a:t>
            </a:r>
            <a:r>
              <a:rPr lang="ru-RU" dirty="0" smtClean="0"/>
              <a:t>табличная структура.</a:t>
            </a:r>
          </a:p>
          <a:p>
            <a:pPr marL="457200" indent="-457200">
              <a:buFont typeface="Arial" panose="020B0604020202020204" pitchFamily="34" charset="0"/>
              <a:buChar char="•"/>
            </a:pPr>
            <a:r>
              <a:rPr lang="ru-RU" dirty="0" smtClean="0"/>
              <a:t>Поля заранее зафиксированы, изменение их состава – отдельная не простая процедура.</a:t>
            </a:r>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a:t>Сравнение с </a:t>
            </a:r>
            <a:r>
              <a:rPr lang="en-US" dirty="0" smtClean="0"/>
              <a:t>SQL</a:t>
            </a:r>
            <a:endParaRPr lang="ru-RU" dirty="0"/>
          </a:p>
        </p:txBody>
      </p:sp>
    </p:spTree>
    <p:extLst>
      <p:ext uri="{BB962C8B-B14F-4D97-AF65-F5344CB8AC3E}">
        <p14:creationId xmlns:p14="http://schemas.microsoft.com/office/powerpoint/2010/main" val="1536142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en-US" dirty="0" smtClean="0"/>
              <a:t>SQL – </a:t>
            </a:r>
            <a:r>
              <a:rPr lang="ru-RU" dirty="0" smtClean="0"/>
              <a:t>табличная структура.</a:t>
            </a:r>
          </a:p>
          <a:p>
            <a:pPr marL="457200" indent="-457200">
              <a:buFont typeface="Arial" panose="020B0604020202020204" pitchFamily="34" charset="0"/>
              <a:buChar char="•"/>
            </a:pPr>
            <a:r>
              <a:rPr lang="ru-RU" dirty="0" smtClean="0"/>
              <a:t>Поля заранее зафиксированы, изменение их состава – отдельная не простая процедура.</a:t>
            </a:r>
          </a:p>
          <a:p>
            <a:pPr marL="457200" indent="-457200">
              <a:buFont typeface="Arial" panose="020B0604020202020204" pitchFamily="34" charset="0"/>
              <a:buChar char="•"/>
            </a:pPr>
            <a:r>
              <a:rPr lang="ru-RU" dirty="0" smtClean="0"/>
              <a:t>Нет вложенности, каждая строка таблицы максимально проста. Принято нормализировать таблицы.</a:t>
            </a:r>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a:t>Сравнение с </a:t>
            </a:r>
            <a:r>
              <a:rPr lang="en-US" dirty="0" smtClean="0"/>
              <a:t>SQL</a:t>
            </a:r>
            <a:endParaRPr lang="ru-RU" dirty="0"/>
          </a:p>
        </p:txBody>
      </p:sp>
    </p:spTree>
    <p:extLst>
      <p:ext uri="{BB962C8B-B14F-4D97-AF65-F5344CB8AC3E}">
        <p14:creationId xmlns:p14="http://schemas.microsoft.com/office/powerpoint/2010/main" val="2334556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fontScale="92500"/>
          </a:bodyPr>
          <a:lstStyle/>
          <a:p>
            <a:pPr marL="457200" indent="-457200">
              <a:buFont typeface="Arial" panose="020B0604020202020204" pitchFamily="34" charset="0"/>
              <a:buChar char="•"/>
            </a:pPr>
            <a:r>
              <a:rPr lang="en-US" dirty="0" smtClean="0"/>
              <a:t>SQL – </a:t>
            </a:r>
            <a:r>
              <a:rPr lang="ru-RU" dirty="0" smtClean="0"/>
              <a:t>табличная структура.</a:t>
            </a:r>
          </a:p>
          <a:p>
            <a:pPr marL="457200" indent="-457200">
              <a:buFont typeface="Arial" panose="020B0604020202020204" pitchFamily="34" charset="0"/>
              <a:buChar char="•"/>
            </a:pPr>
            <a:r>
              <a:rPr lang="ru-RU" dirty="0" smtClean="0"/>
              <a:t>Поля заранее зафиксированы, изменение их состава – отдельная не простая процедура.</a:t>
            </a:r>
          </a:p>
          <a:p>
            <a:pPr marL="457200" indent="-457200">
              <a:buFont typeface="Arial" panose="020B0604020202020204" pitchFamily="34" charset="0"/>
              <a:buChar char="•"/>
            </a:pPr>
            <a:r>
              <a:rPr lang="ru-RU" dirty="0" smtClean="0"/>
              <a:t>Нет вложенности, каждая строка таблицы максимально проста. Принято нормализировать таблицы.</a:t>
            </a:r>
          </a:p>
          <a:p>
            <a:pPr marL="457200" indent="-457200">
              <a:buFont typeface="Arial" panose="020B0604020202020204" pitchFamily="34" charset="0"/>
              <a:buChar char="•"/>
            </a:pPr>
            <a:r>
              <a:rPr lang="en-US" dirty="0" err="1" smtClean="0"/>
              <a:t>Uniq</a:t>
            </a:r>
            <a:r>
              <a:rPr lang="ru-RU" dirty="0" smtClean="0"/>
              <a:t> поля и другие возможности, возникающие из-за локальности одного процесса </a:t>
            </a:r>
            <a:r>
              <a:rPr lang="en-US" dirty="0" smtClean="0"/>
              <a:t>SQL.</a:t>
            </a:r>
            <a:endParaRPr lang="ru-RU" dirty="0" smtClean="0"/>
          </a:p>
          <a:p>
            <a:pPr marL="457200" indent="-457200">
              <a:buFont typeface="Arial" panose="020B0604020202020204" pitchFamily="34" charset="0"/>
              <a:buChar char="•"/>
            </a:pPr>
            <a:r>
              <a:rPr lang="ru-RU" dirty="0" smtClean="0"/>
              <a:t>Умные </a:t>
            </a:r>
            <a:r>
              <a:rPr lang="en-US" dirty="0" smtClean="0"/>
              <a:t>ORM</a:t>
            </a:r>
            <a:r>
              <a:rPr lang="ru-RU" dirty="0"/>
              <a:t>.</a:t>
            </a:r>
            <a:endParaRPr lang="ru-RU" dirty="0" smtClean="0"/>
          </a:p>
          <a:p>
            <a:pPr marL="457200" indent="-457200">
              <a:buFont typeface="Arial" panose="020B0604020202020204" pitchFamily="34" charset="0"/>
              <a:buChar char="•"/>
            </a:pPr>
            <a:endParaRPr lang="ru-RU" dirty="0" smtClean="0"/>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a:t>Сравнение с </a:t>
            </a:r>
            <a:r>
              <a:rPr lang="en-US" dirty="0" smtClean="0"/>
              <a:t>SQL</a:t>
            </a:r>
            <a:endParaRPr lang="ru-RU" dirty="0"/>
          </a:p>
        </p:txBody>
      </p:sp>
    </p:spTree>
    <p:extLst>
      <p:ext uri="{BB962C8B-B14F-4D97-AF65-F5344CB8AC3E}">
        <p14:creationId xmlns:p14="http://schemas.microsoft.com/office/powerpoint/2010/main" val="2469328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Задача: </a:t>
            </a:r>
            <a:r>
              <a:rPr lang="en-US" dirty="0" smtClean="0"/>
              <a:t>web-game</a:t>
            </a:r>
            <a:endParaRPr lang="en-US" dirty="0"/>
          </a:p>
        </p:txBody>
      </p:sp>
      <p:sp>
        <p:nvSpPr>
          <p:cNvPr id="5" name="Объект 4"/>
          <p:cNvSpPr>
            <a:spLocks noGrp="1"/>
          </p:cNvSpPr>
          <p:nvPr>
            <p:ph sz="quarter" idx="12"/>
          </p:nvPr>
        </p:nvSpPr>
        <p:spPr/>
        <p:txBody>
          <a:bodyPr/>
          <a:lstStyle/>
          <a:p>
            <a:pPr marL="457200" indent="-457200">
              <a:buFont typeface="Arial" panose="020B0604020202020204" pitchFamily="34" charset="0"/>
              <a:buChar char="•"/>
            </a:pPr>
            <a:r>
              <a:rPr lang="ru-RU" dirty="0" smtClean="0"/>
              <a:t>2 игрока</a:t>
            </a:r>
          </a:p>
          <a:p>
            <a:pPr marL="457200" indent="-457200">
              <a:buFont typeface="Arial" panose="020B0604020202020204" pitchFamily="34" charset="0"/>
              <a:buChar char="•"/>
            </a:pPr>
            <a:r>
              <a:rPr lang="ru-RU" dirty="0" smtClean="0"/>
              <a:t>Несколько туров</a:t>
            </a:r>
          </a:p>
          <a:p>
            <a:pPr marL="457200" indent="-457200">
              <a:buFont typeface="Arial" panose="020B0604020202020204" pitchFamily="34" charset="0"/>
              <a:buChar char="•"/>
            </a:pPr>
            <a:r>
              <a:rPr lang="ru-RU" dirty="0" smtClean="0"/>
              <a:t>Уже реализована</a:t>
            </a:r>
          </a:p>
          <a:p>
            <a:pPr marL="457200" indent="-457200">
              <a:buFont typeface="Arial" panose="020B0604020202020204" pitchFamily="34" charset="0"/>
              <a:buChar char="•"/>
            </a:pPr>
            <a:r>
              <a:rPr lang="ru-RU" dirty="0" smtClean="0"/>
              <a:t>Хранит всё в памяти</a:t>
            </a:r>
          </a:p>
          <a:p>
            <a:pPr marL="457200" indent="-457200">
              <a:buFont typeface="Arial" panose="020B0604020202020204" pitchFamily="34" charset="0"/>
              <a:buChar char="•"/>
            </a:pPr>
            <a:endParaRPr lang="en-US" dirty="0"/>
          </a:p>
        </p:txBody>
      </p:sp>
      <p:pic>
        <p:nvPicPr>
          <p:cNvPr id="7" name="Picture 2" descr="ÐÐ°ÑÑÐ¸Ð½ÐºÐ¸ Ð¿Ð¾ Ð·Ð°Ð¿ÑÐ¾ÑÑ ÐºÐ°Ð¼ÐµÐ½Ñ Ð½Ð¾Ð¶Ð½Ð¸ÑÑ Ð±ÑÐ¼Ð°Ð³Ð°"/>
          <p:cNvPicPr>
            <a:picLocks noGrp="1" noChangeAspect="1" noChangeArrowheads="1"/>
          </p:cNvPicPr>
          <p:nvPr>
            <p:ph sz="quarter" idx="11"/>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672463"/>
            <a:ext cx="4800600" cy="459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594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Зарегистрировать нового пользователя</a:t>
            </a:r>
          </a:p>
          <a:p>
            <a:pPr marL="457200" indent="-457200">
              <a:buFont typeface="Arial" panose="020B0604020202020204" pitchFamily="34" charset="0"/>
              <a:buChar char="•"/>
            </a:pPr>
            <a:r>
              <a:rPr lang="ru-RU" dirty="0" smtClean="0"/>
              <a:t>Отредактировать / удалить пользователя</a:t>
            </a:r>
          </a:p>
          <a:p>
            <a:pPr marL="457200" indent="-457200">
              <a:buFont typeface="Arial" panose="020B0604020202020204" pitchFamily="34" charset="0"/>
              <a:buChar char="•"/>
            </a:pPr>
            <a:r>
              <a:rPr lang="ru-RU" dirty="0" smtClean="0"/>
              <a:t>Создать планируемую игру</a:t>
            </a:r>
          </a:p>
          <a:p>
            <a:pPr marL="457200" indent="-457200">
              <a:buFont typeface="Arial" panose="020B0604020202020204" pitchFamily="34" charset="0"/>
              <a:buChar char="•"/>
            </a:pPr>
            <a:r>
              <a:rPr lang="ru-RU" dirty="0" smtClean="0"/>
              <a:t>Добавить пользователя в игру</a:t>
            </a:r>
          </a:p>
          <a:p>
            <a:pPr marL="457200" indent="-457200">
              <a:buFont typeface="Arial" panose="020B0604020202020204" pitchFamily="34" charset="0"/>
              <a:buChar char="•"/>
            </a:pPr>
            <a:r>
              <a:rPr lang="ru-RU" dirty="0" smtClean="0"/>
              <a:t>Начать / закончить игру</a:t>
            </a:r>
          </a:p>
          <a:p>
            <a:pPr marL="457200" indent="-457200">
              <a:buFont typeface="Arial" panose="020B0604020202020204" pitchFamily="34" charset="0"/>
              <a:buChar char="•"/>
            </a:pPr>
            <a:r>
              <a:rPr lang="ru-RU" dirty="0" smtClean="0"/>
              <a:t>Сделать пользователем ход в игре</a:t>
            </a:r>
          </a:p>
          <a:p>
            <a:pPr marL="457200" indent="-457200">
              <a:buFont typeface="Arial" panose="020B0604020202020204" pitchFamily="34" charset="0"/>
              <a:buChar char="•"/>
            </a:pPr>
            <a:r>
              <a:rPr lang="ru-RU" dirty="0" smtClean="0"/>
              <a:t>Показать текущую информацию по игре</a:t>
            </a:r>
          </a:p>
          <a:p>
            <a:pPr marL="457200" indent="-457200">
              <a:buFont typeface="Arial" panose="020B0604020202020204" pitchFamily="34" charset="0"/>
              <a:buChar char="•"/>
            </a:pPr>
            <a:r>
              <a:rPr lang="ru-RU" dirty="0" smtClean="0"/>
              <a:t>Заново проиграть историю игры</a:t>
            </a:r>
          </a:p>
          <a:p>
            <a:pPr marL="457200" indent="-457200">
              <a:buFont typeface="Arial" panose="020B0604020202020204" pitchFamily="34" charset="0"/>
              <a:buChar char="•"/>
            </a:pPr>
            <a:endParaRPr lang="ru-RU" dirty="0" smtClean="0"/>
          </a:p>
          <a:p>
            <a:endParaRPr lang="en-US" dirty="0"/>
          </a:p>
        </p:txBody>
      </p:sp>
      <p:sp>
        <p:nvSpPr>
          <p:cNvPr id="3" name="Заголовок 2"/>
          <p:cNvSpPr>
            <a:spLocks noGrp="1"/>
          </p:cNvSpPr>
          <p:nvPr>
            <p:ph type="title"/>
          </p:nvPr>
        </p:nvSpPr>
        <p:spPr/>
        <p:txBody>
          <a:bodyPr/>
          <a:lstStyle/>
          <a:p>
            <a:r>
              <a:rPr lang="ru-RU" dirty="0" smtClean="0"/>
              <a:t>Сценарии</a:t>
            </a:r>
            <a:endParaRPr lang="en-US" dirty="0"/>
          </a:p>
        </p:txBody>
      </p:sp>
    </p:spTree>
    <p:extLst>
      <p:ext uri="{BB962C8B-B14F-4D97-AF65-F5344CB8AC3E}">
        <p14:creationId xmlns:p14="http://schemas.microsoft.com/office/powerpoint/2010/main" val="3618098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Пользователь: </a:t>
            </a:r>
          </a:p>
          <a:p>
            <a:r>
              <a:rPr lang="ru-RU" dirty="0"/>
              <a:t>	</a:t>
            </a:r>
            <a:r>
              <a:rPr lang="ru-RU" dirty="0" smtClean="0"/>
              <a:t>логин, имя, статистика, …</a:t>
            </a:r>
          </a:p>
          <a:p>
            <a:r>
              <a:rPr lang="ru-RU" dirty="0" smtClean="0"/>
              <a:t>Игра: </a:t>
            </a:r>
          </a:p>
          <a:p>
            <a:r>
              <a:rPr lang="ru-RU" dirty="0"/>
              <a:t>	</a:t>
            </a:r>
            <a:r>
              <a:rPr lang="ru-RU" dirty="0" smtClean="0"/>
              <a:t>игроки, статус, номер тура, текущий счёт, …</a:t>
            </a:r>
          </a:p>
          <a:p>
            <a:r>
              <a:rPr lang="ru-RU" dirty="0" smtClean="0"/>
              <a:t>Тур: </a:t>
            </a:r>
          </a:p>
          <a:p>
            <a:r>
              <a:rPr lang="ru-RU" dirty="0"/>
              <a:t>	</a:t>
            </a:r>
            <a:r>
              <a:rPr lang="ru-RU" dirty="0" smtClean="0"/>
              <a:t>в какой игре, номер тура, </a:t>
            </a:r>
            <a:br>
              <a:rPr lang="ru-RU" dirty="0" smtClean="0"/>
            </a:br>
            <a:r>
              <a:rPr lang="ru-RU" dirty="0" smtClean="0"/>
              <a:t>	кто как ходил, кто выиграл</a:t>
            </a:r>
            <a:endParaRPr lang="en-US" dirty="0"/>
          </a:p>
        </p:txBody>
      </p:sp>
      <p:sp>
        <p:nvSpPr>
          <p:cNvPr id="3" name="Заголовок 2"/>
          <p:cNvSpPr>
            <a:spLocks noGrp="1"/>
          </p:cNvSpPr>
          <p:nvPr>
            <p:ph type="title"/>
          </p:nvPr>
        </p:nvSpPr>
        <p:spPr/>
        <p:txBody>
          <a:bodyPr/>
          <a:lstStyle/>
          <a:p>
            <a:r>
              <a:rPr lang="ru-RU" dirty="0" smtClean="0"/>
              <a:t>Сущности</a:t>
            </a:r>
            <a:endParaRPr lang="en-US" dirty="0"/>
          </a:p>
        </p:txBody>
      </p:sp>
    </p:spTree>
    <p:extLst>
      <p:ext uri="{BB962C8B-B14F-4D97-AF65-F5344CB8AC3E}">
        <p14:creationId xmlns:p14="http://schemas.microsoft.com/office/powerpoint/2010/main" val="349513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1464" y="2564904"/>
            <a:ext cx="9601067" cy="1800225"/>
          </a:xfrm>
        </p:spPr>
        <p:txBody>
          <a:bodyPr/>
          <a:lstStyle/>
          <a:p>
            <a:r>
              <a:rPr lang="ru-RU" sz="4800" dirty="0" smtClean="0"/>
              <a:t>Различных Баз </a:t>
            </a:r>
            <a:r>
              <a:rPr lang="ru-RU" sz="4800" dirty="0"/>
              <a:t>данных </a:t>
            </a:r>
            <a:r>
              <a:rPr lang="ru-RU" sz="4800" dirty="0" smtClean="0"/>
              <a:t>много </a:t>
            </a:r>
            <a:endParaRPr lang="ru-RU" sz="4800" dirty="0"/>
          </a:p>
        </p:txBody>
      </p:sp>
    </p:spTree>
    <p:extLst>
      <p:ext uri="{BB962C8B-B14F-4D97-AF65-F5344CB8AC3E}">
        <p14:creationId xmlns:p14="http://schemas.microsoft.com/office/powerpoint/2010/main" val="14069082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01200" cy="4679951"/>
          </a:xfrm>
        </p:spPr>
        <p:txBody>
          <a:bodyPr/>
          <a:lstStyle/>
          <a:p>
            <a:pPr marL="457200" indent="-457200">
              <a:buFont typeface="Arial" panose="020B0604020202020204" pitchFamily="34" charset="0"/>
              <a:buChar char="•"/>
            </a:pPr>
            <a:r>
              <a:rPr lang="en-US" dirty="0" err="1" smtClean="0"/>
              <a:t>WebGame</a:t>
            </a:r>
            <a:r>
              <a:rPr lang="en-US" dirty="0" smtClean="0"/>
              <a:t> – </a:t>
            </a:r>
            <a:r>
              <a:rPr lang="ru-RU" dirty="0" smtClean="0"/>
              <a:t>реализация предметной области</a:t>
            </a:r>
          </a:p>
          <a:p>
            <a:pPr marL="457200" indent="-457200">
              <a:buFont typeface="Arial" panose="020B0604020202020204" pitchFamily="34" charset="0"/>
              <a:buChar char="•"/>
            </a:pPr>
            <a:r>
              <a:rPr lang="en-US" dirty="0"/>
              <a:t>Tests </a:t>
            </a:r>
            <a:r>
              <a:rPr lang="ru-RU" dirty="0"/>
              <a:t>– тесты</a:t>
            </a:r>
          </a:p>
          <a:p>
            <a:pPr marL="457200" indent="-457200">
              <a:buFont typeface="Arial" panose="020B0604020202020204" pitchFamily="34" charset="0"/>
              <a:buChar char="•"/>
            </a:pPr>
            <a:r>
              <a:rPr lang="en-US" dirty="0" err="1" smtClean="0"/>
              <a:t>ConsoleApp</a:t>
            </a:r>
            <a:r>
              <a:rPr lang="ru-RU" dirty="0" smtClean="0"/>
              <a:t> – реализация логики приложения</a:t>
            </a:r>
          </a:p>
          <a:p>
            <a:pPr marL="457200" indent="-457200">
              <a:buFont typeface="Arial" panose="020B0604020202020204" pitchFamily="34" charset="0"/>
              <a:buChar char="•"/>
            </a:pPr>
            <a:r>
              <a:rPr lang="en-US" dirty="0" err="1" smtClean="0"/>
              <a:t>WebApi</a:t>
            </a:r>
            <a:r>
              <a:rPr lang="ru-RU" dirty="0" smtClean="0"/>
              <a:t> – </a:t>
            </a:r>
            <a:r>
              <a:rPr lang="en-US" dirty="0" smtClean="0"/>
              <a:t>HTTP </a:t>
            </a:r>
            <a:r>
              <a:rPr lang="en-US" dirty="0" err="1" smtClean="0"/>
              <a:t>Api</a:t>
            </a:r>
            <a:r>
              <a:rPr lang="ru-RU" dirty="0" smtClean="0"/>
              <a:t>, которым будет пользоваться веб-приложение</a:t>
            </a:r>
          </a:p>
          <a:p>
            <a:endParaRPr lang="en-US" dirty="0"/>
          </a:p>
        </p:txBody>
      </p:sp>
      <p:sp>
        <p:nvSpPr>
          <p:cNvPr id="3" name="Заголовок 2"/>
          <p:cNvSpPr>
            <a:spLocks noGrp="1"/>
          </p:cNvSpPr>
          <p:nvPr>
            <p:ph type="title"/>
          </p:nvPr>
        </p:nvSpPr>
        <p:spPr/>
        <p:txBody>
          <a:bodyPr/>
          <a:lstStyle/>
          <a:p>
            <a:r>
              <a:rPr lang="en-US" dirty="0" smtClean="0"/>
              <a:t>Demo web-game</a:t>
            </a:r>
            <a:endParaRPr lang="en-US" dirty="0"/>
          </a:p>
        </p:txBody>
      </p:sp>
    </p:spTree>
    <p:extLst>
      <p:ext uri="{BB962C8B-B14F-4D97-AF65-F5344CB8AC3E}">
        <p14:creationId xmlns:p14="http://schemas.microsoft.com/office/powerpoint/2010/main" val="16322596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Создание БД</a:t>
            </a:r>
          </a:p>
          <a:p>
            <a:pPr marL="457200" indent="-457200">
              <a:buFont typeface="Arial" panose="020B0604020202020204" pitchFamily="34" charset="0"/>
              <a:buChar char="•"/>
            </a:pPr>
            <a:r>
              <a:rPr lang="ru-RU" dirty="0" smtClean="0"/>
              <a:t>Создание документа</a:t>
            </a:r>
          </a:p>
          <a:p>
            <a:pPr marL="457200" indent="-457200">
              <a:buFont typeface="Arial" panose="020B0604020202020204" pitchFamily="34" charset="0"/>
              <a:buChar char="•"/>
            </a:pPr>
            <a:r>
              <a:rPr lang="ru-RU" dirty="0" smtClean="0"/>
              <a:t>Поиск документа</a:t>
            </a:r>
          </a:p>
          <a:p>
            <a:pPr marL="457200" indent="-457200">
              <a:buFont typeface="Arial" panose="020B0604020202020204" pitchFamily="34" charset="0"/>
              <a:buChar char="•"/>
            </a:pPr>
            <a:r>
              <a:rPr lang="ru-RU" dirty="0" smtClean="0"/>
              <a:t>Индексы</a:t>
            </a:r>
            <a:endParaRPr lang="en-US" dirty="0"/>
          </a:p>
        </p:txBody>
      </p:sp>
      <p:sp>
        <p:nvSpPr>
          <p:cNvPr id="3" name="Заголовок 2"/>
          <p:cNvSpPr>
            <a:spLocks noGrp="1"/>
          </p:cNvSpPr>
          <p:nvPr>
            <p:ph type="title"/>
          </p:nvPr>
        </p:nvSpPr>
        <p:spPr/>
        <p:txBody>
          <a:bodyPr/>
          <a:lstStyle/>
          <a:p>
            <a:r>
              <a:rPr lang="en-US" dirty="0" smtClean="0"/>
              <a:t>Demo MongoDB Compass</a:t>
            </a:r>
            <a:endParaRPr lang="en-US" dirty="0"/>
          </a:p>
        </p:txBody>
      </p:sp>
    </p:spTree>
    <p:extLst>
      <p:ext uri="{BB962C8B-B14F-4D97-AF65-F5344CB8AC3E}">
        <p14:creationId xmlns:p14="http://schemas.microsoft.com/office/powerpoint/2010/main" val="3855582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smtClean="0">
                <a:hlinkClick r:id="rId2"/>
              </a:rPr>
              <a:t>https</a:t>
            </a:r>
            <a:r>
              <a:rPr lang="en-US" dirty="0">
                <a:hlinkClick r:id="rId2"/>
              </a:rPr>
              <a:t>://</a:t>
            </a:r>
            <a:r>
              <a:rPr lang="en-US" dirty="0" smtClean="0">
                <a:hlinkClick r:id="rId2"/>
              </a:rPr>
              <a:t>github.com/kontur-courses/web-game</a:t>
            </a:r>
          </a:p>
          <a:p>
            <a:r>
              <a:rPr lang="en-US" b="1" dirty="0" smtClean="0">
                <a:hlinkClick r:id="rId2"/>
              </a:rPr>
              <a:t>Db.md</a:t>
            </a:r>
            <a:endParaRPr lang="en-US" b="1" dirty="0" smtClean="0"/>
          </a:p>
          <a:p>
            <a:endParaRPr lang="en-US" dirty="0"/>
          </a:p>
        </p:txBody>
      </p:sp>
      <p:sp>
        <p:nvSpPr>
          <p:cNvPr id="3" name="Заголовок 2"/>
          <p:cNvSpPr>
            <a:spLocks noGrp="1"/>
          </p:cNvSpPr>
          <p:nvPr>
            <p:ph type="title"/>
          </p:nvPr>
        </p:nvSpPr>
        <p:spPr/>
        <p:txBody>
          <a:bodyPr/>
          <a:lstStyle/>
          <a:p>
            <a:r>
              <a:rPr lang="ru-RU" dirty="0" smtClean="0"/>
              <a:t>Формулировка задания</a:t>
            </a:r>
            <a:endParaRPr lang="en-US" dirty="0"/>
          </a:p>
        </p:txBody>
      </p:sp>
    </p:spTree>
    <p:extLst>
      <p:ext uri="{BB962C8B-B14F-4D97-AF65-F5344CB8AC3E}">
        <p14:creationId xmlns:p14="http://schemas.microsoft.com/office/powerpoint/2010/main" val="85665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smtClean="0"/>
              <a:t>Распределенные </a:t>
            </a:r>
            <a:r>
              <a:rPr lang="en-US" dirty="0" smtClean="0"/>
              <a:t>—</a:t>
            </a:r>
            <a:r>
              <a:rPr lang="ru-RU" dirty="0" smtClean="0"/>
              <a:t> </a:t>
            </a:r>
            <a:r>
              <a:rPr lang="ru-RU" dirty="0" smtClean="0"/>
              <a:t>масштабирование </a:t>
            </a:r>
            <a:r>
              <a:rPr lang="ru-RU" dirty="0" smtClean="0"/>
              <a:t>на</a:t>
            </a:r>
            <a:r>
              <a:rPr lang="en-US" dirty="0" smtClean="0"/>
              <a:t> </a:t>
            </a:r>
            <a:r>
              <a:rPr lang="ru-RU" dirty="0" smtClean="0"/>
              <a:t>много </a:t>
            </a:r>
            <a:r>
              <a:rPr lang="ru-RU" dirty="0" smtClean="0"/>
              <a:t>машин.</a:t>
            </a:r>
          </a:p>
          <a:p>
            <a:pPr marL="457200" indent="-457200">
              <a:buFont typeface="Arial" panose="020B0604020202020204" pitchFamily="34" charset="0"/>
              <a:buChar char="•"/>
            </a:pPr>
            <a:r>
              <a:rPr lang="ru-RU" dirty="0" smtClean="0"/>
              <a:t>Централизованные </a:t>
            </a:r>
            <a:r>
              <a:rPr lang="en-US" dirty="0" smtClean="0"/>
              <a:t>—</a:t>
            </a:r>
            <a:r>
              <a:rPr lang="ru-RU" dirty="0" smtClean="0"/>
              <a:t> </a:t>
            </a:r>
            <a:r>
              <a:rPr lang="ru-RU" dirty="0" smtClean="0"/>
              <a:t>работают в </a:t>
            </a:r>
            <a:r>
              <a:rPr lang="ru-RU" dirty="0"/>
              <a:t>одном </a:t>
            </a:r>
            <a:r>
              <a:rPr lang="ru-RU" dirty="0" smtClean="0"/>
              <a:t>экземпляре, на одной машине.</a:t>
            </a:r>
            <a:endParaRPr lang="ru-RU" dirty="0"/>
          </a:p>
        </p:txBody>
      </p:sp>
      <p:sp>
        <p:nvSpPr>
          <p:cNvPr id="3" name="Заголовок 2"/>
          <p:cNvSpPr>
            <a:spLocks noGrp="1"/>
          </p:cNvSpPr>
          <p:nvPr>
            <p:ph type="title"/>
          </p:nvPr>
        </p:nvSpPr>
        <p:spPr/>
        <p:txBody>
          <a:bodyPr/>
          <a:lstStyle/>
          <a:p>
            <a:r>
              <a:rPr lang="ru-RU" dirty="0" smtClean="0"/>
              <a:t>Классификация: Масштабы </a:t>
            </a:r>
            <a:r>
              <a:rPr lang="ru-RU" dirty="0" err="1" smtClean="0"/>
              <a:t>бд</a:t>
            </a:r>
            <a:endParaRPr lang="ru-RU" dirty="0"/>
          </a:p>
        </p:txBody>
      </p:sp>
    </p:spTree>
    <p:extLst>
      <p:ext uri="{BB962C8B-B14F-4D97-AF65-F5344CB8AC3E}">
        <p14:creationId xmlns:p14="http://schemas.microsoft.com/office/powerpoint/2010/main" val="1016417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В оперативной памяти</a:t>
            </a:r>
          </a:p>
          <a:p>
            <a:pPr marL="457200" indent="-457200">
              <a:buFont typeface="Arial" panose="020B0604020202020204" pitchFamily="34" charset="0"/>
              <a:buChar char="•"/>
            </a:pPr>
            <a:r>
              <a:rPr lang="ru-RU" dirty="0" smtClean="0"/>
              <a:t>На жестких дисках</a:t>
            </a:r>
            <a:endParaRPr lang="ru-RU" dirty="0"/>
          </a:p>
        </p:txBody>
      </p:sp>
      <p:sp>
        <p:nvSpPr>
          <p:cNvPr id="3" name="Заголовок 2"/>
          <p:cNvSpPr>
            <a:spLocks noGrp="1"/>
          </p:cNvSpPr>
          <p:nvPr>
            <p:ph type="title"/>
          </p:nvPr>
        </p:nvSpPr>
        <p:spPr/>
        <p:txBody>
          <a:bodyPr/>
          <a:lstStyle/>
          <a:p>
            <a:r>
              <a:rPr lang="ru-RU" dirty="0" smtClean="0"/>
              <a:t>Классификация: среда хранения</a:t>
            </a:r>
            <a:endParaRPr lang="ru-RU" dirty="0"/>
          </a:p>
        </p:txBody>
      </p:sp>
    </p:spTree>
    <p:extLst>
      <p:ext uri="{BB962C8B-B14F-4D97-AF65-F5344CB8AC3E}">
        <p14:creationId xmlns:p14="http://schemas.microsoft.com/office/powerpoint/2010/main" val="2730999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sz="2800" dirty="0"/>
              <a:t>Распределенный </a:t>
            </a:r>
            <a:r>
              <a:rPr lang="ru-RU" sz="2800" dirty="0" err="1"/>
              <a:t>кеш</a:t>
            </a:r>
            <a:r>
              <a:rPr lang="ru-RU" sz="2800" dirty="0"/>
              <a:t> (данные могут потеряться)</a:t>
            </a:r>
          </a:p>
          <a:p>
            <a:pPr marL="514350" indent="-514350">
              <a:buFont typeface="+mj-lt"/>
              <a:buAutoNum type="arabicPeriod"/>
            </a:pPr>
            <a:r>
              <a:rPr lang="ru-RU" sz="2800" dirty="0"/>
              <a:t>Полнотекстовый поиск</a:t>
            </a:r>
          </a:p>
          <a:p>
            <a:pPr marL="514350" indent="-514350">
              <a:buFont typeface="+mj-lt"/>
              <a:buAutoNum type="arabicPeriod"/>
            </a:pPr>
            <a:r>
              <a:rPr lang="ru-RU" sz="2800" dirty="0"/>
              <a:t>Хранилища под метрики (специальная математика</a:t>
            </a:r>
            <a:r>
              <a:rPr lang="ru-RU" sz="2800" dirty="0" smtClean="0"/>
              <a:t>)</a:t>
            </a:r>
          </a:p>
          <a:p>
            <a:pPr marL="514350" indent="-514350">
              <a:buFont typeface="+mj-lt"/>
              <a:buAutoNum type="arabicPeriod"/>
            </a:pPr>
            <a:r>
              <a:rPr lang="ru-RU" sz="2800" dirty="0" smtClean="0"/>
              <a:t>Хранилища под географию (геометрия)</a:t>
            </a:r>
          </a:p>
          <a:p>
            <a:pPr marL="514350" indent="-514350">
              <a:buFont typeface="+mj-lt"/>
              <a:buAutoNum type="arabicPeriod"/>
            </a:pPr>
            <a:r>
              <a:rPr lang="ru-RU" sz="2800" dirty="0" err="1" smtClean="0"/>
              <a:t>Графовые</a:t>
            </a:r>
            <a:r>
              <a:rPr lang="ru-RU" sz="2800" dirty="0" smtClean="0"/>
              <a:t> БД</a:t>
            </a:r>
            <a:endParaRPr lang="ru-RU" sz="2800" dirty="0"/>
          </a:p>
          <a:p>
            <a:pPr marL="514350" indent="-514350">
              <a:buFont typeface="+mj-lt"/>
              <a:buAutoNum type="arabicPeriod"/>
            </a:pPr>
            <a:r>
              <a:rPr lang="en-US" sz="2800" dirty="0"/>
              <a:t>In-memory </a:t>
            </a:r>
            <a:r>
              <a:rPr lang="ru-RU" sz="2800" dirty="0"/>
              <a:t>хранилища (очень быстро, но очень дорого)</a:t>
            </a:r>
          </a:p>
          <a:p>
            <a:pPr marL="514350" indent="-514350">
              <a:buFont typeface="+mj-lt"/>
              <a:buAutoNum type="arabicPeriod"/>
            </a:pPr>
            <a:r>
              <a:rPr lang="ru-RU" sz="2800" dirty="0" smtClean="0"/>
              <a:t>Много-много </a:t>
            </a:r>
            <a:r>
              <a:rPr lang="ru-RU" sz="2800" dirty="0"/>
              <a:t>других..</a:t>
            </a:r>
          </a:p>
        </p:txBody>
      </p:sp>
      <p:sp>
        <p:nvSpPr>
          <p:cNvPr id="3" name="Заголовок 2"/>
          <p:cNvSpPr>
            <a:spLocks noGrp="1"/>
          </p:cNvSpPr>
          <p:nvPr>
            <p:ph type="title"/>
          </p:nvPr>
        </p:nvSpPr>
        <p:spPr/>
        <p:txBody>
          <a:bodyPr/>
          <a:lstStyle/>
          <a:p>
            <a:r>
              <a:rPr lang="ru-RU" dirty="0" smtClean="0"/>
              <a:t>Классификация: тип задач</a:t>
            </a:r>
            <a:endParaRPr lang="ru-RU" dirty="0"/>
          </a:p>
        </p:txBody>
      </p:sp>
    </p:spTree>
    <p:extLst>
      <p:ext uri="{BB962C8B-B14F-4D97-AF65-F5344CB8AC3E}">
        <p14:creationId xmlns:p14="http://schemas.microsoft.com/office/powerpoint/2010/main" val="323951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endParaRPr lang="ru-RU" dirty="0" smtClean="0"/>
          </a:p>
          <a:p>
            <a:pPr marL="457200" indent="-457200">
              <a:buFont typeface="Arial" panose="020B0604020202020204" pitchFamily="34" charset="0"/>
              <a:buChar char="•"/>
            </a:pPr>
            <a:endParaRPr lang="ru-RU" dirty="0"/>
          </a:p>
          <a:p>
            <a:pPr marL="457200" indent="-457200">
              <a:buFont typeface="Arial" panose="020B0604020202020204" pitchFamily="34" charset="0"/>
              <a:buChar char="•"/>
            </a:pPr>
            <a:r>
              <a:rPr lang="ru-RU" dirty="0" smtClean="0"/>
              <a:t>Реляционные</a:t>
            </a:r>
          </a:p>
          <a:p>
            <a:pPr marL="457200" indent="-457200">
              <a:buFont typeface="Arial" panose="020B0604020202020204" pitchFamily="34" charset="0"/>
              <a:buChar char="•"/>
            </a:pPr>
            <a:r>
              <a:rPr lang="en-US" dirty="0" smtClean="0"/>
              <a:t>NoSQL</a:t>
            </a:r>
            <a:endParaRPr lang="ru-RU" dirty="0"/>
          </a:p>
        </p:txBody>
      </p:sp>
      <p:sp>
        <p:nvSpPr>
          <p:cNvPr id="3" name="Заголовок 2"/>
          <p:cNvSpPr>
            <a:spLocks noGrp="1"/>
          </p:cNvSpPr>
          <p:nvPr>
            <p:ph type="title"/>
          </p:nvPr>
        </p:nvSpPr>
        <p:spPr/>
        <p:txBody>
          <a:bodyPr/>
          <a:lstStyle/>
          <a:p>
            <a:r>
              <a:rPr lang="en-US" strike="sngStrike" dirty="0" smtClean="0"/>
              <a:t>SQL</a:t>
            </a:r>
            <a:r>
              <a:rPr lang="en-US" dirty="0" smtClean="0"/>
              <a:t> vs </a:t>
            </a:r>
            <a:r>
              <a:rPr lang="en-US" dirty="0" err="1" smtClean="0"/>
              <a:t>nosql</a:t>
            </a:r>
            <a:endParaRPr lang="ru-RU" dirty="0"/>
          </a:p>
        </p:txBody>
      </p:sp>
    </p:spTree>
    <p:extLst>
      <p:ext uri="{BB962C8B-B14F-4D97-AF65-F5344CB8AC3E}">
        <p14:creationId xmlns:p14="http://schemas.microsoft.com/office/powerpoint/2010/main" val="876444057"/>
      </p:ext>
    </p:extLst>
  </p:cSld>
  <p:clrMapOvr>
    <a:masterClrMapping/>
  </p:clrMapOvr>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Контур</Template>
  <TotalTime>21435</TotalTime>
  <Words>4371</Words>
  <Application>Microsoft Office PowerPoint</Application>
  <PresentationFormat>Широкоэкранный</PresentationFormat>
  <Paragraphs>438</Paragraphs>
  <Slides>52</Slides>
  <Notes>46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52</vt:i4>
      </vt:variant>
    </vt:vector>
  </HeadingPairs>
  <TitlesOfParts>
    <vt:vector size="59" baseType="lpstr">
      <vt:lpstr>Arial</vt:lpstr>
      <vt:lpstr>Calibri</vt:lpstr>
      <vt:lpstr>Consolas</vt:lpstr>
      <vt:lpstr>Segoe UI</vt:lpstr>
      <vt:lpstr>Segoe UI Light</vt:lpstr>
      <vt:lpstr>Макеты слайдов с основной цветовой темой</vt:lpstr>
      <vt:lpstr>Макеты слайдов для демонстрации кода</vt:lpstr>
      <vt:lpstr>Проектирование структуры Базы данных</vt:lpstr>
      <vt:lpstr>Что такое база данных</vt:lpstr>
      <vt:lpstr>Только про использование</vt:lpstr>
      <vt:lpstr>БД — это не магия!</vt:lpstr>
      <vt:lpstr>Различных Баз данных много </vt:lpstr>
      <vt:lpstr>Классификация: Масштабы бд</vt:lpstr>
      <vt:lpstr>Классификация: среда хранения</vt:lpstr>
      <vt:lpstr>Классификация: тип задач</vt:lpstr>
      <vt:lpstr>SQL vs nosql</vt:lpstr>
      <vt:lpstr>Требования к бд</vt:lpstr>
      <vt:lpstr>Требования к бд</vt:lpstr>
      <vt:lpstr>Требования к бд</vt:lpstr>
      <vt:lpstr>Требования к бд</vt:lpstr>
      <vt:lpstr>Требования к бд</vt:lpstr>
      <vt:lpstr>Требования к бд</vt:lpstr>
      <vt:lpstr>Проектирование структуры БД</vt:lpstr>
      <vt:lpstr>Немного о “MONGOdb”</vt:lpstr>
      <vt:lpstr>докумет-ориентированная БД</vt:lpstr>
      <vt:lpstr>коллекции</vt:lpstr>
      <vt:lpstr>Как искать документы?</vt:lpstr>
      <vt:lpstr>Как искать документы быстро?</vt:lpstr>
      <vt:lpstr>Сложные поиски документов</vt:lpstr>
      <vt:lpstr>Индексы</vt:lpstr>
      <vt:lpstr>Индексы</vt:lpstr>
      <vt:lpstr>Индексы</vt:lpstr>
      <vt:lpstr>Ordered index. Skip/take</vt:lpstr>
      <vt:lpstr>Filtration</vt:lpstr>
      <vt:lpstr>Ordered index + filtration</vt:lpstr>
      <vt:lpstr>Combined index</vt:lpstr>
      <vt:lpstr>Стратегия использования БД</vt:lpstr>
      <vt:lpstr>Стратегия использования БД</vt:lpstr>
      <vt:lpstr>Стратегия использования БД</vt:lpstr>
      <vt:lpstr>Сервис для отелей</vt:lpstr>
      <vt:lpstr>Как Проектировать БД?</vt:lpstr>
      <vt:lpstr>Первые коллекции</vt:lpstr>
      <vt:lpstr>Коллекция отелей</vt:lpstr>
      <vt:lpstr>Коллекция отелей</vt:lpstr>
      <vt:lpstr>Коллекция комнат</vt:lpstr>
      <vt:lpstr>Коллекция комнат</vt:lpstr>
      <vt:lpstr>Задача: Бронирование комнат</vt:lpstr>
      <vt:lpstr>Задача: Отчетность в МВД</vt:lpstr>
      <vt:lpstr>Задача: свободные комнаты</vt:lpstr>
      <vt:lpstr>Задача: История комнаты</vt:lpstr>
      <vt:lpstr>Сравнение с SQL</vt:lpstr>
      <vt:lpstr>Сравнение с SQL</vt:lpstr>
      <vt:lpstr>Сравнение с SQL</vt:lpstr>
      <vt:lpstr>Задача: web-game</vt:lpstr>
      <vt:lpstr>Сценарии</vt:lpstr>
      <vt:lpstr>Сущности</vt:lpstr>
      <vt:lpstr>Demo web-game</vt:lpstr>
      <vt:lpstr>Demo MongoDB Compass</vt:lpstr>
      <vt:lpstr>Формулировка задания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Тестирование</dc:title>
  <dc:creator>xoposhiy</dc:creator>
  <cp:lastModifiedBy>Егоров Павел Владимирович</cp:lastModifiedBy>
  <cp:revision>487</cp:revision>
  <dcterms:created xsi:type="dcterms:W3CDTF">2013-06-28T10:07:11Z</dcterms:created>
  <dcterms:modified xsi:type="dcterms:W3CDTF">2019-02-17T18:22:53Z</dcterms:modified>
</cp:coreProperties>
</file>