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71" r:id="rId14"/>
    <p:sldId id="272"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44052-1E6E-E54F-BDC9-0BEAD094364A}" type="datetimeFigureOut">
              <a:rPr lang="en-SA" smtClean="0"/>
              <a:t>17/11/2021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40BCE-FD3F-3D40-B5FD-C8CADDCCC7B3}" type="slidenum">
              <a:rPr lang="en-SA" smtClean="0"/>
              <a:t>‹#›</a:t>
            </a:fld>
            <a:endParaRPr lang="en-SA"/>
          </a:p>
        </p:txBody>
      </p:sp>
    </p:spTree>
    <p:extLst>
      <p:ext uri="{BB962C8B-B14F-4D97-AF65-F5344CB8AC3E}">
        <p14:creationId xmlns:p14="http://schemas.microsoft.com/office/powerpoint/2010/main" val="410520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8940BCE-FD3F-3D40-B5FD-C8CADDCCC7B3}" type="slidenum">
              <a:rPr lang="en-SA" smtClean="0"/>
              <a:t>1</a:t>
            </a:fld>
            <a:endParaRPr lang="en-SA"/>
          </a:p>
        </p:txBody>
      </p:sp>
    </p:spTree>
    <p:extLst>
      <p:ext uri="{BB962C8B-B14F-4D97-AF65-F5344CB8AC3E}">
        <p14:creationId xmlns:p14="http://schemas.microsoft.com/office/powerpoint/2010/main" val="370872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8646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6266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61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433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0387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7152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4997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0314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5516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5933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11/17/21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076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11/17/21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783159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70A68D0C-9102-4533-8BED-8BA0C7AEC0F4}"/>
              </a:ext>
            </a:extLst>
          </p:cNvPr>
          <p:cNvPicPr>
            <a:picLocks noChangeAspect="1"/>
          </p:cNvPicPr>
          <p:nvPr/>
        </p:nvPicPr>
        <p:blipFill rotWithShape="1">
          <a:blip r:embed="rId3">
            <a:alphaModFix amt="20000"/>
          </a:blip>
          <a:srcRect t="4476" r="-1" b="11241"/>
          <a:stretch/>
        </p:blipFill>
        <p:spPr>
          <a:xfrm>
            <a:off x="-556576" y="674"/>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AFAC4DF5-A9A6-2943-B533-D40D234EDCAD}"/>
              </a:ext>
            </a:extLst>
          </p:cNvPr>
          <p:cNvSpPr/>
          <p:nvPr/>
        </p:nvSpPr>
        <p:spPr>
          <a:xfrm>
            <a:off x="1522475" y="1267402"/>
            <a:ext cx="9144000" cy="2387600"/>
          </a:xfrm>
          <a:prstGeom prst="rect">
            <a:avLst/>
          </a:prstGeom>
        </p:spPr>
        <p:txBody>
          <a:bodyPr vert="horz" lIns="91440" tIns="45720" rIns="91440" bIns="45720" rtlCol="0" anchor="b">
            <a:normAutofit fontScale="92500" lnSpcReduction="10000"/>
          </a:bodyPr>
          <a:lstStyle/>
          <a:p>
            <a:pPr algn="ctr">
              <a:lnSpc>
                <a:spcPct val="90000"/>
              </a:lnSpc>
              <a:spcBef>
                <a:spcPct val="0"/>
              </a:spcBef>
              <a:spcAft>
                <a:spcPts val="600"/>
              </a:spcAft>
            </a:pPr>
            <a:r>
              <a:rPr lang="en-US" sz="4300" b="1" i="0" u="none" strike="noStrike" dirty="0">
                <a:effectLst/>
                <a:latin typeface="+mj-lt"/>
                <a:cs typeface="Angsana New" panose="02020603050405020304" pitchFamily="18" charset="-34"/>
              </a:rPr>
              <a:t>Eatmarna</a:t>
            </a:r>
            <a:r>
              <a:rPr lang="en-US" sz="4300" b="0" i="0" u="none" strike="noStrike" dirty="0">
                <a:effectLst/>
                <a:latin typeface="+mj-lt"/>
                <a:cs typeface="Angsana New" panose="02020603050405020304" pitchFamily="18" charset="-34"/>
              </a:rPr>
              <a:t> </a:t>
            </a:r>
            <a:r>
              <a:rPr lang="en-US" sz="4300" b="1" i="0" u="none" strike="noStrike" dirty="0">
                <a:effectLst/>
                <a:latin typeface="+mj-lt"/>
                <a:cs typeface="Angsana New" panose="02020603050405020304" pitchFamily="18" charset="-34"/>
              </a:rPr>
              <a:t>Tweets</a:t>
            </a:r>
            <a:r>
              <a:rPr lang="en-US" sz="4300" b="0" i="0" u="none" strike="noStrike" dirty="0">
                <a:effectLst/>
                <a:latin typeface="+mj-lt"/>
                <a:cs typeface="Angsana New" panose="02020603050405020304" pitchFamily="18" charset="-34"/>
              </a:rPr>
              <a:t> </a:t>
            </a:r>
            <a:r>
              <a:rPr lang="en-US" sz="4300" b="1" i="0" u="none" strike="noStrike" dirty="0">
                <a:effectLst/>
                <a:latin typeface="+mj-lt"/>
                <a:cs typeface="Angsana New" panose="02020603050405020304" pitchFamily="18" charset="-34"/>
              </a:rPr>
              <a:t>Analysis</a:t>
            </a:r>
          </a:p>
          <a:p>
            <a:pPr algn="ctr">
              <a:lnSpc>
                <a:spcPct val="90000"/>
              </a:lnSpc>
              <a:spcBef>
                <a:spcPct val="0"/>
              </a:spcBef>
              <a:spcAft>
                <a:spcPts val="600"/>
              </a:spcAft>
            </a:pPr>
            <a:endParaRPr lang="en-US" sz="3200" b="1" i="0" u="none" strike="noStrike" dirty="0">
              <a:effectLst/>
              <a:latin typeface="+mj-lt"/>
              <a:cs typeface="Angsana New" panose="02020603050405020304" pitchFamily="18" charset="-34"/>
            </a:endParaRPr>
          </a:p>
          <a:p>
            <a:pPr algn="ctr">
              <a:lnSpc>
                <a:spcPct val="90000"/>
              </a:lnSpc>
              <a:spcBef>
                <a:spcPct val="0"/>
              </a:spcBef>
              <a:spcAft>
                <a:spcPts val="600"/>
              </a:spcAft>
            </a:pPr>
            <a:r>
              <a:rPr lang="en-US" sz="3000" b="1" dirty="0">
                <a:latin typeface="+mj-lt"/>
                <a:cs typeface="Angsana New" panose="02020603050405020304" pitchFamily="18" charset="-34"/>
              </a:rPr>
              <a:t>T5 Bootcamp Data Science Project</a:t>
            </a:r>
          </a:p>
          <a:p>
            <a:pPr algn="ctr">
              <a:lnSpc>
                <a:spcPct val="90000"/>
              </a:lnSpc>
              <a:spcBef>
                <a:spcPct val="0"/>
              </a:spcBef>
              <a:spcAft>
                <a:spcPts val="600"/>
              </a:spcAft>
            </a:pPr>
            <a:endParaRPr lang="en-US" sz="3200" b="1" dirty="0">
              <a:latin typeface="+mj-lt"/>
              <a:cs typeface="Angsana New" panose="02020603050405020304" pitchFamily="18" charset="-34"/>
            </a:endParaRPr>
          </a:p>
          <a:p>
            <a:pPr algn="ctr">
              <a:lnSpc>
                <a:spcPct val="90000"/>
              </a:lnSpc>
              <a:spcBef>
                <a:spcPct val="0"/>
              </a:spcBef>
              <a:spcAft>
                <a:spcPts val="600"/>
              </a:spcAft>
            </a:pPr>
            <a:r>
              <a:rPr lang="en-US" sz="3200" b="1" dirty="0" err="1">
                <a:latin typeface="+mj-lt"/>
                <a:cs typeface="Angsana New" panose="02020603050405020304" pitchFamily="18" charset="-34"/>
              </a:rPr>
              <a:t>Ghada</a:t>
            </a:r>
            <a:r>
              <a:rPr lang="en-US" sz="3200" b="1" dirty="0">
                <a:latin typeface="+mj-lt"/>
                <a:cs typeface="Angsana New" panose="02020603050405020304" pitchFamily="18" charset="-34"/>
              </a:rPr>
              <a:t> </a:t>
            </a:r>
            <a:r>
              <a:rPr lang="en-US" sz="3200" b="1" dirty="0" err="1">
                <a:latin typeface="+mj-lt"/>
                <a:cs typeface="Angsana New" panose="02020603050405020304" pitchFamily="18" charset="-34"/>
              </a:rPr>
              <a:t>Aljufair</a:t>
            </a:r>
            <a:endParaRPr lang="en-US" sz="3200" b="0" i="0" u="none" strike="noStrike" dirty="0">
              <a:effectLst/>
              <a:latin typeface="+mj-lt"/>
              <a:cs typeface="Angsana New" panose="02020603050405020304" pitchFamily="18" charset="-34"/>
            </a:endParaRPr>
          </a:p>
        </p:txBody>
      </p:sp>
    </p:spTree>
    <p:extLst>
      <p:ext uri="{BB962C8B-B14F-4D97-AF65-F5344CB8AC3E}">
        <p14:creationId xmlns:p14="http://schemas.microsoft.com/office/powerpoint/2010/main" val="104620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C64547-D4B0-A745-A980-FEEE603E3569}"/>
              </a:ext>
            </a:extLst>
          </p:cNvPr>
          <p:cNvSpPr/>
          <p:nvPr/>
        </p:nvSpPr>
        <p:spPr>
          <a:xfrm>
            <a:off x="775282" y="2346773"/>
            <a:ext cx="2435282" cy="369332"/>
          </a:xfrm>
          <a:prstGeom prst="rect">
            <a:avLst/>
          </a:prstGeom>
        </p:spPr>
        <p:txBody>
          <a:bodyPr wrap="none">
            <a:spAutoFit/>
          </a:bodyPr>
          <a:lstStyle/>
          <a:p>
            <a:r>
              <a:rPr lang="en-US" b="1" i="0" u="none" strike="noStrike" dirty="0">
                <a:solidFill>
                  <a:srgbClr val="212121"/>
                </a:solidFill>
                <a:effectLst/>
                <a:latin typeface="Roboto" panose="02000000000000000000" pitchFamily="2" charset="0"/>
              </a:rPr>
              <a:t>Most</a:t>
            </a:r>
            <a:r>
              <a:rPr lang="en-US" b="0" i="0" u="none" strike="noStrike" dirty="0">
                <a:solidFill>
                  <a:srgbClr val="212121"/>
                </a:solidFill>
                <a:effectLst/>
                <a:latin typeface="Roboto" panose="02000000000000000000" pitchFamily="2" charset="0"/>
              </a:rPr>
              <a:t> </a:t>
            </a:r>
            <a:r>
              <a:rPr lang="en-US" b="1" i="0" u="none" strike="noStrike" dirty="0">
                <a:solidFill>
                  <a:srgbClr val="212121"/>
                </a:solidFill>
                <a:effectLst/>
                <a:latin typeface="Roboto" panose="02000000000000000000" pitchFamily="2" charset="0"/>
              </a:rPr>
              <a:t>Common</a:t>
            </a:r>
            <a:r>
              <a:rPr lang="en-US" b="0" i="0" u="none" strike="noStrike" dirty="0">
                <a:solidFill>
                  <a:srgbClr val="212121"/>
                </a:solidFill>
                <a:effectLst/>
                <a:latin typeface="Roboto" panose="02000000000000000000" pitchFamily="2" charset="0"/>
              </a:rPr>
              <a:t> </a:t>
            </a:r>
            <a:r>
              <a:rPr lang="en-US" b="1" i="0" u="none" strike="noStrike" dirty="0">
                <a:solidFill>
                  <a:srgbClr val="212121"/>
                </a:solidFill>
                <a:effectLst/>
                <a:latin typeface="Roboto" panose="02000000000000000000" pitchFamily="2" charset="0"/>
              </a:rPr>
              <a:t>Words</a:t>
            </a:r>
            <a:endParaRPr lang="en-SA" dirty="0"/>
          </a:p>
        </p:txBody>
      </p:sp>
      <p:pic>
        <p:nvPicPr>
          <p:cNvPr id="7" name="Picture 6" descr="Text&#10;&#10;Description automatically generated with medium confidence">
            <a:extLst>
              <a:ext uri="{FF2B5EF4-FFF2-40B4-BE49-F238E27FC236}">
                <a16:creationId xmlns:a16="http://schemas.microsoft.com/office/drawing/2014/main" id="{0F5D4B55-0FE5-704C-A350-71BE62375746}"/>
              </a:ext>
            </a:extLst>
          </p:cNvPr>
          <p:cNvPicPr>
            <a:picLocks noChangeAspect="1"/>
          </p:cNvPicPr>
          <p:nvPr/>
        </p:nvPicPr>
        <p:blipFill>
          <a:blip r:embed="rId2"/>
          <a:stretch>
            <a:fillRect/>
          </a:stretch>
        </p:blipFill>
        <p:spPr>
          <a:xfrm>
            <a:off x="4511051" y="759803"/>
            <a:ext cx="2322171" cy="5338394"/>
          </a:xfrm>
          <a:prstGeom prst="rect">
            <a:avLst/>
          </a:prstGeom>
        </p:spPr>
      </p:pic>
    </p:spTree>
    <p:extLst>
      <p:ext uri="{BB962C8B-B14F-4D97-AF65-F5344CB8AC3E}">
        <p14:creationId xmlns:p14="http://schemas.microsoft.com/office/powerpoint/2010/main" val="188501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7D21A2-FB2A-DD42-98FA-269BE7D6D5FD}"/>
              </a:ext>
            </a:extLst>
          </p:cNvPr>
          <p:cNvSpPr/>
          <p:nvPr/>
        </p:nvSpPr>
        <p:spPr>
          <a:xfrm>
            <a:off x="775282" y="2346773"/>
            <a:ext cx="3310522" cy="369332"/>
          </a:xfrm>
          <a:prstGeom prst="rect">
            <a:avLst/>
          </a:prstGeom>
        </p:spPr>
        <p:txBody>
          <a:bodyPr wrap="none">
            <a:spAutoFit/>
          </a:bodyPr>
          <a:lstStyle/>
          <a:p>
            <a:r>
              <a:rPr lang="en-US" b="1" i="0" u="none" strike="noStrike" dirty="0">
                <a:solidFill>
                  <a:srgbClr val="212121"/>
                </a:solidFill>
                <a:effectLst/>
                <a:latin typeface="Roboto" panose="02000000000000000000" pitchFamily="2" charset="0"/>
              </a:rPr>
              <a:t>Most</a:t>
            </a:r>
            <a:r>
              <a:rPr lang="en-US" b="0" i="0" u="none" strike="noStrike" dirty="0">
                <a:solidFill>
                  <a:srgbClr val="212121"/>
                </a:solidFill>
                <a:effectLst/>
                <a:latin typeface="Roboto" panose="02000000000000000000" pitchFamily="2" charset="0"/>
              </a:rPr>
              <a:t> </a:t>
            </a:r>
            <a:r>
              <a:rPr lang="en-US" b="1" i="0" u="none" strike="noStrike" dirty="0">
                <a:solidFill>
                  <a:srgbClr val="212121"/>
                </a:solidFill>
                <a:effectLst/>
                <a:latin typeface="Roboto" panose="02000000000000000000" pitchFamily="2" charset="0"/>
              </a:rPr>
              <a:t>Common</a:t>
            </a:r>
            <a:r>
              <a:rPr lang="en-US" b="1" dirty="0">
                <a:solidFill>
                  <a:srgbClr val="212121"/>
                </a:solidFill>
                <a:latin typeface="Roboto" panose="02000000000000000000" pitchFamily="2" charset="0"/>
              </a:rPr>
              <a:t> Positive </a:t>
            </a:r>
            <a:r>
              <a:rPr lang="en-US" b="1" i="0" u="none" strike="noStrike" dirty="0">
                <a:solidFill>
                  <a:srgbClr val="212121"/>
                </a:solidFill>
                <a:effectLst/>
                <a:latin typeface="Roboto" panose="02000000000000000000" pitchFamily="2" charset="0"/>
              </a:rPr>
              <a:t>Words</a:t>
            </a:r>
            <a:endParaRPr lang="en-SA" dirty="0"/>
          </a:p>
        </p:txBody>
      </p:sp>
      <p:pic>
        <p:nvPicPr>
          <p:cNvPr id="6" name="Picture 5" descr="Text&#10;&#10;Description automatically generated">
            <a:extLst>
              <a:ext uri="{FF2B5EF4-FFF2-40B4-BE49-F238E27FC236}">
                <a16:creationId xmlns:a16="http://schemas.microsoft.com/office/drawing/2014/main" id="{7998BD3A-B8BF-A543-A620-02ADCBC0B499}"/>
              </a:ext>
            </a:extLst>
          </p:cNvPr>
          <p:cNvPicPr>
            <a:picLocks noChangeAspect="1"/>
          </p:cNvPicPr>
          <p:nvPr/>
        </p:nvPicPr>
        <p:blipFill>
          <a:blip r:embed="rId2"/>
          <a:stretch>
            <a:fillRect/>
          </a:stretch>
        </p:blipFill>
        <p:spPr>
          <a:xfrm>
            <a:off x="6724162" y="556846"/>
            <a:ext cx="2260600" cy="5744308"/>
          </a:xfrm>
          <a:prstGeom prst="rect">
            <a:avLst/>
          </a:prstGeom>
        </p:spPr>
      </p:pic>
    </p:spTree>
    <p:extLst>
      <p:ext uri="{BB962C8B-B14F-4D97-AF65-F5344CB8AC3E}">
        <p14:creationId xmlns:p14="http://schemas.microsoft.com/office/powerpoint/2010/main" val="259933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418C65-3CC0-C44D-95ED-29CC782EC1B3}"/>
              </a:ext>
            </a:extLst>
          </p:cNvPr>
          <p:cNvSpPr/>
          <p:nvPr/>
        </p:nvSpPr>
        <p:spPr>
          <a:xfrm>
            <a:off x="775282" y="2346773"/>
            <a:ext cx="3417923" cy="369332"/>
          </a:xfrm>
          <a:prstGeom prst="rect">
            <a:avLst/>
          </a:prstGeom>
        </p:spPr>
        <p:txBody>
          <a:bodyPr wrap="none">
            <a:spAutoFit/>
          </a:bodyPr>
          <a:lstStyle/>
          <a:p>
            <a:r>
              <a:rPr lang="en-US" b="1" i="0" u="none" strike="noStrike" dirty="0">
                <a:solidFill>
                  <a:srgbClr val="212121"/>
                </a:solidFill>
                <a:effectLst/>
                <a:latin typeface="Roboto" panose="02000000000000000000" pitchFamily="2" charset="0"/>
              </a:rPr>
              <a:t>Most</a:t>
            </a:r>
            <a:r>
              <a:rPr lang="en-US" b="0" i="0" u="none" strike="noStrike" dirty="0">
                <a:solidFill>
                  <a:srgbClr val="212121"/>
                </a:solidFill>
                <a:effectLst/>
                <a:latin typeface="Roboto" panose="02000000000000000000" pitchFamily="2" charset="0"/>
              </a:rPr>
              <a:t> </a:t>
            </a:r>
            <a:r>
              <a:rPr lang="en-US" b="1" i="0" u="none" strike="noStrike" dirty="0">
                <a:solidFill>
                  <a:srgbClr val="212121"/>
                </a:solidFill>
                <a:effectLst/>
                <a:latin typeface="Roboto" panose="02000000000000000000" pitchFamily="2" charset="0"/>
              </a:rPr>
              <a:t>Common</a:t>
            </a:r>
            <a:r>
              <a:rPr lang="en-US" b="1" dirty="0">
                <a:solidFill>
                  <a:srgbClr val="212121"/>
                </a:solidFill>
                <a:latin typeface="Roboto" panose="02000000000000000000" pitchFamily="2" charset="0"/>
              </a:rPr>
              <a:t> Negative </a:t>
            </a:r>
            <a:r>
              <a:rPr lang="en-US" b="1" i="0" u="none" strike="noStrike" dirty="0">
                <a:solidFill>
                  <a:srgbClr val="212121"/>
                </a:solidFill>
                <a:effectLst/>
                <a:latin typeface="Roboto" panose="02000000000000000000" pitchFamily="2" charset="0"/>
              </a:rPr>
              <a:t>Words</a:t>
            </a:r>
            <a:endParaRPr lang="en-SA" dirty="0"/>
          </a:p>
        </p:txBody>
      </p:sp>
      <p:pic>
        <p:nvPicPr>
          <p:cNvPr id="7" name="Picture 6" descr="Text&#10;&#10;Description automatically generated with medium confidence">
            <a:extLst>
              <a:ext uri="{FF2B5EF4-FFF2-40B4-BE49-F238E27FC236}">
                <a16:creationId xmlns:a16="http://schemas.microsoft.com/office/drawing/2014/main" id="{808214C3-39F0-B741-A691-0298DAB1F46F}"/>
              </a:ext>
            </a:extLst>
          </p:cNvPr>
          <p:cNvPicPr>
            <a:picLocks noChangeAspect="1"/>
          </p:cNvPicPr>
          <p:nvPr/>
        </p:nvPicPr>
        <p:blipFill>
          <a:blip r:embed="rId2"/>
          <a:stretch>
            <a:fillRect/>
          </a:stretch>
        </p:blipFill>
        <p:spPr>
          <a:xfrm>
            <a:off x="5947019" y="544635"/>
            <a:ext cx="2197100" cy="5768730"/>
          </a:xfrm>
          <a:prstGeom prst="rect">
            <a:avLst/>
          </a:prstGeom>
        </p:spPr>
      </p:pic>
    </p:spTree>
    <p:extLst>
      <p:ext uri="{BB962C8B-B14F-4D97-AF65-F5344CB8AC3E}">
        <p14:creationId xmlns:p14="http://schemas.microsoft.com/office/powerpoint/2010/main" val="393161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E5D08-2B04-8A43-9DC8-09A99AC6D4DB}"/>
              </a:ext>
            </a:extLst>
          </p:cNvPr>
          <p:cNvSpPr/>
          <p:nvPr/>
        </p:nvSpPr>
        <p:spPr>
          <a:xfrm>
            <a:off x="784712" y="508000"/>
            <a:ext cx="9261231" cy="2739211"/>
          </a:xfrm>
          <a:prstGeom prst="rect">
            <a:avLst/>
          </a:prstGeom>
        </p:spPr>
        <p:txBody>
          <a:bodyPr wrap="square">
            <a:spAutoFit/>
          </a:bodyPr>
          <a:lstStyle/>
          <a:p>
            <a:r>
              <a:rPr lang="en-US" b="1" dirty="0">
                <a:solidFill>
                  <a:srgbClr val="212121"/>
                </a:solidFill>
                <a:latin typeface="Roboto" panose="02000000000000000000" pitchFamily="2" charset="0"/>
              </a:rPr>
              <a:t>Findings</a:t>
            </a:r>
            <a:endParaRPr lang="en-SA" b="1" dirty="0">
              <a:solidFill>
                <a:srgbClr val="212121"/>
              </a:solidFill>
              <a:latin typeface="Roboto" panose="02000000000000000000" pitchFamily="2" charset="0"/>
            </a:endParaRPr>
          </a:p>
          <a:p>
            <a:r>
              <a:rPr lang="en-US" sz="2800" b="1" dirty="0">
                <a:solidFill>
                  <a:srgbClr val="53A39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SA"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After visualizing the data that  collected, findings  the following:</a:t>
            </a:r>
            <a:endParaRPr lang="en-SA"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SA" dirty="0">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Positive opinion tweets are more than negative opinion tweets.</a:t>
            </a:r>
            <a:endParaRPr lang="en-SA" dirty="0">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order of tweets number from bigger to smaller based on tweets semantic are neutral then positive followed by negative.</a:t>
            </a:r>
            <a:endParaRPr lang="en-SA" dirty="0">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tweets distribution per week starts increasing from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june</a:t>
            </a:r>
            <a:r>
              <a:rPr lang="en-US" dirty="0">
                <a:latin typeface="Times New Roman" panose="02020603050405020304" pitchFamily="18" charset="0"/>
                <a:ea typeface="Times New Roman" panose="02020603050405020304" pitchFamily="18" charset="0"/>
                <a:cs typeface="Times New Roman" panose="02020603050405020304" pitchFamily="18" charset="0"/>
              </a:rPr>
              <a:t> till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jul</a:t>
            </a:r>
            <a:r>
              <a:rPr lang="en-US" dirty="0">
                <a:latin typeface="Times New Roman" panose="02020603050405020304" pitchFamily="18" charset="0"/>
                <a:ea typeface="Times New Roman" panose="02020603050405020304" pitchFamily="18" charset="0"/>
                <a:cs typeface="Times New Roman" panose="02020603050405020304" pitchFamily="18" charset="0"/>
              </a:rPr>
              <a:t> then tweets start decreasing.</a:t>
            </a:r>
            <a:endParaRPr lang="en-SA" dirty="0">
              <a:latin typeface="Times New Roman" panose="02020603050405020304" pitchFamily="18" charset="0"/>
              <a:ea typeface="Times New Roman" panose="02020603050405020304" pitchFamily="18" charset="0"/>
            </a:endParaRPr>
          </a:p>
        </p:txBody>
      </p:sp>
      <p:pic>
        <p:nvPicPr>
          <p:cNvPr id="8" name="Picture 7" descr="Graphical user interface&#10;&#10;Description automatically generated">
            <a:extLst>
              <a:ext uri="{FF2B5EF4-FFF2-40B4-BE49-F238E27FC236}">
                <a16:creationId xmlns:a16="http://schemas.microsoft.com/office/drawing/2014/main" id="{AC082E5B-D68B-C84A-B744-B37A98A45BE8}"/>
              </a:ext>
            </a:extLst>
          </p:cNvPr>
          <p:cNvPicPr>
            <a:picLocks noChangeAspect="1"/>
          </p:cNvPicPr>
          <p:nvPr/>
        </p:nvPicPr>
        <p:blipFill rotWithShape="1">
          <a:blip r:embed="rId2"/>
          <a:srcRect t="6348"/>
          <a:stretch/>
        </p:blipFill>
        <p:spPr>
          <a:xfrm>
            <a:off x="657225" y="3518457"/>
            <a:ext cx="10458450" cy="2539443"/>
          </a:xfrm>
          <a:prstGeom prst="rect">
            <a:avLst/>
          </a:prstGeom>
        </p:spPr>
      </p:pic>
    </p:spTree>
    <p:extLst>
      <p:ext uri="{BB962C8B-B14F-4D97-AF65-F5344CB8AC3E}">
        <p14:creationId xmlns:p14="http://schemas.microsoft.com/office/powerpoint/2010/main" val="137103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F0F39E-390B-604C-8DB8-A51285189D38}"/>
              </a:ext>
            </a:extLst>
          </p:cNvPr>
          <p:cNvSpPr/>
          <p:nvPr/>
        </p:nvSpPr>
        <p:spPr>
          <a:xfrm>
            <a:off x="704849" y="655976"/>
            <a:ext cx="10768013" cy="1477328"/>
          </a:xfrm>
          <a:prstGeom prst="rect">
            <a:avLst/>
          </a:prstGeom>
        </p:spPr>
        <p:txBody>
          <a:bodyPr wrap="square">
            <a:spAutoFit/>
          </a:bodyPr>
          <a:lstStyle/>
          <a:p>
            <a:r>
              <a:rPr lang="en-SA" dirty="0"/>
              <a:t>At the end of our analysis project and regarding the visualization phase proved the following:</a:t>
            </a:r>
          </a:p>
          <a:p>
            <a:endParaRPr lang="en-SA" dirty="0"/>
          </a:p>
          <a:p>
            <a:r>
              <a:rPr lang="en-SA" dirty="0"/>
              <a:t>•	From the output of negative  common words used in tweets proved the “there is a problem related to registration process” </a:t>
            </a:r>
          </a:p>
          <a:p>
            <a:r>
              <a:rPr lang="en-SA" dirty="0"/>
              <a:t>      by these words: (</a:t>
            </a:r>
            <a:r>
              <a:rPr lang="en-US" dirty="0"/>
              <a:t>cancel</a:t>
            </a:r>
            <a:r>
              <a:rPr lang="en-SA" dirty="0"/>
              <a:t>، ، </a:t>
            </a:r>
            <a:r>
              <a:rPr lang="en-US" dirty="0"/>
              <a:t>How</a:t>
            </a:r>
            <a:r>
              <a:rPr lang="en-SA" dirty="0"/>
              <a:t>، </a:t>
            </a:r>
            <a:r>
              <a:rPr lang="en-US" dirty="0"/>
              <a:t>problem</a:t>
            </a:r>
            <a:r>
              <a:rPr lang="en-SA" dirty="0"/>
              <a:t>).</a:t>
            </a:r>
          </a:p>
        </p:txBody>
      </p:sp>
      <p:sp>
        <p:nvSpPr>
          <p:cNvPr id="5" name="Rectangle 4">
            <a:extLst>
              <a:ext uri="{FF2B5EF4-FFF2-40B4-BE49-F238E27FC236}">
                <a16:creationId xmlns:a16="http://schemas.microsoft.com/office/drawing/2014/main" id="{5FDF0D97-228F-5C41-9012-7163A063803A}"/>
              </a:ext>
            </a:extLst>
          </p:cNvPr>
          <p:cNvSpPr/>
          <p:nvPr/>
        </p:nvSpPr>
        <p:spPr>
          <a:xfrm>
            <a:off x="704849" y="2943136"/>
            <a:ext cx="10996614" cy="923330"/>
          </a:xfrm>
          <a:prstGeom prst="rect">
            <a:avLst/>
          </a:prstGeom>
        </p:spPr>
        <p:txBody>
          <a:bodyPr wrap="square">
            <a:spAutoFit/>
          </a:bodyPr>
          <a:lstStyle/>
          <a:p>
            <a:r>
              <a:rPr lang="en-SA" dirty="0"/>
              <a:t>•	From the output of positive common words used in tweets,  proved the  “the application’s customer services team high responsiveness”</a:t>
            </a:r>
          </a:p>
          <a:p>
            <a:r>
              <a:rPr lang="en-SA" dirty="0"/>
              <a:t>by these words: (</a:t>
            </a:r>
            <a:r>
              <a:rPr lang="en-US" dirty="0"/>
              <a:t>'Thank</a:t>
            </a:r>
            <a:r>
              <a:rPr lang="en-SA" dirty="0"/>
              <a:t>، </a:t>
            </a:r>
            <a:r>
              <a:rPr lang="ar-SA" dirty="0"/>
              <a:t>اهلا</a:t>
            </a:r>
            <a:r>
              <a:rPr lang="en-SA" dirty="0"/>
              <a:t>، </a:t>
            </a:r>
            <a:r>
              <a:rPr lang="ar-SA" dirty="0"/>
              <a:t>حجز</a:t>
            </a:r>
            <a:r>
              <a:rPr lang="en-SA" dirty="0"/>
              <a:t> )</a:t>
            </a:r>
          </a:p>
        </p:txBody>
      </p:sp>
    </p:spTree>
    <p:extLst>
      <p:ext uri="{BB962C8B-B14F-4D97-AF65-F5344CB8AC3E}">
        <p14:creationId xmlns:p14="http://schemas.microsoft.com/office/powerpoint/2010/main" val="145123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FD7D84-C30D-EC42-A1DA-0E47771A465A}"/>
              </a:ext>
            </a:extLst>
          </p:cNvPr>
          <p:cNvSpPr/>
          <p:nvPr/>
        </p:nvSpPr>
        <p:spPr>
          <a:xfrm>
            <a:off x="781804" y="1767007"/>
            <a:ext cx="10628391" cy="1661993"/>
          </a:xfrm>
          <a:prstGeom prst="rect">
            <a:avLst/>
          </a:prstGeom>
        </p:spPr>
        <p:txBody>
          <a:bodyPr wrap="square">
            <a:spAutoFit/>
          </a:bodyPr>
          <a:lstStyle/>
          <a:p>
            <a:r>
              <a:rPr lang="en-US" sz="2400" b="1" i="0" u="none" strike="noStrike" dirty="0">
                <a:solidFill>
                  <a:srgbClr val="212121"/>
                </a:solidFill>
                <a:effectLst/>
                <a:latin typeface="Times New Roman" panose="02020603050405020304" pitchFamily="18" charset="0"/>
                <a:cs typeface="Times New Roman" panose="02020603050405020304" pitchFamily="18" charset="0"/>
              </a:rPr>
              <a:t>What is Eatmarna  </a:t>
            </a:r>
          </a:p>
          <a:p>
            <a:endParaRPr lang="en-US" b="0" i="0" u="none" strike="noStrike" dirty="0">
              <a:solidFill>
                <a:srgbClr val="212121"/>
              </a:solidFill>
              <a:effectLst/>
              <a:latin typeface="Roboto" panose="02000000000000000000" pitchFamily="2" charset="0"/>
            </a:endParaRPr>
          </a:p>
          <a:p>
            <a:pPr algn="just"/>
            <a:r>
              <a:rPr lang="en-US" sz="2000" dirty="0">
                <a:latin typeface="Times New Roman" panose="02020603050405020304" pitchFamily="18" charset="0"/>
                <a:cs typeface="Times New Roman" panose="02020603050405020304" pitchFamily="18" charset="0"/>
              </a:rPr>
              <a:t>Eatmarna is a governmental application developed by Ministry of Hajj and Umrah used to enable those wishing to perform Umrah and visit to request the issuance of permits to enter the Two Holy Mosques to perform Umrah and visit.</a:t>
            </a:r>
            <a:endParaRPr lang="en-S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16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58F427-D888-F940-965C-4955ACAE2E46}"/>
              </a:ext>
            </a:extLst>
          </p:cNvPr>
          <p:cNvSpPr/>
          <p:nvPr/>
        </p:nvSpPr>
        <p:spPr>
          <a:xfrm>
            <a:off x="587297" y="745392"/>
            <a:ext cx="11230960" cy="1938992"/>
          </a:xfrm>
          <a:prstGeom prst="rect">
            <a:avLst/>
          </a:prstGeom>
        </p:spPr>
        <p:txBody>
          <a:bodyPr wrap="none">
            <a:spAutoFit/>
          </a:bodyPr>
          <a:lstStyle/>
          <a:p>
            <a:r>
              <a:rPr lang="en-US" sz="2400" b="1" dirty="0">
                <a:solidFill>
                  <a:srgbClr val="212121"/>
                </a:solidFill>
                <a:latin typeface="Times New Roman" panose="02020603050405020304" pitchFamily="18" charset="0"/>
                <a:cs typeface="Times New Roman" panose="02020603050405020304" pitchFamily="18" charset="0"/>
              </a:rPr>
              <a:t>Problem Definition and Goal</a:t>
            </a:r>
          </a:p>
          <a:p>
            <a:endParaRPr lang="en-US" sz="2400" b="1" dirty="0">
              <a:solidFill>
                <a:srgbClr val="212121"/>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is to figure out the customers registration problems, take their opinion about the </a:t>
            </a:r>
          </a:p>
          <a:p>
            <a:r>
              <a:rPr lang="en-US" sz="2400" dirty="0">
                <a:latin typeface="Times New Roman" panose="02020603050405020304" pitchFamily="18" charset="0"/>
                <a:cs typeface="Times New Roman" panose="02020603050405020304" pitchFamily="18" charset="0"/>
              </a:rPr>
              <a:t>Eatmarna application performance and if the customer services team have high </a:t>
            </a:r>
          </a:p>
          <a:p>
            <a:r>
              <a:rPr lang="en-US" sz="2400" dirty="0">
                <a:latin typeface="Times New Roman" panose="02020603050405020304" pitchFamily="18" charset="0"/>
                <a:cs typeface="Times New Roman" panose="02020603050405020304" pitchFamily="18" charset="0"/>
              </a:rPr>
              <a:t>responsiveness or not.</a:t>
            </a:r>
            <a:endParaRPr lang="en-SA"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59F62D3-FD25-6E43-BC68-6F781E61B5D7}"/>
              </a:ext>
            </a:extLst>
          </p:cNvPr>
          <p:cNvSpPr/>
          <p:nvPr/>
        </p:nvSpPr>
        <p:spPr>
          <a:xfrm>
            <a:off x="715885" y="3184863"/>
            <a:ext cx="10471228" cy="2154436"/>
          </a:xfrm>
          <a:prstGeom prst="rect">
            <a:avLst/>
          </a:prstGeom>
        </p:spPr>
        <p:txBody>
          <a:bodyPr wrap="square">
            <a:spAutoFit/>
          </a:bodyPr>
          <a:lstStyle/>
          <a:p>
            <a:r>
              <a:rPr lang="en-US" sz="2400" b="1" dirty="0">
                <a:solidFill>
                  <a:srgbClr val="212121"/>
                </a:solidFill>
                <a:latin typeface="Times New Roman" panose="02020603050405020304" pitchFamily="18" charset="0"/>
                <a:cs typeface="Times New Roman" panose="02020603050405020304" pitchFamily="18" charset="0"/>
              </a:rPr>
              <a:t>Objective of Analytical Solution </a:t>
            </a:r>
          </a:p>
          <a:p>
            <a:endParaRPr lang="en-US" sz="2400" b="1" dirty="0">
              <a:solidFill>
                <a:srgbClr val="21212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analyze number of tweets to achieve several objectives, such as: </a:t>
            </a:r>
          </a:p>
          <a:p>
            <a:endParaRPr lang="en-US" b="1" i="0" u="none" strike="noStrike" dirty="0">
              <a:solidFill>
                <a:srgbClr val="212121"/>
              </a:solidFill>
              <a:effectLst/>
              <a:latin typeface="Roboto" panose="02000000000000000000" pitchFamily="2" charset="0"/>
            </a:endParaRPr>
          </a:p>
          <a:p>
            <a:r>
              <a:rPr lang="en-US" sz="2000" dirty="0">
                <a:latin typeface="Times New Roman" panose="02020603050405020304" pitchFamily="18" charset="0"/>
                <a:cs typeface="Times New Roman" panose="02020603050405020304" pitchFamily="18" charset="0"/>
              </a:rPr>
              <a:t>•</a:t>
            </a:r>
            <a:r>
              <a:rPr lang="en-US" sz="2400" b="1" dirty="0">
                <a:solidFill>
                  <a:srgbClr val="21212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Describe the problems related to the registration process. </a:t>
            </a:r>
          </a:p>
          <a:p>
            <a:r>
              <a:rPr lang="en-US" sz="2400" dirty="0">
                <a:latin typeface="Times New Roman" panose="02020603050405020304" pitchFamily="18" charset="0"/>
                <a:cs typeface="Times New Roman" panose="02020603050405020304" pitchFamily="18" charset="0"/>
              </a:rPr>
              <a:t>• Measure Customers’ satisfaction about the application performance.</a:t>
            </a:r>
            <a:endParaRPr lang="en-S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74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2396D9-9FC5-B744-98A0-2DE1EADFEF5D}"/>
              </a:ext>
            </a:extLst>
          </p:cNvPr>
          <p:cNvSpPr txBox="1"/>
          <p:nvPr/>
        </p:nvSpPr>
        <p:spPr>
          <a:xfrm>
            <a:off x="871538" y="800100"/>
            <a:ext cx="5972175" cy="461665"/>
          </a:xfrm>
          <a:prstGeom prst="rect">
            <a:avLst/>
          </a:prstGeom>
          <a:noFill/>
        </p:spPr>
        <p:txBody>
          <a:bodyPr wrap="square" rtlCol="0">
            <a:spAutoFit/>
          </a:bodyPr>
          <a:lstStyle/>
          <a:p>
            <a:r>
              <a:rPr lang="en-SA" sz="2400" b="1" dirty="0">
                <a:solidFill>
                  <a:srgbClr val="212121"/>
                </a:solidFill>
                <a:latin typeface="Times New Roman" panose="02020603050405020304" pitchFamily="18" charset="0"/>
                <a:cs typeface="Times New Roman" panose="02020603050405020304" pitchFamily="18" charset="0"/>
              </a:rPr>
              <a:t>The dataset is provided in xlsx from twitter. </a:t>
            </a:r>
          </a:p>
        </p:txBody>
      </p:sp>
      <p:pic>
        <p:nvPicPr>
          <p:cNvPr id="6" name="Picture 5" descr="Background pattern&#10;&#10;Description automatically generated with low confidence">
            <a:extLst>
              <a:ext uri="{FF2B5EF4-FFF2-40B4-BE49-F238E27FC236}">
                <a16:creationId xmlns:a16="http://schemas.microsoft.com/office/drawing/2014/main" id="{B38CA8D4-146A-594E-9223-1E20E716462C}"/>
              </a:ext>
            </a:extLst>
          </p:cNvPr>
          <p:cNvPicPr>
            <a:picLocks noChangeAspect="1"/>
          </p:cNvPicPr>
          <p:nvPr/>
        </p:nvPicPr>
        <p:blipFill rotWithShape="1">
          <a:blip r:embed="rId2"/>
          <a:srcRect t="1" r="67384" b="6223"/>
          <a:stretch/>
        </p:blipFill>
        <p:spPr>
          <a:xfrm>
            <a:off x="871538" y="1909763"/>
            <a:ext cx="3829050" cy="1076325"/>
          </a:xfrm>
          <a:prstGeom prst="rect">
            <a:avLst/>
          </a:prstGeom>
        </p:spPr>
      </p:pic>
    </p:spTree>
    <p:extLst>
      <p:ext uri="{BB962C8B-B14F-4D97-AF65-F5344CB8AC3E}">
        <p14:creationId xmlns:p14="http://schemas.microsoft.com/office/powerpoint/2010/main" val="38522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B3713B-1B9B-3640-8475-EA2DBEF291BD}"/>
              </a:ext>
            </a:extLst>
          </p:cNvPr>
          <p:cNvSpPr/>
          <p:nvPr/>
        </p:nvSpPr>
        <p:spPr>
          <a:xfrm>
            <a:off x="1056141" y="1044059"/>
            <a:ext cx="9373734" cy="4770537"/>
          </a:xfrm>
          <a:prstGeom prst="rect">
            <a:avLst/>
          </a:prstGeom>
        </p:spPr>
        <p:txBody>
          <a:bodyPr wrap="square">
            <a:spAutoFit/>
          </a:bodyPr>
          <a:lstStyle/>
          <a:p>
            <a:r>
              <a:rPr lang="en-US" sz="2400" b="1" dirty="0">
                <a:solidFill>
                  <a:srgbClr val="212121"/>
                </a:solidFill>
                <a:latin typeface="Times New Roman" panose="02020603050405020304" pitchFamily="18" charset="0"/>
                <a:cs typeface="Times New Roman" panose="02020603050405020304" pitchFamily="18" charset="0"/>
              </a:rPr>
              <a:t>Clean The Data</a:t>
            </a:r>
          </a:p>
          <a:p>
            <a:endParaRPr lang="en-US" sz="3200" b="1" dirty="0">
              <a:solidFill>
                <a:srgbClr val="212121"/>
              </a:solidFill>
              <a:latin typeface="Times New Roman" panose="02020603050405020304" pitchFamily="18" charset="0"/>
              <a:cs typeface="Times New Roman" panose="02020603050405020304" pitchFamily="18" charset="0"/>
            </a:endParaRPr>
          </a:p>
          <a:p>
            <a:pPr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duplicate tweets</a:t>
            </a:r>
          </a:p>
          <a:p>
            <a:pPr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mentions, hashtags, lines, taps, and links from tweet text</a:t>
            </a:r>
          </a:p>
          <a:p>
            <a:pPr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punctuations</a:t>
            </a:r>
            <a:endParaRPr lang="en-SA" sz="2400" dirty="0">
              <a:latin typeface="Times New Roman" panose="02020603050405020304" pitchFamily="18" charset="0"/>
              <a:cs typeface="Times New Roman" panose="02020603050405020304" pitchFamily="18" charset="0"/>
            </a:endParaRPr>
          </a:p>
          <a:p>
            <a:pPr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Arabic stop-words</a:t>
            </a:r>
            <a:endParaRPr lang="en-SA" sz="2400" dirty="0">
              <a:latin typeface="Times New Roman" panose="02020603050405020304" pitchFamily="18" charset="0"/>
              <a:cs typeface="Times New Roman" panose="02020603050405020304" pitchFamily="18" charset="0"/>
            </a:endParaRPr>
          </a:p>
          <a:p>
            <a:pPr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Tokenize the ‘text’ column </a:t>
            </a:r>
            <a:endParaRPr lang="en-SA" sz="2400" dirty="0">
              <a:latin typeface="Times New Roman" panose="02020603050405020304" pitchFamily="18" charset="0"/>
              <a:cs typeface="Times New Roman" panose="02020603050405020304" pitchFamily="18" charset="0"/>
            </a:endParaRPr>
          </a:p>
          <a:p>
            <a:endParaRPr lang="en-SA" b="1" dirty="0"/>
          </a:p>
          <a:p>
            <a:endParaRPr lang="en-SA" b="1" dirty="0"/>
          </a:p>
          <a:p>
            <a:endParaRPr lang="en-US" sz="3200" b="1"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7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C6F60-F3AF-4B4B-BC2F-302A6E1CFFDF}"/>
              </a:ext>
            </a:extLst>
          </p:cNvPr>
          <p:cNvSpPr/>
          <p:nvPr/>
        </p:nvSpPr>
        <p:spPr>
          <a:xfrm>
            <a:off x="1133985" y="958334"/>
            <a:ext cx="10049546" cy="2585323"/>
          </a:xfrm>
          <a:prstGeom prst="rect">
            <a:avLst/>
          </a:prstGeom>
        </p:spPr>
        <p:txBody>
          <a:bodyPr wrap="none">
            <a:spAutoFit/>
          </a:bodyPr>
          <a:lstStyle/>
          <a:p>
            <a:r>
              <a:rPr lang="en-SA" sz="2400" b="1" dirty="0">
                <a:solidFill>
                  <a:srgbClr val="212121"/>
                </a:solidFill>
                <a:latin typeface="Times New Roman" panose="02020603050405020304" pitchFamily="18" charset="0"/>
                <a:cs typeface="Times New Roman" panose="02020603050405020304" pitchFamily="18" charset="0"/>
              </a:rPr>
              <a:t>Model Planning and Building </a:t>
            </a:r>
          </a:p>
          <a:p>
            <a:endParaRPr lang="en-SA" sz="2400" b="1" dirty="0">
              <a:solidFill>
                <a:srgbClr val="212121"/>
              </a:solidFill>
              <a:latin typeface="Times New Roman" panose="02020603050405020304" pitchFamily="18" charset="0"/>
              <a:cs typeface="Times New Roman" panose="02020603050405020304" pitchFamily="18" charset="0"/>
            </a:endParaRPr>
          </a:p>
          <a:p>
            <a:r>
              <a:rPr lang="en-US" sz="2400" b="1" dirty="0">
                <a:solidFill>
                  <a:srgbClr val="212121"/>
                </a:solidFill>
                <a:latin typeface="Times New Roman" panose="02020603050405020304" pitchFamily="18" charset="0"/>
                <a:cs typeface="Times New Roman" panose="02020603050405020304" pitchFamily="18" charset="0"/>
              </a:rPr>
              <a:t>Sentiment Analysis</a:t>
            </a:r>
          </a:p>
          <a:p>
            <a:endParaRPr lang="en-SA" b="1" dirty="0"/>
          </a:p>
          <a:p>
            <a:r>
              <a:rPr lang="en-US" sz="2400" dirty="0">
                <a:latin typeface="Times New Roman" panose="02020603050405020304" pitchFamily="18" charset="0"/>
                <a:cs typeface="Times New Roman" panose="02020603050405020304" pitchFamily="18" charset="0"/>
              </a:rPr>
              <a:t>Analysis on the "text" column to one of the classes (Positive, Negative, Neutral)</a:t>
            </a:r>
          </a:p>
          <a:p>
            <a:endParaRPr lang="en-US" sz="2400" dirty="0">
              <a:latin typeface="Times New Roman" panose="02020603050405020304" pitchFamily="18" charset="0"/>
              <a:cs typeface="Times New Roman" panose="02020603050405020304" pitchFamily="18" charset="0"/>
            </a:endParaRPr>
          </a:p>
          <a:p>
            <a:endParaRPr lang="en-SA" sz="2400" b="1" dirty="0">
              <a:solidFill>
                <a:srgbClr val="212121"/>
              </a:solidFill>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142656C9-DAFB-6144-8A4A-FEC982E05123}"/>
              </a:ext>
            </a:extLst>
          </p:cNvPr>
          <p:cNvPicPr>
            <a:picLocks noChangeAspect="1"/>
          </p:cNvPicPr>
          <p:nvPr/>
        </p:nvPicPr>
        <p:blipFill rotWithShape="1">
          <a:blip r:embed="rId2"/>
          <a:srcRect r="32617"/>
          <a:stretch/>
        </p:blipFill>
        <p:spPr>
          <a:xfrm>
            <a:off x="3357562" y="3144837"/>
            <a:ext cx="4257676" cy="2155826"/>
          </a:xfrm>
          <a:prstGeom prst="rect">
            <a:avLst/>
          </a:prstGeom>
        </p:spPr>
      </p:pic>
    </p:spTree>
    <p:extLst>
      <p:ext uri="{BB962C8B-B14F-4D97-AF65-F5344CB8AC3E}">
        <p14:creationId xmlns:p14="http://schemas.microsoft.com/office/powerpoint/2010/main" val="138220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88422D-F243-6E4E-9650-870B432BD8C8}"/>
              </a:ext>
            </a:extLst>
          </p:cNvPr>
          <p:cNvSpPr/>
          <p:nvPr/>
        </p:nvSpPr>
        <p:spPr>
          <a:xfrm>
            <a:off x="1224000" y="1101209"/>
            <a:ext cx="4280339" cy="830997"/>
          </a:xfrm>
          <a:prstGeom prst="rect">
            <a:avLst/>
          </a:prstGeom>
        </p:spPr>
        <p:txBody>
          <a:bodyPr wrap="none">
            <a:spAutoFit/>
          </a:bodyPr>
          <a:lstStyle/>
          <a:p>
            <a:r>
              <a:rPr lang="en-US" sz="2400" b="1" dirty="0">
                <a:solidFill>
                  <a:srgbClr val="212121"/>
                </a:solidFill>
                <a:latin typeface="Times New Roman" panose="02020603050405020304" pitchFamily="18" charset="0"/>
                <a:cs typeface="Times New Roman" panose="02020603050405020304" pitchFamily="18" charset="0"/>
              </a:rPr>
              <a:t>Predictive Analytics</a:t>
            </a:r>
          </a:p>
          <a:p>
            <a:r>
              <a:rPr lang="en-US" sz="2400" b="1" dirty="0">
                <a:solidFill>
                  <a:srgbClr val="212121"/>
                </a:solidFill>
                <a:latin typeface="Times New Roman" panose="02020603050405020304" pitchFamily="18" charset="0"/>
                <a:cs typeface="Times New Roman" panose="02020603050405020304" pitchFamily="18" charset="0"/>
              </a:rPr>
              <a:t>1- </a:t>
            </a:r>
            <a:r>
              <a:rPr lang="en-US" dirty="0"/>
              <a:t> </a:t>
            </a:r>
            <a:r>
              <a:rPr lang="en-US" sz="2000" dirty="0"/>
              <a:t>Naive Bayesian Classifier model</a:t>
            </a:r>
            <a:endParaRPr lang="en-US" sz="2400" dirty="0">
              <a:solidFill>
                <a:srgbClr val="212121"/>
              </a:solidFill>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with low confidence">
            <a:extLst>
              <a:ext uri="{FF2B5EF4-FFF2-40B4-BE49-F238E27FC236}">
                <a16:creationId xmlns:a16="http://schemas.microsoft.com/office/drawing/2014/main" id="{092493CC-38E7-074A-B0E7-C220CC2FBE36}"/>
              </a:ext>
            </a:extLst>
          </p:cNvPr>
          <p:cNvPicPr>
            <a:picLocks noChangeAspect="1"/>
          </p:cNvPicPr>
          <p:nvPr/>
        </p:nvPicPr>
        <p:blipFill>
          <a:blip r:embed="rId2"/>
          <a:stretch>
            <a:fillRect/>
          </a:stretch>
        </p:blipFill>
        <p:spPr>
          <a:xfrm>
            <a:off x="2495550" y="2174875"/>
            <a:ext cx="6629400" cy="3136900"/>
          </a:xfrm>
          <a:prstGeom prst="rect">
            <a:avLst/>
          </a:prstGeom>
        </p:spPr>
      </p:pic>
    </p:spTree>
    <p:extLst>
      <p:ext uri="{BB962C8B-B14F-4D97-AF65-F5344CB8AC3E}">
        <p14:creationId xmlns:p14="http://schemas.microsoft.com/office/powerpoint/2010/main" val="230514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6A7CAF-9F90-F541-AAF8-A0619C9904D0}"/>
              </a:ext>
            </a:extLst>
          </p:cNvPr>
          <p:cNvSpPr/>
          <p:nvPr/>
        </p:nvSpPr>
        <p:spPr>
          <a:xfrm>
            <a:off x="1294945" y="1101209"/>
            <a:ext cx="4080541" cy="400110"/>
          </a:xfrm>
          <a:prstGeom prst="rect">
            <a:avLst/>
          </a:prstGeom>
        </p:spPr>
        <p:txBody>
          <a:bodyPr wrap="none">
            <a:spAutoFit/>
          </a:bodyPr>
          <a:lstStyle/>
          <a:p>
            <a:r>
              <a:rPr lang="en-US" b="1" i="0" u="none" strike="noStrike" dirty="0">
                <a:solidFill>
                  <a:srgbClr val="212121"/>
                </a:solidFill>
                <a:effectLst/>
                <a:latin typeface="Roboto" panose="02000000000000000000" pitchFamily="2" charset="0"/>
              </a:rPr>
              <a:t>2- </a:t>
            </a:r>
            <a:r>
              <a:rPr lang="en-US" sz="2000" dirty="0"/>
              <a:t>LOGISTIC REGRESSION model</a:t>
            </a:r>
          </a:p>
        </p:txBody>
      </p:sp>
      <p:pic>
        <p:nvPicPr>
          <p:cNvPr id="6" name="Picture 5" descr="A screenshot of a computer&#10;&#10;Description automatically generated with low confidence">
            <a:extLst>
              <a:ext uri="{FF2B5EF4-FFF2-40B4-BE49-F238E27FC236}">
                <a16:creationId xmlns:a16="http://schemas.microsoft.com/office/drawing/2014/main" id="{3D029803-70AA-3742-9727-BA14E38BFE6D}"/>
              </a:ext>
            </a:extLst>
          </p:cNvPr>
          <p:cNvPicPr>
            <a:picLocks noChangeAspect="1"/>
          </p:cNvPicPr>
          <p:nvPr/>
        </p:nvPicPr>
        <p:blipFill>
          <a:blip r:embed="rId2"/>
          <a:stretch>
            <a:fillRect/>
          </a:stretch>
        </p:blipFill>
        <p:spPr>
          <a:xfrm>
            <a:off x="2628900" y="1860550"/>
            <a:ext cx="6934200" cy="3136900"/>
          </a:xfrm>
          <a:prstGeom prst="rect">
            <a:avLst/>
          </a:prstGeom>
        </p:spPr>
      </p:pic>
    </p:spTree>
    <p:extLst>
      <p:ext uri="{BB962C8B-B14F-4D97-AF65-F5344CB8AC3E}">
        <p14:creationId xmlns:p14="http://schemas.microsoft.com/office/powerpoint/2010/main" val="21548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D6CE22-46F9-0F42-B6A6-B19A743DB888}"/>
              </a:ext>
            </a:extLst>
          </p:cNvPr>
          <p:cNvSpPr/>
          <p:nvPr/>
        </p:nvSpPr>
        <p:spPr>
          <a:xfrm>
            <a:off x="1103113" y="958334"/>
            <a:ext cx="3066865" cy="461665"/>
          </a:xfrm>
          <a:prstGeom prst="rect">
            <a:avLst/>
          </a:prstGeom>
        </p:spPr>
        <p:txBody>
          <a:bodyPr wrap="none">
            <a:spAutoFit/>
          </a:bodyPr>
          <a:lstStyle/>
          <a:p>
            <a:r>
              <a:rPr lang="en-US" sz="2400" b="1" dirty="0">
                <a:solidFill>
                  <a:srgbClr val="212121"/>
                </a:solidFill>
                <a:latin typeface="Times New Roman" panose="02020603050405020304" pitchFamily="18" charset="0"/>
                <a:cs typeface="Times New Roman" panose="02020603050405020304" pitchFamily="18" charset="0"/>
              </a:rPr>
              <a:t>Communicate Results</a:t>
            </a:r>
          </a:p>
        </p:txBody>
      </p:sp>
      <p:sp>
        <p:nvSpPr>
          <p:cNvPr id="5" name="Rectangle 4">
            <a:extLst>
              <a:ext uri="{FF2B5EF4-FFF2-40B4-BE49-F238E27FC236}">
                <a16:creationId xmlns:a16="http://schemas.microsoft.com/office/drawing/2014/main" id="{7985F919-4CB7-994B-AAFD-029CC0AD5FB7}"/>
              </a:ext>
            </a:extLst>
          </p:cNvPr>
          <p:cNvSpPr/>
          <p:nvPr/>
        </p:nvSpPr>
        <p:spPr>
          <a:xfrm>
            <a:off x="1103113" y="1419999"/>
            <a:ext cx="7353300" cy="707886"/>
          </a:xfrm>
          <a:prstGeom prst="rect">
            <a:avLst/>
          </a:prstGeom>
        </p:spPr>
        <p:txBody>
          <a:bodyPr wrap="square">
            <a:spAutoFit/>
          </a:bodyPr>
          <a:lstStyle/>
          <a:p>
            <a:r>
              <a:rPr lang="en-US" sz="2000" i="0" u="none" strike="noStrike" dirty="0">
                <a:effectLst/>
                <a:latin typeface="Courier New" panose="02070309020205020404" pitchFamily="49" charset="0"/>
              </a:rPr>
              <a:t>How many positive, negative, and neutral tweets we have?</a:t>
            </a:r>
            <a:endParaRPr lang="en-US" sz="2000" dirty="0">
              <a:latin typeface="Courier New" panose="02070309020205020404" pitchFamily="49" charset="0"/>
            </a:endParaRPr>
          </a:p>
        </p:txBody>
      </p:sp>
      <p:pic>
        <p:nvPicPr>
          <p:cNvPr id="7" name="Picture 6" descr="Chart, bar chart&#10;&#10;Description automatically generated">
            <a:extLst>
              <a:ext uri="{FF2B5EF4-FFF2-40B4-BE49-F238E27FC236}">
                <a16:creationId xmlns:a16="http://schemas.microsoft.com/office/drawing/2014/main" id="{280A7312-3517-FE4F-A51C-41F064F96275}"/>
              </a:ext>
            </a:extLst>
          </p:cNvPr>
          <p:cNvPicPr>
            <a:picLocks noChangeAspect="1"/>
          </p:cNvPicPr>
          <p:nvPr/>
        </p:nvPicPr>
        <p:blipFill rotWithShape="1">
          <a:blip r:embed="rId2"/>
          <a:srcRect r="20105"/>
          <a:stretch/>
        </p:blipFill>
        <p:spPr>
          <a:xfrm>
            <a:off x="661988" y="2225536"/>
            <a:ext cx="4352926" cy="3212465"/>
          </a:xfrm>
          <a:prstGeom prst="rect">
            <a:avLst/>
          </a:prstGeom>
        </p:spPr>
      </p:pic>
      <p:pic>
        <p:nvPicPr>
          <p:cNvPr id="9" name="Picture 8" descr="Chart, pie chart&#10;&#10;Description automatically generated">
            <a:extLst>
              <a:ext uri="{FF2B5EF4-FFF2-40B4-BE49-F238E27FC236}">
                <a16:creationId xmlns:a16="http://schemas.microsoft.com/office/drawing/2014/main" id="{85F58505-0C58-3742-9301-42A9573C02E1}"/>
              </a:ext>
            </a:extLst>
          </p:cNvPr>
          <p:cNvPicPr>
            <a:picLocks noChangeAspect="1"/>
          </p:cNvPicPr>
          <p:nvPr/>
        </p:nvPicPr>
        <p:blipFill>
          <a:blip r:embed="rId3"/>
          <a:stretch>
            <a:fillRect/>
          </a:stretch>
        </p:blipFill>
        <p:spPr>
          <a:xfrm>
            <a:off x="6300788" y="2359025"/>
            <a:ext cx="3771900" cy="2684463"/>
          </a:xfrm>
          <a:prstGeom prst="rect">
            <a:avLst/>
          </a:prstGeom>
        </p:spPr>
      </p:pic>
    </p:spTree>
    <p:extLst>
      <p:ext uri="{BB962C8B-B14F-4D97-AF65-F5344CB8AC3E}">
        <p14:creationId xmlns:p14="http://schemas.microsoft.com/office/powerpoint/2010/main" val="2280305296"/>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43941"/>
      </a:dk2>
      <a:lt2>
        <a:srgbClr val="E8E6E2"/>
      </a:lt2>
      <a:accent1>
        <a:srgbClr val="94A4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376</Words>
  <Application>Microsoft Macintosh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Next LT Pro</vt:lpstr>
      <vt:lpstr>Calibri</vt:lpstr>
      <vt:lpstr>Courier New</vt:lpstr>
      <vt:lpstr>Roboto</vt:lpstr>
      <vt:lpstr>Sabon Next LT</vt:lpstr>
      <vt:lpstr>Symbol</vt:lpstr>
      <vt:lpstr>Times New Roman</vt:lpstr>
      <vt:lpstr>Wingdings</vt:lpstr>
      <vt:lpstr>LuminousVTI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غاده</dc:creator>
  <cp:lastModifiedBy>غاده</cp:lastModifiedBy>
  <cp:revision>1</cp:revision>
  <dcterms:created xsi:type="dcterms:W3CDTF">2021-11-17T18:18:34Z</dcterms:created>
  <dcterms:modified xsi:type="dcterms:W3CDTF">2021-11-17T21:17:42Z</dcterms:modified>
</cp:coreProperties>
</file>