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Lst>
  <p:sldIdLst>
    <p:sldId id="256" r:id="rId23"/>
    <p:sldId id="259" r:id="rId24"/>
    <p:sldId id="260" r:id="rId25"/>
    <p:sldId id="261" r:id="rId26"/>
    <p:sldId id="263" r:id="rId27"/>
    <p:sldId id="265" r:id="rId28"/>
    <p:sldId id="269" r:id="rId29"/>
    <p:sldId id="268" r:id="rId30"/>
    <p:sldId id="266" r:id="rId31"/>
    <p:sldId id="267"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083760" y="165240"/>
            <a:ext cx="5593680" cy="18691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sp>
        <p:nvSpPr>
          <p:cNvPr id="5" name="PlaceHolder 2"/>
          <p:cNvSpPr>
            <a:spLocks noGrp="1"/>
          </p:cNvSpPr>
          <p:nvPr>
            <p:ph type="body"/>
          </p:nvPr>
        </p:nvSpPr>
        <p:spPr>
          <a:xfrm>
            <a:off x="228600" y="425880"/>
            <a:ext cx="2583720" cy="4385160"/>
          </a:xfrm>
          <a:prstGeom prst="rect">
            <a:avLst/>
          </a:prstGeom>
          <a:noFill/>
          <a:ln w="0">
            <a:noFill/>
          </a:ln>
        </p:spPr>
        <p:txBody>
          <a:bodyPr lIns="90000" tIns="45000" rIns="90000" bIns="45000" anchor="t">
            <a:normAutofit fontScale="37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flipH="1">
            <a:off x="228600" y="4963680"/>
            <a:ext cx="378000" cy="360"/>
          </a:xfrm>
          <a:prstGeom prst="straightConnector1">
            <a:avLst/>
          </a:prstGeom>
          <a:ln w="38100">
            <a:solidFill>
              <a:srgbClr val="191919"/>
            </a:solidFill>
            <a:round/>
          </a:ln>
        </p:spPr>
      </p:cxnSp>
      <p:sp>
        <p:nvSpPr>
          <p:cNvPr id="3" name="Google Shape;13;p2"/>
          <p:cNvSpPr/>
          <p:nvPr/>
        </p:nvSpPr>
        <p:spPr>
          <a:xfrm>
            <a:off x="2530800" y="165240"/>
            <a:ext cx="474840" cy="25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0" strike="noStrike" spc="-1">
                <a:solidFill>
                  <a:schemeClr val="dk1"/>
                </a:solidFill>
                <a:latin typeface="arial"/>
                <a:ea typeface="arial"/>
              </a:rPr>
              <a:t>01.</a:t>
            </a:r>
            <a:endParaRPr lang="en-US" sz="10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46480" y="76716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0" name="PlaceHolder 2"/>
          <p:cNvSpPr>
            <a:spLocks noGrp="1"/>
          </p:cNvSpPr>
          <p:nvPr>
            <p:ph type="title"/>
          </p:nvPr>
        </p:nvSpPr>
        <p:spPr>
          <a:xfrm>
            <a:off x="5421600" y="314892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1" name="PlaceHolder 3"/>
          <p:cNvSpPr>
            <a:spLocks noGrp="1"/>
          </p:cNvSpPr>
          <p:nvPr>
            <p:ph type="body"/>
          </p:nvPr>
        </p:nvSpPr>
        <p:spPr>
          <a:xfrm>
            <a:off x="4080240" y="67824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2" name="PlaceHolder 4"/>
          <p:cNvSpPr>
            <a:spLocks noGrp="1"/>
          </p:cNvSpPr>
          <p:nvPr>
            <p:ph type="body"/>
          </p:nvPr>
        </p:nvSpPr>
        <p:spPr>
          <a:xfrm>
            <a:off x="7054200" y="67824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3" name="PlaceHolder 5"/>
          <p:cNvSpPr>
            <a:spLocks noGrp="1"/>
          </p:cNvSpPr>
          <p:nvPr>
            <p:ph type="body"/>
          </p:nvPr>
        </p:nvSpPr>
        <p:spPr>
          <a:xfrm>
            <a:off x="546480" y="309888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 name="PlaceHolder 6"/>
          <p:cNvSpPr>
            <a:spLocks noGrp="1"/>
          </p:cNvSpPr>
          <p:nvPr>
            <p:ph type="body"/>
          </p:nvPr>
        </p:nvSpPr>
        <p:spPr>
          <a:xfrm>
            <a:off x="2280960" y="309888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3" name="Google Shape;120;p21"/>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4" name="Google Shape;122;p22"/>
          <p:cNvCxnSpPr/>
          <p:nvPr/>
        </p:nvCxnSpPr>
        <p:spPr>
          <a:xfrm flipH="1">
            <a:off x="456840" y="4762440"/>
            <a:ext cx="37836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6" name="PlaceHolder 2"/>
          <p:cNvSpPr>
            <a:spLocks noGrp="1"/>
          </p:cNvSpPr>
          <p:nvPr>
            <p:ph type="body"/>
          </p:nvPr>
        </p:nvSpPr>
        <p:spPr>
          <a:xfrm>
            <a:off x="457200" y="944280"/>
            <a:ext cx="7703640" cy="418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57" name="Google Shape;23;p4"/>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28600"/>
            <a:ext cx="541656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1" name="PlaceHolder 2"/>
          <p:cNvSpPr>
            <a:spLocks noGrp="1"/>
          </p:cNvSpPr>
          <p:nvPr>
            <p:ph type="body"/>
          </p:nvPr>
        </p:nvSpPr>
        <p:spPr>
          <a:xfrm>
            <a:off x="6074640" y="302040"/>
            <a:ext cx="2840400" cy="4612320"/>
          </a:xfrm>
          <a:prstGeom prst="rect">
            <a:avLst/>
          </a:prstGeom>
          <a:noFill/>
          <a:ln w="0">
            <a:noFill/>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69"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3" name="PlaceHolder 2"/>
          <p:cNvSpPr>
            <a:spLocks noGrp="1"/>
          </p:cNvSpPr>
          <p:nvPr>
            <p:ph type="title"/>
          </p:nvPr>
        </p:nvSpPr>
        <p:spPr>
          <a:xfrm>
            <a:off x="5913000" y="228600"/>
            <a:ext cx="3002040" cy="854280"/>
          </a:xfrm>
          <a:prstGeom prst="rect">
            <a:avLst/>
          </a:prstGeom>
          <a:solidFill>
            <a:schemeClr val="lt1"/>
          </a:solid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4" name="Google Shape;12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6" name="Google Shape;13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8600"/>
            <a:ext cx="8457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8" name="PlaceHolder 2"/>
          <p:cNvSpPr>
            <a:spLocks noGrp="1"/>
          </p:cNvSpPr>
          <p:nvPr>
            <p:ph type="title"/>
          </p:nvPr>
        </p:nvSpPr>
        <p:spPr>
          <a:xfrm>
            <a:off x="3040200" y="39654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9" name="PlaceHolder 3"/>
          <p:cNvSpPr>
            <a:spLocks noGrp="1"/>
          </p:cNvSpPr>
          <p:nvPr>
            <p:ph type="title"/>
          </p:nvPr>
        </p:nvSpPr>
        <p:spPr>
          <a:xfrm>
            <a:off x="3040200" y="23864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0" name="PlaceHolder 4"/>
          <p:cNvSpPr>
            <a:spLocks noGrp="1"/>
          </p:cNvSpPr>
          <p:nvPr>
            <p:ph type="title"/>
          </p:nvPr>
        </p:nvSpPr>
        <p:spPr>
          <a:xfrm>
            <a:off x="3040200" y="16102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1" name="PlaceHolder 5"/>
          <p:cNvSpPr>
            <a:spLocks noGrp="1"/>
          </p:cNvSpPr>
          <p:nvPr>
            <p:ph type="title"/>
          </p:nvPr>
        </p:nvSpPr>
        <p:spPr>
          <a:xfrm>
            <a:off x="3040200" y="31759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2" name="PlaceHolder 6"/>
          <p:cNvSpPr>
            <a:spLocks noGrp="1"/>
          </p:cNvSpPr>
          <p:nvPr>
            <p:ph type="title"/>
          </p:nvPr>
        </p:nvSpPr>
        <p:spPr>
          <a:xfrm>
            <a:off x="5210280" y="23972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3" name="PlaceHolder 7"/>
          <p:cNvSpPr>
            <a:spLocks noGrp="1"/>
          </p:cNvSpPr>
          <p:nvPr>
            <p:ph type="title"/>
          </p:nvPr>
        </p:nvSpPr>
        <p:spPr>
          <a:xfrm>
            <a:off x="5210280" y="3186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4" name="PlaceHolder 8"/>
          <p:cNvSpPr>
            <a:spLocks noGrp="1"/>
          </p:cNvSpPr>
          <p:nvPr>
            <p:ph type="title"/>
          </p:nvPr>
        </p:nvSpPr>
        <p:spPr>
          <a:xfrm>
            <a:off x="5210280" y="39762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5" name="PlaceHolder 9"/>
          <p:cNvSpPr>
            <a:spLocks noGrp="1"/>
          </p:cNvSpPr>
          <p:nvPr>
            <p:ph type="title"/>
          </p:nvPr>
        </p:nvSpPr>
        <p:spPr>
          <a:xfrm>
            <a:off x="5210280" y="1621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cxnSp>
        <p:nvCxnSpPr>
          <p:cNvPr id="16" name="Google Shape;68;p13"/>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8600"/>
            <a:ext cx="6935400" cy="1490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cxnSp>
        <p:nvCxnSpPr>
          <p:cNvPr id="18" name="Google Shape;72;p14"/>
          <p:cNvCxnSpPr/>
          <p:nvPr/>
        </p:nvCxnSpPr>
        <p:spPr>
          <a:xfrm flipH="1">
            <a:off x="8297640" y="423360"/>
            <a:ext cx="378000" cy="360"/>
          </a:xfrm>
          <a:prstGeom prst="straightConnector1">
            <a:avLst/>
          </a:prstGeom>
          <a:ln w="38100">
            <a:solidFill>
              <a:srgbClr val="191919"/>
            </a:solidFill>
            <a:round/>
          </a:ln>
        </p:spPr>
      </p:cxn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8600"/>
            <a:ext cx="5029920" cy="19915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1" name="PlaceHolder 2"/>
          <p:cNvSpPr>
            <a:spLocks noGrp="1"/>
          </p:cNvSpPr>
          <p:nvPr>
            <p:ph type="body"/>
          </p:nvPr>
        </p:nvSpPr>
        <p:spPr>
          <a:xfrm>
            <a:off x="1139040" y="2220840"/>
            <a:ext cx="4294440" cy="2723400"/>
          </a:xfrm>
          <a:prstGeom prst="rect">
            <a:avLst/>
          </a:prstGeom>
          <a:noFill/>
          <a:ln w="0">
            <a:noFill/>
          </a:ln>
        </p:spPr>
        <p:txBody>
          <a:bodyPr lIns="91440" tIns="91440" rIns="91440" bIns="91440" anchor="b">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2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3" name="Google Shape;77;p15"/>
          <p:cNvCxnSpPr/>
          <p:nvPr/>
        </p:nvCxnSpPr>
        <p:spPr>
          <a:xfrm flipH="1">
            <a:off x="228600" y="473364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30472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6" name="PlaceHolder 2"/>
          <p:cNvSpPr>
            <a:spLocks noGrp="1"/>
          </p:cNvSpPr>
          <p:nvPr>
            <p:ph type="title"/>
          </p:nvPr>
        </p:nvSpPr>
        <p:spPr>
          <a:xfrm>
            <a:off x="457200" y="1072440"/>
            <a:ext cx="67752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7" name="PlaceHolder 3"/>
          <p:cNvSpPr>
            <a:spLocks noGrp="1"/>
          </p:cNvSpPr>
          <p:nvPr>
            <p:ph type="title"/>
          </p:nvPr>
        </p:nvSpPr>
        <p:spPr>
          <a:xfrm>
            <a:off x="457200" y="353700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8" name="PlaceHolder 4"/>
          <p:cNvSpPr>
            <a:spLocks noGrp="1"/>
          </p:cNvSpPr>
          <p:nvPr>
            <p:ph type="title"/>
          </p:nvPr>
        </p:nvSpPr>
        <p:spPr>
          <a:xfrm>
            <a:off x="457200" y="228600"/>
            <a:ext cx="62107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9" name="PlaceHolder 5"/>
          <p:cNvSpPr>
            <a:spLocks noGrp="1"/>
          </p:cNvSpPr>
          <p:nvPr>
            <p:ph type="body"/>
          </p:nvPr>
        </p:nvSpPr>
        <p:spPr>
          <a:xfrm>
            <a:off x="6745680" y="2937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0" name="PlaceHolder 6"/>
          <p:cNvSpPr>
            <a:spLocks noGrp="1"/>
          </p:cNvSpPr>
          <p:nvPr>
            <p:ph type="body"/>
          </p:nvPr>
        </p:nvSpPr>
        <p:spPr>
          <a:xfrm>
            <a:off x="6745680" y="27453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2" name="PlaceHolder 2"/>
          <p:cNvSpPr>
            <a:spLocks noGrp="1"/>
          </p:cNvSpPr>
          <p:nvPr>
            <p:ph type="title"/>
          </p:nvPr>
        </p:nvSpPr>
        <p:spPr>
          <a:xfrm>
            <a:off x="48294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4572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457920" y="220644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4829400" y="2206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4572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48294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8" name="PlaceHolder 8"/>
          <p:cNvSpPr>
            <a:spLocks noGrp="1"/>
          </p:cNvSpPr>
          <p:nvPr>
            <p:ph type="body"/>
          </p:nvPr>
        </p:nvSpPr>
        <p:spPr>
          <a:xfrm>
            <a:off x="0" y="4006800"/>
            <a:ext cx="9143640" cy="113652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fr/photo/866433"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086280" y="162000"/>
            <a:ext cx="5590800" cy="186660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 sz="4800" b="0" strike="noStrike" spc="-1" dirty="0">
                <a:solidFill>
                  <a:schemeClr val="dk1"/>
                </a:solidFill>
                <a:latin typeface="Radio Canada Big"/>
                <a:ea typeface="Radio Canada Big"/>
              </a:rPr>
              <a:t>AI-Powered Smart Traffic Management</a:t>
            </a:r>
            <a:endParaRPr lang="fr-FR" sz="4800" b="0" strike="noStrike" spc="-1" dirty="0">
              <a:solidFill>
                <a:schemeClr val="dk1"/>
              </a:solidFill>
              <a:latin typeface="Arial"/>
            </a:endParaRPr>
          </a:p>
        </p:txBody>
      </p:sp>
      <p:sp>
        <p:nvSpPr>
          <p:cNvPr id="80" name="PlaceHolder 2"/>
          <p:cNvSpPr>
            <a:spLocks noGrp="1"/>
          </p:cNvSpPr>
          <p:nvPr>
            <p:ph type="subTitle"/>
          </p:nvPr>
        </p:nvSpPr>
        <p:spPr>
          <a:xfrm>
            <a:off x="5543640" y="2238480"/>
            <a:ext cx="3057120" cy="127584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400" b="0" strike="noStrike" spc="-1" dirty="0">
                <a:solidFill>
                  <a:schemeClr val="dk1"/>
                </a:solidFill>
                <a:latin typeface="arial"/>
                <a:ea typeface="arial"/>
              </a:rPr>
              <a:t>An intelligent traffic management system utilizing AI technology.</a:t>
            </a:r>
            <a:endParaRPr lang="en-US" sz="1400" b="0" strike="noStrike" spc="-1" dirty="0">
              <a:solidFill>
                <a:srgbClr val="000000"/>
              </a:solidFill>
              <a:latin typeface="OpenSymbol"/>
            </a:endParaRPr>
          </a:p>
        </p:txBody>
      </p:sp>
      <p:pic>
        <p:nvPicPr>
          <p:cNvPr id="81" name="Google Shape;140;p27"/>
          <p:cNvPicPr/>
          <p:nvPr/>
        </p:nvPicPr>
        <p:blipFill>
          <a:blip r:embed="rId2"/>
          <a:srcRect t="2433" b="2433"/>
          <a:stretch/>
        </p:blipFill>
        <p:spPr>
          <a:xfrm>
            <a:off x="228600" y="425880"/>
            <a:ext cx="2583720" cy="4385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42CBD-AEDB-8497-36BA-FB1836CA1324}"/>
              </a:ext>
            </a:extLst>
          </p:cNvPr>
          <p:cNvSpPr txBox="1"/>
          <p:nvPr/>
        </p:nvSpPr>
        <p:spPr>
          <a:xfrm>
            <a:off x="419100" y="388620"/>
            <a:ext cx="3619500" cy="584775"/>
          </a:xfrm>
          <a:prstGeom prst="rect">
            <a:avLst/>
          </a:prstGeom>
          <a:noFill/>
        </p:spPr>
        <p:txBody>
          <a:bodyPr wrap="square" rtlCol="0">
            <a:spAutoFit/>
          </a:bodyPr>
          <a:lstStyle/>
          <a:p>
            <a:r>
              <a:rPr lang="en-US" sz="3200" dirty="0">
                <a:latin typeface="Radio Canada Big"/>
              </a:rPr>
              <a:t>Thank You!</a:t>
            </a:r>
            <a:endParaRPr lang="en-IN" sz="3200" dirty="0">
              <a:latin typeface="Radio Canada Big"/>
            </a:endParaRPr>
          </a:p>
        </p:txBody>
      </p:sp>
    </p:spTree>
    <p:extLst>
      <p:ext uri="{BB962C8B-B14F-4D97-AF65-F5344CB8AC3E}">
        <p14:creationId xmlns:p14="http://schemas.microsoft.com/office/powerpoint/2010/main" val="74419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Multi-Camera Vehicle Detection</a:t>
            </a:r>
            <a:endParaRPr lang="fr-FR" sz="3500" b="0" strike="noStrike" spc="-1">
              <a:solidFill>
                <a:schemeClr val="dk1"/>
              </a:solidFill>
              <a:latin typeface="Arial"/>
            </a:endParaRPr>
          </a:p>
        </p:txBody>
      </p:sp>
      <p:sp>
        <p:nvSpPr>
          <p:cNvPr id="89" name="PlaceHolder 2"/>
          <p:cNvSpPr>
            <a:spLocks noGrp="1"/>
          </p:cNvSpPr>
          <p:nvPr>
            <p:ph type="subTitle"/>
          </p:nvPr>
        </p:nvSpPr>
        <p:spPr>
          <a:xfrm>
            <a:off x="3268860" y="1136160"/>
            <a:ext cx="5562360" cy="20261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dk1"/>
                </a:solidFill>
                <a:latin typeface="arial"/>
                <a:ea typeface="arial"/>
              </a:rPr>
              <a:t>The system employs advanced AI technology to monitor up to four traffic cameras in real-time. Utilizing the YOLOv5 model, it achieves high accuracy in vehicle detection, tracking each vehicle with a unique ID through the SORT algorithm. This robust solution processes at an impressive rate of 30 frames per second for each camera, totaling 120 frames per second across all inputs.</a:t>
            </a:r>
            <a:endParaRPr lang="en-US" sz="1600" b="0" strike="noStrike" spc="-1" dirty="0">
              <a:solidFill>
                <a:srgbClr val="000000"/>
              </a:solidFill>
              <a:latin typeface="OpenSymbol"/>
            </a:endParaRPr>
          </a:p>
        </p:txBody>
      </p:sp>
      <p:pic>
        <p:nvPicPr>
          <p:cNvPr id="3" name="Picture 2" descr="Cars in a traffic jam">
            <a:extLst>
              <a:ext uri="{FF2B5EF4-FFF2-40B4-BE49-F238E27FC236}">
                <a16:creationId xmlns:a16="http://schemas.microsoft.com/office/drawing/2014/main" id="{CFF4053E-9A42-A4B2-4DBF-C7FF253AB937}"/>
              </a:ext>
            </a:extLst>
          </p:cNvPr>
          <p:cNvPicPr>
            <a:picLocks noChangeAspect="1"/>
          </p:cNvPicPr>
          <p:nvPr/>
        </p:nvPicPr>
        <p:blipFill>
          <a:blip r:embed="rId2" cstate="print">
            <a:extLst>
              <a:ext uri="{28A0092B-C50C-407E-A947-70E740481C1C}">
                <a14:useLocalDpi xmlns:a14="http://schemas.microsoft.com/office/drawing/2010/main" val="0"/>
              </a:ext>
            </a:extLst>
          </a:blip>
          <a:srcRect l="11269" r="33626"/>
          <a:stretch/>
        </p:blipFill>
        <p:spPr>
          <a:xfrm>
            <a:off x="312780" y="1136160"/>
            <a:ext cx="3039900" cy="3581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Dynamic Signal Control</a:t>
            </a:r>
            <a:endParaRPr lang="fr-FR" sz="3500" b="0" strike="noStrike" spc="-1">
              <a:solidFill>
                <a:schemeClr val="dk1"/>
              </a:solidFill>
              <a:latin typeface="Arial"/>
            </a:endParaRPr>
          </a:p>
        </p:txBody>
      </p:sp>
      <p:sp>
        <p:nvSpPr>
          <p:cNvPr id="91" name="PlaceHolder 2"/>
          <p:cNvSpPr>
            <a:spLocks noGrp="1"/>
          </p:cNvSpPr>
          <p:nvPr>
            <p:ph type="subTitle"/>
          </p:nvPr>
        </p:nvSpPr>
        <p:spPr>
          <a:xfrm>
            <a:off x="3322200" y="1152178"/>
            <a:ext cx="5562360" cy="2154902"/>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600" b="0" strike="noStrike" spc="-1" dirty="0">
                <a:solidFill>
                  <a:schemeClr val="dk1"/>
                </a:solidFill>
                <a:latin typeface="arial"/>
                <a:ea typeface="arial"/>
              </a:rPr>
              <a:t>The dynamic signal control feature intelligently adjusts traffic signals based on real-time traffic density. Emergency vehicles are prioritized, receiving a 20-second head start when necessary. The system is designed to ensure that no lane waits more than three cycles during peak times, while also implementing a round-robin switching mechanism when traffic volume is low, effectively reducing congestion.</a:t>
            </a:r>
            <a:endParaRPr lang="en-US" sz="1600" b="0" strike="noStrike" spc="-1" dirty="0">
              <a:solidFill>
                <a:srgbClr val="000000"/>
              </a:solidFill>
              <a:latin typeface="OpenSymbol"/>
            </a:endParaRPr>
          </a:p>
        </p:txBody>
      </p:sp>
      <p:pic>
        <p:nvPicPr>
          <p:cNvPr id="3" name="Picture 2" descr="A collage of several traffic lights&#10;&#10;AI-generated content may be incorrect.">
            <a:extLst>
              <a:ext uri="{FF2B5EF4-FFF2-40B4-BE49-F238E27FC236}">
                <a16:creationId xmlns:a16="http://schemas.microsoft.com/office/drawing/2014/main" id="{40A5D7B7-510E-2F91-FEEB-37E85809E29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787" r="25320"/>
          <a:stretch/>
        </p:blipFill>
        <p:spPr>
          <a:xfrm>
            <a:off x="601980" y="1152179"/>
            <a:ext cx="2644140" cy="3598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183;p30"/>
          <p:cNvPicPr/>
          <p:nvPr/>
        </p:nvPicPr>
        <p:blipFill>
          <a:blip r:embed="rId2"/>
          <a:srcRect t="12488" b="12488"/>
          <a:stretch/>
        </p:blipFill>
        <p:spPr>
          <a:xfrm>
            <a:off x="5715720" y="0"/>
            <a:ext cx="3427920" cy="5143320"/>
          </a:xfrm>
          <a:prstGeom prst="rect">
            <a:avLst/>
          </a:prstGeom>
          <a:ln w="0">
            <a:noFill/>
          </a:ln>
        </p:spPr>
      </p:pic>
      <p:sp>
        <p:nvSpPr>
          <p:cNvPr id="93"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Radio Canada Big"/>
                <a:ea typeface="Radio Canada Big"/>
              </a:rPr>
              <a:t>Automated Violation Detection</a:t>
            </a:r>
            <a:endParaRPr lang="fr-FR" sz="2600" b="0" strike="noStrike" spc="-1" dirty="0">
              <a:solidFill>
                <a:schemeClr val="dk1"/>
              </a:solidFill>
              <a:latin typeface="Arial"/>
            </a:endParaRPr>
          </a:p>
        </p:txBody>
      </p:sp>
      <p:sp>
        <p:nvSpPr>
          <p:cNvPr id="94" name="PlaceHolder 2"/>
          <p:cNvSpPr>
            <a:spLocks noGrp="1"/>
          </p:cNvSpPr>
          <p:nvPr>
            <p:ph/>
          </p:nvPr>
        </p:nvSpPr>
        <p:spPr>
          <a:xfrm>
            <a:off x="1143000" y="1341120"/>
            <a:ext cx="4295520" cy="360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dk1"/>
                </a:solidFill>
                <a:latin typeface="arial"/>
                <a:ea typeface="arial"/>
              </a:rPr>
              <a:t>The automated violation detection feature accurately identifies red-light infractions with a remarkable 90% precision. The system captures photographic evidence in real time and generates e-challans in PDF format, complete with detailed violation information. Additionally, it estimates vehicle speed at the moment of the violation, ensuring a comprehensive approach to traffic law enforcement.</a:t>
            </a:r>
            <a:endParaRPr lang="fr-FR" sz="16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Detection Accuracy and Latency</a:t>
            </a:r>
            <a:endParaRPr lang="fr-FR" sz="3500" b="0" strike="noStrike" spc="-1">
              <a:solidFill>
                <a:schemeClr val="dk1"/>
              </a:solidFill>
              <a:latin typeface="Arial"/>
            </a:endParaRPr>
          </a:p>
        </p:txBody>
      </p:sp>
      <p:sp>
        <p:nvSpPr>
          <p:cNvPr id="100" name="PlaceHolder 2"/>
          <p:cNvSpPr>
            <a:spLocks noGrp="1"/>
          </p:cNvSpPr>
          <p:nvPr>
            <p:ph type="subTitle"/>
          </p:nvPr>
        </p:nvSpPr>
        <p:spPr>
          <a:xfrm>
            <a:off x="3253861" y="972090"/>
            <a:ext cx="5562360" cy="185493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600" b="0" strike="noStrike" spc="-1" dirty="0">
                <a:solidFill>
                  <a:schemeClr val="dk1"/>
                </a:solidFill>
                <a:latin typeface="arial"/>
                <a:ea typeface="arial"/>
              </a:rPr>
              <a:t>The AI-driven system achieves a detection accuracy of 92%, ensuring reliable vehicle identification and monitoring. Processing latency is impressively low, at less than 100 milliseconds, allowing for real-time decision-making and response. This rapid processing helps maintain smooth traffic flow and minimizes delays at intersections.</a:t>
            </a:r>
            <a:endParaRPr lang="en-US" sz="1600" b="0" strike="noStrike" spc="-1" dirty="0">
              <a:solidFill>
                <a:srgbClr val="000000"/>
              </a:solidFill>
              <a:latin typeface="OpenSymbol"/>
            </a:endParaRPr>
          </a:p>
        </p:txBody>
      </p:sp>
      <p:pic>
        <p:nvPicPr>
          <p:cNvPr id="3" name="Picture 2" descr="A diagram of a business&#10;&#10;AI-generated content may be incorrect.">
            <a:extLst>
              <a:ext uri="{FF2B5EF4-FFF2-40B4-BE49-F238E27FC236}">
                <a16:creationId xmlns:a16="http://schemas.microsoft.com/office/drawing/2014/main" id="{473224D5-FCE9-E32B-41FB-5A994E812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01" y="914400"/>
            <a:ext cx="2674260" cy="40089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Google Shape;183;p30"/>
          <p:cNvPicPr/>
          <p:nvPr/>
        </p:nvPicPr>
        <p:blipFill>
          <a:blip r:embed="rId2"/>
          <a:srcRect t="12488" b="12488"/>
          <a:stretch/>
        </p:blipFill>
        <p:spPr>
          <a:xfrm>
            <a:off x="5715720" y="0"/>
            <a:ext cx="3427920" cy="5143320"/>
          </a:xfrm>
          <a:prstGeom prst="rect">
            <a:avLst/>
          </a:prstGeom>
          <a:ln w="0">
            <a:noFill/>
          </a:ln>
        </p:spPr>
      </p:pic>
      <p:sp>
        <p:nvSpPr>
          <p:cNvPr id="104"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Radio Canada Big"/>
                <a:ea typeface="Radio Canada Big"/>
              </a:rPr>
              <a:t>Traffic Efficiency Statistics</a:t>
            </a:r>
            <a:endParaRPr lang="fr-FR" sz="2600" b="0" strike="noStrike" spc="-1" dirty="0">
              <a:solidFill>
                <a:schemeClr val="dk1"/>
              </a:solidFill>
              <a:latin typeface="Arial"/>
            </a:endParaRPr>
          </a:p>
        </p:txBody>
      </p:sp>
      <p:sp>
        <p:nvSpPr>
          <p:cNvPr id="105" name="PlaceHolder 2"/>
          <p:cNvSpPr>
            <a:spLocks noGrp="1"/>
          </p:cNvSpPr>
          <p:nvPr>
            <p:ph/>
          </p:nvPr>
        </p:nvSpPr>
        <p:spPr>
          <a:xfrm>
            <a:off x="1104900" y="1276586"/>
            <a:ext cx="4295520" cy="329575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dk1"/>
                </a:solidFill>
                <a:latin typeface="arial"/>
                <a:ea typeface="arial"/>
              </a:rPr>
              <a:t>The implementation of this smart traffic management system results in significant enhancements in traffic efficiency. It has demonstrated a 35% reduction in average wait times at traffic signals and an increase in intersection throughput by 28%. Furthermore, fuel consumption decreases by 25%, contributing to both cost savings and environmental sustainability.</a:t>
            </a:r>
            <a:endParaRPr lang="fr-FR" sz="16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797DD-5CED-A530-F4A8-A325B326F470}"/>
              </a:ext>
            </a:extLst>
          </p:cNvPr>
          <p:cNvSpPr txBox="1"/>
          <p:nvPr/>
        </p:nvSpPr>
        <p:spPr>
          <a:xfrm>
            <a:off x="670560" y="276344"/>
            <a:ext cx="5829300" cy="492443"/>
          </a:xfrm>
          <a:prstGeom prst="rect">
            <a:avLst/>
          </a:prstGeom>
          <a:noFill/>
        </p:spPr>
        <p:txBody>
          <a:bodyPr wrap="square">
            <a:spAutoFit/>
          </a:bodyPr>
          <a:lstStyle/>
          <a:p>
            <a:pPr algn="l"/>
            <a:r>
              <a:rPr lang="en-IN" sz="2600" i="0" dirty="0">
                <a:solidFill>
                  <a:srgbClr val="171717"/>
                </a:solidFill>
                <a:effectLst/>
                <a:latin typeface="Radio Canada Big"/>
              </a:rPr>
              <a:t>EMERGENCY VEHICLE DETECTION</a:t>
            </a:r>
          </a:p>
        </p:txBody>
      </p:sp>
      <p:sp>
        <p:nvSpPr>
          <p:cNvPr id="4" name="PlaceHolder 2">
            <a:extLst>
              <a:ext uri="{FF2B5EF4-FFF2-40B4-BE49-F238E27FC236}">
                <a16:creationId xmlns:a16="http://schemas.microsoft.com/office/drawing/2014/main" id="{D31C0489-B1DF-A8DD-9C1A-90AFECC6D12B}"/>
              </a:ext>
            </a:extLst>
          </p:cNvPr>
          <p:cNvSpPr txBox="1">
            <a:spLocks/>
          </p:cNvSpPr>
          <p:nvPr/>
        </p:nvSpPr>
        <p:spPr>
          <a:xfrm>
            <a:off x="878460" y="1440180"/>
            <a:ext cx="4295520" cy="3032760"/>
          </a:xfrm>
          <a:prstGeom prst="rect">
            <a:avLst/>
          </a:prstGeom>
          <a:noFill/>
          <a:ln w="0">
            <a:noFill/>
          </a:ln>
        </p:spPr>
        <p:txBody>
          <a:bodyPr lIns="91440" tIns="91440" rIns="91440" bIns="9144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00000"/>
              </a:lnSpc>
              <a:buFont typeface="Arial" panose="020B0604020202020204" pitchFamily="34" charset="0"/>
              <a:buNone/>
              <a:tabLst>
                <a:tab pos="0" algn="l"/>
              </a:tabLst>
            </a:pPr>
            <a:r>
              <a:rPr lang="en-US" sz="1600" dirty="0">
                <a:latin typeface="+mj-lt"/>
              </a:rPr>
              <a:t>A real-time emergency vehicle recognition system leverages advanced AI models and computer vision techniques to accurately detect ambulances, fire trucks, and police vehicles from live traffic camera feeds. Upon identification, the system automatically overrides normal signal operations and activates green lights within 1 second, dynamically adjusting signal cycles to create a dedicated corridor for emergency passage.</a:t>
            </a:r>
            <a:endParaRPr lang="fr-FR" sz="1600" spc="-1" dirty="0">
              <a:solidFill>
                <a:srgbClr val="000000"/>
              </a:solidFill>
              <a:latin typeface="+mj-lt"/>
            </a:endParaRPr>
          </a:p>
        </p:txBody>
      </p:sp>
      <p:sp>
        <p:nvSpPr>
          <p:cNvPr id="5" name="AutoShape 2" descr="See the source image">
            <a:extLst>
              <a:ext uri="{FF2B5EF4-FFF2-40B4-BE49-F238E27FC236}">
                <a16:creationId xmlns:a16="http://schemas.microsoft.com/office/drawing/2014/main" id="{4A2FBF39-DDC8-26C6-37BC-00DD397CF2E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What to do when an emergency vehicle approaches | abc10.com">
            <a:extLst>
              <a:ext uri="{FF2B5EF4-FFF2-40B4-BE49-F238E27FC236}">
                <a16:creationId xmlns:a16="http://schemas.microsoft.com/office/drawing/2014/main" id="{4484292F-CC5A-6FF7-593A-07208B613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320" y="1539240"/>
            <a:ext cx="3863340" cy="25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08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558EFBD8-4276-D20B-6AD6-0DEC24826FAF}"/>
              </a:ext>
            </a:extLst>
          </p:cNvPr>
          <p:cNvSpPr txBox="1">
            <a:spLocks/>
          </p:cNvSpPr>
          <p:nvPr/>
        </p:nvSpPr>
        <p:spPr>
          <a:xfrm>
            <a:off x="457200" y="228600"/>
            <a:ext cx="5028840" cy="1990440"/>
          </a:xfrm>
          <a:prstGeom prst="rect">
            <a:avLst/>
          </a:prstGeom>
          <a:noFill/>
          <a:ln w="0">
            <a:noFill/>
          </a:ln>
        </p:spPr>
        <p:txBody>
          <a:bodyPr lIns="91440" tIns="91440" rIns="91440" bIns="9144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600" spc="-1" dirty="0">
                <a:solidFill>
                  <a:schemeClr val="dk1"/>
                </a:solidFill>
                <a:latin typeface="Radio Canada Big"/>
                <a:ea typeface="Radio Canada Big"/>
              </a:rPr>
              <a:t>Women Safety Alert</a:t>
            </a:r>
            <a:endParaRPr lang="fr-FR" sz="2600" spc="-1" dirty="0">
              <a:solidFill>
                <a:schemeClr val="dk1"/>
              </a:solidFill>
              <a:latin typeface="Arial"/>
            </a:endParaRPr>
          </a:p>
        </p:txBody>
      </p:sp>
      <p:sp>
        <p:nvSpPr>
          <p:cNvPr id="3" name="PlaceHolder 2">
            <a:extLst>
              <a:ext uri="{FF2B5EF4-FFF2-40B4-BE49-F238E27FC236}">
                <a16:creationId xmlns:a16="http://schemas.microsoft.com/office/drawing/2014/main" id="{5C9A6A01-3DE3-BDBD-C9F9-6F7C73C7C9EC}"/>
              </a:ext>
            </a:extLst>
          </p:cNvPr>
          <p:cNvSpPr txBox="1">
            <a:spLocks/>
          </p:cNvSpPr>
          <p:nvPr/>
        </p:nvSpPr>
        <p:spPr>
          <a:xfrm>
            <a:off x="908940" y="2219040"/>
            <a:ext cx="4295520" cy="2723760"/>
          </a:xfrm>
          <a:prstGeom prst="rect">
            <a:avLst/>
          </a:prstGeom>
          <a:noFill/>
          <a:ln w="0">
            <a:noFill/>
          </a:ln>
        </p:spPr>
        <p:txBody>
          <a:bodyPr lIns="91440" tIns="91440" rIns="91440" bIns="9144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US" sz="1600" dirty="0">
                <a:latin typeface="+mj-lt"/>
              </a:rPr>
              <a:t>An AI-powered audio surveillance system continuously monitors ambient sound at traffic intersections to detect distress calls such as </a:t>
            </a:r>
            <a:r>
              <a:rPr lang="en-US" sz="1600" i="1" dirty="0">
                <a:latin typeface="+mj-lt"/>
              </a:rPr>
              <a:t>"Help"</a:t>
            </a:r>
            <a:r>
              <a:rPr lang="en-US" sz="1600" dirty="0">
                <a:latin typeface="+mj-lt"/>
              </a:rPr>
              <a:t> or </a:t>
            </a:r>
            <a:r>
              <a:rPr lang="en-US" sz="1600" i="1" dirty="0">
                <a:latin typeface="+mj-lt"/>
              </a:rPr>
              <a:t>"Bachao"</a:t>
            </a:r>
            <a:r>
              <a:rPr lang="en-US" sz="1600" dirty="0">
                <a:latin typeface="+mj-lt"/>
              </a:rPr>
              <a:t> in real-time. Using advanced speech recognition and keyword detection, the system instantly triggers alerts to nearby authorities or control centers, enabling rapid response and enhancing women's safety in public spaces.</a:t>
            </a:r>
            <a:endParaRPr lang="fr-FR" sz="3600" spc="-1" dirty="0">
              <a:solidFill>
                <a:srgbClr val="000000"/>
              </a:solidFill>
              <a:latin typeface="+mj-lt"/>
            </a:endParaRPr>
          </a:p>
        </p:txBody>
      </p:sp>
      <p:pic>
        <p:nvPicPr>
          <p:cNvPr id="5" name="Picture 4" descr="A diagram of a computer flowchart&#10;&#10;AI-generated content may be incorrect.">
            <a:extLst>
              <a:ext uri="{FF2B5EF4-FFF2-40B4-BE49-F238E27FC236}">
                <a16:creationId xmlns:a16="http://schemas.microsoft.com/office/drawing/2014/main" id="{59A2FE06-E601-396B-199E-19E3864C2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460" y="453390"/>
            <a:ext cx="3939540" cy="4236720"/>
          </a:xfrm>
          <a:prstGeom prst="rect">
            <a:avLst/>
          </a:prstGeom>
        </p:spPr>
      </p:pic>
    </p:spTree>
    <p:extLst>
      <p:ext uri="{BB962C8B-B14F-4D97-AF65-F5344CB8AC3E}">
        <p14:creationId xmlns:p14="http://schemas.microsoft.com/office/powerpoint/2010/main" val="358991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Google Shape;183;p30"/>
          <p:cNvPicPr/>
          <p:nvPr/>
        </p:nvPicPr>
        <p:blipFill>
          <a:blip r:embed="rId2"/>
          <a:srcRect t="12488" b="12488"/>
          <a:stretch/>
        </p:blipFill>
        <p:spPr>
          <a:xfrm>
            <a:off x="5715720" y="0"/>
            <a:ext cx="3427920" cy="5143320"/>
          </a:xfrm>
          <a:prstGeom prst="rect">
            <a:avLst/>
          </a:prstGeom>
          <a:ln w="0">
            <a:noFill/>
          </a:ln>
        </p:spPr>
      </p:pic>
      <p:sp>
        <p:nvSpPr>
          <p:cNvPr id="107"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Radio Canada Big"/>
                <a:ea typeface="Radio Canada Big"/>
              </a:rPr>
              <a:t>Conclusions</a:t>
            </a:r>
            <a:endParaRPr lang="fr-FR" sz="2600" b="0" strike="noStrike" spc="-1" dirty="0">
              <a:solidFill>
                <a:schemeClr val="dk1"/>
              </a:solidFill>
              <a:latin typeface="Arial"/>
            </a:endParaRPr>
          </a:p>
        </p:txBody>
      </p:sp>
      <p:sp>
        <p:nvSpPr>
          <p:cNvPr id="108"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dk1"/>
                </a:solidFill>
                <a:latin typeface="arial"/>
                <a:ea typeface="arial"/>
              </a:rPr>
              <a:t>The AI-Powered Smart Traffic Management System presents a comprehensive solution for modern traffic challenges. By harnessing advanced technology for vehicle detection, signal control, and violation management, it significantly enhances operational efficiency, safety, and revenue generation while minimizing environmental impact.</a:t>
            </a:r>
            <a:endParaRPr lang="fr-FR" sz="16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501</Words>
  <Application>Microsoft Office PowerPoint</Application>
  <PresentationFormat>On-screen Show (16:9)</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22</vt:i4>
      </vt:variant>
      <vt:variant>
        <vt:lpstr>Slide Titles</vt:lpstr>
      </vt:variant>
      <vt:variant>
        <vt:i4>10</vt:i4>
      </vt:variant>
    </vt:vector>
  </HeadingPairs>
  <TitlesOfParts>
    <vt:vector size="38" baseType="lpstr">
      <vt:lpstr>Arial</vt:lpstr>
      <vt:lpstr>Arial</vt:lpstr>
      <vt:lpstr>OpenSymbol</vt:lpstr>
      <vt:lpstr>Radio Canada Big</vt:lpstr>
      <vt:lpstr>Symbol</vt:lpstr>
      <vt:lpstr>Wingdings</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Slidesgo Final Pages</vt:lpstr>
      <vt:lpstr>Slidesgo Final Pages</vt:lpstr>
      <vt:lpstr>Slidesgo Final Pages</vt:lpstr>
      <vt:lpstr>AI-Powered Smart Traffic Management</vt:lpstr>
      <vt:lpstr>Multi-Camera Vehicle Detection</vt:lpstr>
      <vt:lpstr>Dynamic Signal Control</vt:lpstr>
      <vt:lpstr>Automated Violation Detection</vt:lpstr>
      <vt:lpstr>Detection Accuracy and Latency</vt:lpstr>
      <vt:lpstr>Traffic Efficiency Statistics</vt:lpstr>
      <vt:lpstr>PowerPoint Presentation</vt:lpstr>
      <vt:lpstr>PowerPoint Presentation</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MOHIT SINGH RAWAT</cp:lastModifiedBy>
  <cp:revision>8</cp:revision>
  <dcterms:modified xsi:type="dcterms:W3CDTF">2025-06-02T06:58:07Z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2025-06-02T06:24:49Z</dcterms:created>
  <dc:creator>Unknown Creator</dc:creator>
  <dc:description/>
  <dc:language>en-US</dc:language>
  <cp:lastModifiedBy>Unknown Creator</cp:lastModifiedBy>
  <dcterms:modified xsi:type="dcterms:W3CDTF">2025-06-02T06:24:49Z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