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eague Spartan Medium"/>
      <p:regular r:id="rId17"/>
      <p:bold r:id="rId18"/>
    </p:embeddedFont>
    <p:embeddedFont>
      <p:font typeface="League Spartan"/>
      <p:regular r:id="rId19"/>
      <p:bold r:id="rId20"/>
    </p:embeddedFont>
    <p:embeddedFont>
      <p:font typeface="Inter"/>
      <p:regular r:id="rId21"/>
      <p:bold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Open Sans Medium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agueSpartan-bold.fntdata"/><Relationship Id="rId22" Type="http://schemas.openxmlformats.org/officeDocument/2006/relationships/font" Target="fonts/Inter-bold.fntdata"/><Relationship Id="rId21" Type="http://schemas.openxmlformats.org/officeDocument/2006/relationships/font" Target="fonts/Inter-regular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regular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Medium-italic.fntdata"/><Relationship Id="rId10" Type="http://schemas.openxmlformats.org/officeDocument/2006/relationships/slide" Target="slides/slide4.xml"/><Relationship Id="rId32" Type="http://schemas.openxmlformats.org/officeDocument/2006/relationships/font" Target="fonts/OpenSansMedium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OpenSans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font" Target="fonts/LeagueSpartanMedium-regular.fntdata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font" Target="fonts/LeagueSpartan-regular.fntdata"/><Relationship Id="rId18" Type="http://schemas.openxmlformats.org/officeDocument/2006/relationships/font" Target="fonts/LeagueSparta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2189156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2189156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SLIDES_API21891562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SLIDES_API21891562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2189156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2189156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SLIDES_API21891562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SLIDES_API21891562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SLIDES_API21891562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SLIDES_API21891562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SLIDES_API21891562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SLIDES_API21891562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bf1fa39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bf1fa39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bf1fa398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bf1fa39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SLIDES_API21891562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SLIDES_API21891562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SLIDES_API21891562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SLIDES_API21891562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Churn for a Telecom Company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presentation discusses the development of a predictive model to identify customers at risk of churn in an Iranian telecom company, with a focus on achieving high ROC-AUC and F1 scores.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825" y="2681999"/>
            <a:ext cx="2482176" cy="24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time. Feel free to ask any questions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269775" y="378125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Introduction</a:t>
            </a:r>
            <a:endParaRPr sz="3000" u="sng"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4656625" y="2792300"/>
            <a:ext cx="37272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Success: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ROC-AUC and F1 scores 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handling of imbalanced data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Actionable insights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 satisfaction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0" name="Google Shape;210;p30"/>
          <p:cNvSpPr txBox="1"/>
          <p:nvPr>
            <p:ph idx="2" type="subTitle"/>
          </p:nvPr>
        </p:nvSpPr>
        <p:spPr>
          <a:xfrm>
            <a:off x="4683875" y="156457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customer churn presents a significant challenge to seeking sustained growth and profitability.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Data</a:t>
            </a:r>
            <a:endParaRPr sz="3000" u="sng"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Randomly collected data from an Iranian telecom company's database over 12 months.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columns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00" y="3019488"/>
            <a:ext cx="2600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642700" y="649225"/>
            <a:ext cx="56643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Data Wrangling and Cleaning</a:t>
            </a:r>
            <a:endParaRPr sz="3000" u="sng"/>
          </a:p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1185925" y="1560575"/>
            <a:ext cx="37272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Biggest takeaways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Wide range of call failures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More no complaints than complaints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-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age of customers was 30.99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2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Imbalanced target variable: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2655 customers did not churn, 495 customers churned.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916475" y="117150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Exploratory Data Analysis</a:t>
            </a:r>
            <a:endParaRPr sz="3000" u="sng"/>
          </a:p>
        </p:txBody>
      </p:sp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25" y="997400"/>
            <a:ext cx="5339625" cy="38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827900" y="270500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/>
              <a:t>Exploratory Data Analysis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25" y="1278525"/>
            <a:ext cx="59436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1758300" y="1804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/>
              <a:t>Exploratory Data Analysis</a:t>
            </a:r>
            <a:endParaRPr/>
          </a:p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75" y="951450"/>
            <a:ext cx="6520500" cy="40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1" type="subTitle"/>
          </p:nvPr>
        </p:nvSpPr>
        <p:spPr>
          <a:xfrm>
            <a:off x="149000" y="1187675"/>
            <a:ext cx="24690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>
                <a:solidFill>
                  <a:schemeClr val="dk1"/>
                </a:solidFill>
              </a:rPr>
              <a:t>Logistic regression 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>
                <a:solidFill>
                  <a:schemeClr val="dk1"/>
                </a:solidFill>
              </a:rPr>
              <a:t>Random Forest 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>
                <a:solidFill>
                  <a:schemeClr val="dk1"/>
                </a:solidFill>
              </a:rPr>
              <a:t>Support Vector Machine 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>
                <a:solidFill>
                  <a:schemeClr val="dk1"/>
                </a:solidFill>
              </a:rPr>
              <a:t>Gradient Boosting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1" name="Google Shape;251;p36"/>
          <p:cNvSpPr txBox="1"/>
          <p:nvPr>
            <p:ph idx="2" type="subTitle"/>
          </p:nvPr>
        </p:nvSpPr>
        <p:spPr>
          <a:xfrm>
            <a:off x="3337500" y="1972175"/>
            <a:ext cx="24690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Gradient Boosting demonstrated superior performance in ROC-AUC and F1 scores.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2" name="Google Shape;252;p36"/>
          <p:cNvSpPr txBox="1"/>
          <p:nvPr>
            <p:ph type="title"/>
          </p:nvPr>
        </p:nvSpPr>
        <p:spPr>
          <a:xfrm>
            <a:off x="2300025" y="33460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Modeling Phase</a:t>
            </a:r>
            <a:endParaRPr sz="3000" u="sng"/>
          </a:p>
        </p:txBody>
      </p:sp>
      <p:sp>
        <p:nvSpPr>
          <p:cNvPr id="253" name="Google Shape;253;p36"/>
          <p:cNvSpPr txBox="1"/>
          <p:nvPr>
            <p:ph idx="3" type="subTitle"/>
          </p:nvPr>
        </p:nvSpPr>
        <p:spPr>
          <a:xfrm>
            <a:off x="6078900" y="32185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Balanced trade-off between precision and recall on the imbalanced churn dataset.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Recommendations</a:t>
            </a:r>
            <a:endParaRPr sz="3000" u="sng"/>
          </a:p>
        </p:txBody>
      </p:sp>
      <p:sp>
        <p:nvSpPr>
          <p:cNvPr id="259" name="Google Shape;259;p3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Tailored Retention Strategies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Proactive Customer Engagement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Segmented Marketing Campaigns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Enhanced Customer Experience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Churn Prediction Monitoring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Data Enrichment and Feature Engineering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Employee Training and Support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Long term Customer Value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25" y="1856025"/>
            <a:ext cx="29241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