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obster"/>
      <p:regular r:id="rId15"/>
    </p:embeddedFon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bster-regular.fntdata"/><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49c4e3ee7_0_2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49c4e3ee7_0_2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49c4e3ee7_0_2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49c4e3ee7_0_2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619442c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619442c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65fe613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65fe61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65fe613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65fe613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65fe613b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65fe613b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65fe613b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65fe613b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65fe613b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65fe613b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143625" y="156525"/>
            <a:ext cx="3054600" cy="15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891"/>
              <a:buNone/>
            </a:pPr>
            <a:r>
              <a:rPr lang="en" sz="2452">
                <a:solidFill>
                  <a:srgbClr val="000000"/>
                </a:solidFill>
                <a:latin typeface="Lobster"/>
                <a:ea typeface="Lobster"/>
                <a:cs typeface="Lobster"/>
                <a:sym typeface="Lobster"/>
              </a:rPr>
              <a:t>Big Mountain Resort </a:t>
            </a:r>
            <a:endParaRPr sz="2452">
              <a:solidFill>
                <a:srgbClr val="000000"/>
              </a:solidFill>
              <a:latin typeface="Lobster"/>
              <a:ea typeface="Lobster"/>
              <a:cs typeface="Lobster"/>
              <a:sym typeface="Lobster"/>
            </a:endParaRPr>
          </a:p>
          <a:p>
            <a:pPr indent="0" lvl="0" marL="0" rtl="0" algn="l">
              <a:spcBef>
                <a:spcPts val="0"/>
              </a:spcBef>
              <a:spcAft>
                <a:spcPts val="0"/>
              </a:spcAft>
              <a:buSzPts val="891"/>
              <a:buNone/>
            </a:pPr>
            <a:r>
              <a:rPr lang="en" sz="2452">
                <a:solidFill>
                  <a:srgbClr val="000000"/>
                </a:solidFill>
                <a:latin typeface="Lobster"/>
                <a:ea typeface="Lobster"/>
                <a:cs typeface="Lobster"/>
                <a:sym typeface="Lobster"/>
              </a:rPr>
              <a:t>Problem Identification </a:t>
            </a:r>
            <a:endParaRPr sz="2452">
              <a:solidFill>
                <a:srgbClr val="000000"/>
              </a:solidFill>
              <a:latin typeface="Lobster"/>
              <a:ea typeface="Lobster"/>
              <a:cs typeface="Lobster"/>
              <a:sym typeface="Lobster"/>
            </a:endParaRPr>
          </a:p>
          <a:p>
            <a:pPr indent="0" lvl="0" marL="0" rtl="0" algn="l">
              <a:spcBef>
                <a:spcPts val="0"/>
              </a:spcBef>
              <a:spcAft>
                <a:spcPts val="0"/>
              </a:spcAft>
              <a:buSzPts val="891"/>
              <a:buNone/>
            </a:pPr>
            <a:r>
              <a:rPr lang="en" sz="2452">
                <a:solidFill>
                  <a:srgbClr val="000000"/>
                </a:solidFill>
                <a:latin typeface="Lobster"/>
                <a:ea typeface="Lobster"/>
                <a:cs typeface="Lobster"/>
                <a:sym typeface="Lobster"/>
              </a:rPr>
              <a:t>              &amp;</a:t>
            </a:r>
            <a:endParaRPr sz="2452">
              <a:solidFill>
                <a:srgbClr val="000000"/>
              </a:solidFill>
              <a:latin typeface="Lobster"/>
              <a:ea typeface="Lobster"/>
              <a:cs typeface="Lobster"/>
              <a:sym typeface="Lobster"/>
            </a:endParaRPr>
          </a:p>
          <a:p>
            <a:pPr indent="0" lvl="0" marL="0" rtl="0" algn="l">
              <a:spcBef>
                <a:spcPts val="0"/>
              </a:spcBef>
              <a:spcAft>
                <a:spcPts val="0"/>
              </a:spcAft>
              <a:buSzPts val="891"/>
              <a:buNone/>
            </a:pPr>
            <a:r>
              <a:rPr lang="en" sz="2452">
                <a:solidFill>
                  <a:srgbClr val="000000"/>
                </a:solidFill>
                <a:latin typeface="Lobster"/>
                <a:ea typeface="Lobster"/>
                <a:cs typeface="Lobster"/>
                <a:sym typeface="Lobster"/>
              </a:rPr>
              <a:t> Recommendations</a:t>
            </a:r>
            <a:endParaRPr sz="2452">
              <a:solidFill>
                <a:srgbClr val="000000"/>
              </a:solidFill>
              <a:latin typeface="Lobster"/>
              <a:ea typeface="Lobster"/>
              <a:cs typeface="Lobster"/>
              <a:sym typeface="Lobster"/>
            </a:endParaRPr>
          </a:p>
        </p:txBody>
      </p:sp>
      <p:sp>
        <p:nvSpPr>
          <p:cNvPr id="60" name="Google Shape;60;p13"/>
          <p:cNvSpPr txBox="1"/>
          <p:nvPr>
            <p:ph idx="1" type="subTitle"/>
          </p:nvPr>
        </p:nvSpPr>
        <p:spPr>
          <a:xfrm>
            <a:off x="6497850" y="4442105"/>
            <a:ext cx="3054600" cy="701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b="1" lang="en" sz="2160">
                <a:solidFill>
                  <a:srgbClr val="000000"/>
                </a:solidFill>
                <a:latin typeface="Lobster"/>
                <a:ea typeface="Lobster"/>
                <a:cs typeface="Lobster"/>
                <a:sym typeface="Lobster"/>
              </a:rPr>
              <a:t>By</a:t>
            </a:r>
            <a:endParaRPr b="1" sz="2160">
              <a:solidFill>
                <a:srgbClr val="000000"/>
              </a:solidFill>
              <a:latin typeface="Lobster"/>
              <a:ea typeface="Lobster"/>
              <a:cs typeface="Lobster"/>
              <a:sym typeface="Lobster"/>
            </a:endParaRPr>
          </a:p>
          <a:p>
            <a:pPr indent="0" lvl="0" marL="0" rtl="0" algn="l">
              <a:lnSpc>
                <a:spcPct val="80000"/>
              </a:lnSpc>
              <a:spcBef>
                <a:spcPts val="0"/>
              </a:spcBef>
              <a:spcAft>
                <a:spcPts val="0"/>
              </a:spcAft>
              <a:buSzPts val="770"/>
              <a:buNone/>
            </a:pPr>
            <a:r>
              <a:rPr b="1" lang="en" sz="2160">
                <a:solidFill>
                  <a:srgbClr val="000000"/>
                </a:solidFill>
                <a:latin typeface="Lobster"/>
                <a:ea typeface="Lobster"/>
                <a:cs typeface="Lobster"/>
                <a:sym typeface="Lobster"/>
              </a:rPr>
              <a:t>Garrett Hass</a:t>
            </a:r>
            <a:endParaRPr b="1" sz="2160">
              <a:solidFill>
                <a:srgbClr val="000000"/>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279975" y="4196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A86E8"/>
                </a:solidFill>
                <a:latin typeface="Arial"/>
                <a:ea typeface="Arial"/>
                <a:cs typeface="Arial"/>
                <a:sym typeface="Arial"/>
              </a:rPr>
              <a:t>Problem </a:t>
            </a:r>
            <a:r>
              <a:rPr b="1" lang="en" u="sng">
                <a:solidFill>
                  <a:srgbClr val="4A86E8"/>
                </a:solidFill>
                <a:latin typeface="Arial"/>
                <a:ea typeface="Arial"/>
                <a:cs typeface="Arial"/>
                <a:sym typeface="Arial"/>
              </a:rPr>
              <a:t>Identification</a:t>
            </a:r>
            <a:r>
              <a:rPr b="1" lang="en" u="sng">
                <a:latin typeface="Arial"/>
                <a:ea typeface="Arial"/>
                <a:cs typeface="Arial"/>
                <a:sym typeface="Arial"/>
              </a:rPr>
              <a:t> </a:t>
            </a:r>
            <a:endParaRPr b="1" u="sng">
              <a:latin typeface="Arial"/>
              <a:ea typeface="Arial"/>
              <a:cs typeface="Arial"/>
              <a:sym typeface="Arial"/>
            </a:endParaRPr>
          </a:p>
        </p:txBody>
      </p:sp>
      <p:sp>
        <p:nvSpPr>
          <p:cNvPr id="66" name="Google Shape;66;p14"/>
          <p:cNvSpPr txBox="1"/>
          <p:nvPr>
            <p:ph idx="1" type="body"/>
          </p:nvPr>
        </p:nvSpPr>
        <p:spPr>
          <a:xfrm>
            <a:off x="311700" y="1152475"/>
            <a:ext cx="8520600" cy="3665400"/>
          </a:xfrm>
          <a:prstGeom prst="rect">
            <a:avLst/>
          </a:prstGeom>
        </p:spPr>
        <p:txBody>
          <a:bodyPr anchorCtr="0" anchor="t" bIns="91425" lIns="91425" spcFirstLastPara="1" rIns="91425" wrap="square" tIns="91425">
            <a:normAutofit fontScale="40000" lnSpcReduction="20000"/>
          </a:bodyPr>
          <a:lstStyle/>
          <a:p>
            <a:pPr indent="0" lvl="0" marL="0" rtl="0" algn="l">
              <a:lnSpc>
                <a:spcPct val="100000"/>
              </a:lnSpc>
              <a:spcBef>
                <a:spcPts val="0"/>
              </a:spcBef>
              <a:spcAft>
                <a:spcPts val="0"/>
              </a:spcAft>
              <a:buNone/>
            </a:pPr>
            <a:r>
              <a:rPr b="1" lang="en" sz="2960" u="sng">
                <a:solidFill>
                  <a:srgbClr val="4A86E8"/>
                </a:solidFill>
                <a:latin typeface="Arial"/>
                <a:ea typeface="Arial"/>
                <a:cs typeface="Arial"/>
                <a:sym typeface="Arial"/>
              </a:rPr>
              <a:t>Context of Problem:</a:t>
            </a:r>
            <a:endParaRPr b="1" sz="2960" u="sng">
              <a:solidFill>
                <a:srgbClr val="4A86E8"/>
              </a:solidFill>
              <a:latin typeface="Arial"/>
              <a:ea typeface="Arial"/>
              <a:cs typeface="Arial"/>
              <a:sym typeface="Arial"/>
            </a:endParaRPr>
          </a:p>
          <a:p>
            <a:pPr indent="0" lvl="0" marL="0" rtl="0" algn="l">
              <a:lnSpc>
                <a:spcPct val="100000"/>
              </a:lnSpc>
              <a:spcBef>
                <a:spcPts val="1200"/>
              </a:spcBef>
              <a:spcAft>
                <a:spcPts val="0"/>
              </a:spcAft>
              <a:buNone/>
            </a:pPr>
            <a:r>
              <a:rPr lang="en" sz="2960">
                <a:solidFill>
                  <a:srgbClr val="000000"/>
                </a:solidFill>
                <a:latin typeface="Arial"/>
                <a:ea typeface="Arial"/>
                <a:cs typeface="Arial"/>
                <a:sym typeface="Arial"/>
              </a:rPr>
              <a:t>Big Mountain Resort recently installed a new chairlift. The chairlift increased their operating costs by $1,540,000 for the season. The resort's pricing strategy has been to charge a premium above the average price of resorts in its market segment. Big Mountain is probably not capitalizing on its facilities to its potential.Their </a:t>
            </a:r>
            <a:r>
              <a:rPr lang="en" sz="2960">
                <a:solidFill>
                  <a:srgbClr val="000000"/>
                </a:solidFill>
                <a:latin typeface="Arial"/>
                <a:ea typeface="Arial"/>
                <a:cs typeface="Arial"/>
                <a:sym typeface="Arial"/>
              </a:rPr>
              <a:t>current</a:t>
            </a:r>
            <a:r>
              <a:rPr lang="en" sz="2960">
                <a:solidFill>
                  <a:srgbClr val="000000"/>
                </a:solidFill>
                <a:latin typeface="Arial"/>
                <a:ea typeface="Arial"/>
                <a:cs typeface="Arial"/>
                <a:sym typeface="Arial"/>
              </a:rPr>
              <a:t> ticket price compared to the market average does not provide how important different facilities are to their guests. Their ticket price is </a:t>
            </a:r>
            <a:r>
              <a:rPr lang="en" sz="2960">
                <a:solidFill>
                  <a:srgbClr val="000000"/>
                </a:solidFill>
                <a:latin typeface="Arial"/>
                <a:ea typeface="Arial"/>
                <a:cs typeface="Arial"/>
                <a:sym typeface="Arial"/>
              </a:rPr>
              <a:t>undervalued</a:t>
            </a:r>
            <a:r>
              <a:rPr lang="en" sz="2960">
                <a:solidFill>
                  <a:srgbClr val="000000"/>
                </a:solidFill>
                <a:latin typeface="Arial"/>
                <a:ea typeface="Arial"/>
                <a:cs typeface="Arial"/>
                <a:sym typeface="Arial"/>
              </a:rPr>
              <a:t>. This hinders their business investment strategy.</a:t>
            </a:r>
            <a:endParaRPr sz="2960">
              <a:solidFill>
                <a:srgbClr val="000000"/>
              </a:solidFill>
              <a:latin typeface="Arial"/>
              <a:ea typeface="Arial"/>
              <a:cs typeface="Arial"/>
              <a:sym typeface="Arial"/>
            </a:endParaRPr>
          </a:p>
          <a:p>
            <a:pPr indent="0" lvl="0" marL="0" rtl="0" algn="l">
              <a:spcBef>
                <a:spcPts val="1200"/>
              </a:spcBef>
              <a:spcAft>
                <a:spcPts val="0"/>
              </a:spcAft>
              <a:buNone/>
            </a:pPr>
            <a:r>
              <a:rPr b="1" lang="en" sz="2960" u="sng">
                <a:solidFill>
                  <a:srgbClr val="4A86E8"/>
                </a:solidFill>
                <a:latin typeface="Arial"/>
                <a:ea typeface="Arial"/>
                <a:cs typeface="Arial"/>
                <a:sym typeface="Arial"/>
              </a:rPr>
              <a:t>Criteria</a:t>
            </a:r>
            <a:r>
              <a:rPr b="1" lang="en" sz="2960" u="sng">
                <a:solidFill>
                  <a:srgbClr val="4A86E8"/>
                </a:solidFill>
                <a:latin typeface="Arial"/>
                <a:ea typeface="Arial"/>
                <a:cs typeface="Arial"/>
                <a:sym typeface="Arial"/>
              </a:rPr>
              <a:t> for </a:t>
            </a:r>
            <a:r>
              <a:rPr b="1" lang="en" sz="2960" u="sng">
                <a:solidFill>
                  <a:srgbClr val="4A86E8"/>
                </a:solidFill>
                <a:latin typeface="Arial"/>
                <a:ea typeface="Arial"/>
                <a:cs typeface="Arial"/>
                <a:sym typeface="Arial"/>
              </a:rPr>
              <a:t>Success:</a:t>
            </a:r>
            <a:endParaRPr b="1" sz="2960" u="sng">
              <a:solidFill>
                <a:srgbClr val="4A86E8"/>
              </a:solidFill>
              <a:latin typeface="Arial"/>
              <a:ea typeface="Arial"/>
              <a:cs typeface="Arial"/>
              <a:sym typeface="Arial"/>
            </a:endParaRPr>
          </a:p>
          <a:p>
            <a:pPr indent="0" lvl="0" marL="0" rtl="0" algn="l">
              <a:spcBef>
                <a:spcPts val="1200"/>
              </a:spcBef>
              <a:spcAft>
                <a:spcPts val="0"/>
              </a:spcAft>
              <a:buNone/>
            </a:pPr>
            <a:r>
              <a:rPr lang="en" sz="2960">
                <a:solidFill>
                  <a:schemeClr val="dk1"/>
                </a:solidFill>
                <a:latin typeface="Arial"/>
                <a:ea typeface="Arial"/>
                <a:cs typeface="Arial"/>
                <a:sym typeface="Arial"/>
              </a:rPr>
              <a:t>Implementing a data-driven business strategy to create more revenue. Selecting the best possible value for their ticket price with data and information based upon other resorts in the United States that they compete with. Find ways to cut costs without reducing the ticket price. </a:t>
            </a:r>
            <a:r>
              <a:rPr lang="en" sz="2960">
                <a:latin typeface="Arial"/>
                <a:ea typeface="Arial"/>
                <a:cs typeface="Arial"/>
                <a:sym typeface="Arial"/>
              </a:rPr>
              <a:t>O</a:t>
            </a:r>
            <a:r>
              <a:rPr lang="en" sz="2960">
                <a:solidFill>
                  <a:schemeClr val="dk1"/>
                </a:solidFill>
                <a:latin typeface="Arial"/>
                <a:ea typeface="Arial"/>
                <a:cs typeface="Arial"/>
                <a:sym typeface="Arial"/>
              </a:rPr>
              <a:t>r creating new facilities to justify a higher ticket price will create new success for Big Mountain.</a:t>
            </a:r>
            <a:endParaRPr sz="2960">
              <a:solidFill>
                <a:schemeClr val="dk1"/>
              </a:solidFill>
              <a:latin typeface="Arial"/>
              <a:ea typeface="Arial"/>
              <a:cs typeface="Arial"/>
              <a:sym typeface="Arial"/>
            </a:endParaRPr>
          </a:p>
          <a:p>
            <a:pPr indent="0" lvl="0" marL="0" rtl="0" algn="l">
              <a:spcBef>
                <a:spcPts val="1200"/>
              </a:spcBef>
              <a:spcAft>
                <a:spcPts val="0"/>
              </a:spcAft>
              <a:buNone/>
            </a:pPr>
            <a:r>
              <a:rPr b="1" lang="en" sz="2960" u="sng">
                <a:solidFill>
                  <a:srgbClr val="4A86E8"/>
                </a:solidFill>
                <a:latin typeface="Arial"/>
                <a:ea typeface="Arial"/>
                <a:cs typeface="Arial"/>
                <a:sym typeface="Arial"/>
              </a:rPr>
              <a:t>Scope of Success:</a:t>
            </a:r>
            <a:endParaRPr b="1" sz="2960" u="sng">
              <a:solidFill>
                <a:srgbClr val="4A86E8"/>
              </a:solidFill>
              <a:latin typeface="Arial"/>
              <a:ea typeface="Arial"/>
              <a:cs typeface="Arial"/>
              <a:sym typeface="Arial"/>
            </a:endParaRPr>
          </a:p>
          <a:p>
            <a:pPr indent="0" lvl="0" marL="0" rtl="0" algn="l">
              <a:spcBef>
                <a:spcPts val="1200"/>
              </a:spcBef>
              <a:spcAft>
                <a:spcPts val="0"/>
              </a:spcAft>
              <a:buNone/>
            </a:pPr>
            <a:r>
              <a:rPr lang="en" sz="2960">
                <a:solidFill>
                  <a:schemeClr val="dk1"/>
                </a:solidFill>
                <a:latin typeface="Arial"/>
                <a:ea typeface="Arial"/>
                <a:cs typeface="Arial"/>
                <a:sym typeface="Arial"/>
              </a:rPr>
              <a:t>Utilizing an algorithm in python based upon other ski resort’s data and facilities in the United States to find the best possible ticket price that fits their market segment. This will also help them locate what facilities they need to add or remove to produce better revenue.</a:t>
            </a:r>
            <a:endParaRPr sz="2960">
              <a:solidFill>
                <a:schemeClr val="dk1"/>
              </a:solidFill>
              <a:latin typeface="Arial"/>
              <a:ea typeface="Arial"/>
              <a:cs typeface="Arial"/>
              <a:sym typeface="Arial"/>
            </a:endParaRPr>
          </a:p>
          <a:p>
            <a:pPr indent="0" lvl="0" marL="0" rtl="0" algn="l">
              <a:spcBef>
                <a:spcPts val="1200"/>
              </a:spcBef>
              <a:spcAft>
                <a:spcPts val="1200"/>
              </a:spcAft>
              <a:buNone/>
            </a:pPr>
            <a:r>
              <a:t/>
            </a:r>
            <a:endParaRPr b="1" sz="1300" u="sng">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u="sng">
                <a:solidFill>
                  <a:srgbClr val="4A86E8"/>
                </a:solidFill>
                <a:latin typeface="Arial"/>
                <a:ea typeface="Arial"/>
                <a:cs typeface="Arial"/>
                <a:sym typeface="Arial"/>
              </a:rPr>
              <a:t>Problem Identification</a:t>
            </a:r>
            <a:r>
              <a:rPr lang="en">
                <a:solidFill>
                  <a:srgbClr val="4A86E8"/>
                </a:solidFill>
                <a:latin typeface="Arial"/>
                <a:ea typeface="Arial"/>
                <a:cs typeface="Arial"/>
                <a:sym typeface="Arial"/>
              </a:rPr>
              <a:t> </a:t>
            </a:r>
            <a:endParaRPr>
              <a:solidFill>
                <a:srgbClr val="4A86E8"/>
              </a:solidFill>
              <a:latin typeface="Arial"/>
              <a:ea typeface="Arial"/>
              <a:cs typeface="Arial"/>
              <a:sym typeface="Arial"/>
            </a:endParaRPr>
          </a:p>
        </p:txBody>
      </p:sp>
      <p:sp>
        <p:nvSpPr>
          <p:cNvPr id="72" name="Google Shape;72;p15"/>
          <p:cNvSpPr txBox="1"/>
          <p:nvPr>
            <p:ph idx="1" type="body"/>
          </p:nvPr>
        </p:nvSpPr>
        <p:spPr>
          <a:xfrm>
            <a:off x="311700" y="917700"/>
            <a:ext cx="8520600" cy="40482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lang="en" sz="5600" u="sng">
                <a:solidFill>
                  <a:srgbClr val="3C78D8"/>
                </a:solidFill>
                <a:latin typeface="Arial"/>
                <a:ea typeface="Arial"/>
                <a:cs typeface="Arial"/>
                <a:sym typeface="Arial"/>
              </a:rPr>
              <a:t>Stakeholders:</a:t>
            </a:r>
            <a:endParaRPr b="1" sz="5600" u="sng">
              <a:solidFill>
                <a:srgbClr val="3C78D8"/>
              </a:solidFill>
              <a:latin typeface="Arial"/>
              <a:ea typeface="Arial"/>
              <a:cs typeface="Arial"/>
              <a:sym typeface="Arial"/>
            </a:endParaRPr>
          </a:p>
          <a:p>
            <a:pPr indent="0" lvl="0" marL="0" rtl="0" algn="ctr">
              <a:lnSpc>
                <a:spcPct val="100000"/>
              </a:lnSpc>
              <a:spcBef>
                <a:spcPts val="1200"/>
              </a:spcBef>
              <a:spcAft>
                <a:spcPts val="0"/>
              </a:spcAft>
              <a:buNone/>
            </a:pPr>
            <a:r>
              <a:rPr b="1" lang="en" sz="4800">
                <a:latin typeface="Arial"/>
                <a:ea typeface="Arial"/>
                <a:cs typeface="Arial"/>
                <a:sym typeface="Arial"/>
              </a:rPr>
              <a:t>-CEO          </a:t>
            </a:r>
            <a:endParaRPr b="1" sz="4800">
              <a:latin typeface="Arial"/>
              <a:ea typeface="Arial"/>
              <a:cs typeface="Arial"/>
              <a:sym typeface="Arial"/>
            </a:endParaRPr>
          </a:p>
          <a:p>
            <a:pPr indent="0" lvl="0" marL="0" rtl="0" algn="ctr">
              <a:lnSpc>
                <a:spcPct val="100000"/>
              </a:lnSpc>
              <a:spcBef>
                <a:spcPts val="1200"/>
              </a:spcBef>
              <a:spcAft>
                <a:spcPts val="0"/>
              </a:spcAft>
              <a:buNone/>
            </a:pPr>
            <a:r>
              <a:rPr b="1" lang="en" sz="4800">
                <a:latin typeface="Arial"/>
                <a:ea typeface="Arial"/>
                <a:cs typeface="Arial"/>
                <a:sym typeface="Arial"/>
              </a:rPr>
              <a:t>-CTO       </a:t>
            </a:r>
            <a:endParaRPr b="1" sz="4800">
              <a:latin typeface="Arial"/>
              <a:ea typeface="Arial"/>
              <a:cs typeface="Arial"/>
              <a:sym typeface="Arial"/>
            </a:endParaRPr>
          </a:p>
          <a:p>
            <a:pPr indent="0" lvl="0" marL="0" rtl="0" algn="ctr">
              <a:lnSpc>
                <a:spcPct val="100000"/>
              </a:lnSpc>
              <a:spcBef>
                <a:spcPts val="1200"/>
              </a:spcBef>
              <a:spcAft>
                <a:spcPts val="0"/>
              </a:spcAft>
              <a:buNone/>
            </a:pPr>
            <a:r>
              <a:rPr b="1" lang="en" sz="4800">
                <a:latin typeface="Arial"/>
                <a:ea typeface="Arial"/>
                <a:cs typeface="Arial"/>
                <a:sym typeface="Arial"/>
              </a:rPr>
              <a:t>-Data Science Team   </a:t>
            </a:r>
            <a:endParaRPr b="1" sz="4800">
              <a:latin typeface="Arial"/>
              <a:ea typeface="Arial"/>
              <a:cs typeface="Arial"/>
              <a:sym typeface="Arial"/>
            </a:endParaRPr>
          </a:p>
          <a:p>
            <a:pPr indent="0" lvl="0" marL="0" rtl="0" algn="ctr">
              <a:lnSpc>
                <a:spcPct val="100000"/>
              </a:lnSpc>
              <a:spcBef>
                <a:spcPts val="1200"/>
              </a:spcBef>
              <a:spcAft>
                <a:spcPts val="0"/>
              </a:spcAft>
              <a:buNone/>
            </a:pPr>
            <a:r>
              <a:rPr b="1" lang="en" sz="4800">
                <a:latin typeface="Arial"/>
                <a:ea typeface="Arial"/>
                <a:cs typeface="Arial"/>
                <a:sym typeface="Arial"/>
              </a:rPr>
              <a:t>-National Forest Service     </a:t>
            </a:r>
            <a:endParaRPr b="1" sz="4800">
              <a:latin typeface="Arial"/>
              <a:ea typeface="Arial"/>
              <a:cs typeface="Arial"/>
              <a:sym typeface="Arial"/>
            </a:endParaRPr>
          </a:p>
          <a:p>
            <a:pPr indent="0" lvl="0" marL="0" rtl="0" algn="ctr">
              <a:lnSpc>
                <a:spcPct val="100000"/>
              </a:lnSpc>
              <a:spcBef>
                <a:spcPts val="1200"/>
              </a:spcBef>
              <a:spcAft>
                <a:spcPts val="0"/>
              </a:spcAft>
              <a:buNone/>
            </a:pPr>
            <a:r>
              <a:rPr b="1" lang="en" sz="4800">
                <a:latin typeface="Arial"/>
                <a:ea typeface="Arial"/>
                <a:cs typeface="Arial"/>
                <a:sym typeface="Arial"/>
              </a:rPr>
              <a:t>-Alesha Eisen, Database Manager</a:t>
            </a:r>
            <a:endParaRPr b="1" sz="4800">
              <a:latin typeface="Arial"/>
              <a:ea typeface="Arial"/>
              <a:cs typeface="Arial"/>
              <a:sym typeface="Arial"/>
            </a:endParaRPr>
          </a:p>
          <a:p>
            <a:pPr indent="0" lvl="0" marL="0" rtl="0" algn="ctr">
              <a:lnSpc>
                <a:spcPct val="100000"/>
              </a:lnSpc>
              <a:spcBef>
                <a:spcPts val="1200"/>
              </a:spcBef>
              <a:spcAft>
                <a:spcPts val="0"/>
              </a:spcAft>
              <a:buNone/>
            </a:pPr>
            <a:r>
              <a:rPr b="1" lang="en" sz="4800">
                <a:latin typeface="Arial"/>
                <a:ea typeface="Arial"/>
                <a:cs typeface="Arial"/>
                <a:sym typeface="Arial"/>
              </a:rPr>
              <a:t>-Board of Directors          </a:t>
            </a:r>
            <a:endParaRPr b="1" sz="4800">
              <a:latin typeface="Arial"/>
              <a:ea typeface="Arial"/>
              <a:cs typeface="Arial"/>
              <a:sym typeface="Arial"/>
            </a:endParaRPr>
          </a:p>
          <a:p>
            <a:pPr indent="0" lvl="0" marL="0" rtl="0" algn="ctr">
              <a:lnSpc>
                <a:spcPct val="100000"/>
              </a:lnSpc>
              <a:spcBef>
                <a:spcPts val="1200"/>
              </a:spcBef>
              <a:spcAft>
                <a:spcPts val="0"/>
              </a:spcAft>
              <a:buNone/>
            </a:pPr>
            <a:r>
              <a:rPr b="1" lang="en" sz="4800">
                <a:latin typeface="Arial"/>
                <a:ea typeface="Arial"/>
                <a:cs typeface="Arial"/>
                <a:sym typeface="Arial"/>
              </a:rPr>
              <a:t>-Shareholders            </a:t>
            </a:r>
            <a:endParaRPr b="1" sz="4800">
              <a:latin typeface="Arial"/>
              <a:ea typeface="Arial"/>
              <a:cs typeface="Arial"/>
              <a:sym typeface="Arial"/>
            </a:endParaRPr>
          </a:p>
          <a:p>
            <a:pPr indent="0" lvl="0" marL="0" rtl="0" algn="ctr">
              <a:lnSpc>
                <a:spcPct val="100000"/>
              </a:lnSpc>
              <a:spcBef>
                <a:spcPts val="1200"/>
              </a:spcBef>
              <a:spcAft>
                <a:spcPts val="0"/>
              </a:spcAft>
              <a:buNone/>
            </a:pPr>
            <a:r>
              <a:rPr b="1" lang="en" sz="4800">
                <a:latin typeface="Arial"/>
                <a:ea typeface="Arial"/>
                <a:cs typeface="Arial"/>
                <a:sym typeface="Arial"/>
              </a:rPr>
              <a:t>-Jimmy Blackburn, Director of Operations       </a:t>
            </a:r>
            <a:endParaRPr b="1" sz="4800">
              <a:latin typeface="Arial"/>
              <a:ea typeface="Arial"/>
              <a:cs typeface="Arial"/>
              <a:sym typeface="Arial"/>
            </a:endParaRPr>
          </a:p>
          <a:p>
            <a:pPr indent="0" lvl="0" marL="0" rtl="0" algn="ctr">
              <a:lnSpc>
                <a:spcPct val="100000"/>
              </a:lnSpc>
              <a:spcBef>
                <a:spcPts val="1200"/>
              </a:spcBef>
              <a:spcAft>
                <a:spcPts val="0"/>
              </a:spcAft>
              <a:buNone/>
            </a:pPr>
            <a:r>
              <a:rPr b="1" lang="en" sz="4800">
                <a:latin typeface="Arial"/>
                <a:ea typeface="Arial"/>
                <a:cs typeface="Arial"/>
                <a:sym typeface="Arial"/>
              </a:rPr>
              <a:t>-President </a:t>
            </a:r>
            <a:endParaRPr b="1" sz="4800">
              <a:latin typeface="Arial"/>
              <a:ea typeface="Arial"/>
              <a:cs typeface="Arial"/>
              <a:sym typeface="Arial"/>
            </a:endParaRPr>
          </a:p>
          <a:p>
            <a:pPr indent="0" lvl="0" marL="0" rtl="0" algn="ctr">
              <a:lnSpc>
                <a:spcPct val="100000"/>
              </a:lnSpc>
              <a:spcBef>
                <a:spcPts val="1200"/>
              </a:spcBef>
              <a:spcAft>
                <a:spcPts val="0"/>
              </a:spcAft>
              <a:buNone/>
            </a:pPr>
            <a:r>
              <a:rPr b="1" lang="en" sz="4000">
                <a:solidFill>
                  <a:srgbClr val="4A86E8"/>
                </a:solidFill>
                <a:latin typeface="Arial"/>
                <a:ea typeface="Arial"/>
                <a:cs typeface="Arial"/>
                <a:sym typeface="Arial"/>
              </a:rPr>
              <a:t> </a:t>
            </a:r>
            <a:endParaRPr b="1" sz="4800">
              <a:solidFill>
                <a:srgbClr val="4A86E8"/>
              </a:solidFill>
              <a:latin typeface="Arial"/>
              <a:ea typeface="Arial"/>
              <a:cs typeface="Arial"/>
              <a:sym typeface="Arial"/>
            </a:endParaRPr>
          </a:p>
          <a:p>
            <a:pPr indent="0" lvl="0" marL="0" rtl="0" algn="ctr">
              <a:lnSpc>
                <a:spcPct val="100000"/>
              </a:lnSpc>
              <a:spcBef>
                <a:spcPts val="1200"/>
              </a:spcBef>
              <a:spcAft>
                <a:spcPts val="0"/>
              </a:spcAft>
              <a:buNone/>
            </a:pPr>
            <a:r>
              <a:rPr b="1" lang="en" sz="4800" u="sng">
                <a:solidFill>
                  <a:srgbClr val="4A86E8"/>
                </a:solidFill>
                <a:latin typeface="Arial"/>
                <a:ea typeface="Arial"/>
                <a:cs typeface="Arial"/>
                <a:sym typeface="Arial"/>
              </a:rPr>
              <a:t>Key Data Sources:</a:t>
            </a:r>
            <a:endParaRPr b="1" sz="4800" u="sng">
              <a:solidFill>
                <a:srgbClr val="4A86E8"/>
              </a:solidFill>
              <a:latin typeface="Arial"/>
              <a:ea typeface="Arial"/>
              <a:cs typeface="Arial"/>
              <a:sym typeface="Arial"/>
            </a:endParaRPr>
          </a:p>
          <a:p>
            <a:pPr indent="0" lvl="0" marL="0" rtl="0" algn="ctr">
              <a:lnSpc>
                <a:spcPct val="100000"/>
              </a:lnSpc>
              <a:spcBef>
                <a:spcPts val="1200"/>
              </a:spcBef>
              <a:spcAft>
                <a:spcPts val="0"/>
              </a:spcAft>
              <a:buNone/>
            </a:pPr>
            <a:r>
              <a:rPr b="1" lang="en" sz="4800">
                <a:latin typeface="Arial"/>
                <a:ea typeface="Arial"/>
                <a:cs typeface="Arial"/>
                <a:sym typeface="Arial"/>
              </a:rPr>
              <a:t>-skiResort.csv  </a:t>
            </a:r>
            <a:endParaRPr b="1" sz="4800">
              <a:latin typeface="Arial"/>
              <a:ea typeface="Arial"/>
              <a:cs typeface="Arial"/>
              <a:sym typeface="Arial"/>
            </a:endParaRPr>
          </a:p>
          <a:p>
            <a:pPr indent="0" lvl="0" marL="0" rtl="0" algn="l">
              <a:lnSpc>
                <a:spcPct val="100000"/>
              </a:lnSpc>
              <a:spcBef>
                <a:spcPts val="1200"/>
              </a:spcBef>
              <a:spcAft>
                <a:spcPts val="0"/>
              </a:spcAft>
              <a:buNone/>
            </a:pPr>
            <a:r>
              <a:t/>
            </a:r>
            <a:endParaRPr sz="2442"/>
          </a:p>
          <a:p>
            <a:pPr indent="0" lvl="0" marL="0" rtl="0" algn="l">
              <a:lnSpc>
                <a:spcPct val="100000"/>
              </a:lnSpc>
              <a:spcBef>
                <a:spcPts val="1200"/>
              </a:spcBef>
              <a:spcAft>
                <a:spcPts val="0"/>
              </a:spcAft>
              <a:buNone/>
            </a:pPr>
            <a:r>
              <a:t/>
            </a:r>
            <a:endParaRPr b="1" sz="1600"/>
          </a:p>
          <a:p>
            <a:pPr indent="0" lvl="0" marL="0" rtl="0" algn="l">
              <a:lnSpc>
                <a:spcPct val="100000"/>
              </a:lnSpc>
              <a:spcBef>
                <a:spcPts val="1200"/>
              </a:spcBef>
              <a:spcAft>
                <a:spcPts val="0"/>
              </a:spcAft>
              <a:buNone/>
            </a:pPr>
            <a:r>
              <a:t/>
            </a:r>
            <a:endParaRPr b="1" sz="1600"/>
          </a:p>
          <a:p>
            <a:pPr indent="0" lvl="0" marL="0" rtl="0" algn="l">
              <a:lnSpc>
                <a:spcPct val="100000"/>
              </a:lnSpc>
              <a:spcBef>
                <a:spcPts val="1200"/>
              </a:spcBef>
              <a:spcAft>
                <a:spcPts val="0"/>
              </a:spcAft>
              <a:buNone/>
            </a:pPr>
            <a:r>
              <a:t/>
            </a:r>
            <a:endParaRPr b="1" sz="1600"/>
          </a:p>
          <a:p>
            <a:pPr indent="0" lvl="0" marL="0" rtl="0" algn="l">
              <a:lnSpc>
                <a:spcPct val="100000"/>
              </a:lnSpc>
              <a:spcBef>
                <a:spcPts val="1200"/>
              </a:spcBef>
              <a:spcAft>
                <a:spcPts val="0"/>
              </a:spcAft>
              <a:buNone/>
            </a:pPr>
            <a:r>
              <a:t/>
            </a:r>
            <a:endParaRPr b="1" sz="1600"/>
          </a:p>
          <a:p>
            <a:pPr indent="0" lvl="0" marL="0" rtl="0" algn="l">
              <a:lnSpc>
                <a:spcPct val="100000"/>
              </a:lnSpc>
              <a:spcBef>
                <a:spcPts val="1200"/>
              </a:spcBef>
              <a:spcAft>
                <a:spcPts val="0"/>
              </a:spcAft>
              <a:buNone/>
            </a:pPr>
            <a:r>
              <a:t/>
            </a:r>
            <a:endParaRPr b="1" sz="1600"/>
          </a:p>
          <a:p>
            <a:pPr indent="0" lvl="0" marL="0" rtl="0" algn="l">
              <a:lnSpc>
                <a:spcPct val="100000"/>
              </a:lnSpc>
              <a:spcBef>
                <a:spcPts val="1200"/>
              </a:spcBef>
              <a:spcAft>
                <a:spcPts val="0"/>
              </a:spcAft>
              <a:buNone/>
            </a:pPr>
            <a:r>
              <a:t/>
            </a:r>
            <a:endParaRPr b="1" sz="1600"/>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n" u="sng">
                <a:solidFill>
                  <a:srgbClr val="4A86E8"/>
                </a:solidFill>
                <a:latin typeface="Arial"/>
                <a:ea typeface="Arial"/>
                <a:cs typeface="Arial"/>
                <a:sym typeface="Arial"/>
              </a:rPr>
              <a:t>Recommendations</a:t>
            </a:r>
            <a:r>
              <a:rPr lang="en" u="sng">
                <a:solidFill>
                  <a:srgbClr val="4A86E8"/>
                </a:solidFill>
                <a:latin typeface="Arial"/>
                <a:ea typeface="Arial"/>
                <a:cs typeface="Arial"/>
                <a:sym typeface="Arial"/>
              </a:rPr>
              <a:t> </a:t>
            </a:r>
            <a:endParaRPr u="sng">
              <a:solidFill>
                <a:srgbClr val="4A86E8"/>
              </a:solidFill>
              <a:latin typeface="Arial"/>
              <a:ea typeface="Arial"/>
              <a:cs typeface="Arial"/>
              <a:sym typeface="Arial"/>
            </a:endParaRPr>
          </a:p>
        </p:txBody>
      </p:sp>
      <p:sp>
        <p:nvSpPr>
          <p:cNvPr id="78" name="Google Shape;78;p16"/>
          <p:cNvSpPr txBox="1"/>
          <p:nvPr>
            <p:ph idx="1" type="body"/>
          </p:nvPr>
        </p:nvSpPr>
        <p:spPr>
          <a:xfrm>
            <a:off x="311700" y="962100"/>
            <a:ext cx="8520600" cy="3606600"/>
          </a:xfrm>
          <a:prstGeom prst="rect">
            <a:avLst/>
          </a:prstGeom>
        </p:spPr>
        <p:txBody>
          <a:bodyPr anchorCtr="0" anchor="t" bIns="91425" lIns="91425" spcFirstLastPara="1" rIns="91425" wrap="square" tIns="91425">
            <a:normAutofit fontScale="92500" lnSpcReduction="10000"/>
          </a:bodyPr>
          <a:lstStyle/>
          <a:p>
            <a:pPr indent="457200" lvl="0" marL="0" rtl="0" algn="l">
              <a:spcBef>
                <a:spcPts val="0"/>
              </a:spcBef>
              <a:spcAft>
                <a:spcPts val="0"/>
              </a:spcAft>
              <a:buNone/>
            </a:pPr>
            <a:r>
              <a:rPr lang="en" sz="1200">
                <a:solidFill>
                  <a:srgbClr val="333333"/>
                </a:solidFill>
                <a:highlight>
                  <a:schemeClr val="accent1"/>
                </a:highlight>
                <a:latin typeface="Arial"/>
                <a:ea typeface="Arial"/>
                <a:cs typeface="Arial"/>
                <a:sym typeface="Arial"/>
              </a:rPr>
              <a:t>-I recommend that Big Mountain Resort increase their weekend price to $95.87 from $81.00. </a:t>
            </a:r>
            <a:endParaRPr sz="1200">
              <a:solidFill>
                <a:srgbClr val="333333"/>
              </a:solidFill>
              <a:highlight>
                <a:schemeClr val="accent1"/>
              </a:highlight>
              <a:latin typeface="Arial"/>
              <a:ea typeface="Arial"/>
              <a:cs typeface="Arial"/>
              <a:sym typeface="Arial"/>
            </a:endParaRPr>
          </a:p>
          <a:p>
            <a:pPr indent="457200" lvl="0" marL="0" rtl="0" algn="l">
              <a:spcBef>
                <a:spcPts val="0"/>
              </a:spcBef>
              <a:spcAft>
                <a:spcPts val="0"/>
              </a:spcAft>
              <a:buNone/>
            </a:pPr>
            <a:r>
              <a:rPr lang="en" sz="1200">
                <a:solidFill>
                  <a:srgbClr val="333333"/>
                </a:solidFill>
                <a:highlight>
                  <a:schemeClr val="accent1"/>
                </a:highlight>
                <a:latin typeface="Arial"/>
                <a:ea typeface="Arial"/>
                <a:cs typeface="Arial"/>
                <a:sym typeface="Arial"/>
              </a:rPr>
              <a:t>-I would do an experiment for a certain amount of time and close just one ski run on the weekend to reduce maintenance cost.</a:t>
            </a:r>
            <a:endParaRPr sz="1200">
              <a:solidFill>
                <a:srgbClr val="333333"/>
              </a:solidFill>
              <a:highlight>
                <a:schemeClr val="accent1"/>
              </a:highlight>
              <a:latin typeface="Arial"/>
              <a:ea typeface="Arial"/>
              <a:cs typeface="Arial"/>
              <a:sym typeface="Arial"/>
            </a:endParaRPr>
          </a:p>
          <a:p>
            <a:pPr indent="0" lvl="0" marL="0" rtl="0" algn="l">
              <a:spcBef>
                <a:spcPts val="0"/>
              </a:spcBef>
              <a:spcAft>
                <a:spcPts val="0"/>
              </a:spcAft>
              <a:buNone/>
            </a:pPr>
            <a:r>
              <a:rPr lang="en" sz="1200">
                <a:solidFill>
                  <a:srgbClr val="333333"/>
                </a:solidFill>
                <a:highlight>
                  <a:schemeClr val="accent1"/>
                </a:highlight>
                <a:latin typeface="Arial"/>
                <a:ea typeface="Arial"/>
                <a:cs typeface="Arial"/>
                <a:sym typeface="Arial"/>
              </a:rPr>
              <a:t> 	-Adding a run, 150 vertical feet and a new chairlift, (fast quad) is what I highly suggest the resort </a:t>
            </a:r>
            <a:r>
              <a:rPr lang="en" sz="1200">
                <a:solidFill>
                  <a:srgbClr val="333333"/>
                </a:solidFill>
                <a:highlight>
                  <a:schemeClr val="accent1"/>
                </a:highlight>
                <a:latin typeface="Arial"/>
                <a:ea typeface="Arial"/>
                <a:cs typeface="Arial"/>
                <a:sym typeface="Arial"/>
              </a:rPr>
              <a:t>enact</a:t>
            </a:r>
            <a:r>
              <a:rPr lang="en" sz="1200">
                <a:solidFill>
                  <a:srgbClr val="333333"/>
                </a:solidFill>
                <a:highlight>
                  <a:schemeClr val="accent1"/>
                </a:highlight>
                <a:latin typeface="Arial"/>
                <a:ea typeface="Arial"/>
                <a:cs typeface="Arial"/>
                <a:sym typeface="Arial"/>
              </a:rPr>
              <a:t>.</a:t>
            </a:r>
            <a:endParaRPr sz="1200">
              <a:solidFill>
                <a:srgbClr val="333333"/>
              </a:solidFill>
              <a:highlight>
                <a:schemeClr val="accent1"/>
              </a:highlight>
              <a:latin typeface="Arial"/>
              <a:ea typeface="Arial"/>
              <a:cs typeface="Arial"/>
              <a:sym typeface="Arial"/>
            </a:endParaRPr>
          </a:p>
          <a:p>
            <a:pPr indent="457200" lvl="0" marL="0" rtl="0" algn="l">
              <a:spcBef>
                <a:spcPts val="0"/>
              </a:spcBef>
              <a:spcAft>
                <a:spcPts val="0"/>
              </a:spcAft>
              <a:buNone/>
            </a:pPr>
            <a:r>
              <a:rPr lang="en" sz="1200">
                <a:solidFill>
                  <a:srgbClr val="333333"/>
                </a:solidFill>
                <a:highlight>
                  <a:schemeClr val="accent1"/>
                </a:highlight>
                <a:latin typeface="Arial"/>
                <a:ea typeface="Arial"/>
                <a:cs typeface="Arial"/>
                <a:sym typeface="Arial"/>
              </a:rPr>
              <a:t>       This </a:t>
            </a:r>
            <a:r>
              <a:rPr lang="en" sz="1200">
                <a:solidFill>
                  <a:srgbClr val="333333"/>
                </a:solidFill>
                <a:highlight>
                  <a:schemeClr val="accent1"/>
                </a:highlight>
                <a:latin typeface="Arial"/>
                <a:ea typeface="Arial"/>
                <a:cs typeface="Arial"/>
                <a:sym typeface="Arial"/>
              </a:rPr>
              <a:t>plan</a:t>
            </a:r>
            <a:r>
              <a:rPr lang="en" sz="1200">
                <a:solidFill>
                  <a:srgbClr val="333333"/>
                </a:solidFill>
                <a:highlight>
                  <a:schemeClr val="accent1"/>
                </a:highlight>
                <a:latin typeface="Arial"/>
                <a:ea typeface="Arial"/>
                <a:cs typeface="Arial"/>
                <a:sym typeface="Arial"/>
              </a:rPr>
              <a:t> </a:t>
            </a:r>
            <a:r>
              <a:rPr lang="en" sz="1200">
                <a:solidFill>
                  <a:srgbClr val="333333"/>
                </a:solidFill>
                <a:highlight>
                  <a:schemeClr val="accent1"/>
                </a:highlight>
                <a:latin typeface="Arial"/>
                <a:ea typeface="Arial"/>
                <a:cs typeface="Arial"/>
                <a:sym typeface="Arial"/>
              </a:rPr>
              <a:t>justifies </a:t>
            </a:r>
            <a:r>
              <a:rPr lang="en" sz="1200">
                <a:solidFill>
                  <a:srgbClr val="333333"/>
                </a:solidFill>
                <a:highlight>
                  <a:schemeClr val="accent1"/>
                </a:highlight>
                <a:latin typeface="Arial"/>
                <a:ea typeface="Arial"/>
                <a:cs typeface="Arial"/>
                <a:sym typeface="Arial"/>
              </a:rPr>
              <a:t>a ticket price increase of $1.99 that improves revenue to $3,474,638 per year.</a:t>
            </a:r>
            <a:endParaRPr sz="1200">
              <a:solidFill>
                <a:srgbClr val="333333"/>
              </a:solidFill>
              <a:highlight>
                <a:schemeClr val="accent1"/>
              </a:highlight>
              <a:latin typeface="Arial"/>
              <a:ea typeface="Arial"/>
              <a:cs typeface="Arial"/>
              <a:sym typeface="Arial"/>
            </a:endParaRPr>
          </a:p>
          <a:p>
            <a:pPr indent="457200" lvl="0" marL="0" rtl="0" algn="l">
              <a:spcBef>
                <a:spcPts val="0"/>
              </a:spcBef>
              <a:spcAft>
                <a:spcPts val="0"/>
              </a:spcAft>
              <a:buNone/>
            </a:pPr>
            <a:r>
              <a:rPr lang="en" sz="1200">
                <a:solidFill>
                  <a:srgbClr val="333333"/>
                </a:solidFill>
                <a:highlight>
                  <a:schemeClr val="accent1"/>
                </a:highlight>
                <a:latin typeface="Arial"/>
                <a:ea typeface="Arial"/>
                <a:cs typeface="Arial"/>
                <a:sym typeface="Arial"/>
              </a:rPr>
              <a:t>-Creating more space to ski and a new chairlift will prove why it is the most expensive ticket in Montana.</a:t>
            </a:r>
            <a:endParaRPr sz="1200">
              <a:solidFill>
                <a:srgbClr val="333333"/>
              </a:solidFill>
              <a:highlight>
                <a:schemeClr val="accent1"/>
              </a:highlight>
              <a:latin typeface="Arial"/>
              <a:ea typeface="Arial"/>
              <a:cs typeface="Arial"/>
              <a:sym typeface="Arial"/>
            </a:endParaRPr>
          </a:p>
          <a:p>
            <a:pPr indent="457200" lvl="0" marL="0" rtl="0" algn="l">
              <a:spcBef>
                <a:spcPts val="0"/>
              </a:spcBef>
              <a:spcAft>
                <a:spcPts val="0"/>
              </a:spcAft>
              <a:buNone/>
            </a:pPr>
            <a:r>
              <a:rPr lang="en" sz="1200">
                <a:solidFill>
                  <a:srgbClr val="333333"/>
                </a:solidFill>
                <a:highlight>
                  <a:schemeClr val="accent1"/>
                </a:highlight>
                <a:latin typeface="Arial"/>
                <a:ea typeface="Arial"/>
                <a:cs typeface="Arial"/>
                <a:sym typeface="Arial"/>
              </a:rPr>
              <a:t>-Big Mountain needs to invest in </a:t>
            </a:r>
            <a:r>
              <a:rPr lang="en" sz="1200">
                <a:solidFill>
                  <a:srgbClr val="333333"/>
                </a:solidFill>
                <a:highlight>
                  <a:schemeClr val="accent1"/>
                </a:highlight>
                <a:latin typeface="Arial"/>
                <a:ea typeface="Arial"/>
                <a:cs typeface="Arial"/>
                <a:sym typeface="Arial"/>
              </a:rPr>
              <a:t>facilities</a:t>
            </a:r>
            <a:r>
              <a:rPr lang="en" sz="1200">
                <a:solidFill>
                  <a:srgbClr val="333333"/>
                </a:solidFill>
                <a:highlight>
                  <a:schemeClr val="accent1"/>
                </a:highlight>
                <a:latin typeface="Arial"/>
                <a:ea typeface="Arial"/>
                <a:cs typeface="Arial"/>
                <a:sym typeface="Arial"/>
              </a:rPr>
              <a:t> that guests value the most on their ski trips.</a:t>
            </a:r>
            <a:endParaRPr sz="1200">
              <a:solidFill>
                <a:srgbClr val="333333"/>
              </a:solidFill>
              <a:highlight>
                <a:schemeClr val="accent1"/>
              </a:highlight>
              <a:latin typeface="Arial"/>
              <a:ea typeface="Arial"/>
              <a:cs typeface="Arial"/>
              <a:sym typeface="Arial"/>
            </a:endParaRPr>
          </a:p>
          <a:p>
            <a:pPr indent="457200" lvl="0" marL="0" rtl="0" algn="l">
              <a:spcBef>
                <a:spcPts val="0"/>
              </a:spcBef>
              <a:spcAft>
                <a:spcPts val="0"/>
              </a:spcAft>
              <a:buNone/>
            </a:pPr>
            <a:r>
              <a:rPr lang="en" sz="1200">
                <a:solidFill>
                  <a:srgbClr val="333333"/>
                </a:solidFill>
                <a:highlight>
                  <a:schemeClr val="accent1"/>
                </a:highlight>
                <a:latin typeface="Arial"/>
                <a:ea typeface="Arial"/>
                <a:cs typeface="Arial"/>
                <a:sym typeface="Arial"/>
              </a:rPr>
              <a:t>-The resort needs data on maintenance cost to make a solid decision going forward.</a:t>
            </a:r>
            <a:endParaRPr sz="1200">
              <a:solidFill>
                <a:srgbClr val="333333"/>
              </a:solidFill>
              <a:highlight>
                <a:schemeClr val="accent1"/>
              </a:highlight>
              <a:latin typeface="Arial"/>
              <a:ea typeface="Arial"/>
              <a:cs typeface="Arial"/>
              <a:sym typeface="Arial"/>
            </a:endParaRPr>
          </a:p>
          <a:p>
            <a:pPr indent="45720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45720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457200" lvl="0" marL="0" rtl="0" algn="l">
              <a:spcBef>
                <a:spcPts val="0"/>
              </a:spcBef>
              <a:spcAft>
                <a:spcPts val="0"/>
              </a:spcAft>
              <a:buNone/>
            </a:pPr>
            <a:r>
              <a:t/>
            </a:r>
            <a:endParaRPr sz="1200">
              <a:solidFill>
                <a:srgbClr val="212121"/>
              </a:solidFill>
              <a:latin typeface="Arial"/>
              <a:ea typeface="Arial"/>
              <a:cs typeface="Arial"/>
              <a:sym typeface="Arial"/>
            </a:endParaRPr>
          </a:p>
          <a:p>
            <a:pPr indent="457200" lvl="0" marL="1828800" rtl="0" algn="l">
              <a:lnSpc>
                <a:spcPct val="100000"/>
              </a:lnSpc>
              <a:spcBef>
                <a:spcPts val="0"/>
              </a:spcBef>
              <a:spcAft>
                <a:spcPts val="0"/>
              </a:spcAft>
              <a:buNone/>
            </a:pPr>
            <a:r>
              <a:rPr lang="en" sz="3000" u="sng">
                <a:solidFill>
                  <a:srgbClr val="4A86E8"/>
                </a:solidFill>
                <a:latin typeface="Arial"/>
                <a:ea typeface="Arial"/>
                <a:cs typeface="Arial"/>
                <a:sym typeface="Arial"/>
              </a:rPr>
              <a:t>Key Findings</a:t>
            </a:r>
            <a:endParaRPr sz="1200">
              <a:solidFill>
                <a:srgbClr val="212121"/>
              </a:solidFill>
              <a:latin typeface="Arial"/>
              <a:ea typeface="Arial"/>
              <a:cs typeface="Arial"/>
              <a:sym typeface="Arial"/>
            </a:endParaRPr>
          </a:p>
          <a:p>
            <a:pPr indent="457200" lvl="0" marL="0" rtl="0" algn="l">
              <a:spcBef>
                <a:spcPts val="0"/>
              </a:spcBef>
              <a:spcAft>
                <a:spcPts val="0"/>
              </a:spcAft>
              <a:buNone/>
            </a:pPr>
            <a:r>
              <a:rPr lang="en" sz="1200">
                <a:solidFill>
                  <a:srgbClr val="333333"/>
                </a:solidFill>
                <a:highlight>
                  <a:schemeClr val="accent1"/>
                </a:highlight>
                <a:latin typeface="Arial"/>
                <a:ea typeface="Arial"/>
                <a:cs typeface="Arial"/>
                <a:sym typeface="Arial"/>
              </a:rPr>
              <a:t>-Big Mountain offers more facilities and skiable terrain than most other resorts in the United States.</a:t>
            </a:r>
            <a:endParaRPr sz="1200">
              <a:solidFill>
                <a:srgbClr val="333333"/>
              </a:solidFill>
              <a:highlight>
                <a:schemeClr val="accent1"/>
              </a:highlight>
              <a:latin typeface="Arial"/>
              <a:ea typeface="Arial"/>
              <a:cs typeface="Arial"/>
              <a:sym typeface="Arial"/>
            </a:endParaRPr>
          </a:p>
          <a:p>
            <a:pPr indent="457200" lvl="0" marL="0" rtl="0" algn="l">
              <a:spcBef>
                <a:spcPts val="0"/>
              </a:spcBef>
              <a:spcAft>
                <a:spcPts val="0"/>
              </a:spcAft>
              <a:buNone/>
            </a:pPr>
            <a:r>
              <a:rPr lang="en" sz="1200">
                <a:solidFill>
                  <a:srgbClr val="333333"/>
                </a:solidFill>
                <a:highlight>
                  <a:schemeClr val="accent1"/>
                </a:highlight>
                <a:latin typeface="Arial"/>
                <a:ea typeface="Arial"/>
                <a:cs typeface="Arial"/>
                <a:sym typeface="Arial"/>
              </a:rPr>
              <a:t>- In both of our models vertical drop, snow making, total chairs, fast quads, runs, longest run, trams and skiable terrain were   the most important to guests.  </a:t>
            </a:r>
            <a:endParaRPr sz="1200">
              <a:solidFill>
                <a:srgbClr val="333333"/>
              </a:solidFill>
              <a:highlight>
                <a:schemeClr val="accent1"/>
              </a:highlight>
              <a:latin typeface="Arial"/>
              <a:ea typeface="Arial"/>
              <a:cs typeface="Arial"/>
              <a:sym typeface="Arial"/>
            </a:endParaRPr>
          </a:p>
          <a:p>
            <a:pPr indent="457200" lvl="0" marL="0" rtl="0" algn="l">
              <a:spcBef>
                <a:spcPts val="0"/>
              </a:spcBef>
              <a:spcAft>
                <a:spcPts val="0"/>
              </a:spcAft>
              <a:buNone/>
            </a:pPr>
            <a:r>
              <a:rPr lang="en" sz="1200">
                <a:solidFill>
                  <a:srgbClr val="333333"/>
                </a:solidFill>
                <a:highlight>
                  <a:schemeClr val="accent1"/>
                </a:highlight>
                <a:latin typeface="Arial"/>
                <a:ea typeface="Arial"/>
                <a:cs typeface="Arial"/>
                <a:sym typeface="Arial"/>
              </a:rPr>
              <a:t>-The resort is in the top portion of fast quads, runs, snow making, total chairs and vertical drop compared to other places.</a:t>
            </a:r>
            <a:endParaRPr sz="1200">
              <a:solidFill>
                <a:srgbClr val="333333"/>
              </a:solidFill>
              <a:highlight>
                <a:schemeClr val="accent1"/>
              </a:highlight>
              <a:latin typeface="Arial"/>
              <a:ea typeface="Arial"/>
              <a:cs typeface="Arial"/>
              <a:sym typeface="Arial"/>
            </a:endParaRPr>
          </a:p>
          <a:p>
            <a:pPr indent="457200" lvl="0" marL="0" rtl="0" algn="l">
              <a:spcBef>
                <a:spcPts val="0"/>
              </a:spcBef>
              <a:spcAft>
                <a:spcPts val="0"/>
              </a:spcAft>
              <a:buNone/>
            </a:pPr>
            <a:r>
              <a:rPr lang="en" sz="1200">
                <a:solidFill>
                  <a:srgbClr val="333333"/>
                </a:solidFill>
                <a:highlight>
                  <a:schemeClr val="accent1"/>
                </a:highlight>
                <a:latin typeface="Arial"/>
                <a:ea typeface="Arial"/>
                <a:cs typeface="Arial"/>
                <a:sym typeface="Arial"/>
              </a:rPr>
              <a:t>-Most other resorts like Big Sky do not have a tram.</a:t>
            </a:r>
            <a:endParaRPr sz="1200">
              <a:solidFill>
                <a:srgbClr val="333333"/>
              </a:solidFill>
              <a:highlight>
                <a:schemeClr val="accent1"/>
              </a:highlight>
              <a:latin typeface="Arial"/>
              <a:ea typeface="Arial"/>
              <a:cs typeface="Arial"/>
              <a:sym typeface="Arial"/>
            </a:endParaRPr>
          </a:p>
          <a:p>
            <a:pPr indent="457200" lvl="0" marL="0" rtl="0" algn="l">
              <a:spcBef>
                <a:spcPts val="0"/>
              </a:spcBef>
              <a:spcAft>
                <a:spcPts val="0"/>
              </a:spcAft>
              <a:buClr>
                <a:schemeClr val="dk1"/>
              </a:buClr>
              <a:buSzPct val="91666"/>
              <a:buFont typeface="Arial"/>
              <a:buNone/>
            </a:pPr>
            <a:r>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92425"/>
            <a:ext cx="8520600" cy="865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Arial"/>
                <a:ea typeface="Arial"/>
                <a:cs typeface="Arial"/>
                <a:sym typeface="Arial"/>
              </a:rPr>
              <a:t>Modeling Results &amp; Analysis </a:t>
            </a:r>
            <a:endParaRPr>
              <a:latin typeface="Arial"/>
              <a:ea typeface="Arial"/>
              <a:cs typeface="Arial"/>
              <a:sym typeface="Arial"/>
            </a:endParaRPr>
          </a:p>
          <a:p>
            <a:pPr indent="0" lvl="0" marL="0" rtl="0" algn="ctr">
              <a:spcBef>
                <a:spcPts val="0"/>
              </a:spcBef>
              <a:spcAft>
                <a:spcPts val="0"/>
              </a:spcAft>
              <a:buNone/>
            </a:pPr>
            <a:r>
              <a:rPr lang="en" sz="2000">
                <a:latin typeface="Arial"/>
                <a:ea typeface="Arial"/>
                <a:cs typeface="Arial"/>
                <a:sym typeface="Arial"/>
              </a:rPr>
              <a:t>(</a:t>
            </a:r>
            <a:r>
              <a:rPr lang="en" sz="1777">
                <a:latin typeface="Arial"/>
                <a:ea typeface="Arial"/>
                <a:cs typeface="Arial"/>
                <a:sym typeface="Arial"/>
              </a:rPr>
              <a:t>Number of Fast Quads &amp; Runs in Market)</a:t>
            </a:r>
            <a:endParaRPr sz="555">
              <a:latin typeface="Arial"/>
              <a:ea typeface="Arial"/>
              <a:cs typeface="Arial"/>
              <a:sym typeface="Arial"/>
            </a:endParaRPr>
          </a:p>
        </p:txBody>
      </p:sp>
      <p:sp>
        <p:nvSpPr>
          <p:cNvPr id="84" name="Google Shape;84;p17"/>
          <p:cNvSpPr txBox="1"/>
          <p:nvPr>
            <p:ph idx="1" type="body"/>
          </p:nvPr>
        </p:nvSpPr>
        <p:spPr>
          <a:xfrm>
            <a:off x="0" y="1013900"/>
            <a:ext cx="9144000" cy="387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latin typeface="Arial"/>
              <a:ea typeface="Arial"/>
              <a:cs typeface="Arial"/>
              <a:sym typeface="Arial"/>
            </a:endParaRPr>
          </a:p>
        </p:txBody>
      </p:sp>
      <p:pic>
        <p:nvPicPr>
          <p:cNvPr id="85" name="Google Shape;85;p17"/>
          <p:cNvPicPr preferRelativeResize="0"/>
          <p:nvPr/>
        </p:nvPicPr>
        <p:blipFill>
          <a:blip r:embed="rId3">
            <a:alphaModFix/>
          </a:blip>
          <a:stretch>
            <a:fillRect/>
          </a:stretch>
        </p:blipFill>
        <p:spPr>
          <a:xfrm>
            <a:off x="52225" y="1460250"/>
            <a:ext cx="4729050" cy="2458709"/>
          </a:xfrm>
          <a:prstGeom prst="rect">
            <a:avLst/>
          </a:prstGeom>
          <a:noFill/>
          <a:ln>
            <a:noFill/>
          </a:ln>
        </p:spPr>
      </p:pic>
      <p:pic>
        <p:nvPicPr>
          <p:cNvPr id="86" name="Google Shape;86;p17"/>
          <p:cNvPicPr preferRelativeResize="0"/>
          <p:nvPr/>
        </p:nvPicPr>
        <p:blipFill>
          <a:blip r:embed="rId4">
            <a:alphaModFix/>
          </a:blip>
          <a:stretch>
            <a:fillRect/>
          </a:stretch>
        </p:blipFill>
        <p:spPr>
          <a:xfrm>
            <a:off x="4781275" y="1460238"/>
            <a:ext cx="4362725" cy="237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03425"/>
            <a:ext cx="8520600" cy="939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a:latin typeface="Arial"/>
                <a:ea typeface="Arial"/>
                <a:cs typeface="Arial"/>
                <a:sym typeface="Arial"/>
              </a:rPr>
              <a:t>Modeling Results &amp; Analysis </a:t>
            </a:r>
            <a:endParaRPr>
              <a:latin typeface="Arial"/>
              <a:ea typeface="Arial"/>
              <a:cs typeface="Arial"/>
              <a:sym typeface="Arial"/>
            </a:endParaRPr>
          </a:p>
          <a:p>
            <a:pPr indent="0" lvl="0" marL="0" rtl="0" algn="ctr">
              <a:spcBef>
                <a:spcPts val="0"/>
              </a:spcBef>
              <a:spcAft>
                <a:spcPts val="0"/>
              </a:spcAft>
              <a:buClr>
                <a:schemeClr val="dk1"/>
              </a:buClr>
              <a:buSzPct val="55000"/>
              <a:buFont typeface="Arial"/>
              <a:buNone/>
            </a:pPr>
            <a:r>
              <a:rPr lang="en" sz="2000">
                <a:latin typeface="Arial"/>
                <a:ea typeface="Arial"/>
                <a:cs typeface="Arial"/>
                <a:sym typeface="Arial"/>
              </a:rPr>
              <a:t>(</a:t>
            </a:r>
            <a:r>
              <a:rPr lang="en" sz="1777">
                <a:latin typeface="Arial"/>
                <a:ea typeface="Arial"/>
                <a:cs typeface="Arial"/>
                <a:sym typeface="Arial"/>
              </a:rPr>
              <a:t>Acres Covered by Snow Makers &amp; Vertical Drop)</a:t>
            </a:r>
            <a:endParaRPr/>
          </a:p>
        </p:txBody>
      </p:sp>
      <p:sp>
        <p:nvSpPr>
          <p:cNvPr id="92" name="Google Shape;92;p18"/>
          <p:cNvSpPr txBox="1"/>
          <p:nvPr>
            <p:ph idx="1" type="body"/>
          </p:nvPr>
        </p:nvSpPr>
        <p:spPr>
          <a:xfrm>
            <a:off x="0" y="1161925"/>
            <a:ext cx="9144000" cy="340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132350" y="1617550"/>
            <a:ext cx="4200525" cy="2495550"/>
          </a:xfrm>
          <a:prstGeom prst="rect">
            <a:avLst/>
          </a:prstGeom>
          <a:noFill/>
          <a:ln>
            <a:noFill/>
          </a:ln>
        </p:spPr>
      </p:pic>
      <p:pic>
        <p:nvPicPr>
          <p:cNvPr id="94" name="Google Shape;94;p18"/>
          <p:cNvPicPr preferRelativeResize="0"/>
          <p:nvPr/>
        </p:nvPicPr>
        <p:blipFill>
          <a:blip r:embed="rId4">
            <a:alphaModFix/>
          </a:blip>
          <a:stretch>
            <a:fillRect/>
          </a:stretch>
        </p:blipFill>
        <p:spPr>
          <a:xfrm>
            <a:off x="4519250" y="1594513"/>
            <a:ext cx="4624749" cy="254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8225"/>
            <a:ext cx="8520600" cy="853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a:latin typeface="Arial"/>
                <a:ea typeface="Arial"/>
                <a:cs typeface="Arial"/>
                <a:sym typeface="Arial"/>
              </a:rPr>
              <a:t>Modeling Results &amp; Analysis </a:t>
            </a:r>
            <a:endParaRPr>
              <a:latin typeface="Arial"/>
              <a:ea typeface="Arial"/>
              <a:cs typeface="Arial"/>
              <a:sym typeface="Arial"/>
            </a:endParaRPr>
          </a:p>
          <a:p>
            <a:pPr indent="0" lvl="0" marL="0" rtl="0" algn="ctr">
              <a:spcBef>
                <a:spcPts val="0"/>
              </a:spcBef>
              <a:spcAft>
                <a:spcPts val="0"/>
              </a:spcAft>
              <a:buClr>
                <a:schemeClr val="dk1"/>
              </a:buClr>
              <a:buSzPct val="55000"/>
              <a:buFont typeface="Arial"/>
              <a:buNone/>
            </a:pPr>
            <a:r>
              <a:rPr lang="en" sz="2000">
                <a:latin typeface="Arial"/>
                <a:ea typeface="Arial"/>
                <a:cs typeface="Arial"/>
                <a:sym typeface="Arial"/>
              </a:rPr>
              <a:t>(</a:t>
            </a:r>
            <a:r>
              <a:rPr lang="en" sz="1777">
                <a:latin typeface="Arial"/>
                <a:ea typeface="Arial"/>
                <a:cs typeface="Arial"/>
                <a:sym typeface="Arial"/>
              </a:rPr>
              <a:t>Adult Weekend Ticket Price)</a:t>
            </a:r>
            <a:endParaRPr/>
          </a:p>
        </p:txBody>
      </p:sp>
      <p:sp>
        <p:nvSpPr>
          <p:cNvPr id="100" name="Google Shape;100;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1173700" y="1434463"/>
            <a:ext cx="6881625" cy="287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73825"/>
            <a:ext cx="8520600" cy="843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a:latin typeface="Arial"/>
                <a:ea typeface="Arial"/>
                <a:cs typeface="Arial"/>
                <a:sym typeface="Arial"/>
              </a:rPr>
              <a:t>Modeling Results &amp; Analysis </a:t>
            </a:r>
            <a:endParaRPr>
              <a:latin typeface="Arial"/>
              <a:ea typeface="Arial"/>
              <a:cs typeface="Arial"/>
              <a:sym typeface="Arial"/>
            </a:endParaRPr>
          </a:p>
          <a:p>
            <a:pPr indent="0" lvl="0" marL="0" rtl="0" algn="ctr">
              <a:spcBef>
                <a:spcPts val="0"/>
              </a:spcBef>
              <a:spcAft>
                <a:spcPts val="0"/>
              </a:spcAft>
              <a:buClr>
                <a:schemeClr val="dk1"/>
              </a:buClr>
              <a:buSzPct val="55000"/>
              <a:buFont typeface="Arial"/>
              <a:buNone/>
            </a:pPr>
            <a:r>
              <a:rPr lang="en" sz="2000">
                <a:latin typeface="Arial"/>
                <a:ea typeface="Arial"/>
                <a:cs typeface="Arial"/>
                <a:sym typeface="Arial"/>
              </a:rPr>
              <a:t>(</a:t>
            </a:r>
            <a:r>
              <a:rPr lang="en" sz="1777">
                <a:latin typeface="Arial"/>
                <a:ea typeface="Arial"/>
                <a:cs typeface="Arial"/>
                <a:sym typeface="Arial"/>
              </a:rPr>
              <a:t>Change in Ticket Price &amp; Revenue per Run Closed)</a:t>
            </a:r>
            <a:endParaRPr/>
          </a:p>
        </p:txBody>
      </p:sp>
      <p:sp>
        <p:nvSpPr>
          <p:cNvPr id="107" name="Google Shape;107;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1336500" y="1494950"/>
            <a:ext cx="6656274" cy="281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0740"/>
              <a:buFont typeface="Arial"/>
              <a:buNone/>
            </a:pPr>
            <a:r>
              <a:rPr lang="en" sz="2700">
                <a:solidFill>
                  <a:srgbClr val="333333"/>
                </a:solidFill>
                <a:highlight>
                  <a:schemeClr val="accent1"/>
                </a:highlight>
                <a:latin typeface="Arial"/>
                <a:ea typeface="Arial"/>
                <a:cs typeface="Arial"/>
                <a:sym typeface="Arial"/>
              </a:rPr>
              <a:t>Summary &amp; Conclusion</a:t>
            </a:r>
            <a:endParaRPr sz="4500">
              <a:highlight>
                <a:schemeClr val="accent1"/>
              </a:highlight>
              <a:latin typeface="Arial"/>
              <a:ea typeface="Arial"/>
              <a:cs typeface="Arial"/>
              <a:sym typeface="Arial"/>
            </a:endParaRPr>
          </a:p>
        </p:txBody>
      </p:sp>
      <p:sp>
        <p:nvSpPr>
          <p:cNvPr id="114" name="Google Shape;114;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200">
                <a:highlight>
                  <a:schemeClr val="accent1"/>
                </a:highlight>
                <a:latin typeface="Arial"/>
                <a:ea typeface="Arial"/>
                <a:cs typeface="Arial"/>
                <a:sym typeface="Arial"/>
              </a:rPr>
              <a:t>The data suggests improving the adult weekend ticket price to $95.87 would increase </a:t>
            </a:r>
            <a:r>
              <a:rPr lang="en" sz="1200">
                <a:highlight>
                  <a:schemeClr val="accent1"/>
                </a:highlight>
                <a:latin typeface="Arial"/>
                <a:ea typeface="Arial"/>
                <a:cs typeface="Arial"/>
                <a:sym typeface="Arial"/>
              </a:rPr>
              <a:t>revenue. Big Mountain is in the top portion of resorts in facilities offered. </a:t>
            </a:r>
            <a:r>
              <a:rPr lang="en" sz="1200">
                <a:solidFill>
                  <a:srgbClr val="333333"/>
                </a:solidFill>
                <a:highlight>
                  <a:schemeClr val="accent1"/>
                </a:highlight>
                <a:latin typeface="Arial"/>
                <a:ea typeface="Arial"/>
                <a:cs typeface="Arial"/>
                <a:sym typeface="Arial"/>
              </a:rPr>
              <a:t> The resort is in the top portion of fast quads, runs, snow making and vertical drop. These four elements are why people pay more for a ticket when they go to a ski resort according to our Random Forest Model.</a:t>
            </a:r>
            <a:r>
              <a:rPr lang="en" sz="1200">
                <a:solidFill>
                  <a:srgbClr val="333333"/>
                </a:solidFill>
                <a:highlight>
                  <a:srgbClr val="FFFFFF"/>
                </a:highlight>
                <a:latin typeface="Arial"/>
                <a:ea typeface="Arial"/>
                <a:cs typeface="Arial"/>
                <a:sym typeface="Arial"/>
              </a:rPr>
              <a:t> </a:t>
            </a:r>
            <a:r>
              <a:rPr lang="en" sz="1200">
                <a:solidFill>
                  <a:srgbClr val="333333"/>
                </a:solidFill>
                <a:highlight>
                  <a:schemeClr val="accent1"/>
                </a:highlight>
                <a:latin typeface="Arial"/>
                <a:ea typeface="Arial"/>
                <a:cs typeface="Arial"/>
                <a:sym typeface="Arial"/>
              </a:rPr>
              <a:t>I would close one ski run on the weekend to reduce maintenance cost for a certain amount of time. This would be worth experimenting with. I would take caution as closing more than</a:t>
            </a:r>
            <a:r>
              <a:rPr lang="en" sz="1200">
                <a:highlight>
                  <a:schemeClr val="accent1"/>
                </a:highlight>
                <a:latin typeface="Arial"/>
                <a:ea typeface="Arial"/>
                <a:cs typeface="Arial"/>
                <a:sym typeface="Arial"/>
              </a:rPr>
              <a:t> one run reduces the justification for our ticket price. Reducing runs could also lead to a decrease in guests </a:t>
            </a:r>
            <a:r>
              <a:rPr lang="en" sz="1200">
                <a:highlight>
                  <a:schemeClr val="accent1"/>
                </a:highlight>
                <a:latin typeface="Arial"/>
                <a:ea typeface="Arial"/>
                <a:cs typeface="Arial"/>
                <a:sym typeface="Arial"/>
              </a:rPr>
              <a:t>experience</a:t>
            </a:r>
            <a:r>
              <a:rPr lang="en" sz="1200">
                <a:highlight>
                  <a:schemeClr val="accent1"/>
                </a:highlight>
                <a:latin typeface="Arial"/>
                <a:ea typeface="Arial"/>
                <a:cs typeface="Arial"/>
                <a:sym typeface="Arial"/>
              </a:rPr>
              <a:t> since it would put more people on less runs. </a:t>
            </a:r>
            <a:endParaRPr sz="1200">
              <a:highlight>
                <a:schemeClr val="accent1"/>
              </a:highlight>
              <a:latin typeface="Arial"/>
              <a:ea typeface="Arial"/>
              <a:cs typeface="Arial"/>
              <a:sym typeface="Arial"/>
            </a:endParaRPr>
          </a:p>
          <a:p>
            <a:pPr indent="457200" lvl="0" marL="0" rtl="0" algn="l">
              <a:spcBef>
                <a:spcPts val="1200"/>
              </a:spcBef>
              <a:spcAft>
                <a:spcPts val="1200"/>
              </a:spcAft>
              <a:buNone/>
            </a:pPr>
            <a:r>
              <a:rPr lang="en" sz="1200">
                <a:solidFill>
                  <a:srgbClr val="333333"/>
                </a:solidFill>
                <a:highlight>
                  <a:schemeClr val="accent1"/>
                </a:highlight>
                <a:latin typeface="Arial"/>
                <a:ea typeface="Arial"/>
                <a:cs typeface="Arial"/>
                <a:sym typeface="Arial"/>
              </a:rPr>
              <a:t>I highly recommend adding a run, 150 vertical feet and a new chairlift that is a fast quad. This scenario vindiacates a price increase of $1.99 that would improve revenue to $3,474,638 per year. If the chairlift, extra grooming and permit from the National Forest Service is worth the cost it could lead to more revenue.</a:t>
            </a:r>
            <a:endParaRPr sz="1200">
              <a:highlight>
                <a:schemeClr val="accent1"/>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