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5fcb4205a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5fcb4205a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5fcb4205a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5fcb4205a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5fcb4205a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5fcb4205a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5fcb4205a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5fcb4205a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5fa075497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5fa075497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5fc856b814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5fc856b814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5fa075497b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5fa075497b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5fa075497b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5fa075497b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5fc856b814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5fc856b814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5fc856b814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5fc856b814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5fcb4205a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5fcb4205a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5fc856b814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5fc856b814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Relationship Id="rId4" Type="http://schemas.openxmlformats.org/officeDocument/2006/relationships/image" Target="../media/image2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7.png"/><Relationship Id="rId11" Type="http://schemas.openxmlformats.org/officeDocument/2006/relationships/image" Target="../media/image14.png"/><Relationship Id="rId10" Type="http://schemas.openxmlformats.org/officeDocument/2006/relationships/image" Target="../media/image22.png"/><Relationship Id="rId9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aggle.com/datasets/shree1992/housedata?select=data.csv" TargetMode="External"/><Relationship Id="rId4" Type="http://schemas.openxmlformats.org/officeDocument/2006/relationships/hyperlink" Target="https://www.kaggle.com/datasets/shree1992/housedata?select=data.csv" TargetMode="External"/><Relationship Id="rId5" Type="http://schemas.openxmlformats.org/officeDocument/2006/relationships/hyperlink" Target="https://www.kaggle.com/datasets/shree1992/housedata?select=data.csv" TargetMode="External"/><Relationship Id="rId6" Type="http://schemas.openxmlformats.org/officeDocument/2006/relationships/image" Target="../media/image10.png"/><Relationship Id="rId7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21.png"/><Relationship Id="rId5" Type="http://schemas.openxmlformats.org/officeDocument/2006/relationships/image" Target="../media/image6.png"/><Relationship Id="rId6" Type="http://schemas.openxmlformats.org/officeDocument/2006/relationships/image" Target="../media/image19.png"/><Relationship Id="rId7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8761D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90408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Home Price Prediction Model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642950" y="2352183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560">
                <a:solidFill>
                  <a:srgbClr val="1155CC"/>
                </a:solidFill>
              </a:rPr>
              <a:t>By </a:t>
            </a:r>
            <a:endParaRPr sz="1560">
              <a:solidFill>
                <a:srgbClr val="1155CC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560">
                <a:solidFill>
                  <a:srgbClr val="1155CC"/>
                </a:solidFill>
              </a:rPr>
              <a:t>Garrett J.A. Hass</a:t>
            </a:r>
            <a:endParaRPr sz="1560">
              <a:solidFill>
                <a:srgbClr val="1155CC"/>
              </a:solidFill>
            </a:endParaRPr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1950" y="3986975"/>
            <a:ext cx="2260225" cy="61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3"/>
          <p:cNvSpPr txBox="1"/>
          <p:nvPr/>
        </p:nvSpPr>
        <p:spPr>
          <a:xfrm>
            <a:off x="2261400" y="4423225"/>
            <a:ext cx="400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Data Science Final Capstone                  9/29/2022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250" y="2099975"/>
            <a:ext cx="2534075" cy="168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38761D"/>
                </a:solidFill>
              </a:rPr>
              <a:t>Regression Model Selection</a:t>
            </a:r>
            <a:endParaRPr b="1" u="sng">
              <a:solidFill>
                <a:srgbClr val="38761D"/>
              </a:solidFill>
            </a:endParaRPr>
          </a:p>
        </p:txBody>
      </p:sp>
      <p:sp>
        <p:nvSpPr>
          <p:cNvPr id="212" name="Google Shape;212;p22"/>
          <p:cNvSpPr txBox="1"/>
          <p:nvPr>
            <p:ph idx="1" type="body"/>
          </p:nvPr>
        </p:nvSpPr>
        <p:spPr>
          <a:xfrm>
            <a:off x="819150" y="1602000"/>
            <a:ext cx="7505700" cy="32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2743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Char char="❖"/>
            </a:pPr>
            <a:r>
              <a:rPr lang="en" sz="1200">
                <a:solidFill>
                  <a:srgbClr val="38761D"/>
                </a:solidFill>
              </a:rPr>
              <a:t>Linear Regression</a:t>
            </a:r>
            <a:endParaRPr sz="1200">
              <a:solidFill>
                <a:srgbClr val="38761D"/>
              </a:solidFill>
            </a:endParaRPr>
          </a:p>
          <a:p>
            <a:pPr indent="-304800" lvl="0" marL="2743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Char char="❖"/>
            </a:pPr>
            <a:r>
              <a:rPr lang="en" sz="1200">
                <a:solidFill>
                  <a:srgbClr val="38761D"/>
                </a:solidFill>
              </a:rPr>
              <a:t>Ridge Regression</a:t>
            </a:r>
            <a:endParaRPr sz="1200">
              <a:solidFill>
                <a:srgbClr val="38761D"/>
              </a:solidFill>
            </a:endParaRPr>
          </a:p>
          <a:p>
            <a:pPr indent="-304800" lvl="0" marL="2743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Char char="❖"/>
            </a:pPr>
            <a:r>
              <a:rPr lang="en" sz="1200">
                <a:solidFill>
                  <a:srgbClr val="38761D"/>
                </a:solidFill>
              </a:rPr>
              <a:t>Random Forest Regression Model</a:t>
            </a:r>
            <a:endParaRPr sz="1200">
              <a:solidFill>
                <a:srgbClr val="38761D"/>
              </a:solidFill>
            </a:endParaRPr>
          </a:p>
          <a:p>
            <a:pPr indent="-304800" lvl="0" marL="2743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Char char="❖"/>
            </a:pPr>
            <a:r>
              <a:rPr lang="en" sz="1200">
                <a:solidFill>
                  <a:srgbClr val="38761D"/>
                </a:solidFill>
              </a:rPr>
              <a:t>XGB Regression</a:t>
            </a:r>
            <a:endParaRPr sz="12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8761D"/>
              </a:solidFill>
            </a:endParaRPr>
          </a:p>
          <a:p>
            <a:pPr indent="457200" lvl="0" marL="2286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</a:rPr>
              <a:t>Best Model was:</a:t>
            </a:r>
            <a:endParaRPr sz="1200">
              <a:solidFill>
                <a:srgbClr val="38761D"/>
              </a:solidFill>
            </a:endParaRPr>
          </a:p>
          <a:p>
            <a:pPr indent="0" lvl="0" marL="2743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38761D"/>
                </a:solidFill>
              </a:rPr>
              <a:t>Linear Regression</a:t>
            </a:r>
            <a:endParaRPr sz="1200" u="sng">
              <a:solidFill>
                <a:srgbClr val="38761D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</a:rPr>
              <a:t>     </a:t>
            </a:r>
            <a:r>
              <a:rPr lang="en" sz="1200">
                <a:solidFill>
                  <a:srgbClr val="38761D"/>
                </a:solidFill>
              </a:rPr>
              <a:t>- Typically  best model for predicting price of real estate</a:t>
            </a:r>
            <a:endParaRPr sz="1200">
              <a:solidFill>
                <a:srgbClr val="38761D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</a:rPr>
              <a:t>     -  R2 score of .47</a:t>
            </a:r>
            <a:endParaRPr sz="1200">
              <a:solidFill>
                <a:srgbClr val="38761D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    - MAE of </a:t>
            </a:r>
            <a:r>
              <a:rPr lang="en" sz="1200">
                <a:solidFill>
                  <a:srgbClr val="38761D"/>
                </a:solidFill>
              </a:rPr>
              <a:t>164,817.45</a:t>
            </a:r>
            <a:endParaRPr sz="1200">
              <a:solidFill>
                <a:srgbClr val="38761D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</a:rPr>
              <a:t>    </a:t>
            </a:r>
            <a:endParaRPr sz="1200">
              <a:solidFill>
                <a:srgbClr val="38761D"/>
              </a:solidFill>
            </a:endParaRPr>
          </a:p>
        </p:txBody>
      </p:sp>
      <p:pic>
        <p:nvPicPr>
          <p:cNvPr id="213" name="Google Shape;2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0000" y="3163088"/>
            <a:ext cx="2952750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500" y="1538188"/>
            <a:ext cx="2438400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/>
          <p:nvPr>
            <p:ph type="title"/>
          </p:nvPr>
        </p:nvSpPr>
        <p:spPr>
          <a:xfrm>
            <a:off x="819150" y="1802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38761D"/>
                </a:solidFill>
              </a:rPr>
              <a:t>Model Results Analysis</a:t>
            </a:r>
            <a:endParaRPr b="1" u="sng">
              <a:solidFill>
                <a:srgbClr val="38761D"/>
              </a:solidFill>
            </a:endParaRPr>
          </a:p>
        </p:txBody>
      </p:sp>
      <p:sp>
        <p:nvSpPr>
          <p:cNvPr id="220" name="Google Shape;220;p23"/>
          <p:cNvSpPr txBox="1"/>
          <p:nvPr>
            <p:ph idx="1" type="body"/>
          </p:nvPr>
        </p:nvSpPr>
        <p:spPr>
          <a:xfrm>
            <a:off x="720050" y="599550"/>
            <a:ext cx="7505700" cy="39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75"/>
              <a:buNone/>
            </a:pPr>
            <a:r>
              <a:rPr b="1" lang="en" sz="1112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a. Linear Regression</a:t>
            </a:r>
            <a:endParaRPr b="1" sz="1112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112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lang="en" sz="1112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		              1)        R2  = .4696</a:t>
            </a:r>
            <a:endParaRPr sz="1112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112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     			  2)        MSE = 61,734,606,846.02</a:t>
            </a:r>
            <a:endParaRPr sz="1112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112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3)        RMSE =  248,464.50 </a:t>
            </a:r>
            <a:endParaRPr sz="1112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112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4)        MAE = 164,817.45</a:t>
            </a:r>
            <a:endParaRPr sz="1112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112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			b. Ridge Regression</a:t>
            </a:r>
            <a:endParaRPr b="1" sz="1112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9243" lvl="0" marL="2286000" marR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113"/>
              <a:buFont typeface="Arial"/>
              <a:buAutoNum type="arabicParenR"/>
            </a:pPr>
            <a:r>
              <a:rPr lang="en" sz="1112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R2 = .467</a:t>
            </a:r>
            <a:endParaRPr sz="1112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9243" lvl="0" marL="2286000" marR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113"/>
              <a:buFont typeface="Arial"/>
              <a:buAutoNum type="arabicParenR"/>
            </a:pPr>
            <a:r>
              <a:rPr lang="en" sz="1112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MSE = 61,974,982,112.41</a:t>
            </a:r>
            <a:endParaRPr sz="1112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9243" lvl="0" marL="2286000" marR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113"/>
              <a:buFont typeface="Arial"/>
              <a:buAutoNum type="arabicParenR"/>
            </a:pPr>
            <a:r>
              <a:rPr lang="en" sz="1112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RMSE = 248,947.74</a:t>
            </a:r>
            <a:endParaRPr sz="1112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9243" lvl="0" marL="2286000" marR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113"/>
              <a:buFont typeface="Arial"/>
              <a:buAutoNum type="arabicParenR"/>
            </a:pPr>
            <a:r>
              <a:rPr lang="en" sz="1112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MAE = 165,587.70</a:t>
            </a:r>
            <a:endParaRPr sz="1112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190500" lvl="0" marL="723900" marR="38100" rtl="0" algn="l">
              <a:lnSpc>
                <a:spcPct val="6000"/>
              </a:lnSpc>
              <a:spcBef>
                <a:spcPts val="1800"/>
              </a:spcBef>
              <a:spcAft>
                <a:spcPts val="0"/>
              </a:spcAft>
              <a:buSzPts val="275"/>
              <a:buNone/>
            </a:pPr>
            <a:r>
              <a:rPr b="1" lang="en" sz="1112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c. Random Forest Regression</a:t>
            </a:r>
            <a:endParaRPr b="1" sz="1112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9243" lvl="0" marL="2286000" marR="38100" rtl="0" algn="l">
              <a:lnSpc>
                <a:spcPct val="6000"/>
              </a:lnSpc>
              <a:spcBef>
                <a:spcPts val="1800"/>
              </a:spcBef>
              <a:spcAft>
                <a:spcPts val="0"/>
              </a:spcAft>
              <a:buClr>
                <a:srgbClr val="24292F"/>
              </a:buClr>
              <a:buSzPts val="1113"/>
              <a:buFont typeface="Arial"/>
              <a:buAutoNum type="arabicParenR"/>
            </a:pPr>
            <a:r>
              <a:rPr lang="en" sz="1112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R2 = .395</a:t>
            </a:r>
            <a:endParaRPr sz="1112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9243" lvl="0" marL="2286000" marR="38100" rtl="0" algn="l">
              <a:lnSpc>
                <a:spcPct val="6000"/>
              </a:lnSpc>
              <a:spcBef>
                <a:spcPts val="1800"/>
              </a:spcBef>
              <a:spcAft>
                <a:spcPts val="0"/>
              </a:spcAft>
              <a:buClr>
                <a:srgbClr val="24292F"/>
              </a:buClr>
              <a:buSzPts val="1113"/>
              <a:buFont typeface="Arial"/>
              <a:buAutoNum type="arabicParenR"/>
            </a:pPr>
            <a:r>
              <a:rPr lang="en" sz="1112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MSE = 70,352,537,281.89</a:t>
            </a:r>
            <a:endParaRPr sz="1112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9243" lvl="0" marL="2286000" marR="38100" rtl="0" algn="l">
              <a:lnSpc>
                <a:spcPct val="6000"/>
              </a:lnSpc>
              <a:spcBef>
                <a:spcPts val="1800"/>
              </a:spcBef>
              <a:spcAft>
                <a:spcPts val="0"/>
              </a:spcAft>
              <a:buClr>
                <a:srgbClr val="24292F"/>
              </a:buClr>
              <a:buSzPts val="1113"/>
              <a:buFont typeface="Arial"/>
              <a:buAutoNum type="arabicParenR"/>
            </a:pPr>
            <a:r>
              <a:rPr lang="en" sz="1112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RMSE = 248,947.74</a:t>
            </a:r>
            <a:endParaRPr sz="1112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9243" lvl="0" marL="2286000" marR="38100" rtl="0" algn="l">
              <a:lnSpc>
                <a:spcPct val="6000"/>
              </a:lnSpc>
              <a:spcBef>
                <a:spcPts val="1800"/>
              </a:spcBef>
              <a:spcAft>
                <a:spcPts val="0"/>
              </a:spcAft>
              <a:buClr>
                <a:srgbClr val="24292F"/>
              </a:buClr>
              <a:buSzPts val="1113"/>
              <a:buFont typeface="Arial"/>
              <a:buAutoNum type="arabicParenR"/>
            </a:pPr>
            <a:r>
              <a:rPr lang="en" sz="1112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MAE = 140,215.58</a:t>
            </a:r>
            <a:endParaRPr sz="1112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marR="38100" rtl="0" algn="l">
              <a:lnSpc>
                <a:spcPct val="6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112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d. </a:t>
            </a:r>
            <a:r>
              <a:rPr b="1" lang="en" sz="1112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XGB Regression</a:t>
            </a:r>
            <a:endParaRPr b="1" sz="1112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9243" lvl="0" marL="2286000" marR="38100" rtl="0" algn="l">
              <a:lnSpc>
                <a:spcPct val="6000"/>
              </a:lnSpc>
              <a:spcBef>
                <a:spcPts val="1800"/>
              </a:spcBef>
              <a:spcAft>
                <a:spcPts val="0"/>
              </a:spcAft>
              <a:buClr>
                <a:srgbClr val="24292F"/>
              </a:buClr>
              <a:buSzPts val="1113"/>
              <a:buFont typeface="Arial"/>
              <a:buAutoNum type="arabicParenR"/>
            </a:pPr>
            <a:r>
              <a:rPr lang="en" sz="1112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R2 = .303</a:t>
            </a:r>
            <a:endParaRPr sz="1112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9243" lvl="0" marL="2286000" marR="38100" rtl="0" algn="l">
              <a:lnSpc>
                <a:spcPct val="6000"/>
              </a:lnSpc>
              <a:spcBef>
                <a:spcPts val="1800"/>
              </a:spcBef>
              <a:spcAft>
                <a:spcPts val="0"/>
              </a:spcAft>
              <a:buClr>
                <a:srgbClr val="24292F"/>
              </a:buClr>
              <a:buSzPts val="1113"/>
              <a:buFont typeface="Arial"/>
              <a:buAutoNum type="arabicParenR"/>
            </a:pPr>
            <a:r>
              <a:rPr lang="en" sz="1112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MSE = 81,126,092,073.28</a:t>
            </a:r>
            <a:endParaRPr sz="1112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9243" lvl="0" marL="2286000" marR="38100" rtl="0" algn="l">
              <a:lnSpc>
                <a:spcPct val="6000"/>
              </a:lnSpc>
              <a:spcBef>
                <a:spcPts val="1800"/>
              </a:spcBef>
              <a:spcAft>
                <a:spcPts val="0"/>
              </a:spcAft>
              <a:buClr>
                <a:srgbClr val="24292F"/>
              </a:buClr>
              <a:buSzPts val="1113"/>
              <a:buFont typeface="Arial"/>
              <a:buAutoNum type="arabicParenR"/>
            </a:pPr>
            <a:r>
              <a:rPr lang="en" sz="1112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RMSE = 248,947.74</a:t>
            </a:r>
            <a:endParaRPr sz="1112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9243" lvl="0" marL="2286000" marR="38100" rtl="0" algn="l">
              <a:lnSpc>
                <a:spcPct val="6000"/>
              </a:lnSpc>
              <a:spcBef>
                <a:spcPts val="1800"/>
              </a:spcBef>
              <a:spcAft>
                <a:spcPts val="0"/>
              </a:spcAft>
              <a:buClr>
                <a:srgbClr val="24292F"/>
              </a:buClr>
              <a:buSzPts val="1113"/>
              <a:buFont typeface="Arial"/>
              <a:buAutoNum type="arabicParenR"/>
            </a:pPr>
            <a:r>
              <a:rPr lang="en" sz="1112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MAE = 145,701.31</a:t>
            </a:r>
            <a:endParaRPr sz="1112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712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325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38761D"/>
                </a:solidFill>
              </a:rPr>
              <a:t>Recommendations</a:t>
            </a:r>
            <a:endParaRPr b="1" u="sng">
              <a:solidFill>
                <a:srgbClr val="38761D"/>
              </a:solidFill>
            </a:endParaRPr>
          </a:p>
        </p:txBody>
      </p:sp>
      <p:sp>
        <p:nvSpPr>
          <p:cNvPr id="226" name="Google Shape;226;p24"/>
          <p:cNvSpPr txBox="1"/>
          <p:nvPr>
            <p:ph idx="1" type="body"/>
          </p:nvPr>
        </p:nvSpPr>
        <p:spPr>
          <a:xfrm>
            <a:off x="819150" y="1434350"/>
            <a:ext cx="7505700" cy="32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b="1" lang="en" sz="1200"/>
              <a:t>Need more data</a:t>
            </a:r>
            <a:endParaRPr b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arenR"/>
            </a:pPr>
            <a:r>
              <a:rPr lang="en" sz="1200"/>
              <a:t>Could </a:t>
            </a:r>
            <a:r>
              <a:rPr lang="en" sz="1200"/>
              <a:t>improve</a:t>
            </a:r>
            <a:r>
              <a:rPr lang="en" sz="1200"/>
              <a:t> R2, MAE, etc. scores</a:t>
            </a:r>
            <a:endParaRPr sz="1200"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arenR"/>
            </a:pPr>
            <a:r>
              <a:rPr lang="en" sz="1200"/>
              <a:t>More X variables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b="1" lang="en" sz="1200"/>
              <a:t>Information to Clients</a:t>
            </a:r>
            <a:endParaRPr b="1" sz="1200"/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arenR"/>
            </a:pPr>
            <a:r>
              <a:rPr lang="en" sz="1200"/>
              <a:t>Share with them our EDA findings</a:t>
            </a:r>
            <a:endParaRPr sz="1200"/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arenR"/>
            </a:pPr>
            <a:r>
              <a:rPr lang="en" sz="1200"/>
              <a:t>Improve buyer morale</a:t>
            </a:r>
            <a:endParaRPr sz="1200"/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arenR"/>
            </a:pPr>
            <a:r>
              <a:rPr lang="en" sz="1200"/>
              <a:t>Help sellers fix issues with their house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    3) Unique Houses for Clients</a:t>
            </a:r>
            <a:endParaRPr b="1" sz="1200"/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arenR"/>
            </a:pPr>
            <a:r>
              <a:rPr lang="en" sz="1200"/>
              <a:t>Our model could be a better comp than zillow</a:t>
            </a:r>
            <a:endParaRPr sz="1200"/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arenR"/>
            </a:pPr>
            <a:r>
              <a:rPr lang="en" sz="1200"/>
              <a:t>Helping buyers if the house they like is over or under priced</a:t>
            </a:r>
            <a:endParaRPr sz="1200"/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arenR"/>
            </a:pPr>
            <a:r>
              <a:rPr lang="en" sz="1200"/>
              <a:t>Find </a:t>
            </a:r>
            <a:r>
              <a:rPr lang="en" sz="1200"/>
              <a:t>similar</a:t>
            </a:r>
            <a:r>
              <a:rPr lang="en" sz="1200"/>
              <a:t> houses with certain traits</a:t>
            </a:r>
            <a:endParaRPr sz="1200"/>
          </a:p>
        </p:txBody>
      </p:sp>
      <p:pic>
        <p:nvPicPr>
          <p:cNvPr id="227" name="Google Shape;2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4050" y="1800188"/>
            <a:ext cx="2686050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solidFill>
                  <a:srgbClr val="38761D"/>
                </a:solidFill>
              </a:rPr>
              <a:t>Whats next?</a:t>
            </a:r>
            <a:endParaRPr b="1" sz="3000" u="sng">
              <a:solidFill>
                <a:srgbClr val="38761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 u="sng">
              <a:solidFill>
                <a:srgbClr val="38761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761D"/>
                </a:solidFill>
              </a:rPr>
              <a:t>  			       - </a:t>
            </a:r>
            <a:r>
              <a:rPr lang="en" sz="1300">
                <a:solidFill>
                  <a:srgbClr val="38761D"/>
                </a:solidFill>
              </a:rPr>
              <a:t>Collect more data</a:t>
            </a:r>
            <a:endParaRPr sz="1300">
              <a:solidFill>
                <a:srgbClr val="38761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8761D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761D"/>
                </a:solidFill>
              </a:rPr>
              <a:t>      - </a:t>
            </a:r>
            <a:r>
              <a:rPr lang="en" sz="1300">
                <a:solidFill>
                  <a:srgbClr val="38761D"/>
                </a:solidFill>
              </a:rPr>
              <a:t>More variables for our model</a:t>
            </a:r>
            <a:endParaRPr sz="1300">
              <a:solidFill>
                <a:srgbClr val="38761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8761D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761D"/>
                </a:solidFill>
              </a:rPr>
              <a:t>      - </a:t>
            </a:r>
            <a:r>
              <a:rPr lang="en" sz="1300">
                <a:solidFill>
                  <a:srgbClr val="38761D"/>
                </a:solidFill>
              </a:rPr>
              <a:t>Improve our R2 score</a:t>
            </a:r>
            <a:endParaRPr sz="1300">
              <a:solidFill>
                <a:srgbClr val="38761D"/>
              </a:solidFill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8761D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761D"/>
                </a:solidFill>
              </a:rPr>
              <a:t>- </a:t>
            </a:r>
            <a:r>
              <a:rPr lang="en" sz="1300">
                <a:solidFill>
                  <a:srgbClr val="38761D"/>
                </a:solidFill>
              </a:rPr>
              <a:t>Run models on different variables</a:t>
            </a:r>
            <a:endParaRPr sz="1300">
              <a:solidFill>
                <a:srgbClr val="38761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8761D"/>
              </a:solidFill>
            </a:endParaRPr>
          </a:p>
        </p:txBody>
      </p:sp>
      <p:pic>
        <p:nvPicPr>
          <p:cNvPr id="233" name="Google Shape;2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8350" y="3779846"/>
            <a:ext cx="3327847" cy="9983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925" y="528900"/>
            <a:ext cx="2552700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8761D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/>
          <p:nvPr>
            <p:ph type="title"/>
          </p:nvPr>
        </p:nvSpPr>
        <p:spPr>
          <a:xfrm>
            <a:off x="819150" y="498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33" u="sng">
                <a:solidFill>
                  <a:srgbClr val="38761D"/>
                </a:solidFill>
              </a:rPr>
              <a:t>Problem Statement</a:t>
            </a:r>
            <a:endParaRPr b="1" sz="3333" u="sng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4"/>
          <p:cNvSpPr txBox="1"/>
          <p:nvPr>
            <p:ph idx="1" type="body"/>
          </p:nvPr>
        </p:nvSpPr>
        <p:spPr>
          <a:xfrm>
            <a:off x="729975" y="11681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18288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00"/>
              <a:buChar char="-"/>
            </a:pPr>
            <a:r>
              <a:rPr lang="en" sz="1600">
                <a:solidFill>
                  <a:srgbClr val="38761D"/>
                </a:solidFill>
              </a:rPr>
              <a:t>Need to predict the price of a home to </a:t>
            </a:r>
            <a:r>
              <a:rPr lang="en" sz="1600">
                <a:solidFill>
                  <a:srgbClr val="38761D"/>
                </a:solidFill>
              </a:rPr>
              <a:t>assist clients</a:t>
            </a:r>
            <a:endParaRPr sz="100">
              <a:solidFill>
                <a:srgbClr val="38761D"/>
              </a:solidFill>
            </a:endParaRPr>
          </a:p>
          <a:p>
            <a:pPr indent="-330200" lvl="0" marL="18288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00"/>
              <a:buChar char="-"/>
            </a:pPr>
            <a:r>
              <a:rPr lang="en" sz="1600">
                <a:solidFill>
                  <a:srgbClr val="38761D"/>
                </a:solidFill>
              </a:rPr>
              <a:t>Competitive advantage over other companies</a:t>
            </a:r>
            <a:endParaRPr sz="1600">
              <a:solidFill>
                <a:srgbClr val="38761D"/>
              </a:solidFill>
            </a:endParaRPr>
          </a:p>
        </p:txBody>
      </p:sp>
      <p:pic>
        <p:nvPicPr>
          <p:cNvPr id="139" name="Google Shape;13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975" y="2902575"/>
            <a:ext cx="2614552" cy="17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6750" y="2963955"/>
            <a:ext cx="2951500" cy="158184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4"/>
          <p:cNvSpPr txBox="1"/>
          <p:nvPr/>
        </p:nvSpPr>
        <p:spPr>
          <a:xfrm>
            <a:off x="1050500" y="2071275"/>
            <a:ext cx="2438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What traits have </a:t>
            </a:r>
            <a:endParaRPr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a high correlation with the price?</a:t>
            </a:r>
            <a:endParaRPr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4"/>
          <p:cNvSpPr txBox="1"/>
          <p:nvPr/>
        </p:nvSpPr>
        <p:spPr>
          <a:xfrm>
            <a:off x="6656400" y="2179125"/>
            <a:ext cx="2487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Can we predict the price accurately?</a:t>
            </a:r>
            <a:endParaRPr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4"/>
          <p:cNvSpPr/>
          <p:nvPr/>
        </p:nvSpPr>
        <p:spPr>
          <a:xfrm>
            <a:off x="620975" y="2249025"/>
            <a:ext cx="376500" cy="47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4"/>
          <p:cNvSpPr/>
          <p:nvPr/>
        </p:nvSpPr>
        <p:spPr>
          <a:xfrm>
            <a:off x="6194000" y="2333850"/>
            <a:ext cx="376500" cy="47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881875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38761D"/>
                </a:solidFill>
              </a:rPr>
              <a:t>Stakeholders</a:t>
            </a:r>
            <a:endParaRPr b="1" u="sng">
              <a:solidFill>
                <a:srgbClr val="38761D"/>
              </a:solidFill>
            </a:endParaRPr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743488" y="15023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31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931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854" lvl="0" marL="13716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Arial"/>
              <a:buChar char="★"/>
            </a:pPr>
            <a:r>
              <a:rPr lang="en" sz="1931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Realtors</a:t>
            </a:r>
            <a:endParaRPr sz="1931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854" lvl="0" marL="13716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Arial"/>
              <a:buChar char="★"/>
            </a:pPr>
            <a:r>
              <a:rPr lang="en" sz="1931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Buyers</a:t>
            </a:r>
            <a:endParaRPr sz="1931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854" lvl="0" marL="13716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Arial"/>
              <a:buChar char="★"/>
            </a:pPr>
            <a:r>
              <a:rPr lang="en" sz="1931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Sellers</a:t>
            </a:r>
            <a:endParaRPr sz="1931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854" lvl="0" marL="13716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Arial"/>
              <a:buChar char="★"/>
            </a:pPr>
            <a:r>
              <a:rPr lang="en" sz="1931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Potential Clients of Real Estate Companies</a:t>
            </a:r>
            <a:endParaRPr sz="1931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854" lvl="0" marL="13716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Arial"/>
              <a:buChar char="★"/>
            </a:pPr>
            <a:r>
              <a:rPr lang="en" sz="1931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NAR</a:t>
            </a:r>
            <a:endParaRPr sz="1931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854" lvl="0" marL="13716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Arial"/>
              <a:buChar char="★"/>
            </a:pPr>
            <a:r>
              <a:rPr lang="en" sz="1931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Zillow</a:t>
            </a:r>
            <a:endParaRPr sz="1931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854" lvl="0" marL="13716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Arial"/>
              <a:buChar char="★"/>
            </a:pPr>
            <a:r>
              <a:rPr lang="en" sz="1931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Redfin</a:t>
            </a:r>
            <a:endParaRPr sz="1931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854" lvl="0" marL="13716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Arial"/>
              <a:buChar char="★"/>
            </a:pPr>
            <a:r>
              <a:rPr lang="en" sz="1931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Investors</a:t>
            </a:r>
            <a:endParaRPr sz="1931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854" lvl="0" marL="13716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Arial"/>
              <a:buChar char="★"/>
            </a:pPr>
            <a:r>
              <a:rPr lang="en" sz="1931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Housing Market Companies</a:t>
            </a:r>
            <a:endParaRPr sz="1931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854" lvl="0" marL="13716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Arial"/>
              <a:buChar char="★"/>
            </a:pPr>
            <a:r>
              <a:rPr lang="en" sz="1931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HOAs</a:t>
            </a:r>
            <a:endParaRPr sz="1931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854" lvl="0" marL="13716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Arial"/>
              <a:buChar char="★"/>
            </a:pPr>
            <a:r>
              <a:rPr lang="en" sz="1931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Mortgage Companies</a:t>
            </a:r>
            <a:endParaRPr sz="1931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854" lvl="0" marL="13716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Arial"/>
              <a:buChar char="★"/>
            </a:pPr>
            <a:r>
              <a:rPr lang="en" sz="1931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Banks </a:t>
            </a:r>
            <a:endParaRPr sz="1931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854" lvl="0" marL="13716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Arial"/>
              <a:buChar char="★"/>
            </a:pPr>
            <a:r>
              <a:rPr lang="en" sz="1931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Real Estate Companies </a:t>
            </a:r>
            <a:endParaRPr sz="1931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854" lvl="0" marL="13716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Arial"/>
              <a:buChar char="★"/>
            </a:pPr>
            <a:r>
              <a:rPr lang="en" sz="1931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Appraisers</a:t>
            </a:r>
            <a:endParaRPr sz="1931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98" y="304923"/>
            <a:ext cx="1819300" cy="102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5223" y="510535"/>
            <a:ext cx="1546200" cy="92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1688" y="1502325"/>
            <a:ext cx="1021775" cy="102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8700" y="2612372"/>
            <a:ext cx="2055750" cy="856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35000" y="1927874"/>
            <a:ext cx="1848500" cy="99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46150" y="3409588"/>
            <a:ext cx="1981200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1550" y="3833185"/>
            <a:ext cx="1438675" cy="1032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624788" y="3703600"/>
            <a:ext cx="1743075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570728" y="3873573"/>
            <a:ext cx="1492145" cy="99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8761D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 txBox="1"/>
          <p:nvPr>
            <p:ph type="title"/>
          </p:nvPr>
        </p:nvSpPr>
        <p:spPr>
          <a:xfrm>
            <a:off x="819150" y="8257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38761D"/>
                </a:solidFill>
              </a:rPr>
              <a:t>Solution to our Problem</a:t>
            </a:r>
            <a:endParaRPr b="1" u="sng">
              <a:solidFill>
                <a:srgbClr val="38761D"/>
              </a:solidFill>
            </a:endParaRPr>
          </a:p>
        </p:txBody>
      </p:sp>
      <p:sp>
        <p:nvSpPr>
          <p:cNvPr id="165" name="Google Shape;165;p16"/>
          <p:cNvSpPr txBox="1"/>
          <p:nvPr>
            <p:ph idx="1" type="body"/>
          </p:nvPr>
        </p:nvSpPr>
        <p:spPr>
          <a:xfrm>
            <a:off x="2941625" y="1780375"/>
            <a:ext cx="49455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300"/>
              <a:buChar char="❖"/>
            </a:pPr>
            <a:r>
              <a:rPr lang="en">
                <a:solidFill>
                  <a:srgbClr val="38761D"/>
                </a:solidFill>
              </a:rPr>
              <a:t>Create a model to predict the price of a home</a:t>
            </a:r>
            <a:endParaRPr>
              <a:solidFill>
                <a:srgbClr val="38761D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300"/>
              <a:buChar char="❖"/>
            </a:pPr>
            <a:r>
              <a:rPr lang="en">
                <a:solidFill>
                  <a:srgbClr val="38761D"/>
                </a:solidFill>
              </a:rPr>
              <a:t>Finding variables that are </a:t>
            </a:r>
            <a:r>
              <a:rPr lang="en">
                <a:solidFill>
                  <a:srgbClr val="38761D"/>
                </a:solidFill>
              </a:rPr>
              <a:t>correlated</a:t>
            </a:r>
            <a:r>
              <a:rPr lang="en">
                <a:solidFill>
                  <a:srgbClr val="38761D"/>
                </a:solidFill>
              </a:rPr>
              <a:t> with price</a:t>
            </a:r>
            <a:endParaRPr>
              <a:solidFill>
                <a:srgbClr val="38761D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300"/>
              <a:buChar char="❖"/>
            </a:pPr>
            <a:r>
              <a:rPr lang="en">
                <a:solidFill>
                  <a:srgbClr val="38761D"/>
                </a:solidFill>
              </a:rPr>
              <a:t>Identifying unique outliers</a:t>
            </a:r>
            <a:endParaRPr>
              <a:solidFill>
                <a:srgbClr val="38761D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300"/>
              <a:buChar char="❖"/>
            </a:pPr>
            <a:r>
              <a:rPr lang="en">
                <a:solidFill>
                  <a:srgbClr val="38761D"/>
                </a:solidFill>
              </a:rPr>
              <a:t>Using four types of Models:</a:t>
            </a:r>
            <a:endParaRPr>
              <a:solidFill>
                <a:srgbClr val="38761D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100"/>
              <a:buChar char="➢"/>
            </a:pPr>
            <a:r>
              <a:rPr lang="en">
                <a:solidFill>
                  <a:srgbClr val="38761D"/>
                </a:solidFill>
              </a:rPr>
              <a:t>Linear Regression</a:t>
            </a:r>
            <a:endParaRPr>
              <a:solidFill>
                <a:srgbClr val="38761D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100"/>
              <a:buChar char="➢"/>
            </a:pPr>
            <a:r>
              <a:rPr lang="en">
                <a:solidFill>
                  <a:srgbClr val="38761D"/>
                </a:solidFill>
              </a:rPr>
              <a:t>Ridge Regression</a:t>
            </a:r>
            <a:endParaRPr>
              <a:solidFill>
                <a:srgbClr val="38761D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100"/>
              <a:buChar char="➢"/>
            </a:pPr>
            <a:r>
              <a:rPr lang="en">
                <a:solidFill>
                  <a:srgbClr val="38761D"/>
                </a:solidFill>
              </a:rPr>
              <a:t>Random Forest</a:t>
            </a:r>
            <a:endParaRPr>
              <a:solidFill>
                <a:srgbClr val="38761D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100"/>
              <a:buChar char="➢"/>
            </a:pPr>
            <a:r>
              <a:rPr lang="en">
                <a:solidFill>
                  <a:srgbClr val="38761D"/>
                </a:solidFill>
              </a:rPr>
              <a:t>XGB Regression</a:t>
            </a:r>
            <a:endParaRPr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8761D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"/>
          <p:cNvSpPr txBox="1"/>
          <p:nvPr/>
        </p:nvSpPr>
        <p:spPr>
          <a:xfrm>
            <a:off x="3666875" y="683800"/>
            <a:ext cx="1407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endParaRPr b="1" sz="3000" u="sng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7"/>
          <p:cNvSpPr txBox="1"/>
          <p:nvPr/>
        </p:nvSpPr>
        <p:spPr>
          <a:xfrm>
            <a:off x="1717800" y="1417200"/>
            <a:ext cx="5708400" cy="20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Kaggle compilation of Real Estate transactions</a:t>
            </a:r>
            <a:endParaRPr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200">
                <a:solidFill>
                  <a:srgbClr val="38761D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https://www.kaggle.com/datasets/shree1992/housedata?select=data.csv</a:t>
            </a:r>
            <a:endParaRPr sz="1200">
              <a:solidFill>
                <a:srgbClr val="38761D"/>
              </a:solidFill>
              <a:uFill>
                <a:noFill/>
              </a:uFill>
              <a:hlinkClick r:id="rId4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Font typeface="Calibri"/>
              <a:buChar char="●"/>
            </a:pPr>
            <a:r>
              <a:rPr lang="en" sz="1200">
                <a:solidFill>
                  <a:srgbClr val="38761D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https://www.kaggle.com/datasets/shree1992/housedata?select=data.csv</a:t>
            </a:r>
            <a:endParaRPr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Seattle Metro Area</a:t>
            </a:r>
            <a:endParaRPr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Font typeface="Calibri"/>
              <a:buChar char="●"/>
            </a:pPr>
            <a:r>
              <a:rPr lang="en" sz="1200">
                <a:solidFill>
                  <a:srgbClr val="38761D"/>
                </a:solidFill>
              </a:rPr>
              <a:t> Data is from May 1st, 2014 to July 9th</a:t>
            </a:r>
            <a:endParaRPr sz="1200">
              <a:solidFill>
                <a:srgbClr val="38761D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Font typeface="Calibri"/>
              <a:buChar char="●"/>
            </a:pPr>
            <a:r>
              <a:rPr lang="en" sz="1200">
                <a:solidFill>
                  <a:srgbClr val="38761D"/>
                </a:solidFill>
              </a:rPr>
              <a:t>Is there enough data to predict the price?</a:t>
            </a:r>
            <a:endParaRPr sz="12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17800" y="3320775"/>
            <a:ext cx="2268976" cy="15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7"/>
          <p:cNvSpPr txBox="1"/>
          <p:nvPr>
            <p:ph type="title"/>
          </p:nvPr>
        </p:nvSpPr>
        <p:spPr>
          <a:xfrm>
            <a:off x="-2111421" y="-1448454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00900" y="3275625"/>
            <a:ext cx="28575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solidFill>
                  <a:srgbClr val="38761D"/>
                </a:solidFill>
              </a:rPr>
              <a:t>Data Wrangling</a:t>
            </a:r>
            <a:endParaRPr b="1" sz="3000" u="sng">
              <a:solidFill>
                <a:srgbClr val="38761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 u="sng">
              <a:solidFill>
                <a:srgbClr val="38761D"/>
              </a:solidFill>
            </a:endParaRPr>
          </a:p>
          <a:p>
            <a:pPr indent="-304800" lvl="0" marL="18288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Started with 17 columns and 4,600 rows</a:t>
            </a:r>
            <a:endParaRPr sz="1200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18288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Dropped certain rows</a:t>
            </a:r>
            <a:endParaRPr sz="1200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18288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Added three columns</a:t>
            </a:r>
            <a:endParaRPr sz="1200">
              <a:solidFill>
                <a:srgbClr val="38761D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18288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Only two NaN values</a:t>
            </a:r>
            <a:endParaRPr sz="1200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18288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Dummy variables for Condition &amp; View</a:t>
            </a:r>
            <a:endParaRPr sz="1200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18288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Ended up with 25 columns and 4,600 rows</a:t>
            </a:r>
            <a:endParaRPr sz="1200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18288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Target Variable is Price</a:t>
            </a:r>
            <a:endParaRPr b="1" sz="3000" u="sng">
              <a:solidFill>
                <a:srgbClr val="38761D"/>
              </a:solidFill>
            </a:endParaRPr>
          </a:p>
        </p:txBody>
      </p:sp>
      <p:pic>
        <p:nvPicPr>
          <p:cNvPr id="180" name="Google Shape;1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288" y="356238"/>
            <a:ext cx="26193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0925" y="3301600"/>
            <a:ext cx="2253925" cy="149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/>
          <p:nvPr>
            <p:ph type="title"/>
          </p:nvPr>
        </p:nvSpPr>
        <p:spPr>
          <a:xfrm>
            <a:off x="2252100" y="822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solidFill>
                  <a:srgbClr val="38761D"/>
                </a:solidFill>
              </a:rPr>
              <a:t>Exploratory Data Analysis</a:t>
            </a:r>
            <a:endParaRPr b="1" sz="3000" u="sng">
              <a:solidFill>
                <a:srgbClr val="38761D"/>
              </a:solidFill>
            </a:endParaRPr>
          </a:p>
        </p:txBody>
      </p:sp>
      <p:pic>
        <p:nvPicPr>
          <p:cNvPr id="187" name="Google Shape;1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200" y="635406"/>
            <a:ext cx="3113300" cy="2150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0951" y="604125"/>
            <a:ext cx="2345875" cy="235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48098" y="604125"/>
            <a:ext cx="2844002" cy="2294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2375" y="2817750"/>
            <a:ext cx="3021636" cy="199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84900" y="2835525"/>
            <a:ext cx="2227600" cy="210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56650" y="2946900"/>
            <a:ext cx="2384025" cy="199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800" y="257675"/>
            <a:ext cx="7294050" cy="46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/>
          <p:cNvSpPr txBox="1"/>
          <p:nvPr>
            <p:ph type="title"/>
          </p:nvPr>
        </p:nvSpPr>
        <p:spPr>
          <a:xfrm>
            <a:off x="1388554" y="1302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3876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Many outliers for square feet of living, above and below.</a:t>
            </a:r>
            <a:endParaRPr sz="1300">
              <a:solidFill>
                <a:srgbClr val="3876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3876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Most homes had a condition rating of 3-5.</a:t>
            </a:r>
            <a:endParaRPr sz="1300">
              <a:solidFill>
                <a:srgbClr val="3876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3876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# of bedrooms increased so did the # of bathrooms.</a:t>
            </a:r>
            <a:endParaRPr sz="1300">
              <a:solidFill>
                <a:srgbClr val="3876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3876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Most of the homes had three to six bedrooms.</a:t>
            </a:r>
            <a:endParaRPr sz="1300">
              <a:solidFill>
                <a:srgbClr val="3876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3876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Price and square feet of living space, p</a:t>
            </a:r>
            <a:r>
              <a:rPr lang="en" sz="1300">
                <a:solidFill>
                  <a:srgbClr val="3876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ositive correlation</a:t>
            </a:r>
            <a:r>
              <a:rPr lang="en" sz="1300">
                <a:solidFill>
                  <a:srgbClr val="3876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300">
              <a:solidFill>
                <a:srgbClr val="3876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3876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One outlier home was under 2,000 sq ft and $10 million.</a:t>
            </a:r>
            <a:endParaRPr sz="1300">
              <a:solidFill>
                <a:srgbClr val="3876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1"/>
          <p:cNvSpPr txBox="1"/>
          <p:nvPr/>
        </p:nvSpPr>
        <p:spPr>
          <a:xfrm>
            <a:off x="2735275" y="485600"/>
            <a:ext cx="570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EDA Key Findings</a:t>
            </a:r>
            <a:endParaRPr b="1" sz="3000" u="sng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9813" y="3067338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