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263D70-DB0F-4950-B599-67F816C99828}">
  <a:tblStyle styleId="{F6263D70-DB0F-4950-B599-67F816C998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3f1fa3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03f1fa3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03f1fa3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03f1fa3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3184ed02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3184ed02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3184ed02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3184ed02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3184ed02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3184ed02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3184ed02f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3184ed02f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3184ed02f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3184ed02f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3184ed02f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3184ed02f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03f1fa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03f1fa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03f1fa3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03f1fa3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footballdb.com/teams/nfl/denver-broncos/stats/2012" TargetMode="External"/><Relationship Id="rId22" Type="http://schemas.openxmlformats.org/officeDocument/2006/relationships/hyperlink" Target="https://www.footballdb.com/teams/nfl/washington-redskins/stats/2012" TargetMode="External"/><Relationship Id="rId21" Type="http://schemas.openxmlformats.org/officeDocument/2006/relationships/hyperlink" Target="https://www.footballdb.com/players/robert-griffin-griffro02" TargetMode="External"/><Relationship Id="rId24" Type="http://schemas.openxmlformats.org/officeDocument/2006/relationships/hyperlink" Target="https://www.footballdb.com/teams/nfl/seattle-seahawks/stats/2012" TargetMode="External"/><Relationship Id="rId23" Type="http://schemas.openxmlformats.org/officeDocument/2006/relationships/hyperlink" Target="https://www.footballdb.com/players/russell-wilson-wilsoru01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speckledpingu/nfl-qb-stats" TargetMode="External"/><Relationship Id="rId4" Type="http://schemas.openxmlformats.org/officeDocument/2006/relationships/hyperlink" Target="https://www.footballdb.com/statistics/nfl/player-stats/passing/2012/regular-season?sort=passatt" TargetMode="External"/><Relationship Id="rId9" Type="http://schemas.openxmlformats.org/officeDocument/2006/relationships/hyperlink" Target="https://www.footballdb.com/statistics/nfl/player-stats/passing/2012/regular-season?sort=passtds" TargetMode="External"/><Relationship Id="rId26" Type="http://schemas.openxmlformats.org/officeDocument/2006/relationships/hyperlink" Target="https://www.footballdb.com/teams/nfl/atlanta-falcons/stats/2012" TargetMode="External"/><Relationship Id="rId25" Type="http://schemas.openxmlformats.org/officeDocument/2006/relationships/hyperlink" Target="https://www.footballdb.com/players/matt-ryan-ryanma01" TargetMode="External"/><Relationship Id="rId28" Type="http://schemas.openxmlformats.org/officeDocument/2006/relationships/hyperlink" Target="https://www.footballdb.com/teams/nfl/new-england-patriots/stats/2012" TargetMode="External"/><Relationship Id="rId27" Type="http://schemas.openxmlformats.org/officeDocument/2006/relationships/hyperlink" Target="https://www.footballdb.com/players/tom-brady-bradyto01" TargetMode="External"/><Relationship Id="rId5" Type="http://schemas.openxmlformats.org/officeDocument/2006/relationships/hyperlink" Target="https://www.footballdb.com/statistics/nfl/player-stats/passing/2012/regular-season?sort=passcmp" TargetMode="External"/><Relationship Id="rId6" Type="http://schemas.openxmlformats.org/officeDocument/2006/relationships/hyperlink" Target="https://www.footballdb.com/statistics/nfl/player-stats/passing/2012/regular-season?sort=passpct" TargetMode="External"/><Relationship Id="rId29" Type="http://schemas.openxmlformats.org/officeDocument/2006/relationships/hyperlink" Target="https://www.footballdb.com/players/ben-roethlisberger-roethbe01" TargetMode="External"/><Relationship Id="rId7" Type="http://schemas.openxmlformats.org/officeDocument/2006/relationships/hyperlink" Target="https://www.footballdb.com/statistics/nfl/player-stats/passing/2012/regular-season?sort=passyds" TargetMode="External"/><Relationship Id="rId8" Type="http://schemas.openxmlformats.org/officeDocument/2006/relationships/hyperlink" Target="https://www.footballdb.com/statistics/nfl/player-stats/passing/2012/regular-season?sort=passypa" TargetMode="External"/><Relationship Id="rId31" Type="http://schemas.openxmlformats.org/officeDocument/2006/relationships/hyperlink" Target="https://www.footballdb.com/players/drew-brees-breesdr01" TargetMode="External"/><Relationship Id="rId30" Type="http://schemas.openxmlformats.org/officeDocument/2006/relationships/hyperlink" Target="https://www.footballdb.com/teams/nfl/pittsburgh-steelers/stats/2012" TargetMode="External"/><Relationship Id="rId11" Type="http://schemas.openxmlformats.org/officeDocument/2006/relationships/hyperlink" Target="https://www.footballdb.com/statistics/nfl/player-stats/passing/2012/regular-season?sort=passint" TargetMode="External"/><Relationship Id="rId10" Type="http://schemas.openxmlformats.org/officeDocument/2006/relationships/hyperlink" Target="https://www.footballdb.com/statistics/nfl/player-stats/passing/2012/regular-season?sort=passtdpct" TargetMode="External"/><Relationship Id="rId32" Type="http://schemas.openxmlformats.org/officeDocument/2006/relationships/hyperlink" Target="https://www.footballdb.com/teams/nfl/new-orleans-saints/stats/2012" TargetMode="External"/><Relationship Id="rId13" Type="http://schemas.openxmlformats.org/officeDocument/2006/relationships/hyperlink" Target="https://www.footballdb.com/statistics/nfl/player-stats/passing/2012/regular-season?sort=passlg" TargetMode="External"/><Relationship Id="rId12" Type="http://schemas.openxmlformats.org/officeDocument/2006/relationships/hyperlink" Target="https://www.footballdb.com/statistics/nfl/player-stats/passing/2012/regular-season?sort=passintpct" TargetMode="External"/><Relationship Id="rId15" Type="http://schemas.openxmlformats.org/officeDocument/2006/relationships/hyperlink" Target="https://www.footballdb.com/statistics/nfl/player-stats/passing/2012/regular-season?sort=passloss" TargetMode="External"/><Relationship Id="rId14" Type="http://schemas.openxmlformats.org/officeDocument/2006/relationships/hyperlink" Target="https://www.footballdb.com/statistics/nfl/player-stats/passing/2012/regular-season?sort=passsack" TargetMode="External"/><Relationship Id="rId17" Type="http://schemas.openxmlformats.org/officeDocument/2006/relationships/hyperlink" Target="https://www.footballdb.com/players/aaron-rodgers-rodgeaa01" TargetMode="External"/><Relationship Id="rId16" Type="http://schemas.openxmlformats.org/officeDocument/2006/relationships/hyperlink" Target="https://www.footballdb.com/statistics/nfl/player-stats/passing/2012/regular-season?sort=passrate" TargetMode="External"/><Relationship Id="rId19" Type="http://schemas.openxmlformats.org/officeDocument/2006/relationships/hyperlink" Target="https://www.footballdb.com/players/peyton-manning-mannipe01" TargetMode="External"/><Relationship Id="rId18" Type="http://schemas.openxmlformats.org/officeDocument/2006/relationships/hyperlink" Target="https://www.footballdb.com/teams/nfl/green-bay-packers/stats/201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QB Touchdown Prediction Model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Garrett Hass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50" y="295707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Recommendations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2289200" y="1515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models for other variables for every major stat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Metrics on all 22 positions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Offense, Defense, and Special Teams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Football Analytics on every level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28294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Any Questions?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1199150"/>
            <a:ext cx="70389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Issue:</a:t>
            </a:r>
            <a:endParaRPr sz="28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2358675"/>
            <a:ext cx="70389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We need to know how many touchdowns a QB will throw in game.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47950" y="1107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The Solution to the Problem:</a:t>
            </a:r>
            <a:endParaRPr sz="28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47950" y="2300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Create a model to predict how many TDs the Quarterback will throw.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1664950" y="3538000"/>
            <a:ext cx="5847300" cy="8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Our Dataset is a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compilation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QB information from 1996-2016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https://www.kaggle.com/datasets/speckledpingu/nfl-qb-stats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201950" y="7358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{F6263D70-DB0F-4950-B599-67F816C99828}</a:tableStyleId>
              </a:tblPr>
              <a:tblGrid>
                <a:gridCol w="1160450"/>
                <a:gridCol w="575800"/>
                <a:gridCol w="513800"/>
                <a:gridCol w="416350"/>
                <a:gridCol w="531500"/>
                <a:gridCol w="469500"/>
                <a:gridCol w="566950"/>
                <a:gridCol w="469500"/>
                <a:gridCol w="363200"/>
                <a:gridCol w="540375"/>
                <a:gridCol w="345475"/>
                <a:gridCol w="522650"/>
                <a:gridCol w="380925"/>
                <a:gridCol w="540375"/>
                <a:gridCol w="531500"/>
                <a:gridCol w="566950"/>
              </a:tblGrid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Player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Team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Gms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Att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Cmp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Pct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Yds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YPA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TD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TD%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Int%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Lg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Sack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Loss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Rate</a:t>
                      </a:r>
                      <a:endParaRPr b="1"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Aaron Rodgers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GB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552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371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67.2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4,295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1.4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293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108.0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Peyton Manning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DEN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583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400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68.6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4,659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8.0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6.3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1.9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71t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137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105.8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Robert Griffin III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WAS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15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393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258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65.7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3,200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8.1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5.1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1.3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88t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217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102.4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Russell Wilson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SEA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393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252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64.1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3,118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6.6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2.5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203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100.0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Matt Ryan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ATL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615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422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68.6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4,719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5.2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14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2.3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80t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210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99.1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Tom Brady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NE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637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401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63.0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4,827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34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5.3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1.3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83t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182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98.7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2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Ben Roethlisberger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3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PIT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449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284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63.2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3,265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5.8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1.8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82t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30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182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97.0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3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Drew Brees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000099"/>
                          </a:solidFill>
                          <a:highlight>
                            <a:srgbClr val="FFFFFF"/>
                          </a:highlight>
                          <a:hlinkClick r:id="rId3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NO</a:t>
                      </a:r>
                      <a:endParaRPr sz="900" u="sng">
                        <a:solidFill>
                          <a:srgbClr val="0000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670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422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63.0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5,177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7.7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43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6.4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19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2.8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80t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26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190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96.3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673900"/>
            <a:ext cx="70389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Data Wrangling</a:t>
            </a:r>
            <a:endParaRPr sz="28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636175" y="1922625"/>
            <a:ext cx="5700300" cy="25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Started with 14 columns and 13,188 rows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Dropped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certain rows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Add a few columns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NaN values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 ended up with 19 columns and</a:t>
            </a:r>
            <a:r>
              <a:rPr lang="en" sz="12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 13,172 rows.</a:t>
            </a:r>
            <a:endParaRPr sz="1200">
              <a:solidFill>
                <a:srgbClr val="F9F9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Target Variable is touchdowns</a:t>
            </a:r>
            <a:endParaRPr sz="1200">
              <a:solidFill>
                <a:srgbClr val="F9F9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2428075" y="0"/>
            <a:ext cx="570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EDA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1980" l="0" r="1980" t="0"/>
          <a:stretch/>
        </p:blipFill>
        <p:spPr>
          <a:xfrm>
            <a:off x="0" y="599525"/>
            <a:ext cx="4203389" cy="23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800" y="502138"/>
            <a:ext cx="45148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63375"/>
            <a:ext cx="4017356" cy="23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2800" y="2963375"/>
            <a:ext cx="4605050" cy="222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2219925" y="396425"/>
            <a:ext cx="750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9F9F9"/>
                </a:solidFill>
                <a:latin typeface="Lato"/>
                <a:ea typeface="Lato"/>
                <a:cs typeface="Lato"/>
                <a:sym typeface="Lato"/>
              </a:rPr>
              <a:t>Regression Model Selection</a:t>
            </a:r>
            <a:endParaRPr sz="2800">
              <a:solidFill>
                <a:srgbClr val="F9F9F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022675" y="1704600"/>
            <a:ext cx="570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9F9F9"/>
                </a:solidFill>
                <a:latin typeface="Lato"/>
                <a:ea typeface="Lato"/>
                <a:cs typeface="Lato"/>
                <a:sym typeface="Lato"/>
              </a:rPr>
              <a:t>Linear Regression</a:t>
            </a:r>
            <a:endParaRPr>
              <a:solidFill>
                <a:srgbClr val="F9F9F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9F9F9"/>
                </a:solidFill>
                <a:latin typeface="Lato"/>
                <a:ea typeface="Lato"/>
                <a:cs typeface="Lato"/>
                <a:sym typeface="Lato"/>
              </a:rPr>
              <a:t>Lasso Regression</a:t>
            </a:r>
            <a:endParaRPr>
              <a:solidFill>
                <a:srgbClr val="F9F9F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9F9F9"/>
                </a:solidFill>
                <a:latin typeface="Lato"/>
                <a:ea typeface="Lato"/>
                <a:cs typeface="Lato"/>
                <a:sym typeface="Lato"/>
              </a:rPr>
              <a:t>Ridge Regression</a:t>
            </a:r>
            <a:endParaRPr>
              <a:solidFill>
                <a:srgbClr val="F9F9F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F9F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F9F9"/>
                </a:solidFill>
                <a:latin typeface="Lato"/>
                <a:ea typeface="Lato"/>
                <a:cs typeface="Lato"/>
                <a:sym typeface="Lato"/>
              </a:rPr>
              <a:t>       The best one was:</a:t>
            </a:r>
            <a:endParaRPr>
              <a:solidFill>
                <a:srgbClr val="F9F9F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9F9F9"/>
                </a:solidFill>
                <a:latin typeface="Lato"/>
                <a:ea typeface="Lato"/>
                <a:cs typeface="Lato"/>
                <a:sym typeface="Lato"/>
              </a:rPr>
              <a:t>Random </a:t>
            </a:r>
            <a:r>
              <a:rPr lang="en">
                <a:solidFill>
                  <a:srgbClr val="F9F9F9"/>
                </a:solidFill>
                <a:latin typeface="Lato"/>
                <a:ea typeface="Lato"/>
                <a:cs typeface="Lato"/>
                <a:sym typeface="Lato"/>
              </a:rPr>
              <a:t>Forest</a:t>
            </a:r>
            <a:r>
              <a:rPr lang="en">
                <a:solidFill>
                  <a:srgbClr val="F9F9F9"/>
                </a:solidFill>
                <a:latin typeface="Lato"/>
                <a:ea typeface="Lato"/>
                <a:cs typeface="Lato"/>
                <a:sym typeface="Lato"/>
              </a:rPr>
              <a:t> Regression</a:t>
            </a:r>
            <a:endParaRPr>
              <a:solidFill>
                <a:srgbClr val="F9F9F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2800">
                <a:latin typeface="Roboto Slab"/>
                <a:ea typeface="Roboto Slab"/>
                <a:cs typeface="Roboto Slab"/>
                <a:sym typeface="Roboto Slab"/>
              </a:rPr>
              <a:t>Hyperparameter Tuning</a:t>
            </a:r>
            <a:endParaRPr sz="14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182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endParaRPr sz="2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2100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Grid Search Cross Validation</a:t>
            </a:r>
            <a:endParaRPr sz="2100" u="sng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Improved the Random Forest Model by .0007 points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From .9971 to .9978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490825" y="763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872400" y="2003550"/>
            <a:ext cx="57684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Random</a:t>
            </a:r>
            <a:r>
              <a:rPr lang="en"/>
              <a:t> Forest Model was the best with an R2 Score of .9978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Predicting TDs could help win more games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important stat besides final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will help to identify who start, bench or 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